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5"/>
  </p:notesMasterIdLst>
  <p:sldIdLst>
    <p:sldId id="256" r:id="rId3"/>
    <p:sldId id="286" r:id="rId4"/>
    <p:sldId id="325" r:id="rId5"/>
    <p:sldId id="295" r:id="rId6"/>
    <p:sldId id="327" r:id="rId7"/>
    <p:sldId id="329" r:id="rId8"/>
    <p:sldId id="330" r:id="rId9"/>
    <p:sldId id="257" r:id="rId10"/>
    <p:sldId id="294" r:id="rId11"/>
    <p:sldId id="304" r:id="rId12"/>
    <p:sldId id="305" r:id="rId13"/>
    <p:sldId id="299" r:id="rId14"/>
    <p:sldId id="288" r:id="rId15"/>
    <p:sldId id="289" r:id="rId16"/>
    <p:sldId id="296" r:id="rId17"/>
    <p:sldId id="283" r:id="rId18"/>
    <p:sldId id="267" r:id="rId19"/>
    <p:sldId id="319" r:id="rId20"/>
    <p:sldId id="320" r:id="rId21"/>
    <p:sldId id="321" r:id="rId22"/>
    <p:sldId id="322" r:id="rId23"/>
    <p:sldId id="323" r:id="rId24"/>
    <p:sldId id="331" r:id="rId25"/>
    <p:sldId id="278" r:id="rId26"/>
    <p:sldId id="306" r:id="rId27"/>
    <p:sldId id="307" r:id="rId28"/>
    <p:sldId id="308" r:id="rId29"/>
    <p:sldId id="309" r:id="rId30"/>
    <p:sldId id="310" r:id="rId31"/>
    <p:sldId id="311" r:id="rId32"/>
    <p:sldId id="332" r:id="rId33"/>
    <p:sldId id="272" r:id="rId34"/>
    <p:sldId id="313" r:id="rId35"/>
    <p:sldId id="314" r:id="rId36"/>
    <p:sldId id="315" r:id="rId37"/>
    <p:sldId id="316" r:id="rId38"/>
    <p:sldId id="317" r:id="rId39"/>
    <p:sldId id="333" r:id="rId40"/>
    <p:sldId id="297" r:id="rId41"/>
    <p:sldId id="273" r:id="rId42"/>
    <p:sldId id="284" r:id="rId43"/>
    <p:sldId id="298" r:id="rId44"/>
    <p:sldId id="290" r:id="rId45"/>
    <p:sldId id="291" r:id="rId46"/>
    <p:sldId id="292" r:id="rId47"/>
    <p:sldId id="293" r:id="rId48"/>
    <p:sldId id="324" r:id="rId49"/>
    <p:sldId id="301" r:id="rId50"/>
    <p:sldId id="300" r:id="rId51"/>
    <p:sldId id="303" r:id="rId52"/>
    <p:sldId id="302" r:id="rId53"/>
    <p:sldId id="28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23DE69-7313-4FB3-8AA9-415969C76CF8}" v="5096" dt="2019-03-02T20:02:38.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7638" autoAdjust="0"/>
  </p:normalViewPr>
  <p:slideViewPr>
    <p:cSldViewPr snapToGrid="0">
      <p:cViewPr varScale="1">
        <p:scale>
          <a:sx n="66" d="100"/>
          <a:sy n="66"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8CC12-ACDF-4EA3-B0A2-1BA89236037B}"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EE63D681-27F7-4980-B552-F6D808028B53}">
      <dgm:prSet/>
      <dgm:spPr/>
      <dgm:t>
        <a:bodyPr/>
        <a:lstStyle/>
        <a:p>
          <a:r>
            <a:rPr lang="en-US" dirty="0"/>
            <a:t>Term coined by Nathan </a:t>
          </a:r>
          <a:r>
            <a:rPr lang="en-US" dirty="0" err="1"/>
            <a:t>Marz</a:t>
          </a:r>
          <a:r>
            <a:rPr lang="en-US" dirty="0"/>
            <a:t> in 2012</a:t>
          </a:r>
        </a:p>
      </dgm:t>
    </dgm:pt>
    <dgm:pt modelId="{1F916839-E2E5-4EED-955C-53C346BF67B0}" type="parTrans" cxnId="{E8BD7A04-77F2-435B-B26B-24089A67CE59}">
      <dgm:prSet/>
      <dgm:spPr/>
      <dgm:t>
        <a:bodyPr/>
        <a:lstStyle/>
        <a:p>
          <a:endParaRPr lang="en-US"/>
        </a:p>
      </dgm:t>
    </dgm:pt>
    <dgm:pt modelId="{4F7747B4-45FE-4585-9FB1-E399CD66317D}" type="sibTrans" cxnId="{E8BD7A04-77F2-435B-B26B-24089A67CE59}">
      <dgm:prSet/>
      <dgm:spPr/>
      <dgm:t>
        <a:bodyPr/>
        <a:lstStyle/>
        <a:p>
          <a:endParaRPr lang="en-US"/>
        </a:p>
      </dgm:t>
    </dgm:pt>
    <dgm:pt modelId="{6A1D1F85-409F-47D8-B14D-CB1CD2D45A05}">
      <dgm:prSet/>
      <dgm:spPr/>
      <dgm:t>
        <a:bodyPr/>
        <a:lstStyle/>
        <a:p>
          <a:r>
            <a:rPr lang="en-US" dirty="0"/>
            <a:t>Distributed data processing architecture</a:t>
          </a:r>
        </a:p>
      </dgm:t>
    </dgm:pt>
    <dgm:pt modelId="{BE74B3F5-7426-4FD0-9757-8C21BD46109C}" type="parTrans" cxnId="{54581DC8-DF94-4AF6-BE68-17F601A798DE}">
      <dgm:prSet/>
      <dgm:spPr/>
      <dgm:t>
        <a:bodyPr/>
        <a:lstStyle/>
        <a:p>
          <a:endParaRPr lang="en-US"/>
        </a:p>
      </dgm:t>
    </dgm:pt>
    <dgm:pt modelId="{EA0E8457-8706-407E-9AAB-4114F550ACB1}" type="sibTrans" cxnId="{54581DC8-DF94-4AF6-BE68-17F601A798DE}">
      <dgm:prSet/>
      <dgm:spPr/>
      <dgm:t>
        <a:bodyPr/>
        <a:lstStyle/>
        <a:p>
          <a:endParaRPr lang="en-US"/>
        </a:p>
      </dgm:t>
    </dgm:pt>
    <dgm:pt modelId="{BE473F76-F61C-4E79-AE36-641A7DFB7449}">
      <dgm:prSet/>
      <dgm:spPr/>
      <dgm:t>
        <a:bodyPr/>
        <a:lstStyle/>
        <a:p>
          <a:r>
            <a:rPr lang="en-US"/>
            <a:t>Generic, scalable</a:t>
          </a:r>
        </a:p>
      </dgm:t>
    </dgm:pt>
    <dgm:pt modelId="{681EDE62-F7C0-46D0-9FDA-C846B2D56D1B}" type="parTrans" cxnId="{A4D30315-2CAC-4D86-ADBC-22E8B05EEB90}">
      <dgm:prSet/>
      <dgm:spPr/>
      <dgm:t>
        <a:bodyPr/>
        <a:lstStyle/>
        <a:p>
          <a:endParaRPr lang="en-US"/>
        </a:p>
      </dgm:t>
    </dgm:pt>
    <dgm:pt modelId="{055E8BFE-A5A4-44DD-87F2-8C3A3628AF13}" type="sibTrans" cxnId="{A4D30315-2CAC-4D86-ADBC-22E8B05EEB90}">
      <dgm:prSet/>
      <dgm:spPr/>
      <dgm:t>
        <a:bodyPr/>
        <a:lstStyle/>
        <a:p>
          <a:endParaRPr lang="en-US"/>
        </a:p>
      </dgm:t>
    </dgm:pt>
    <dgm:pt modelId="{4CA1165B-6845-43C0-AEBD-B82FC58933B8}">
      <dgm:prSet/>
      <dgm:spPr/>
      <dgm:t>
        <a:bodyPr/>
        <a:lstStyle/>
        <a:p>
          <a:r>
            <a:rPr lang="en-US"/>
            <a:t>Robust, fault tolerant against system and human failure</a:t>
          </a:r>
        </a:p>
      </dgm:t>
    </dgm:pt>
    <dgm:pt modelId="{01DFA9CE-E58E-427A-8D9D-7D10C1CC4206}" type="parTrans" cxnId="{55817F0E-8619-4EE9-93DE-CA648D421514}">
      <dgm:prSet/>
      <dgm:spPr/>
      <dgm:t>
        <a:bodyPr/>
        <a:lstStyle/>
        <a:p>
          <a:endParaRPr lang="en-US"/>
        </a:p>
      </dgm:t>
    </dgm:pt>
    <dgm:pt modelId="{73D2CE47-5260-488C-A319-8798C95D99F4}" type="sibTrans" cxnId="{55817F0E-8619-4EE9-93DE-CA648D421514}">
      <dgm:prSet/>
      <dgm:spPr/>
      <dgm:t>
        <a:bodyPr/>
        <a:lstStyle/>
        <a:p>
          <a:endParaRPr lang="en-US"/>
        </a:p>
      </dgm:t>
    </dgm:pt>
    <dgm:pt modelId="{CD6510FC-512B-4892-B025-FC7B27FDD8E8}">
      <dgm:prSet/>
      <dgm:spPr/>
      <dgm:t>
        <a:bodyPr/>
        <a:lstStyle/>
        <a:p>
          <a:r>
            <a:rPr lang="en-US" dirty="0"/>
            <a:t>Enables low latency reads and updates</a:t>
          </a:r>
        </a:p>
      </dgm:t>
    </dgm:pt>
    <dgm:pt modelId="{C817B9CA-27A5-4149-BCBA-0096ECFF6B24}" type="parTrans" cxnId="{A4BBA8EA-6E13-491D-A885-8CFBE00469B5}">
      <dgm:prSet/>
      <dgm:spPr/>
      <dgm:t>
        <a:bodyPr/>
        <a:lstStyle/>
        <a:p>
          <a:endParaRPr lang="en-US"/>
        </a:p>
      </dgm:t>
    </dgm:pt>
    <dgm:pt modelId="{16ECC2B6-BD50-4B60-AEF1-5DA5C0758715}" type="sibTrans" cxnId="{A4BBA8EA-6E13-491D-A885-8CFBE00469B5}">
      <dgm:prSet/>
      <dgm:spPr/>
      <dgm:t>
        <a:bodyPr/>
        <a:lstStyle/>
        <a:p>
          <a:endParaRPr lang="en-US"/>
        </a:p>
      </dgm:t>
    </dgm:pt>
    <dgm:pt modelId="{493929CF-A814-4436-AA0D-4AB1329F3C72}">
      <dgm:prSet/>
      <dgm:spPr/>
      <dgm:t>
        <a:bodyPr/>
        <a:lstStyle/>
        <a:p>
          <a:r>
            <a:rPr lang="en-US" dirty="0"/>
            <a:t>Scales horizontally</a:t>
          </a:r>
        </a:p>
      </dgm:t>
    </dgm:pt>
    <dgm:pt modelId="{59110315-1FF9-457A-8849-8DCC78D51656}" type="parTrans" cxnId="{09D72040-D0AE-4AB6-AFDC-AEBD1490F7AA}">
      <dgm:prSet/>
      <dgm:spPr/>
      <dgm:t>
        <a:bodyPr/>
        <a:lstStyle/>
        <a:p>
          <a:endParaRPr lang="en-US"/>
        </a:p>
      </dgm:t>
    </dgm:pt>
    <dgm:pt modelId="{536C73D4-5D23-46EF-9ABE-049768392440}" type="sibTrans" cxnId="{09D72040-D0AE-4AB6-AFDC-AEBD1490F7AA}">
      <dgm:prSet/>
      <dgm:spPr/>
      <dgm:t>
        <a:bodyPr/>
        <a:lstStyle/>
        <a:p>
          <a:endParaRPr lang="en-US"/>
        </a:p>
      </dgm:t>
    </dgm:pt>
    <dgm:pt modelId="{906C63CB-6907-470C-BB74-DD2F3157B23A}" type="pres">
      <dgm:prSet presAssocID="{53E8CC12-ACDF-4EA3-B0A2-1BA89236037B}" presName="vert0" presStyleCnt="0">
        <dgm:presLayoutVars>
          <dgm:dir/>
          <dgm:animOne val="branch"/>
          <dgm:animLvl val="lvl"/>
        </dgm:presLayoutVars>
      </dgm:prSet>
      <dgm:spPr/>
    </dgm:pt>
    <dgm:pt modelId="{8F31C89C-D447-4FE5-8CBE-FAEBA544C032}" type="pres">
      <dgm:prSet presAssocID="{EE63D681-27F7-4980-B552-F6D808028B53}" presName="thickLine" presStyleLbl="alignNode1" presStyleIdx="0" presStyleCnt="6"/>
      <dgm:spPr/>
    </dgm:pt>
    <dgm:pt modelId="{45BB1FE4-7563-4C5A-AE61-33C38F3D442C}" type="pres">
      <dgm:prSet presAssocID="{EE63D681-27F7-4980-B552-F6D808028B53}" presName="horz1" presStyleCnt="0"/>
      <dgm:spPr/>
    </dgm:pt>
    <dgm:pt modelId="{B6877076-A7D0-478D-8E55-523276B7112C}" type="pres">
      <dgm:prSet presAssocID="{EE63D681-27F7-4980-B552-F6D808028B53}" presName="tx1" presStyleLbl="revTx" presStyleIdx="0" presStyleCnt="6"/>
      <dgm:spPr/>
    </dgm:pt>
    <dgm:pt modelId="{59C3B796-2A54-4838-A53A-8AEA6E9620A2}" type="pres">
      <dgm:prSet presAssocID="{EE63D681-27F7-4980-B552-F6D808028B53}" presName="vert1" presStyleCnt="0"/>
      <dgm:spPr/>
    </dgm:pt>
    <dgm:pt modelId="{0893587B-BF4D-4424-9CF4-AAE02B6E58AA}" type="pres">
      <dgm:prSet presAssocID="{6A1D1F85-409F-47D8-B14D-CB1CD2D45A05}" presName="thickLine" presStyleLbl="alignNode1" presStyleIdx="1" presStyleCnt="6"/>
      <dgm:spPr/>
    </dgm:pt>
    <dgm:pt modelId="{B28214E5-DAAA-40C4-850E-E36E5CD62A45}" type="pres">
      <dgm:prSet presAssocID="{6A1D1F85-409F-47D8-B14D-CB1CD2D45A05}" presName="horz1" presStyleCnt="0"/>
      <dgm:spPr/>
    </dgm:pt>
    <dgm:pt modelId="{0EBAB1D2-AF31-4978-B4A9-ADE3192325BD}" type="pres">
      <dgm:prSet presAssocID="{6A1D1F85-409F-47D8-B14D-CB1CD2D45A05}" presName="tx1" presStyleLbl="revTx" presStyleIdx="1" presStyleCnt="6"/>
      <dgm:spPr/>
    </dgm:pt>
    <dgm:pt modelId="{8520BBB7-B74B-40A5-9F15-FC05E60B5EA1}" type="pres">
      <dgm:prSet presAssocID="{6A1D1F85-409F-47D8-B14D-CB1CD2D45A05}" presName="vert1" presStyleCnt="0"/>
      <dgm:spPr/>
    </dgm:pt>
    <dgm:pt modelId="{36CA481E-42E8-4E77-AF96-C6B5AC66F5D3}" type="pres">
      <dgm:prSet presAssocID="{BE473F76-F61C-4E79-AE36-641A7DFB7449}" presName="thickLine" presStyleLbl="alignNode1" presStyleIdx="2" presStyleCnt="6"/>
      <dgm:spPr/>
    </dgm:pt>
    <dgm:pt modelId="{40CBF795-9D71-489B-AA08-178E74AEB424}" type="pres">
      <dgm:prSet presAssocID="{BE473F76-F61C-4E79-AE36-641A7DFB7449}" presName="horz1" presStyleCnt="0"/>
      <dgm:spPr/>
    </dgm:pt>
    <dgm:pt modelId="{4017BDD4-7B7C-4093-B33F-8D291CB30EDC}" type="pres">
      <dgm:prSet presAssocID="{BE473F76-F61C-4E79-AE36-641A7DFB7449}" presName="tx1" presStyleLbl="revTx" presStyleIdx="2" presStyleCnt="6"/>
      <dgm:spPr/>
    </dgm:pt>
    <dgm:pt modelId="{FD8FCE60-7DB6-4469-B881-04A57D323DA6}" type="pres">
      <dgm:prSet presAssocID="{BE473F76-F61C-4E79-AE36-641A7DFB7449}" presName="vert1" presStyleCnt="0"/>
      <dgm:spPr/>
    </dgm:pt>
    <dgm:pt modelId="{28485E44-397F-44C1-9AB5-4C5D959B71E1}" type="pres">
      <dgm:prSet presAssocID="{4CA1165B-6845-43C0-AEBD-B82FC58933B8}" presName="thickLine" presStyleLbl="alignNode1" presStyleIdx="3" presStyleCnt="6"/>
      <dgm:spPr/>
    </dgm:pt>
    <dgm:pt modelId="{9A6DA8AD-4B51-4D47-A757-2C9C918A903F}" type="pres">
      <dgm:prSet presAssocID="{4CA1165B-6845-43C0-AEBD-B82FC58933B8}" presName="horz1" presStyleCnt="0"/>
      <dgm:spPr/>
    </dgm:pt>
    <dgm:pt modelId="{970B23BB-6A78-4393-A8CF-8E35E4CF61C6}" type="pres">
      <dgm:prSet presAssocID="{4CA1165B-6845-43C0-AEBD-B82FC58933B8}" presName="tx1" presStyleLbl="revTx" presStyleIdx="3" presStyleCnt="6"/>
      <dgm:spPr/>
    </dgm:pt>
    <dgm:pt modelId="{F216AC47-2D63-407A-9153-CE712C5510D3}" type="pres">
      <dgm:prSet presAssocID="{4CA1165B-6845-43C0-AEBD-B82FC58933B8}" presName="vert1" presStyleCnt="0"/>
      <dgm:spPr/>
    </dgm:pt>
    <dgm:pt modelId="{C35EB1E8-5145-495F-804B-34310DD9E39E}" type="pres">
      <dgm:prSet presAssocID="{CD6510FC-512B-4892-B025-FC7B27FDD8E8}" presName="thickLine" presStyleLbl="alignNode1" presStyleIdx="4" presStyleCnt="6"/>
      <dgm:spPr/>
    </dgm:pt>
    <dgm:pt modelId="{79A6E3B6-D362-4C0E-90C1-7012685500D0}" type="pres">
      <dgm:prSet presAssocID="{CD6510FC-512B-4892-B025-FC7B27FDD8E8}" presName="horz1" presStyleCnt="0"/>
      <dgm:spPr/>
    </dgm:pt>
    <dgm:pt modelId="{C4B0B913-7D53-41DE-9EF9-44469885B8E2}" type="pres">
      <dgm:prSet presAssocID="{CD6510FC-512B-4892-B025-FC7B27FDD8E8}" presName="tx1" presStyleLbl="revTx" presStyleIdx="4" presStyleCnt="6"/>
      <dgm:spPr/>
    </dgm:pt>
    <dgm:pt modelId="{07BDFF66-110B-409E-8812-CC7016B27E44}" type="pres">
      <dgm:prSet presAssocID="{CD6510FC-512B-4892-B025-FC7B27FDD8E8}" presName="vert1" presStyleCnt="0"/>
      <dgm:spPr/>
    </dgm:pt>
    <dgm:pt modelId="{41462A91-2D30-46BD-8FD7-1072CB0C3388}" type="pres">
      <dgm:prSet presAssocID="{493929CF-A814-4436-AA0D-4AB1329F3C72}" presName="thickLine" presStyleLbl="alignNode1" presStyleIdx="5" presStyleCnt="6"/>
      <dgm:spPr/>
    </dgm:pt>
    <dgm:pt modelId="{B7637C96-E794-4255-8665-F9E917E99697}" type="pres">
      <dgm:prSet presAssocID="{493929CF-A814-4436-AA0D-4AB1329F3C72}" presName="horz1" presStyleCnt="0"/>
      <dgm:spPr/>
    </dgm:pt>
    <dgm:pt modelId="{09D53143-55E5-40A7-BAA6-889FE50A15CB}" type="pres">
      <dgm:prSet presAssocID="{493929CF-A814-4436-AA0D-4AB1329F3C72}" presName="tx1" presStyleLbl="revTx" presStyleIdx="5" presStyleCnt="6"/>
      <dgm:spPr/>
    </dgm:pt>
    <dgm:pt modelId="{BDDFDFB1-A1A9-4D26-94C4-480FF744686E}" type="pres">
      <dgm:prSet presAssocID="{493929CF-A814-4436-AA0D-4AB1329F3C72}" presName="vert1" presStyleCnt="0"/>
      <dgm:spPr/>
    </dgm:pt>
  </dgm:ptLst>
  <dgm:cxnLst>
    <dgm:cxn modelId="{E8BD7A04-77F2-435B-B26B-24089A67CE59}" srcId="{53E8CC12-ACDF-4EA3-B0A2-1BA89236037B}" destId="{EE63D681-27F7-4980-B552-F6D808028B53}" srcOrd="0" destOrd="0" parTransId="{1F916839-E2E5-4EED-955C-53C346BF67B0}" sibTransId="{4F7747B4-45FE-4585-9FB1-E399CD66317D}"/>
    <dgm:cxn modelId="{55817F0E-8619-4EE9-93DE-CA648D421514}" srcId="{53E8CC12-ACDF-4EA3-B0A2-1BA89236037B}" destId="{4CA1165B-6845-43C0-AEBD-B82FC58933B8}" srcOrd="3" destOrd="0" parTransId="{01DFA9CE-E58E-427A-8D9D-7D10C1CC4206}" sibTransId="{73D2CE47-5260-488C-A319-8798C95D99F4}"/>
    <dgm:cxn modelId="{3E9E9B11-068A-4D75-9DF3-A96527DB5993}" type="presOf" srcId="{6A1D1F85-409F-47D8-B14D-CB1CD2D45A05}" destId="{0EBAB1D2-AF31-4978-B4A9-ADE3192325BD}" srcOrd="0" destOrd="0" presId="urn:microsoft.com/office/officeart/2008/layout/LinedList"/>
    <dgm:cxn modelId="{A4D30315-2CAC-4D86-ADBC-22E8B05EEB90}" srcId="{53E8CC12-ACDF-4EA3-B0A2-1BA89236037B}" destId="{BE473F76-F61C-4E79-AE36-641A7DFB7449}" srcOrd="2" destOrd="0" parTransId="{681EDE62-F7C0-46D0-9FDA-C846B2D56D1B}" sibTransId="{055E8BFE-A5A4-44DD-87F2-8C3A3628AF13}"/>
    <dgm:cxn modelId="{09D72040-D0AE-4AB6-AFDC-AEBD1490F7AA}" srcId="{53E8CC12-ACDF-4EA3-B0A2-1BA89236037B}" destId="{493929CF-A814-4436-AA0D-4AB1329F3C72}" srcOrd="5" destOrd="0" parTransId="{59110315-1FF9-457A-8849-8DCC78D51656}" sibTransId="{536C73D4-5D23-46EF-9ABE-049768392440}"/>
    <dgm:cxn modelId="{15154558-D0AD-4753-AEAF-EE41644EB882}" type="presOf" srcId="{4CA1165B-6845-43C0-AEBD-B82FC58933B8}" destId="{970B23BB-6A78-4393-A8CF-8E35E4CF61C6}" srcOrd="0" destOrd="0" presId="urn:microsoft.com/office/officeart/2008/layout/LinedList"/>
    <dgm:cxn modelId="{36380AAB-40E0-40F3-9D70-EE4601792DB1}" type="presOf" srcId="{493929CF-A814-4436-AA0D-4AB1329F3C72}" destId="{09D53143-55E5-40A7-BAA6-889FE50A15CB}" srcOrd="0" destOrd="0" presId="urn:microsoft.com/office/officeart/2008/layout/LinedList"/>
    <dgm:cxn modelId="{DEC726BD-7075-4CF7-9767-3A32DB9CE418}" type="presOf" srcId="{CD6510FC-512B-4892-B025-FC7B27FDD8E8}" destId="{C4B0B913-7D53-41DE-9EF9-44469885B8E2}" srcOrd="0" destOrd="0" presId="urn:microsoft.com/office/officeart/2008/layout/LinedList"/>
    <dgm:cxn modelId="{54581DC8-DF94-4AF6-BE68-17F601A798DE}" srcId="{53E8CC12-ACDF-4EA3-B0A2-1BA89236037B}" destId="{6A1D1F85-409F-47D8-B14D-CB1CD2D45A05}" srcOrd="1" destOrd="0" parTransId="{BE74B3F5-7426-4FD0-9757-8C21BD46109C}" sibTransId="{EA0E8457-8706-407E-9AAB-4114F550ACB1}"/>
    <dgm:cxn modelId="{9ACAD7CD-3593-4FC0-8713-A994169A432E}" type="presOf" srcId="{EE63D681-27F7-4980-B552-F6D808028B53}" destId="{B6877076-A7D0-478D-8E55-523276B7112C}" srcOrd="0" destOrd="0" presId="urn:microsoft.com/office/officeart/2008/layout/LinedList"/>
    <dgm:cxn modelId="{DD1BEDDA-484E-449F-BD4C-DF92769157D3}" type="presOf" srcId="{BE473F76-F61C-4E79-AE36-641A7DFB7449}" destId="{4017BDD4-7B7C-4093-B33F-8D291CB30EDC}" srcOrd="0" destOrd="0" presId="urn:microsoft.com/office/officeart/2008/layout/LinedList"/>
    <dgm:cxn modelId="{F82D2DE4-3A91-4B55-973E-B374742AD945}" type="presOf" srcId="{53E8CC12-ACDF-4EA3-B0A2-1BA89236037B}" destId="{906C63CB-6907-470C-BB74-DD2F3157B23A}" srcOrd="0" destOrd="0" presId="urn:microsoft.com/office/officeart/2008/layout/LinedList"/>
    <dgm:cxn modelId="{A4BBA8EA-6E13-491D-A885-8CFBE00469B5}" srcId="{53E8CC12-ACDF-4EA3-B0A2-1BA89236037B}" destId="{CD6510FC-512B-4892-B025-FC7B27FDD8E8}" srcOrd="4" destOrd="0" parTransId="{C817B9CA-27A5-4149-BCBA-0096ECFF6B24}" sibTransId="{16ECC2B6-BD50-4B60-AEF1-5DA5C0758715}"/>
    <dgm:cxn modelId="{C2803B3F-A421-4A89-BAF4-63DDCF6CAE97}" type="presParOf" srcId="{906C63CB-6907-470C-BB74-DD2F3157B23A}" destId="{8F31C89C-D447-4FE5-8CBE-FAEBA544C032}" srcOrd="0" destOrd="0" presId="urn:microsoft.com/office/officeart/2008/layout/LinedList"/>
    <dgm:cxn modelId="{D0D2677F-2DC0-4564-8643-B00509DC8E8B}" type="presParOf" srcId="{906C63CB-6907-470C-BB74-DD2F3157B23A}" destId="{45BB1FE4-7563-4C5A-AE61-33C38F3D442C}" srcOrd="1" destOrd="0" presId="urn:microsoft.com/office/officeart/2008/layout/LinedList"/>
    <dgm:cxn modelId="{323779C1-970E-43D9-BE17-3B8E6A06AFB8}" type="presParOf" srcId="{45BB1FE4-7563-4C5A-AE61-33C38F3D442C}" destId="{B6877076-A7D0-478D-8E55-523276B7112C}" srcOrd="0" destOrd="0" presId="urn:microsoft.com/office/officeart/2008/layout/LinedList"/>
    <dgm:cxn modelId="{67FE65FC-4DD9-4892-BA78-707FE9CDDE60}" type="presParOf" srcId="{45BB1FE4-7563-4C5A-AE61-33C38F3D442C}" destId="{59C3B796-2A54-4838-A53A-8AEA6E9620A2}" srcOrd="1" destOrd="0" presId="urn:microsoft.com/office/officeart/2008/layout/LinedList"/>
    <dgm:cxn modelId="{0719AD33-5E79-45B1-A7CB-EC1C11531123}" type="presParOf" srcId="{906C63CB-6907-470C-BB74-DD2F3157B23A}" destId="{0893587B-BF4D-4424-9CF4-AAE02B6E58AA}" srcOrd="2" destOrd="0" presId="urn:microsoft.com/office/officeart/2008/layout/LinedList"/>
    <dgm:cxn modelId="{537DCB8E-D4E6-479D-8602-1474CD4F0222}" type="presParOf" srcId="{906C63CB-6907-470C-BB74-DD2F3157B23A}" destId="{B28214E5-DAAA-40C4-850E-E36E5CD62A45}" srcOrd="3" destOrd="0" presId="urn:microsoft.com/office/officeart/2008/layout/LinedList"/>
    <dgm:cxn modelId="{DB070988-B842-4F4D-BF11-5EB3AF6EF319}" type="presParOf" srcId="{B28214E5-DAAA-40C4-850E-E36E5CD62A45}" destId="{0EBAB1D2-AF31-4978-B4A9-ADE3192325BD}" srcOrd="0" destOrd="0" presId="urn:microsoft.com/office/officeart/2008/layout/LinedList"/>
    <dgm:cxn modelId="{FFEEA040-8143-4592-B076-D1FF3468C29B}" type="presParOf" srcId="{B28214E5-DAAA-40C4-850E-E36E5CD62A45}" destId="{8520BBB7-B74B-40A5-9F15-FC05E60B5EA1}" srcOrd="1" destOrd="0" presId="urn:microsoft.com/office/officeart/2008/layout/LinedList"/>
    <dgm:cxn modelId="{085BD58E-1FAE-41C3-B875-BEFCF6C6BC34}" type="presParOf" srcId="{906C63CB-6907-470C-BB74-DD2F3157B23A}" destId="{36CA481E-42E8-4E77-AF96-C6B5AC66F5D3}" srcOrd="4" destOrd="0" presId="urn:microsoft.com/office/officeart/2008/layout/LinedList"/>
    <dgm:cxn modelId="{7A060FAB-F38D-433F-8E65-811AAFF1F8A3}" type="presParOf" srcId="{906C63CB-6907-470C-BB74-DD2F3157B23A}" destId="{40CBF795-9D71-489B-AA08-178E74AEB424}" srcOrd="5" destOrd="0" presId="urn:microsoft.com/office/officeart/2008/layout/LinedList"/>
    <dgm:cxn modelId="{EAE0B374-A311-49CF-BE8B-D626C06DEDB9}" type="presParOf" srcId="{40CBF795-9D71-489B-AA08-178E74AEB424}" destId="{4017BDD4-7B7C-4093-B33F-8D291CB30EDC}" srcOrd="0" destOrd="0" presId="urn:microsoft.com/office/officeart/2008/layout/LinedList"/>
    <dgm:cxn modelId="{54A7A0A4-2DA1-479A-B5D6-51ED7D28BB7D}" type="presParOf" srcId="{40CBF795-9D71-489B-AA08-178E74AEB424}" destId="{FD8FCE60-7DB6-4469-B881-04A57D323DA6}" srcOrd="1" destOrd="0" presId="urn:microsoft.com/office/officeart/2008/layout/LinedList"/>
    <dgm:cxn modelId="{6D1D3773-FE05-468E-9008-A16F3C9C0DAF}" type="presParOf" srcId="{906C63CB-6907-470C-BB74-DD2F3157B23A}" destId="{28485E44-397F-44C1-9AB5-4C5D959B71E1}" srcOrd="6" destOrd="0" presId="urn:microsoft.com/office/officeart/2008/layout/LinedList"/>
    <dgm:cxn modelId="{95DF65AE-435C-4CFA-80DD-245DED9C01AB}" type="presParOf" srcId="{906C63CB-6907-470C-BB74-DD2F3157B23A}" destId="{9A6DA8AD-4B51-4D47-A757-2C9C918A903F}" srcOrd="7" destOrd="0" presId="urn:microsoft.com/office/officeart/2008/layout/LinedList"/>
    <dgm:cxn modelId="{937A3480-1E54-452F-B6BF-C150B439F514}" type="presParOf" srcId="{9A6DA8AD-4B51-4D47-A757-2C9C918A903F}" destId="{970B23BB-6A78-4393-A8CF-8E35E4CF61C6}" srcOrd="0" destOrd="0" presId="urn:microsoft.com/office/officeart/2008/layout/LinedList"/>
    <dgm:cxn modelId="{9DB41AF9-3617-4725-8BF9-080302327A22}" type="presParOf" srcId="{9A6DA8AD-4B51-4D47-A757-2C9C918A903F}" destId="{F216AC47-2D63-407A-9153-CE712C5510D3}" srcOrd="1" destOrd="0" presId="urn:microsoft.com/office/officeart/2008/layout/LinedList"/>
    <dgm:cxn modelId="{1F49CFA4-49F3-4B2D-99E7-E53025DF58A1}" type="presParOf" srcId="{906C63CB-6907-470C-BB74-DD2F3157B23A}" destId="{C35EB1E8-5145-495F-804B-34310DD9E39E}" srcOrd="8" destOrd="0" presId="urn:microsoft.com/office/officeart/2008/layout/LinedList"/>
    <dgm:cxn modelId="{0EDA8D86-842D-4FE4-8BDC-0606153A7CA2}" type="presParOf" srcId="{906C63CB-6907-470C-BB74-DD2F3157B23A}" destId="{79A6E3B6-D362-4C0E-90C1-7012685500D0}" srcOrd="9" destOrd="0" presId="urn:microsoft.com/office/officeart/2008/layout/LinedList"/>
    <dgm:cxn modelId="{F65A4B12-3EF7-40EF-91C7-6C66BD555440}" type="presParOf" srcId="{79A6E3B6-D362-4C0E-90C1-7012685500D0}" destId="{C4B0B913-7D53-41DE-9EF9-44469885B8E2}" srcOrd="0" destOrd="0" presId="urn:microsoft.com/office/officeart/2008/layout/LinedList"/>
    <dgm:cxn modelId="{575923DF-26E5-4070-9514-8A780695A9EA}" type="presParOf" srcId="{79A6E3B6-D362-4C0E-90C1-7012685500D0}" destId="{07BDFF66-110B-409E-8812-CC7016B27E44}" srcOrd="1" destOrd="0" presId="urn:microsoft.com/office/officeart/2008/layout/LinedList"/>
    <dgm:cxn modelId="{16A52121-C74D-4834-8EE3-8FF56C28BE1D}" type="presParOf" srcId="{906C63CB-6907-470C-BB74-DD2F3157B23A}" destId="{41462A91-2D30-46BD-8FD7-1072CB0C3388}" srcOrd="10" destOrd="0" presId="urn:microsoft.com/office/officeart/2008/layout/LinedList"/>
    <dgm:cxn modelId="{7E5B68EC-B6DE-4278-9D22-923D9F86898A}" type="presParOf" srcId="{906C63CB-6907-470C-BB74-DD2F3157B23A}" destId="{B7637C96-E794-4255-8665-F9E917E99697}" srcOrd="11" destOrd="0" presId="urn:microsoft.com/office/officeart/2008/layout/LinedList"/>
    <dgm:cxn modelId="{90016134-7FFE-4C83-8518-FB41E465E77C}" type="presParOf" srcId="{B7637C96-E794-4255-8665-F9E917E99697}" destId="{09D53143-55E5-40A7-BAA6-889FE50A15CB}" srcOrd="0" destOrd="0" presId="urn:microsoft.com/office/officeart/2008/layout/LinedList"/>
    <dgm:cxn modelId="{3FFB8FC0-584B-4008-AB9B-AFB35C8D172F}" type="presParOf" srcId="{B7637C96-E794-4255-8665-F9E917E99697}" destId="{BDDFDFB1-A1A9-4D26-94C4-480FF744686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015D96-57CD-49C6-BFC1-3A26C1DE5DEC}" type="doc">
      <dgm:prSet loTypeId="urn:microsoft.com/office/officeart/2005/8/layout/matrix3" loCatId="matrix" qsTypeId="urn:microsoft.com/office/officeart/2005/8/quickstyle/simple4" qsCatId="simple" csTypeId="urn:microsoft.com/office/officeart/2005/8/colors/colorful5" csCatId="colorful"/>
      <dgm:spPr/>
      <dgm:t>
        <a:bodyPr/>
        <a:lstStyle/>
        <a:p>
          <a:endParaRPr lang="en-US"/>
        </a:p>
      </dgm:t>
    </dgm:pt>
    <dgm:pt modelId="{71B1859C-1D6F-47AA-B800-42E348045CCD}">
      <dgm:prSet/>
      <dgm:spPr/>
      <dgm:t>
        <a:bodyPr/>
        <a:lstStyle/>
        <a:p>
          <a:r>
            <a:rPr lang="en-US"/>
            <a:t>Ad-hoc user queries on master dataset</a:t>
          </a:r>
        </a:p>
      </dgm:t>
    </dgm:pt>
    <dgm:pt modelId="{EB8F9AD4-B022-4564-B25E-6D0FCB74421E}" type="parTrans" cxnId="{1CCAC2AF-FC4F-4F6E-BC9A-3CE660EE2070}">
      <dgm:prSet/>
      <dgm:spPr/>
      <dgm:t>
        <a:bodyPr/>
        <a:lstStyle/>
        <a:p>
          <a:endParaRPr lang="en-US"/>
        </a:p>
      </dgm:t>
    </dgm:pt>
    <dgm:pt modelId="{D2A226C6-C9BB-4D64-A0DB-2B3A17170477}" type="sibTrans" cxnId="{1CCAC2AF-FC4F-4F6E-BC9A-3CE660EE2070}">
      <dgm:prSet/>
      <dgm:spPr/>
      <dgm:t>
        <a:bodyPr/>
        <a:lstStyle/>
        <a:p>
          <a:endParaRPr lang="en-US"/>
        </a:p>
      </dgm:t>
    </dgm:pt>
    <dgm:pt modelId="{58A62D67-4B08-4AF8-BCD9-411378752DBA}">
      <dgm:prSet/>
      <dgm:spPr/>
      <dgm:t>
        <a:bodyPr/>
        <a:lstStyle/>
        <a:p>
          <a:r>
            <a:rPr lang="en-US"/>
            <a:t>Quick responses to incoming data</a:t>
          </a:r>
        </a:p>
      </dgm:t>
    </dgm:pt>
    <dgm:pt modelId="{BDC16A9F-A691-4036-BDD4-5D5F3E33E4FF}" type="parTrans" cxnId="{C4F87445-C438-4A2B-8C46-9A81BCD4D0EC}">
      <dgm:prSet/>
      <dgm:spPr/>
      <dgm:t>
        <a:bodyPr/>
        <a:lstStyle/>
        <a:p>
          <a:endParaRPr lang="en-US"/>
        </a:p>
      </dgm:t>
    </dgm:pt>
    <dgm:pt modelId="{410C18B9-9FEA-400D-8193-A94E72AEDA4D}" type="sibTrans" cxnId="{C4F87445-C438-4A2B-8C46-9A81BCD4D0EC}">
      <dgm:prSet/>
      <dgm:spPr/>
      <dgm:t>
        <a:bodyPr/>
        <a:lstStyle/>
        <a:p>
          <a:endParaRPr lang="en-US"/>
        </a:p>
      </dgm:t>
    </dgm:pt>
    <dgm:pt modelId="{419FD17C-EA0C-4E38-829E-8BBC6E42350A}">
      <dgm:prSet/>
      <dgm:spPr/>
      <dgm:t>
        <a:bodyPr/>
        <a:lstStyle/>
        <a:p>
          <a:r>
            <a:rPr lang="en-US"/>
            <a:t>Capable of handling updates</a:t>
          </a:r>
        </a:p>
      </dgm:t>
    </dgm:pt>
    <dgm:pt modelId="{0EED6E24-BC3F-4F09-AFB2-57C4D9B047C5}" type="parTrans" cxnId="{7D75DD5B-C490-4B19-970E-FC4D03657E55}">
      <dgm:prSet/>
      <dgm:spPr/>
      <dgm:t>
        <a:bodyPr/>
        <a:lstStyle/>
        <a:p>
          <a:endParaRPr lang="en-US"/>
        </a:p>
      </dgm:t>
    </dgm:pt>
    <dgm:pt modelId="{D68712AF-0057-4A2E-8917-0B5A280D8046}" type="sibTrans" cxnId="{7D75DD5B-C490-4B19-970E-FC4D03657E55}">
      <dgm:prSet/>
      <dgm:spPr/>
      <dgm:t>
        <a:bodyPr/>
        <a:lstStyle/>
        <a:p>
          <a:endParaRPr lang="en-US"/>
        </a:p>
      </dgm:t>
    </dgm:pt>
    <dgm:pt modelId="{F783E6FA-8674-452F-ACDC-3EFE641533D3}">
      <dgm:prSet/>
      <dgm:spPr/>
      <dgm:t>
        <a:bodyPr/>
        <a:lstStyle/>
        <a:p>
          <a:r>
            <a:rPr lang="en-US"/>
            <a:t>No data erased</a:t>
          </a:r>
        </a:p>
      </dgm:t>
    </dgm:pt>
    <dgm:pt modelId="{9F293C13-2041-4685-A8C9-C7C598F4DE4D}" type="parTrans" cxnId="{ED1F9EFA-E4F8-4431-B52B-A13947622B3C}">
      <dgm:prSet/>
      <dgm:spPr/>
      <dgm:t>
        <a:bodyPr/>
        <a:lstStyle/>
        <a:p>
          <a:endParaRPr lang="en-US"/>
        </a:p>
      </dgm:t>
    </dgm:pt>
    <dgm:pt modelId="{8351A3D6-B00A-4277-A897-F326B5E62385}" type="sibTrans" cxnId="{ED1F9EFA-E4F8-4431-B52B-A13947622B3C}">
      <dgm:prSet/>
      <dgm:spPr/>
      <dgm:t>
        <a:bodyPr/>
        <a:lstStyle/>
        <a:p>
          <a:endParaRPr lang="en-US"/>
        </a:p>
      </dgm:t>
    </dgm:pt>
    <dgm:pt modelId="{4465D43D-0399-4B67-A2D3-123AFDD3A764}" type="pres">
      <dgm:prSet presAssocID="{22015D96-57CD-49C6-BFC1-3A26C1DE5DEC}" presName="matrix" presStyleCnt="0">
        <dgm:presLayoutVars>
          <dgm:chMax val="1"/>
          <dgm:dir/>
          <dgm:resizeHandles val="exact"/>
        </dgm:presLayoutVars>
      </dgm:prSet>
      <dgm:spPr/>
    </dgm:pt>
    <dgm:pt modelId="{099DFCB4-407D-49D0-A668-F558693D3305}" type="pres">
      <dgm:prSet presAssocID="{22015D96-57CD-49C6-BFC1-3A26C1DE5DEC}" presName="diamond" presStyleLbl="bgShp" presStyleIdx="0" presStyleCnt="1"/>
      <dgm:spPr/>
    </dgm:pt>
    <dgm:pt modelId="{F270C0BA-6519-4175-A744-C8FD8ED04710}" type="pres">
      <dgm:prSet presAssocID="{22015D96-57CD-49C6-BFC1-3A26C1DE5DEC}" presName="quad1" presStyleLbl="node1" presStyleIdx="0" presStyleCnt="4">
        <dgm:presLayoutVars>
          <dgm:chMax val="0"/>
          <dgm:chPref val="0"/>
          <dgm:bulletEnabled val="1"/>
        </dgm:presLayoutVars>
      </dgm:prSet>
      <dgm:spPr/>
    </dgm:pt>
    <dgm:pt modelId="{1478D5FB-76CF-48F6-B29C-3351D57F109B}" type="pres">
      <dgm:prSet presAssocID="{22015D96-57CD-49C6-BFC1-3A26C1DE5DEC}" presName="quad2" presStyleLbl="node1" presStyleIdx="1" presStyleCnt="4">
        <dgm:presLayoutVars>
          <dgm:chMax val="0"/>
          <dgm:chPref val="0"/>
          <dgm:bulletEnabled val="1"/>
        </dgm:presLayoutVars>
      </dgm:prSet>
      <dgm:spPr/>
    </dgm:pt>
    <dgm:pt modelId="{28B1C27D-EEC2-4F36-8839-103465F09798}" type="pres">
      <dgm:prSet presAssocID="{22015D96-57CD-49C6-BFC1-3A26C1DE5DEC}" presName="quad3" presStyleLbl="node1" presStyleIdx="2" presStyleCnt="4">
        <dgm:presLayoutVars>
          <dgm:chMax val="0"/>
          <dgm:chPref val="0"/>
          <dgm:bulletEnabled val="1"/>
        </dgm:presLayoutVars>
      </dgm:prSet>
      <dgm:spPr/>
    </dgm:pt>
    <dgm:pt modelId="{834B3382-C6E6-45D5-8407-0D245C304670}" type="pres">
      <dgm:prSet presAssocID="{22015D96-57CD-49C6-BFC1-3A26C1DE5DEC}" presName="quad4" presStyleLbl="node1" presStyleIdx="3" presStyleCnt="4">
        <dgm:presLayoutVars>
          <dgm:chMax val="0"/>
          <dgm:chPref val="0"/>
          <dgm:bulletEnabled val="1"/>
        </dgm:presLayoutVars>
      </dgm:prSet>
      <dgm:spPr/>
    </dgm:pt>
  </dgm:ptLst>
  <dgm:cxnLst>
    <dgm:cxn modelId="{4EB0AF03-BD17-40FF-8C2D-CE052F5CE114}" type="presOf" srcId="{58A62D67-4B08-4AF8-BCD9-411378752DBA}" destId="{1478D5FB-76CF-48F6-B29C-3351D57F109B}" srcOrd="0" destOrd="0" presId="urn:microsoft.com/office/officeart/2005/8/layout/matrix3"/>
    <dgm:cxn modelId="{30102711-C375-4BDF-9546-C94EF88DCEBB}" type="presOf" srcId="{22015D96-57CD-49C6-BFC1-3A26C1DE5DEC}" destId="{4465D43D-0399-4B67-A2D3-123AFDD3A764}" srcOrd="0" destOrd="0" presId="urn:microsoft.com/office/officeart/2005/8/layout/matrix3"/>
    <dgm:cxn modelId="{7D75DD5B-C490-4B19-970E-FC4D03657E55}" srcId="{22015D96-57CD-49C6-BFC1-3A26C1DE5DEC}" destId="{419FD17C-EA0C-4E38-829E-8BBC6E42350A}" srcOrd="2" destOrd="0" parTransId="{0EED6E24-BC3F-4F09-AFB2-57C4D9B047C5}" sibTransId="{D68712AF-0057-4A2E-8917-0B5A280D8046}"/>
    <dgm:cxn modelId="{C4F87445-C438-4A2B-8C46-9A81BCD4D0EC}" srcId="{22015D96-57CD-49C6-BFC1-3A26C1DE5DEC}" destId="{58A62D67-4B08-4AF8-BCD9-411378752DBA}" srcOrd="1" destOrd="0" parTransId="{BDC16A9F-A691-4036-BDD4-5D5F3E33E4FF}" sibTransId="{410C18B9-9FEA-400D-8193-A94E72AEDA4D}"/>
    <dgm:cxn modelId="{50EE2374-1AFD-47FD-988F-3E431F4C1EAC}" type="presOf" srcId="{F783E6FA-8674-452F-ACDC-3EFE641533D3}" destId="{834B3382-C6E6-45D5-8407-0D245C304670}" srcOrd="0" destOrd="0" presId="urn:microsoft.com/office/officeart/2005/8/layout/matrix3"/>
    <dgm:cxn modelId="{EFACD18F-3FDB-4F03-BFCC-72F7A93C41D3}" type="presOf" srcId="{419FD17C-EA0C-4E38-829E-8BBC6E42350A}" destId="{28B1C27D-EEC2-4F36-8839-103465F09798}" srcOrd="0" destOrd="0" presId="urn:microsoft.com/office/officeart/2005/8/layout/matrix3"/>
    <dgm:cxn modelId="{96BC0895-DB5B-45C6-B970-BD7648A8A605}" type="presOf" srcId="{71B1859C-1D6F-47AA-B800-42E348045CCD}" destId="{F270C0BA-6519-4175-A744-C8FD8ED04710}" srcOrd="0" destOrd="0" presId="urn:microsoft.com/office/officeart/2005/8/layout/matrix3"/>
    <dgm:cxn modelId="{1CCAC2AF-FC4F-4F6E-BC9A-3CE660EE2070}" srcId="{22015D96-57CD-49C6-BFC1-3A26C1DE5DEC}" destId="{71B1859C-1D6F-47AA-B800-42E348045CCD}" srcOrd="0" destOrd="0" parTransId="{EB8F9AD4-B022-4564-B25E-6D0FCB74421E}" sibTransId="{D2A226C6-C9BB-4D64-A0DB-2B3A17170477}"/>
    <dgm:cxn modelId="{ED1F9EFA-E4F8-4431-B52B-A13947622B3C}" srcId="{22015D96-57CD-49C6-BFC1-3A26C1DE5DEC}" destId="{F783E6FA-8674-452F-ACDC-3EFE641533D3}" srcOrd="3" destOrd="0" parTransId="{9F293C13-2041-4685-A8C9-C7C598F4DE4D}" sibTransId="{8351A3D6-B00A-4277-A897-F326B5E62385}"/>
    <dgm:cxn modelId="{0CFA5108-6BB4-4816-8830-42CD2E389170}" type="presParOf" srcId="{4465D43D-0399-4B67-A2D3-123AFDD3A764}" destId="{099DFCB4-407D-49D0-A668-F558693D3305}" srcOrd="0" destOrd="0" presId="urn:microsoft.com/office/officeart/2005/8/layout/matrix3"/>
    <dgm:cxn modelId="{4ACAF326-8487-42B7-9E9A-F50F64304C3D}" type="presParOf" srcId="{4465D43D-0399-4B67-A2D3-123AFDD3A764}" destId="{F270C0BA-6519-4175-A744-C8FD8ED04710}" srcOrd="1" destOrd="0" presId="urn:microsoft.com/office/officeart/2005/8/layout/matrix3"/>
    <dgm:cxn modelId="{941263F1-F6A0-4D29-B349-63C71771939E}" type="presParOf" srcId="{4465D43D-0399-4B67-A2D3-123AFDD3A764}" destId="{1478D5FB-76CF-48F6-B29C-3351D57F109B}" srcOrd="2" destOrd="0" presId="urn:microsoft.com/office/officeart/2005/8/layout/matrix3"/>
    <dgm:cxn modelId="{F496A066-1ABA-4AE5-ADEC-527E86ECD247}" type="presParOf" srcId="{4465D43D-0399-4B67-A2D3-123AFDD3A764}" destId="{28B1C27D-EEC2-4F36-8839-103465F09798}" srcOrd="3" destOrd="0" presId="urn:microsoft.com/office/officeart/2005/8/layout/matrix3"/>
    <dgm:cxn modelId="{D2CA2326-238B-42B8-851F-C31661F0DD07}" type="presParOf" srcId="{4465D43D-0399-4B67-A2D3-123AFDD3A764}" destId="{834B3382-C6E6-45D5-8407-0D245C304670}"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0CB812-0D8E-4C60-96D4-C8909D46FFE0}" type="doc">
      <dgm:prSet loTypeId="urn:microsoft.com/office/officeart/2005/8/layout/cycle6" loCatId="cycle" qsTypeId="urn:microsoft.com/office/officeart/2005/8/quickstyle/simple4" qsCatId="simple" csTypeId="urn:microsoft.com/office/officeart/2005/8/colors/colorful5" csCatId="colorful"/>
      <dgm:spPr/>
      <dgm:t>
        <a:bodyPr/>
        <a:lstStyle/>
        <a:p>
          <a:endParaRPr lang="en-US"/>
        </a:p>
      </dgm:t>
    </dgm:pt>
    <dgm:pt modelId="{2D9A34AB-A62B-4CF1-9403-4FB582A0F246}">
      <dgm:prSet/>
      <dgm:spPr/>
      <dgm:t>
        <a:bodyPr/>
        <a:lstStyle/>
        <a:p>
          <a:r>
            <a:rPr lang="en-US"/>
            <a:t>Materialized View</a:t>
          </a:r>
        </a:p>
      </dgm:t>
    </dgm:pt>
    <dgm:pt modelId="{2E1E253C-9D35-4070-A2A6-C5D9ED31CEC2}" type="parTrans" cxnId="{FA8ED773-137C-4A63-990C-B93BF2E72657}">
      <dgm:prSet/>
      <dgm:spPr/>
      <dgm:t>
        <a:bodyPr/>
        <a:lstStyle/>
        <a:p>
          <a:endParaRPr lang="en-US"/>
        </a:p>
      </dgm:t>
    </dgm:pt>
    <dgm:pt modelId="{F003BC64-F12F-4F39-A043-9762C73BEEFB}" type="sibTrans" cxnId="{FA8ED773-137C-4A63-990C-B93BF2E72657}">
      <dgm:prSet/>
      <dgm:spPr/>
      <dgm:t>
        <a:bodyPr/>
        <a:lstStyle/>
        <a:p>
          <a:endParaRPr lang="en-US"/>
        </a:p>
      </dgm:t>
    </dgm:pt>
    <dgm:pt modelId="{A246FC94-575C-441E-B206-60DC47DFDA9E}">
      <dgm:prSet/>
      <dgm:spPr/>
      <dgm:t>
        <a:bodyPr/>
        <a:lstStyle/>
        <a:p>
          <a:r>
            <a:rPr lang="en-US"/>
            <a:t>Event sourcing</a:t>
          </a:r>
        </a:p>
      </dgm:t>
    </dgm:pt>
    <dgm:pt modelId="{56596E40-EAF3-4EB4-BC46-9CA972C7CF82}" type="parTrans" cxnId="{800DA213-21BF-4DC8-B110-76AED01F7CC9}">
      <dgm:prSet/>
      <dgm:spPr/>
      <dgm:t>
        <a:bodyPr/>
        <a:lstStyle/>
        <a:p>
          <a:endParaRPr lang="en-US"/>
        </a:p>
      </dgm:t>
    </dgm:pt>
    <dgm:pt modelId="{7E437B94-9EEC-4013-9DBD-3ED2FECB072E}" type="sibTrans" cxnId="{800DA213-21BF-4DC8-B110-76AED01F7CC9}">
      <dgm:prSet/>
      <dgm:spPr/>
      <dgm:t>
        <a:bodyPr/>
        <a:lstStyle/>
        <a:p>
          <a:endParaRPr lang="en-US"/>
        </a:p>
      </dgm:t>
    </dgm:pt>
    <dgm:pt modelId="{2E9DC76E-1689-46A3-8D0A-990A3DAB7195}">
      <dgm:prSet/>
      <dgm:spPr/>
      <dgm:t>
        <a:bodyPr/>
        <a:lstStyle/>
        <a:p>
          <a:r>
            <a:rPr lang="en-US"/>
            <a:t>CQRS</a:t>
          </a:r>
        </a:p>
      </dgm:t>
    </dgm:pt>
    <dgm:pt modelId="{45048C9D-162F-4CA7-BC62-4373F52F293A}" type="parTrans" cxnId="{461EBA68-0E6C-4345-9550-E10F8BCBF43D}">
      <dgm:prSet/>
      <dgm:spPr/>
      <dgm:t>
        <a:bodyPr/>
        <a:lstStyle/>
        <a:p>
          <a:endParaRPr lang="en-US"/>
        </a:p>
      </dgm:t>
    </dgm:pt>
    <dgm:pt modelId="{65A522A2-D983-4215-B6E6-4EDE33735FB5}" type="sibTrans" cxnId="{461EBA68-0E6C-4345-9550-E10F8BCBF43D}">
      <dgm:prSet/>
      <dgm:spPr/>
      <dgm:t>
        <a:bodyPr/>
        <a:lstStyle/>
        <a:p>
          <a:endParaRPr lang="en-US"/>
        </a:p>
      </dgm:t>
    </dgm:pt>
    <dgm:pt modelId="{A001C959-5ABE-4399-BFF5-32E68E2547C1}" type="pres">
      <dgm:prSet presAssocID="{180CB812-0D8E-4C60-96D4-C8909D46FFE0}" presName="cycle" presStyleCnt="0">
        <dgm:presLayoutVars>
          <dgm:dir/>
          <dgm:resizeHandles val="exact"/>
        </dgm:presLayoutVars>
      </dgm:prSet>
      <dgm:spPr/>
    </dgm:pt>
    <dgm:pt modelId="{6F7EDA2E-5642-4E69-BB59-8FD3659BF642}" type="pres">
      <dgm:prSet presAssocID="{2D9A34AB-A62B-4CF1-9403-4FB582A0F246}" presName="node" presStyleLbl="node1" presStyleIdx="0" presStyleCnt="3">
        <dgm:presLayoutVars>
          <dgm:bulletEnabled val="1"/>
        </dgm:presLayoutVars>
      </dgm:prSet>
      <dgm:spPr/>
    </dgm:pt>
    <dgm:pt modelId="{EC3DC984-F1B8-411C-B46D-D4D4C2535814}" type="pres">
      <dgm:prSet presAssocID="{2D9A34AB-A62B-4CF1-9403-4FB582A0F246}" presName="spNode" presStyleCnt="0"/>
      <dgm:spPr/>
    </dgm:pt>
    <dgm:pt modelId="{D58C06FE-B794-4404-A094-9C14BDFCD29B}" type="pres">
      <dgm:prSet presAssocID="{F003BC64-F12F-4F39-A043-9762C73BEEFB}" presName="sibTrans" presStyleLbl="sibTrans1D1" presStyleIdx="0" presStyleCnt="3"/>
      <dgm:spPr/>
    </dgm:pt>
    <dgm:pt modelId="{94E9CCDC-1C5D-4D6D-B26A-CFAF01A0DFC0}" type="pres">
      <dgm:prSet presAssocID="{A246FC94-575C-441E-B206-60DC47DFDA9E}" presName="node" presStyleLbl="node1" presStyleIdx="1" presStyleCnt="3">
        <dgm:presLayoutVars>
          <dgm:bulletEnabled val="1"/>
        </dgm:presLayoutVars>
      </dgm:prSet>
      <dgm:spPr/>
    </dgm:pt>
    <dgm:pt modelId="{AE46915F-C0EF-4DEF-B113-B75D35345216}" type="pres">
      <dgm:prSet presAssocID="{A246FC94-575C-441E-B206-60DC47DFDA9E}" presName="spNode" presStyleCnt="0"/>
      <dgm:spPr/>
    </dgm:pt>
    <dgm:pt modelId="{96803072-ED1C-4473-8A0C-CB7C8605687F}" type="pres">
      <dgm:prSet presAssocID="{7E437B94-9EEC-4013-9DBD-3ED2FECB072E}" presName="sibTrans" presStyleLbl="sibTrans1D1" presStyleIdx="1" presStyleCnt="3"/>
      <dgm:spPr/>
    </dgm:pt>
    <dgm:pt modelId="{4FAB55A4-5849-492F-92A5-0194221951C6}" type="pres">
      <dgm:prSet presAssocID="{2E9DC76E-1689-46A3-8D0A-990A3DAB7195}" presName="node" presStyleLbl="node1" presStyleIdx="2" presStyleCnt="3">
        <dgm:presLayoutVars>
          <dgm:bulletEnabled val="1"/>
        </dgm:presLayoutVars>
      </dgm:prSet>
      <dgm:spPr/>
    </dgm:pt>
    <dgm:pt modelId="{73950555-52A6-401C-A838-5AB32B2ED115}" type="pres">
      <dgm:prSet presAssocID="{2E9DC76E-1689-46A3-8D0A-990A3DAB7195}" presName="spNode" presStyleCnt="0"/>
      <dgm:spPr/>
    </dgm:pt>
    <dgm:pt modelId="{60C355EE-0F73-4EB6-9C6C-488EC710E7F2}" type="pres">
      <dgm:prSet presAssocID="{65A522A2-D983-4215-B6E6-4EDE33735FB5}" presName="sibTrans" presStyleLbl="sibTrans1D1" presStyleIdx="2" presStyleCnt="3"/>
      <dgm:spPr/>
    </dgm:pt>
  </dgm:ptLst>
  <dgm:cxnLst>
    <dgm:cxn modelId="{92A81601-F179-4A44-BFFD-6AF3BAE867DE}" type="presOf" srcId="{2D9A34AB-A62B-4CF1-9403-4FB582A0F246}" destId="{6F7EDA2E-5642-4E69-BB59-8FD3659BF642}" srcOrd="0" destOrd="0" presId="urn:microsoft.com/office/officeart/2005/8/layout/cycle6"/>
    <dgm:cxn modelId="{800DA213-21BF-4DC8-B110-76AED01F7CC9}" srcId="{180CB812-0D8E-4C60-96D4-C8909D46FFE0}" destId="{A246FC94-575C-441E-B206-60DC47DFDA9E}" srcOrd="1" destOrd="0" parTransId="{56596E40-EAF3-4EB4-BC46-9CA972C7CF82}" sibTransId="{7E437B94-9EEC-4013-9DBD-3ED2FECB072E}"/>
    <dgm:cxn modelId="{7E6CBB3C-FD5B-4685-BC03-749605E532AE}" type="presOf" srcId="{2E9DC76E-1689-46A3-8D0A-990A3DAB7195}" destId="{4FAB55A4-5849-492F-92A5-0194221951C6}" srcOrd="0" destOrd="0" presId="urn:microsoft.com/office/officeart/2005/8/layout/cycle6"/>
    <dgm:cxn modelId="{461EBA68-0E6C-4345-9550-E10F8BCBF43D}" srcId="{180CB812-0D8E-4C60-96D4-C8909D46FFE0}" destId="{2E9DC76E-1689-46A3-8D0A-990A3DAB7195}" srcOrd="2" destOrd="0" parTransId="{45048C9D-162F-4CA7-BC62-4373F52F293A}" sibTransId="{65A522A2-D983-4215-B6E6-4EDE33735FB5}"/>
    <dgm:cxn modelId="{85BC5973-DBC8-4114-9293-24A6B8DA426C}" type="presOf" srcId="{F003BC64-F12F-4F39-A043-9762C73BEEFB}" destId="{D58C06FE-B794-4404-A094-9C14BDFCD29B}" srcOrd="0" destOrd="0" presId="urn:microsoft.com/office/officeart/2005/8/layout/cycle6"/>
    <dgm:cxn modelId="{FA8ED773-137C-4A63-990C-B93BF2E72657}" srcId="{180CB812-0D8E-4C60-96D4-C8909D46FFE0}" destId="{2D9A34AB-A62B-4CF1-9403-4FB582A0F246}" srcOrd="0" destOrd="0" parTransId="{2E1E253C-9D35-4070-A2A6-C5D9ED31CEC2}" sibTransId="{F003BC64-F12F-4F39-A043-9762C73BEEFB}"/>
    <dgm:cxn modelId="{16365182-4BFA-47F1-8D32-35813DAA7BB7}" type="presOf" srcId="{7E437B94-9EEC-4013-9DBD-3ED2FECB072E}" destId="{96803072-ED1C-4473-8A0C-CB7C8605687F}" srcOrd="0" destOrd="0" presId="urn:microsoft.com/office/officeart/2005/8/layout/cycle6"/>
    <dgm:cxn modelId="{815C828C-617C-4F2A-9CAF-AA7331CFBB48}" type="presOf" srcId="{180CB812-0D8E-4C60-96D4-C8909D46FFE0}" destId="{A001C959-5ABE-4399-BFF5-32E68E2547C1}" srcOrd="0" destOrd="0" presId="urn:microsoft.com/office/officeart/2005/8/layout/cycle6"/>
    <dgm:cxn modelId="{F17864DD-8AFA-4306-AF7D-EA5501CB9971}" type="presOf" srcId="{A246FC94-575C-441E-B206-60DC47DFDA9E}" destId="{94E9CCDC-1C5D-4D6D-B26A-CFAF01A0DFC0}" srcOrd="0" destOrd="0" presId="urn:microsoft.com/office/officeart/2005/8/layout/cycle6"/>
    <dgm:cxn modelId="{7916CDEE-4ED5-4015-820F-CD2B0634A863}" type="presOf" srcId="{65A522A2-D983-4215-B6E6-4EDE33735FB5}" destId="{60C355EE-0F73-4EB6-9C6C-488EC710E7F2}" srcOrd="0" destOrd="0" presId="urn:microsoft.com/office/officeart/2005/8/layout/cycle6"/>
    <dgm:cxn modelId="{0FF1CBEC-F204-4E3A-9AAB-4CA4D3CC2B2C}" type="presParOf" srcId="{A001C959-5ABE-4399-BFF5-32E68E2547C1}" destId="{6F7EDA2E-5642-4E69-BB59-8FD3659BF642}" srcOrd="0" destOrd="0" presId="urn:microsoft.com/office/officeart/2005/8/layout/cycle6"/>
    <dgm:cxn modelId="{6021EF66-6624-4BD6-9083-ED7D5B259B73}" type="presParOf" srcId="{A001C959-5ABE-4399-BFF5-32E68E2547C1}" destId="{EC3DC984-F1B8-411C-B46D-D4D4C2535814}" srcOrd="1" destOrd="0" presId="urn:microsoft.com/office/officeart/2005/8/layout/cycle6"/>
    <dgm:cxn modelId="{A724D755-91D9-4154-8B9B-B6BD3BE8B315}" type="presParOf" srcId="{A001C959-5ABE-4399-BFF5-32E68E2547C1}" destId="{D58C06FE-B794-4404-A094-9C14BDFCD29B}" srcOrd="2" destOrd="0" presId="urn:microsoft.com/office/officeart/2005/8/layout/cycle6"/>
    <dgm:cxn modelId="{AB34C803-C964-4C1D-BEC1-99F1AFD3FF99}" type="presParOf" srcId="{A001C959-5ABE-4399-BFF5-32E68E2547C1}" destId="{94E9CCDC-1C5D-4D6D-B26A-CFAF01A0DFC0}" srcOrd="3" destOrd="0" presId="urn:microsoft.com/office/officeart/2005/8/layout/cycle6"/>
    <dgm:cxn modelId="{5AF641FF-E60C-4415-95EB-764BE1D4599A}" type="presParOf" srcId="{A001C959-5ABE-4399-BFF5-32E68E2547C1}" destId="{AE46915F-C0EF-4DEF-B113-B75D35345216}" srcOrd="4" destOrd="0" presId="urn:microsoft.com/office/officeart/2005/8/layout/cycle6"/>
    <dgm:cxn modelId="{60646125-6658-45B0-82B0-AA5695ED0D3F}" type="presParOf" srcId="{A001C959-5ABE-4399-BFF5-32E68E2547C1}" destId="{96803072-ED1C-4473-8A0C-CB7C8605687F}" srcOrd="5" destOrd="0" presId="urn:microsoft.com/office/officeart/2005/8/layout/cycle6"/>
    <dgm:cxn modelId="{495BD577-FC42-45C2-8956-FC30899DFAE1}" type="presParOf" srcId="{A001C959-5ABE-4399-BFF5-32E68E2547C1}" destId="{4FAB55A4-5849-492F-92A5-0194221951C6}" srcOrd="6" destOrd="0" presId="urn:microsoft.com/office/officeart/2005/8/layout/cycle6"/>
    <dgm:cxn modelId="{396881CB-570C-4578-A88D-BD463BB742AB}" type="presParOf" srcId="{A001C959-5ABE-4399-BFF5-32E68E2547C1}" destId="{73950555-52A6-401C-A838-5AB32B2ED115}" srcOrd="7" destOrd="0" presId="urn:microsoft.com/office/officeart/2005/8/layout/cycle6"/>
    <dgm:cxn modelId="{693FFFD1-B923-41B8-AAFA-43D478B866E9}" type="presParOf" srcId="{A001C959-5ABE-4399-BFF5-32E68E2547C1}" destId="{60C355EE-0F73-4EB6-9C6C-488EC710E7F2}"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1C89C-D447-4FE5-8CBE-FAEBA544C032}">
      <dsp:nvSpPr>
        <dsp:cNvPr id="0" name=""/>
        <dsp:cNvSpPr/>
      </dsp:nvSpPr>
      <dsp:spPr>
        <a:xfrm>
          <a:off x="0" y="2720"/>
          <a:ext cx="608965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6877076-A7D0-478D-8E55-523276B7112C}">
      <dsp:nvSpPr>
        <dsp:cNvPr id="0" name=""/>
        <dsp:cNvSpPr/>
      </dsp:nvSpPr>
      <dsp:spPr>
        <a:xfrm>
          <a:off x="0" y="2720"/>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Term coined by Nathan </a:t>
          </a:r>
          <a:r>
            <a:rPr lang="en-US" sz="2600" kern="1200" dirty="0" err="1"/>
            <a:t>Marz</a:t>
          </a:r>
          <a:r>
            <a:rPr lang="en-US" sz="2600" kern="1200" dirty="0"/>
            <a:t> in 2012</a:t>
          </a:r>
        </a:p>
      </dsp:txBody>
      <dsp:txXfrm>
        <a:off x="0" y="2720"/>
        <a:ext cx="6089650" cy="927780"/>
      </dsp:txXfrm>
    </dsp:sp>
    <dsp:sp modelId="{0893587B-BF4D-4424-9CF4-AAE02B6E58AA}">
      <dsp:nvSpPr>
        <dsp:cNvPr id="0" name=""/>
        <dsp:cNvSpPr/>
      </dsp:nvSpPr>
      <dsp:spPr>
        <a:xfrm>
          <a:off x="0" y="930501"/>
          <a:ext cx="608965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EBAB1D2-AF31-4978-B4A9-ADE3192325BD}">
      <dsp:nvSpPr>
        <dsp:cNvPr id="0" name=""/>
        <dsp:cNvSpPr/>
      </dsp:nvSpPr>
      <dsp:spPr>
        <a:xfrm>
          <a:off x="0" y="93050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Distributed data processing architecture</a:t>
          </a:r>
        </a:p>
      </dsp:txBody>
      <dsp:txXfrm>
        <a:off x="0" y="930501"/>
        <a:ext cx="6089650" cy="927780"/>
      </dsp:txXfrm>
    </dsp:sp>
    <dsp:sp modelId="{36CA481E-42E8-4E77-AF96-C6B5AC66F5D3}">
      <dsp:nvSpPr>
        <dsp:cNvPr id="0" name=""/>
        <dsp:cNvSpPr/>
      </dsp:nvSpPr>
      <dsp:spPr>
        <a:xfrm>
          <a:off x="0" y="1858281"/>
          <a:ext cx="608965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017BDD4-7B7C-4093-B33F-8D291CB30EDC}">
      <dsp:nvSpPr>
        <dsp:cNvPr id="0" name=""/>
        <dsp:cNvSpPr/>
      </dsp:nvSpPr>
      <dsp:spPr>
        <a:xfrm>
          <a:off x="0" y="185828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Generic, scalable</a:t>
          </a:r>
        </a:p>
      </dsp:txBody>
      <dsp:txXfrm>
        <a:off x="0" y="1858281"/>
        <a:ext cx="6089650" cy="927780"/>
      </dsp:txXfrm>
    </dsp:sp>
    <dsp:sp modelId="{28485E44-397F-44C1-9AB5-4C5D959B71E1}">
      <dsp:nvSpPr>
        <dsp:cNvPr id="0" name=""/>
        <dsp:cNvSpPr/>
      </dsp:nvSpPr>
      <dsp:spPr>
        <a:xfrm>
          <a:off x="0" y="2786062"/>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70B23BB-6A78-4393-A8CF-8E35E4CF61C6}">
      <dsp:nvSpPr>
        <dsp:cNvPr id="0" name=""/>
        <dsp:cNvSpPr/>
      </dsp:nvSpPr>
      <dsp:spPr>
        <a:xfrm>
          <a:off x="0" y="2786062"/>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Robust, fault tolerant against system and human failure</a:t>
          </a:r>
        </a:p>
      </dsp:txBody>
      <dsp:txXfrm>
        <a:off x="0" y="2786062"/>
        <a:ext cx="6089650" cy="927780"/>
      </dsp:txXfrm>
    </dsp:sp>
    <dsp:sp modelId="{C35EB1E8-5145-495F-804B-34310DD9E39E}">
      <dsp:nvSpPr>
        <dsp:cNvPr id="0" name=""/>
        <dsp:cNvSpPr/>
      </dsp:nvSpPr>
      <dsp:spPr>
        <a:xfrm>
          <a:off x="0" y="3713843"/>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4B0B913-7D53-41DE-9EF9-44469885B8E2}">
      <dsp:nvSpPr>
        <dsp:cNvPr id="0" name=""/>
        <dsp:cNvSpPr/>
      </dsp:nvSpPr>
      <dsp:spPr>
        <a:xfrm>
          <a:off x="0" y="371384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Enables low latency reads and updates</a:t>
          </a:r>
        </a:p>
      </dsp:txBody>
      <dsp:txXfrm>
        <a:off x="0" y="3713843"/>
        <a:ext cx="6089650" cy="927780"/>
      </dsp:txXfrm>
    </dsp:sp>
    <dsp:sp modelId="{41462A91-2D30-46BD-8FD7-1072CB0C3388}">
      <dsp:nvSpPr>
        <dsp:cNvPr id="0" name=""/>
        <dsp:cNvSpPr/>
      </dsp:nvSpPr>
      <dsp:spPr>
        <a:xfrm>
          <a:off x="0" y="4641623"/>
          <a:ext cx="608965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9D53143-55E5-40A7-BAA6-889FE50A15CB}">
      <dsp:nvSpPr>
        <dsp:cNvPr id="0" name=""/>
        <dsp:cNvSpPr/>
      </dsp:nvSpPr>
      <dsp:spPr>
        <a:xfrm>
          <a:off x="0" y="464162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Scales horizontally</a:t>
          </a:r>
        </a:p>
      </dsp:txBody>
      <dsp:txXfrm>
        <a:off x="0" y="4641623"/>
        <a:ext cx="6089650" cy="927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DFCB4-407D-49D0-A668-F558693D3305}">
      <dsp:nvSpPr>
        <dsp:cNvPr id="0" name=""/>
        <dsp:cNvSpPr/>
      </dsp:nvSpPr>
      <dsp:spPr>
        <a:xfrm>
          <a:off x="314088" y="0"/>
          <a:ext cx="5885426" cy="5885426"/>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270C0BA-6519-4175-A744-C8FD8ED04710}">
      <dsp:nvSpPr>
        <dsp:cNvPr id="0" name=""/>
        <dsp:cNvSpPr/>
      </dsp:nvSpPr>
      <dsp:spPr>
        <a:xfrm>
          <a:off x="873204" y="559115"/>
          <a:ext cx="2295316" cy="229531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Ad-hoc user queries on master dataset</a:t>
          </a:r>
        </a:p>
      </dsp:txBody>
      <dsp:txXfrm>
        <a:off x="985252" y="671163"/>
        <a:ext cx="2071220" cy="2071220"/>
      </dsp:txXfrm>
    </dsp:sp>
    <dsp:sp modelId="{1478D5FB-76CF-48F6-B29C-3351D57F109B}">
      <dsp:nvSpPr>
        <dsp:cNvPr id="0" name=""/>
        <dsp:cNvSpPr/>
      </dsp:nvSpPr>
      <dsp:spPr>
        <a:xfrm>
          <a:off x="3345083" y="559115"/>
          <a:ext cx="2295316" cy="2295316"/>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Quick responses to incoming data</a:t>
          </a:r>
        </a:p>
      </dsp:txBody>
      <dsp:txXfrm>
        <a:off x="3457131" y="671163"/>
        <a:ext cx="2071220" cy="2071220"/>
      </dsp:txXfrm>
    </dsp:sp>
    <dsp:sp modelId="{28B1C27D-EEC2-4F36-8839-103465F09798}">
      <dsp:nvSpPr>
        <dsp:cNvPr id="0" name=""/>
        <dsp:cNvSpPr/>
      </dsp:nvSpPr>
      <dsp:spPr>
        <a:xfrm>
          <a:off x="873204" y="3030994"/>
          <a:ext cx="2295316" cy="2295316"/>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Capable of handling updates</a:t>
          </a:r>
        </a:p>
      </dsp:txBody>
      <dsp:txXfrm>
        <a:off x="985252" y="3143042"/>
        <a:ext cx="2071220" cy="2071220"/>
      </dsp:txXfrm>
    </dsp:sp>
    <dsp:sp modelId="{834B3382-C6E6-45D5-8407-0D245C304670}">
      <dsp:nvSpPr>
        <dsp:cNvPr id="0" name=""/>
        <dsp:cNvSpPr/>
      </dsp:nvSpPr>
      <dsp:spPr>
        <a:xfrm>
          <a:off x="3345083" y="3030994"/>
          <a:ext cx="2295316" cy="229531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No data erased</a:t>
          </a:r>
        </a:p>
      </dsp:txBody>
      <dsp:txXfrm>
        <a:off x="3457131" y="3143042"/>
        <a:ext cx="2071220" cy="2071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EDA2E-5642-4E69-BB59-8FD3659BF642}">
      <dsp:nvSpPr>
        <dsp:cNvPr id="0" name=""/>
        <dsp:cNvSpPr/>
      </dsp:nvSpPr>
      <dsp:spPr>
        <a:xfrm>
          <a:off x="1954399" y="107526"/>
          <a:ext cx="2604805" cy="169312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Materialized View</a:t>
          </a:r>
        </a:p>
      </dsp:txBody>
      <dsp:txXfrm>
        <a:off x="2037050" y="190177"/>
        <a:ext cx="2439503" cy="1527821"/>
      </dsp:txXfrm>
    </dsp:sp>
    <dsp:sp modelId="{D58C06FE-B794-4404-A094-9C14BDFCD29B}">
      <dsp:nvSpPr>
        <dsp:cNvPr id="0" name=""/>
        <dsp:cNvSpPr/>
      </dsp:nvSpPr>
      <dsp:spPr>
        <a:xfrm>
          <a:off x="1001184" y="954088"/>
          <a:ext cx="4511234" cy="4511234"/>
        </a:xfrm>
        <a:custGeom>
          <a:avLst/>
          <a:gdLst/>
          <a:ahLst/>
          <a:cxnLst/>
          <a:rect l="0" t="0" r="0" b="0"/>
          <a:pathLst>
            <a:path>
              <a:moveTo>
                <a:pt x="3576891" y="427491"/>
              </a:moveTo>
              <a:arcTo wR="2255617" hR="2255617" stAng="18351447" swAng="364295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4E9CCDC-1C5D-4D6D-B26A-CFAF01A0DFC0}">
      <dsp:nvSpPr>
        <dsp:cNvPr id="0" name=""/>
        <dsp:cNvSpPr/>
      </dsp:nvSpPr>
      <dsp:spPr>
        <a:xfrm>
          <a:off x="3907821" y="3490952"/>
          <a:ext cx="2604805" cy="1693123"/>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Event sourcing</a:t>
          </a:r>
        </a:p>
      </dsp:txBody>
      <dsp:txXfrm>
        <a:off x="3990472" y="3573603"/>
        <a:ext cx="2439503" cy="1527821"/>
      </dsp:txXfrm>
    </dsp:sp>
    <dsp:sp modelId="{96803072-ED1C-4473-8A0C-CB7C8605687F}">
      <dsp:nvSpPr>
        <dsp:cNvPr id="0" name=""/>
        <dsp:cNvSpPr/>
      </dsp:nvSpPr>
      <dsp:spPr>
        <a:xfrm>
          <a:off x="1001184" y="954088"/>
          <a:ext cx="4511234" cy="4511234"/>
        </a:xfrm>
        <a:custGeom>
          <a:avLst/>
          <a:gdLst/>
          <a:ahLst/>
          <a:cxnLst/>
          <a:rect l="0" t="0" r="0" b="0"/>
          <a:pathLst>
            <a:path>
              <a:moveTo>
                <a:pt x="3327192" y="4240443"/>
              </a:moveTo>
              <a:arcTo wR="2255617" hR="2255617" stAng="3698167" swAng="3403666"/>
            </a:path>
          </a:pathLst>
        </a:custGeom>
        <a:noFill/>
        <a:ln w="6350" cap="flat" cmpd="sng" algn="ctr">
          <a:solidFill>
            <a:schemeClr val="accent5">
              <a:hueOff val="-3379271"/>
              <a:satOff val="-8710"/>
              <a:lumOff val="-5883"/>
              <a:alphaOff val="0"/>
            </a:schemeClr>
          </a:solidFill>
          <a:prstDash val="solid"/>
          <a:miter lim="800000"/>
        </a:ln>
        <a:effectLst/>
      </dsp:spPr>
      <dsp:style>
        <a:lnRef idx="1">
          <a:scrgbClr r="0" g="0" b="0"/>
        </a:lnRef>
        <a:fillRef idx="0">
          <a:scrgbClr r="0" g="0" b="0"/>
        </a:fillRef>
        <a:effectRef idx="0">
          <a:scrgbClr r="0" g="0" b="0"/>
        </a:effectRef>
        <a:fontRef idx="minor"/>
      </dsp:style>
    </dsp:sp>
    <dsp:sp modelId="{4FAB55A4-5849-492F-92A5-0194221951C6}">
      <dsp:nvSpPr>
        <dsp:cNvPr id="0" name=""/>
        <dsp:cNvSpPr/>
      </dsp:nvSpPr>
      <dsp:spPr>
        <a:xfrm>
          <a:off x="977" y="3490952"/>
          <a:ext cx="2604805" cy="1693123"/>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CQRS</a:t>
          </a:r>
        </a:p>
      </dsp:txBody>
      <dsp:txXfrm>
        <a:off x="83628" y="3573603"/>
        <a:ext cx="2439503" cy="1527821"/>
      </dsp:txXfrm>
    </dsp:sp>
    <dsp:sp modelId="{60C355EE-0F73-4EB6-9C6C-488EC710E7F2}">
      <dsp:nvSpPr>
        <dsp:cNvPr id="0" name=""/>
        <dsp:cNvSpPr/>
      </dsp:nvSpPr>
      <dsp:spPr>
        <a:xfrm>
          <a:off x="1001184" y="954088"/>
          <a:ext cx="4511234" cy="4511234"/>
        </a:xfrm>
        <a:custGeom>
          <a:avLst/>
          <a:gdLst/>
          <a:ahLst/>
          <a:cxnLst/>
          <a:rect l="0" t="0" r="0" b="0"/>
          <a:pathLst>
            <a:path>
              <a:moveTo>
                <a:pt x="14828" y="2513831"/>
              </a:moveTo>
              <a:arcTo wR="2255617" hR="2255617" stAng="10405595" swAng="3642958"/>
            </a:path>
          </a:pathLst>
        </a:custGeom>
        <a:no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9096-9311-4D88-B276-BDA5EDE6A366}" type="datetimeFigureOut">
              <a:rPr lang="en-US" smtClean="0"/>
              <a:t>8/31/2019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564B4-1A81-442A-93E4-5CC7F9C7F93C}" type="slidenum">
              <a:rPr lang="en-US" smtClean="0"/>
              <a:t>‹#›</a:t>
            </a:fld>
            <a:endParaRPr lang="en-US"/>
          </a:p>
        </p:txBody>
      </p:sp>
    </p:spTree>
    <p:extLst>
      <p:ext uri="{BB962C8B-B14F-4D97-AF65-F5344CB8AC3E}">
        <p14:creationId xmlns:p14="http://schemas.microsoft.com/office/powerpoint/2010/main" val="427334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Fallacies_of_Distributed_Comput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witter.com/nathanmarz"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1</a:t>
            </a:fld>
            <a:endParaRPr lang="en-US"/>
          </a:p>
        </p:txBody>
      </p:sp>
    </p:spTree>
    <p:extLst>
      <p:ext uri="{BB962C8B-B14F-4D97-AF65-F5344CB8AC3E}">
        <p14:creationId xmlns:p14="http://schemas.microsoft.com/office/powerpoint/2010/main" val="51857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is Microsoft's globally distributed, multi-model NoSQL database-as-a-service. </a:t>
            </a:r>
          </a:p>
          <a:p>
            <a:r>
              <a:rPr lang="en-US" dirty="0"/>
              <a:t>With the click of a button, Cosmos DB enables you to elastically and independently scale throughput </a:t>
            </a:r>
          </a:p>
          <a:p>
            <a:r>
              <a:rPr lang="en-US" dirty="0"/>
              <a:t>and storage across any number of Azure's geographic regions. </a:t>
            </a:r>
          </a:p>
          <a:p>
            <a:r>
              <a:rPr lang="en-US" dirty="0"/>
              <a:t>You can elastically scale throughput and storage, </a:t>
            </a:r>
          </a:p>
          <a:p>
            <a:r>
              <a:rPr lang="en-US" dirty="0"/>
              <a:t>and take advantage of fast, single-digit-millisecond data access using your favorite API among </a:t>
            </a:r>
          </a:p>
          <a:p>
            <a:r>
              <a:rPr lang="en-US" dirty="0"/>
              <a:t>SQL, MongoDB, Cassandra, Tables, or Gremlin. </a:t>
            </a:r>
          </a:p>
          <a:p>
            <a:r>
              <a:rPr lang="en-US" dirty="0"/>
              <a:t>Cosmos DB provides comprehensive service level agreements (SLAs) for </a:t>
            </a:r>
          </a:p>
          <a:p>
            <a:r>
              <a:rPr lang="en-US" dirty="0"/>
              <a:t>throughput, latency, availability, and consistency guarantees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70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feed support in Azure Cosmos DB </a:t>
            </a:r>
          </a:p>
          <a:p>
            <a:r>
              <a:rPr lang="en-US" dirty="0"/>
              <a:t>works by listening to an Azure Cosmos DB container for any changes. </a:t>
            </a:r>
          </a:p>
          <a:p>
            <a:r>
              <a:rPr lang="en-US" dirty="0"/>
              <a:t>outputs Sorted list of documents in the order in which they were modified. </a:t>
            </a:r>
          </a:p>
          <a:p>
            <a:r>
              <a:rPr lang="en-US" dirty="0"/>
              <a:t>The changes are persisted, </a:t>
            </a:r>
          </a:p>
          <a:p>
            <a:r>
              <a:rPr lang="en-US" dirty="0"/>
              <a:t>can be processed asynchronously and incrementally, </a:t>
            </a:r>
          </a:p>
          <a:p>
            <a:r>
              <a:rPr lang="en-US" dirty="0"/>
              <a:t>and output distributed across one or more consumers for parallel processing.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5062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15</a:t>
            </a:fld>
            <a:endParaRPr lang="en-US"/>
          </a:p>
        </p:txBody>
      </p:sp>
    </p:spTree>
    <p:extLst>
      <p:ext uri="{BB962C8B-B14F-4D97-AF65-F5344CB8AC3E}">
        <p14:creationId xmlns:p14="http://schemas.microsoft.com/office/powerpoint/2010/main" val="2444881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 prepopulated views over the data in one or more data stores </a:t>
            </a:r>
          </a:p>
          <a:p>
            <a:r>
              <a:rPr lang="en-US" dirty="0"/>
              <a:t>when the data isn't ideally formatted for required query operations. </a:t>
            </a:r>
          </a:p>
          <a:p>
            <a:r>
              <a:rPr lang="en-US" dirty="0"/>
              <a:t>This can help support efficient querying and data extraction, </a:t>
            </a:r>
          </a:p>
          <a:p>
            <a:r>
              <a:rPr lang="en-US" dirty="0"/>
              <a:t>and improve application performance.</a:t>
            </a:r>
          </a:p>
        </p:txBody>
      </p:sp>
      <p:sp>
        <p:nvSpPr>
          <p:cNvPr id="4" name="Slide Number Placeholder 3"/>
          <p:cNvSpPr>
            <a:spLocks noGrp="1"/>
          </p:cNvSpPr>
          <p:nvPr>
            <p:ph type="sldNum" sz="quarter" idx="5"/>
          </p:nvPr>
        </p:nvSpPr>
        <p:spPr/>
        <p:txBody>
          <a:bodyPr/>
          <a:lstStyle/>
          <a:p>
            <a:fld id="{1A3564B4-1A81-442A-93E4-5CC7F9C7F93C}" type="slidenum">
              <a:rPr lang="en-US" smtClean="0"/>
              <a:t>17</a:t>
            </a:fld>
            <a:endParaRPr lang="en-US"/>
          </a:p>
        </p:txBody>
      </p:sp>
    </p:spTree>
    <p:extLst>
      <p:ext uri="{BB962C8B-B14F-4D97-AF65-F5344CB8AC3E}">
        <p14:creationId xmlns:p14="http://schemas.microsoft.com/office/powerpoint/2010/main" val="1430861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storing data, the priority for developers and data administrators </a:t>
            </a:r>
          </a:p>
          <a:p>
            <a:r>
              <a:rPr lang="en-US" dirty="0"/>
              <a:t>focused on how the data is stored, as opposed to how it's read. </a:t>
            </a:r>
          </a:p>
          <a:p>
            <a:r>
              <a:rPr lang="en-US" dirty="0"/>
              <a:t>chosen storage format is usually closely related to format of the data, </a:t>
            </a:r>
          </a:p>
          <a:p>
            <a:r>
              <a:rPr lang="en-US" dirty="0"/>
              <a:t>requirements for managing data size and data integrity, and the kind of store in use. </a:t>
            </a:r>
          </a:p>
          <a:p>
            <a:r>
              <a:rPr lang="en-US" dirty="0"/>
              <a:t>For example, when using NoSQL document store, the data is often represented as a series of aggregates, </a:t>
            </a:r>
          </a:p>
          <a:p>
            <a:r>
              <a:rPr lang="en-US" dirty="0"/>
              <a:t>each containing all of the information for that entity.</a:t>
            </a:r>
          </a:p>
          <a:p>
            <a:r>
              <a:rPr lang="en-US" dirty="0"/>
              <a:t>However, this can have a negative effect on queries. </a:t>
            </a:r>
          </a:p>
          <a:p>
            <a:r>
              <a:rPr lang="en-US" dirty="0"/>
              <a:t>When a query only needs a subset of the data from some entities, </a:t>
            </a:r>
          </a:p>
          <a:p>
            <a:r>
              <a:rPr lang="en-US" dirty="0"/>
              <a:t>such as a summary of orders for several customers without all of the order details,</a:t>
            </a:r>
          </a:p>
          <a:p>
            <a:r>
              <a:rPr lang="en-US" dirty="0"/>
              <a:t> it must extract all of the data for the relevant entities in order to obtain the required information.</a:t>
            </a:r>
          </a:p>
        </p:txBody>
      </p:sp>
      <p:sp>
        <p:nvSpPr>
          <p:cNvPr id="4" name="Slide Number Placeholder 3"/>
          <p:cNvSpPr>
            <a:spLocks noGrp="1"/>
          </p:cNvSpPr>
          <p:nvPr>
            <p:ph type="sldNum" sz="quarter" idx="5"/>
          </p:nvPr>
        </p:nvSpPr>
        <p:spPr/>
        <p:txBody>
          <a:bodyPr/>
          <a:lstStyle/>
          <a:p>
            <a:fld id="{1A3564B4-1A81-442A-93E4-5CC7F9C7F93C}" type="slidenum">
              <a:rPr lang="en-US" smtClean="0"/>
              <a:t>18</a:t>
            </a:fld>
            <a:endParaRPr lang="en-US"/>
          </a:p>
        </p:txBody>
      </p:sp>
    </p:spTree>
    <p:extLst>
      <p:ext uri="{BB962C8B-B14F-4D97-AF65-F5344CB8AC3E}">
        <p14:creationId xmlns:p14="http://schemas.microsoft.com/office/powerpoint/2010/main" val="476065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Solution:</a:t>
            </a:r>
          </a:p>
          <a:p>
            <a:r>
              <a:rPr lang="en-US" dirty="0"/>
              <a:t>Mat Views only contain data required by query, great for querying</a:t>
            </a:r>
          </a:p>
          <a:p>
            <a:r>
              <a:rPr lang="en-US" dirty="0"/>
              <a:t>Contains subsection of columns, calculated data, transforms</a:t>
            </a:r>
          </a:p>
          <a:p>
            <a:r>
              <a:rPr lang="en-US" dirty="0"/>
              <a:t>Data is disposable and can be entirely rebuilt from source</a:t>
            </a:r>
          </a:p>
          <a:p>
            <a:r>
              <a:rPr lang="en-US" dirty="0"/>
              <a:t>When source changes, view should be updated</a:t>
            </a:r>
          </a:p>
          <a:p>
            <a:r>
              <a:rPr lang="en-US" dirty="0"/>
              <a:t>Never updated directly by app, more like a cache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7278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Considerations:</a:t>
            </a:r>
          </a:p>
          <a:p>
            <a:r>
              <a:rPr lang="en-US" dirty="0"/>
              <a:t>Updates – when, how (response to an event?), overhead if rapid change, scheduled</a:t>
            </a:r>
          </a:p>
          <a:p>
            <a:r>
              <a:rPr lang="en-US" dirty="0"/>
              <a:t>Great in cases like event sourcing, maybe overkill in other cases</a:t>
            </a:r>
          </a:p>
          <a:p>
            <a:r>
              <a:rPr lang="en-US" dirty="0"/>
              <a:t>Data consistency – what happens when you read at the moment source changes</a:t>
            </a:r>
          </a:p>
          <a:p>
            <a:r>
              <a:rPr lang="en-US" dirty="0"/>
              <a:t>Storage – should be disposable and easy to rebuild</a:t>
            </a:r>
          </a:p>
          <a:p>
            <a:r>
              <a:rPr lang="en-US" dirty="0"/>
              <a:t>Index and partition – for performance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7687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Cases (good):</a:t>
            </a:r>
          </a:p>
          <a:p>
            <a:r>
              <a:rPr lang="en-US" dirty="0"/>
              <a:t>Difficult to query data directly or complex queries (semi structured or unstructured data)</a:t>
            </a:r>
          </a:p>
          <a:p>
            <a:r>
              <a:rPr lang="en-US" dirty="0"/>
              <a:t>Dramatically improves performance </a:t>
            </a:r>
          </a:p>
          <a:p>
            <a:r>
              <a:rPr lang="en-US" dirty="0"/>
              <a:t>Connection intermittent or disconnected issues like local cache</a:t>
            </a:r>
          </a:p>
          <a:p>
            <a:r>
              <a:rPr lang="en-US" dirty="0"/>
              <a:t>Separate queries from source data – security, privacy, obscure data source knowledge</a:t>
            </a:r>
          </a:p>
          <a:p>
            <a:r>
              <a:rPr lang="en-US" dirty="0"/>
              <a:t>Bridging data sources – NoSQL (writes) and Relational (Queries)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0919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Use cases (bad):</a:t>
            </a:r>
          </a:p>
          <a:p>
            <a:r>
              <a:rPr lang="en-US" dirty="0"/>
              <a:t>Source data easy and simple to query</a:t>
            </a:r>
          </a:p>
          <a:p>
            <a:r>
              <a:rPr lang="en-US" dirty="0"/>
              <a:t>Source data changes quickly</a:t>
            </a:r>
          </a:p>
          <a:p>
            <a:r>
              <a:rPr lang="en-US" dirty="0"/>
              <a:t>High consistency needed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31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generated by a simulator and written directly to Cosmos DB. </a:t>
            </a:r>
          </a:p>
          <a:p>
            <a:r>
              <a:rPr lang="en-US" dirty="0"/>
              <a:t>Ensures that we will always capture and preserve the raw data</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23</a:t>
            </a:fld>
            <a:endParaRPr lang="en-US"/>
          </a:p>
        </p:txBody>
      </p:sp>
    </p:spTree>
    <p:extLst>
      <p:ext uri="{BB962C8B-B14F-4D97-AF65-F5344CB8AC3E}">
        <p14:creationId xmlns:p14="http://schemas.microsoft.com/office/powerpoint/2010/main" val="203845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FE0556-36F6-B243-8FCD-1683CAD586D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062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storing just the current state of the data in a domain, </a:t>
            </a:r>
          </a:p>
          <a:p>
            <a:r>
              <a:rPr lang="en-US" dirty="0"/>
              <a:t>use an append-only store to record the full series of actions taken on that data. </a:t>
            </a:r>
          </a:p>
          <a:p>
            <a:r>
              <a:rPr lang="en-US" dirty="0"/>
              <a:t>The store acts as the system of record and can be used to materialize the domain objects. </a:t>
            </a:r>
          </a:p>
          <a:p>
            <a:r>
              <a:rPr lang="en-US" dirty="0"/>
              <a:t>This can simplify tasks in complex domains,</a:t>
            </a:r>
          </a:p>
          <a:p>
            <a:r>
              <a:rPr lang="en-US" dirty="0"/>
              <a:t>by avoiding the need to synchronize the data model and the business domain, </a:t>
            </a:r>
          </a:p>
          <a:p>
            <a:r>
              <a:rPr lang="en-US" dirty="0"/>
              <a:t>while improving performance, scalability, and responsiveness. </a:t>
            </a:r>
          </a:p>
          <a:p>
            <a:r>
              <a:rPr lang="en-US" dirty="0"/>
              <a:t>It can also provide consistency for transactional data, </a:t>
            </a:r>
          </a:p>
          <a:p>
            <a:r>
              <a:rPr lang="en-US" dirty="0"/>
              <a:t>maintain full audit trails and history that can enable compensating actions.</a:t>
            </a:r>
          </a:p>
        </p:txBody>
      </p:sp>
      <p:sp>
        <p:nvSpPr>
          <p:cNvPr id="4" name="Slide Number Placeholder 3"/>
          <p:cNvSpPr>
            <a:spLocks noGrp="1"/>
          </p:cNvSpPr>
          <p:nvPr>
            <p:ph type="sldNum" sz="quarter" idx="5"/>
          </p:nvPr>
        </p:nvSpPr>
        <p:spPr/>
        <p:txBody>
          <a:bodyPr/>
          <a:lstStyle/>
          <a:p>
            <a:fld id="{1A3564B4-1A81-442A-93E4-5CC7F9C7F93C}" type="slidenum">
              <a:rPr lang="en-US" smtClean="0"/>
              <a:t>24</a:t>
            </a:fld>
            <a:endParaRPr lang="en-US"/>
          </a:p>
        </p:txBody>
      </p:sp>
    </p:spTree>
    <p:extLst>
      <p:ext uri="{BB962C8B-B14F-4D97-AF65-F5344CB8AC3E}">
        <p14:creationId xmlns:p14="http://schemas.microsoft.com/office/powerpoint/2010/main" val="2815523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apps work with only current state of data. For instance, customer status</a:t>
            </a:r>
          </a:p>
          <a:p>
            <a:r>
              <a:rPr lang="en-US" dirty="0"/>
              <a:t>Transaction often lock the data leading to data storage during transaction lock</a:t>
            </a:r>
          </a:p>
          <a:p>
            <a:r>
              <a:rPr lang="en-US" dirty="0"/>
              <a:t>Data conflicts can cause data state loss during conflict resolution</a:t>
            </a:r>
          </a:p>
          <a:p>
            <a:r>
              <a:rPr lang="en-US" dirty="0"/>
              <a:t>Needs separate audit mechanism</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25</a:t>
            </a:fld>
            <a:endParaRPr lang="en-US"/>
          </a:p>
        </p:txBody>
      </p:sp>
    </p:spTree>
    <p:extLst>
      <p:ext uri="{BB962C8B-B14F-4D97-AF65-F5344CB8AC3E}">
        <p14:creationId xmlns:p14="http://schemas.microsoft.com/office/powerpoint/2010/main" val="1474118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Approach centers around handling operations on data that's driven by a sequence of events, </a:t>
            </a:r>
          </a:p>
          <a:p>
            <a:r>
              <a:rPr lang="en-US" dirty="0"/>
              <a:t>each of which is recorded in an append-only store.</a:t>
            </a:r>
          </a:p>
          <a:p>
            <a:r>
              <a:rPr lang="en-US" dirty="0"/>
              <a:t>Stores acts as authoritative about current state also</a:t>
            </a:r>
          </a:p>
          <a:p>
            <a:r>
              <a:rPr lang="en-US" dirty="0"/>
              <a:t>Stored publishes events for consumers – publishing code decoupled from subscribing code</a:t>
            </a:r>
          </a:p>
          <a:p>
            <a:r>
              <a:rPr lang="en-US" dirty="0"/>
              <a:t>Events published can be used to maintain Mat Views which are updated with new data</a:t>
            </a:r>
          </a:p>
          <a:p>
            <a:r>
              <a:rPr lang="en-US" dirty="0"/>
              <a:t>Apps also read history of events to materialize current state</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26</a:t>
            </a:fld>
            <a:endParaRPr lang="en-US"/>
          </a:p>
        </p:txBody>
      </p:sp>
    </p:spTree>
    <p:extLst>
      <p:ext uri="{BB962C8B-B14F-4D97-AF65-F5344CB8AC3E}">
        <p14:creationId xmlns:p14="http://schemas.microsoft.com/office/powerpoint/2010/main" val="59079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Events are immutable changed using append-only ops. </a:t>
            </a:r>
          </a:p>
          <a:p>
            <a:r>
              <a:rPr lang="en-US" dirty="0"/>
              <a:t>Updating UI/Workflow can continue and event handlers backgrounded. Superior perf &amp; scalability</a:t>
            </a:r>
          </a:p>
          <a:p>
            <a:endParaRPr lang="en-US" dirty="0"/>
          </a:p>
          <a:p>
            <a:r>
              <a:rPr lang="en-US" dirty="0"/>
              <a:t>2 Simple objects describing action with associated data. </a:t>
            </a:r>
          </a:p>
          <a:p>
            <a:r>
              <a:rPr lang="en-US" dirty="0"/>
              <a:t>Data store not directly updated. Simplifies implementation and management</a:t>
            </a:r>
          </a:p>
          <a:p>
            <a:endParaRPr lang="en-US" dirty="0"/>
          </a:p>
          <a:p>
            <a:r>
              <a:rPr lang="en-US" dirty="0"/>
              <a:t>3 Events have meaning for domain experts </a:t>
            </a:r>
          </a:p>
          <a:p>
            <a:r>
              <a:rPr lang="en-US" dirty="0"/>
              <a:t>Whereas OR impedance mismatch in databases are complex. </a:t>
            </a:r>
          </a:p>
          <a:p>
            <a:r>
              <a:rPr lang="en-US" dirty="0"/>
              <a:t>Also tables are often current state, not all events</a:t>
            </a:r>
          </a:p>
          <a:p>
            <a:endParaRPr lang="en-US" dirty="0"/>
          </a:p>
          <a:p>
            <a:r>
              <a:rPr lang="en-US" dirty="0"/>
              <a:t>4 No direct datastore updates, prevent concurrency</a:t>
            </a:r>
          </a:p>
          <a:p>
            <a:endParaRPr lang="en-US" dirty="0"/>
          </a:p>
          <a:p>
            <a:r>
              <a:rPr lang="en-US" dirty="0"/>
              <a:t>5 Append only allows audit trail – allows monitoring updates, replaying events, regenerating current state</a:t>
            </a:r>
          </a:p>
          <a:p>
            <a:endParaRPr lang="en-US" dirty="0"/>
          </a:p>
          <a:p>
            <a:r>
              <a:rPr lang="en-US" dirty="0"/>
              <a:t>6 Events decoupled from tasks that handle them provide scalability and flexibility</a:t>
            </a:r>
          </a:p>
          <a:p>
            <a:r>
              <a:rPr lang="en-US" dirty="0"/>
              <a:t>Tasks know about type of event and data but not what op triggered event</a:t>
            </a:r>
          </a:p>
          <a:p>
            <a:r>
              <a:rPr lang="en-US" dirty="0"/>
              <a:t>One event can have multiple tasks</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27</a:t>
            </a:fld>
            <a:endParaRPr lang="en-US"/>
          </a:p>
        </p:txBody>
      </p:sp>
    </p:spTree>
    <p:extLst>
      <p:ext uri="{BB962C8B-B14F-4D97-AF65-F5344CB8AC3E}">
        <p14:creationId xmlns:p14="http://schemas.microsoft.com/office/powerpoint/2010/main" val="2687107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materializing views, system will be eventually consistent</a:t>
            </a:r>
          </a:p>
          <a:p>
            <a:r>
              <a:rPr lang="en-US" dirty="0"/>
              <a:t>Event store should not be updated with anything else since it’s source of truth</a:t>
            </a:r>
          </a:p>
          <a:p>
            <a:r>
              <a:rPr lang="en-US" dirty="0"/>
              <a:t>If format of event changes, difficult to combine events before and after</a:t>
            </a:r>
          </a:p>
          <a:p>
            <a:r>
              <a:rPr lang="en-US" dirty="0"/>
              <a:t>Consistency and order of events in store is vital</a:t>
            </a:r>
          </a:p>
          <a:p>
            <a:r>
              <a:rPr lang="en-US" dirty="0"/>
              <a:t>Timestamping events is a must</a:t>
            </a:r>
          </a:p>
          <a:p>
            <a:r>
              <a:rPr lang="en-US" dirty="0"/>
              <a:t>Current state can only be determined by reading all events in history</a:t>
            </a:r>
          </a:p>
          <a:p>
            <a:r>
              <a:rPr lang="en-US" dirty="0"/>
              <a:t>If event stream is large, consider creating snapshots at intervals – current state from snapshot + replaying events</a:t>
            </a:r>
          </a:p>
          <a:p>
            <a:r>
              <a:rPr lang="en-US" dirty="0"/>
              <a:t>Data conflicts reduced by eventual consistency and lack of transactions need to be handled by app</a:t>
            </a:r>
          </a:p>
          <a:p>
            <a:r>
              <a:rPr lang="en-US" dirty="0"/>
              <a:t>Consumers idempotent – same ops same results, so event updates should not be reapplied</a:t>
            </a:r>
          </a:p>
        </p:txBody>
      </p:sp>
      <p:sp>
        <p:nvSpPr>
          <p:cNvPr id="4" name="Slide Number Placeholder 3"/>
          <p:cNvSpPr>
            <a:spLocks noGrp="1"/>
          </p:cNvSpPr>
          <p:nvPr>
            <p:ph type="sldNum" sz="quarter" idx="5"/>
          </p:nvPr>
        </p:nvSpPr>
        <p:spPr/>
        <p:txBody>
          <a:bodyPr/>
          <a:lstStyle/>
          <a:p>
            <a:fld id="{1A3564B4-1A81-442A-93E4-5CC7F9C7F93C}" type="slidenum">
              <a:rPr lang="en-US" smtClean="0"/>
              <a:t>28</a:t>
            </a:fld>
            <a:endParaRPr lang="en-US"/>
          </a:p>
        </p:txBody>
      </p:sp>
    </p:spTree>
    <p:extLst>
      <p:ext uri="{BB962C8B-B14F-4D97-AF65-F5344CB8AC3E}">
        <p14:creationId xmlns:p14="http://schemas.microsoft.com/office/powerpoint/2010/main" val="2900740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 intent, purpose, or reason in the data</a:t>
            </a:r>
          </a:p>
          <a:p>
            <a:r>
              <a:rPr lang="en-US" dirty="0"/>
              <a:t>When avoiding conflicts is vital</a:t>
            </a:r>
          </a:p>
          <a:p>
            <a:r>
              <a:rPr lang="en-US" dirty="0"/>
              <a:t>Record and replay event to restore state of a system and rollback or history/audit</a:t>
            </a:r>
          </a:p>
          <a:p>
            <a:r>
              <a:rPr lang="en-US" dirty="0"/>
              <a:t>Need to decouple input/updates from tasks that respond to these</a:t>
            </a:r>
          </a:p>
          <a:p>
            <a:r>
              <a:rPr lang="en-US" dirty="0"/>
              <a:t>In conjunction with CQRS, for systems that are ok with eventual consistency </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29</a:t>
            </a:fld>
            <a:endParaRPr lang="en-US"/>
          </a:p>
        </p:txBody>
      </p:sp>
    </p:spTree>
    <p:extLst>
      <p:ext uri="{BB962C8B-B14F-4D97-AF65-F5344CB8AC3E}">
        <p14:creationId xmlns:p14="http://schemas.microsoft.com/office/powerpoint/2010/main" val="2246461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or simple domains, systems that have little or no business logic</a:t>
            </a:r>
          </a:p>
          <a:p>
            <a:r>
              <a:rPr lang="en-US" dirty="0"/>
              <a:t>nondomain systems that naturally work well with traditional CRUD data management mechanisms.</a:t>
            </a:r>
          </a:p>
          <a:p>
            <a:r>
              <a:rPr lang="en-US" dirty="0"/>
              <a:t>Systems where consistency and real-time updates to the views of the data are required.</a:t>
            </a:r>
          </a:p>
          <a:p>
            <a:r>
              <a:rPr lang="en-US" dirty="0"/>
              <a:t>Systems where audit trails, history, and capabilities to roll back and replay actions are not required.</a:t>
            </a:r>
          </a:p>
          <a:p>
            <a:r>
              <a:rPr lang="en-US" dirty="0"/>
              <a:t>Systems where there's only a very low occurrence of conflicting updates to the underlying data. For example, systems that predominantly add data rather than updating it.</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30</a:t>
            </a:fld>
            <a:endParaRPr lang="en-US"/>
          </a:p>
        </p:txBody>
      </p:sp>
    </p:spTree>
    <p:extLst>
      <p:ext uri="{BB962C8B-B14F-4D97-AF65-F5344CB8AC3E}">
        <p14:creationId xmlns:p14="http://schemas.microsoft.com/office/powerpoint/2010/main" val="3484333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user updates an object in the application1, there will be notification message sent to the EventHub with an ID (unique id for each message) that something has happened on application. We could make use of epoch timestamp with 8 digits to make sure it is a unique one. A sample payload would look like,</a:t>
            </a:r>
          </a:p>
          <a:p>
            <a:endParaRPr lang="en-US" dirty="0"/>
          </a:p>
          <a:p>
            <a:r>
              <a:rPr lang="en-US" dirty="0"/>
              <a:t>Once the notification is sent, the state of the object is stored in the </a:t>
            </a:r>
            <a:r>
              <a:rPr lang="en-US" dirty="0" err="1"/>
              <a:t>eventstore</a:t>
            </a:r>
            <a:r>
              <a:rPr lang="en-US" dirty="0"/>
              <a:t>(</a:t>
            </a:r>
            <a:r>
              <a:rPr lang="en-US" dirty="0" err="1"/>
              <a:t>cosmosdb</a:t>
            </a:r>
            <a:r>
              <a:rPr lang="en-US" dirty="0"/>
              <a:t>).</a:t>
            </a:r>
          </a:p>
          <a:p>
            <a:endParaRPr lang="en-US" dirty="0"/>
          </a:p>
          <a:p>
            <a:r>
              <a:rPr lang="en-US" dirty="0"/>
              <a:t>Application 2 will have an EventHub receiver which runs on the background which will subscribe to the EventHub and get the latest message. Once the id is retrieved by the receiver, it can request the </a:t>
            </a:r>
            <a:r>
              <a:rPr lang="en-US" dirty="0" err="1"/>
              <a:t>eventstore</a:t>
            </a:r>
            <a:r>
              <a:rPr lang="en-US" dirty="0"/>
              <a:t> with the id and get all the changes prior to the id as follows,</a:t>
            </a:r>
          </a:p>
          <a:p>
            <a:endParaRPr lang="en-US" dirty="0"/>
          </a:p>
          <a:p>
            <a:endParaRPr lang="en-US" dirty="0"/>
          </a:p>
          <a:p>
            <a:r>
              <a:rPr lang="en-US" dirty="0"/>
              <a:t>which will create the documents in </a:t>
            </a:r>
            <a:r>
              <a:rPr lang="en-US" dirty="0" err="1"/>
              <a:t>Cosmosdb</a:t>
            </a:r>
            <a:r>
              <a:rPr lang="en-US" dirty="0"/>
              <a:t> as,</a:t>
            </a:r>
          </a:p>
          <a:p>
            <a:endParaRPr lang="en-US" dirty="0"/>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31</a:t>
            </a:fld>
            <a:endParaRPr lang="en-US"/>
          </a:p>
        </p:txBody>
      </p:sp>
    </p:spTree>
    <p:extLst>
      <p:ext uri="{BB962C8B-B14F-4D97-AF65-F5344CB8AC3E}">
        <p14:creationId xmlns:p14="http://schemas.microsoft.com/office/powerpoint/2010/main" val="2415241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style that separates read operations from write operations.</a:t>
            </a:r>
          </a:p>
          <a:p>
            <a:r>
              <a:rPr lang="en-US" dirty="0"/>
              <a:t>Segregate operations that read data from operations that update data by using separate interfaces. </a:t>
            </a:r>
          </a:p>
          <a:p>
            <a:r>
              <a:rPr lang="en-US" dirty="0"/>
              <a:t>This can maximize performance, scalability, and security. </a:t>
            </a:r>
          </a:p>
          <a:p>
            <a:r>
              <a:rPr lang="en-US" dirty="0"/>
              <a:t>Supports the evolution of the system over time through higher flexibility, </a:t>
            </a:r>
          </a:p>
          <a:p>
            <a:r>
              <a:rPr lang="en-US" dirty="0"/>
              <a:t>prevents update commands from causing merge conflicts at the domain level.</a:t>
            </a:r>
          </a:p>
          <a:p>
            <a:endParaRPr lang="en-US" dirty="0"/>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32</a:t>
            </a:fld>
            <a:endParaRPr lang="en-US"/>
          </a:p>
        </p:txBody>
      </p:sp>
    </p:spTree>
    <p:extLst>
      <p:ext uri="{BB962C8B-B14F-4D97-AF65-F5344CB8AC3E}">
        <p14:creationId xmlns:p14="http://schemas.microsoft.com/office/powerpoint/2010/main" val="1000187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DBMS both command (CUD) and query (R) against same entities</a:t>
            </a:r>
          </a:p>
          <a:p>
            <a:r>
              <a:rPr lang="en-US" dirty="0"/>
              <a:t>In case of ORM type scaffold tools, optimized for command, not query</a:t>
            </a:r>
          </a:p>
          <a:p>
            <a:r>
              <a:rPr lang="en-US" dirty="0"/>
              <a:t>Frequently updated columns (timestamp) in same record as infrequently updated columns (full name) for read</a:t>
            </a:r>
          </a:p>
          <a:p>
            <a:r>
              <a:rPr lang="en-US" dirty="0"/>
              <a:t>Data contention risks when records are locked for writing and need to be read</a:t>
            </a:r>
          </a:p>
          <a:p>
            <a:r>
              <a:rPr lang="en-US" dirty="0"/>
              <a:t>Security/perms complex because read (often lower security) right next to write (often high security)</a:t>
            </a:r>
          </a:p>
          <a:p>
            <a:endParaRPr lang="en-US" dirty="0"/>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33</a:t>
            </a:fld>
            <a:endParaRPr lang="en-US"/>
          </a:p>
        </p:txBody>
      </p:sp>
    </p:spTree>
    <p:extLst>
      <p:ext uri="{BB962C8B-B14F-4D97-AF65-F5344CB8AC3E}">
        <p14:creationId xmlns:p14="http://schemas.microsoft.com/office/powerpoint/2010/main" val="270557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application</a:t>
            </a:r>
            <a:r>
              <a:rPr lang="en-US" baseline="0" dirty="0"/>
              <a:t> usage increases keep adding nodes</a:t>
            </a:r>
          </a:p>
          <a:p>
            <a:endParaRPr lang="en-US" baseline="0" dirty="0"/>
          </a:p>
          <a:p>
            <a:r>
              <a:rPr lang="en-US" dirty="0"/>
              <a:t>Even if</a:t>
            </a:r>
            <a:r>
              <a:rPr lang="en-US" baseline="0" dirty="0"/>
              <a:t> nodes fail, system is able to keep responding</a:t>
            </a:r>
          </a:p>
          <a:p>
            <a:endParaRPr lang="en-US" baseline="0" dirty="0"/>
          </a:p>
          <a:p>
            <a:r>
              <a:rPr lang="en-US" dirty="0"/>
              <a:t>NoSQL scale out – run on commodity hardware on multiple nodes</a:t>
            </a:r>
          </a:p>
          <a:p>
            <a:pPr lvl="1"/>
            <a:r>
              <a:rPr lang="en-US" dirty="0"/>
              <a:t>Easy to add and remove nodes to handle loads</a:t>
            </a:r>
          </a:p>
          <a:p>
            <a:pPr lvl="1"/>
            <a:r>
              <a:rPr lang="en-US" dirty="0"/>
              <a:t>No single </a:t>
            </a:r>
            <a:r>
              <a:rPr lang="en-US" dirty="0" err="1"/>
              <a:t>PoF</a:t>
            </a:r>
            <a:endParaRPr lang="en-US" dirty="0"/>
          </a:p>
          <a:p>
            <a:pPr lvl="1"/>
            <a:r>
              <a:rPr lang="en-US" dirty="0"/>
              <a:t>Flexibility in handling trade offs (CAP Theorem)</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5</a:t>
            </a:fld>
            <a:endParaRPr lang="en-US"/>
          </a:p>
        </p:txBody>
      </p:sp>
    </p:spTree>
    <p:extLst>
      <p:ext uri="{BB962C8B-B14F-4D97-AF65-F5344CB8AC3E}">
        <p14:creationId xmlns:p14="http://schemas.microsoft.com/office/powerpoint/2010/main" val="1983910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segregates read (queries) from updates (commands) by using separate interfaces</a:t>
            </a:r>
          </a:p>
          <a:p>
            <a:endParaRPr lang="en-US" dirty="0"/>
          </a:p>
          <a:p>
            <a:r>
              <a:rPr lang="en-US" dirty="0"/>
              <a:t>data models used for querying and updates are different. models can then be isolated</a:t>
            </a:r>
          </a:p>
          <a:p>
            <a:r>
              <a:rPr lang="en-US" dirty="0"/>
              <a:t>use of separate query and update models simplifies design and implementation</a:t>
            </a:r>
          </a:p>
          <a:p>
            <a:endParaRPr lang="en-US" dirty="0"/>
          </a:p>
          <a:p>
            <a:r>
              <a:rPr lang="en-US" dirty="0"/>
              <a:t>Best to separate write and read data stores: </a:t>
            </a:r>
          </a:p>
          <a:p>
            <a:r>
              <a:rPr lang="en-US" dirty="0"/>
              <a:t>Read can be read-only replica or read-write can be completely different</a:t>
            </a:r>
          </a:p>
          <a:p>
            <a:r>
              <a:rPr lang="en-US" dirty="0"/>
              <a:t>IN distributed scenarios, multiple read-only replicas for scaling</a:t>
            </a:r>
          </a:p>
          <a:p>
            <a:r>
              <a:rPr lang="en-US" dirty="0"/>
              <a:t>Read and write stores can scale according to load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573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Considerations:</a:t>
            </a:r>
          </a:p>
          <a:p>
            <a:r>
              <a:rPr lang="en-US" dirty="0"/>
              <a:t>Can’t use scaffolding mechanisms like entity frameworks</a:t>
            </a:r>
          </a:p>
          <a:p>
            <a:r>
              <a:rPr lang="en-US" dirty="0"/>
              <a:t>Increase performance and security, </a:t>
            </a:r>
          </a:p>
          <a:p>
            <a:r>
              <a:rPr lang="en-US" dirty="0"/>
              <a:t>also increases complexity in terms of resiliency and consistency</a:t>
            </a:r>
          </a:p>
          <a:p>
            <a:r>
              <a:rPr lang="en-US" dirty="0"/>
              <a:t>Changes to write model, require corresponding changes to read model</a:t>
            </a:r>
          </a:p>
          <a:p>
            <a:r>
              <a:rPr lang="en-US" dirty="0"/>
              <a:t>Apply to limited parts of your system</a:t>
            </a:r>
          </a:p>
          <a:p>
            <a:r>
              <a:rPr lang="en-US" dirty="0"/>
              <a:t>Commands should be task based, rather than data centric. </a:t>
            </a:r>
          </a:p>
          <a:p>
            <a:r>
              <a:rPr lang="en-US" dirty="0"/>
              <a:t>("Book hotel room," not "set </a:t>
            </a:r>
            <a:r>
              <a:rPr lang="en-US" dirty="0" err="1"/>
              <a:t>ReservationStatus</a:t>
            </a:r>
            <a:r>
              <a:rPr lang="en-US" dirty="0"/>
              <a:t> to Reserved.")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0170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cases (good):</a:t>
            </a:r>
          </a:p>
          <a:p>
            <a:r>
              <a:rPr lang="en-US" dirty="0"/>
              <a:t>1 Collaborative domain – multiple ops on same data</a:t>
            </a:r>
          </a:p>
          <a:p>
            <a:r>
              <a:rPr lang="en-US" dirty="0"/>
              <a:t>Command domain handles merge conflict</a:t>
            </a:r>
          </a:p>
          <a:p>
            <a:endParaRPr lang="en-US" dirty="0"/>
          </a:p>
          <a:p>
            <a:r>
              <a:rPr lang="en-US" dirty="0"/>
              <a:t>2 Great in DDD – write model handles BL, </a:t>
            </a:r>
            <a:r>
              <a:rPr lang="en-US" dirty="0" err="1"/>
              <a:t>i</a:t>
            </a:r>
            <a:r>
              <a:rPr lang="en-US" dirty="0"/>
              <a:t>/p validation, </a:t>
            </a:r>
            <a:r>
              <a:rPr lang="en-US" dirty="0" err="1"/>
              <a:t>b/l</a:t>
            </a:r>
            <a:r>
              <a:rPr lang="en-US" dirty="0"/>
              <a:t> validation</a:t>
            </a:r>
          </a:p>
          <a:p>
            <a:r>
              <a:rPr lang="en-US" dirty="0"/>
              <a:t>No validation for read model, only returns DTO </a:t>
            </a:r>
          </a:p>
          <a:p>
            <a:endParaRPr lang="en-US" dirty="0"/>
          </a:p>
          <a:p>
            <a:r>
              <a:rPr lang="en-US" dirty="0"/>
              <a:t>3 Great when either read or write ratios are really high and separate scaling needed</a:t>
            </a:r>
          </a:p>
          <a:p>
            <a:endParaRPr lang="en-US" dirty="0"/>
          </a:p>
          <a:p>
            <a:r>
              <a:rPr lang="en-US" dirty="0"/>
              <a:t>4 When one team focuses on writes (ETL people) and another on reads (Report </a:t>
            </a:r>
            <a:r>
              <a:rPr lang="en-US" dirty="0" err="1"/>
              <a:t>devs</a:t>
            </a:r>
            <a:r>
              <a:rPr lang="en-US" dirty="0"/>
              <a:t>)</a:t>
            </a:r>
          </a:p>
          <a:p>
            <a:endParaRPr lang="en-US" dirty="0"/>
          </a:p>
          <a:p>
            <a:r>
              <a:rPr lang="en-US" dirty="0"/>
              <a:t>5 When multiple versions of read model needed (diff customers, versions of software)</a:t>
            </a:r>
          </a:p>
          <a:p>
            <a:endParaRPr lang="en-US" dirty="0"/>
          </a:p>
          <a:p>
            <a:r>
              <a:rPr lang="en-US" dirty="0"/>
              <a:t>6 Business rules change a lot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3736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cases (bad):</a:t>
            </a:r>
          </a:p>
          <a:p>
            <a:r>
              <a:rPr lang="en-US" dirty="0"/>
              <a:t>Simple domain and/or business rules</a:t>
            </a:r>
          </a:p>
          <a:p>
            <a:r>
              <a:rPr lang="en-US" dirty="0"/>
              <a:t>Simple system with less data and/or simple structure </a:t>
            </a:r>
          </a:p>
          <a:p>
            <a:r>
              <a:rPr lang="en-US" dirty="0"/>
              <a:t>Whole systems – too complex</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475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3725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of events is the write model and official source of information</a:t>
            </a:r>
          </a:p>
          <a:p>
            <a:r>
              <a:rPr lang="en-US" dirty="0"/>
              <a:t>Storing data as event stream instead of current state avoid conflicts and max perf and scale</a:t>
            </a:r>
          </a:p>
          <a:p>
            <a:r>
              <a:rPr lang="en-US" dirty="0"/>
              <a:t>Read model is a materialized view tailored to interfaces and displays </a:t>
            </a:r>
            <a:r>
              <a:rPr lang="en-US" dirty="0" err="1"/>
              <a:t>reqs</a:t>
            </a:r>
            <a:r>
              <a:rPr lang="en-US" dirty="0"/>
              <a:t> of app</a:t>
            </a:r>
          </a:p>
          <a:p>
            <a:r>
              <a:rPr lang="en-US" dirty="0"/>
              <a:t>Maximize both display and query performance of app</a:t>
            </a:r>
          </a:p>
          <a:p>
            <a:r>
              <a:rPr lang="en-US" dirty="0"/>
              <a:t>Easy to delete and recreate materialized view from event store to get current state</a:t>
            </a:r>
          </a:p>
          <a:p>
            <a:r>
              <a:rPr lang="en-US" dirty="0"/>
              <a:t>Pattern adds complexity because event handling and view maintenance are separate </a:t>
            </a:r>
          </a:p>
          <a:p>
            <a:endParaRPr lang="en-US" dirty="0"/>
          </a:p>
          <a:p>
            <a:r>
              <a:rPr lang="en-US" dirty="0"/>
              <a:t>Mat Views require significant processing and resource usage, aggregation calculations are even worse</a:t>
            </a:r>
          </a:p>
          <a:p>
            <a:r>
              <a:rPr lang="en-US" dirty="0"/>
              <a:t>Fix this by snapshotting data at intervals</a:t>
            </a:r>
          </a:p>
          <a:p>
            <a:endParaRPr lang="en-US" dirty="0"/>
          </a:p>
          <a:p>
            <a:r>
              <a:rPr lang="en-US" dirty="0"/>
              <a:t>System still has to be eventually consistent</a:t>
            </a:r>
          </a:p>
        </p:txBody>
      </p:sp>
      <p:sp>
        <p:nvSpPr>
          <p:cNvPr id="4" name="Slide Number Placeholder 3"/>
          <p:cNvSpPr>
            <a:spLocks noGrp="1"/>
          </p:cNvSpPr>
          <p:nvPr>
            <p:ph type="sldNum" sz="quarter" idx="5"/>
          </p:nvPr>
        </p:nvSpPr>
        <p:spPr/>
        <p:txBody>
          <a:bodyPr/>
          <a:lstStyle/>
          <a:p>
            <a:fld id="{1A3564B4-1A81-442A-93E4-5CC7F9C7F93C}" type="slidenum">
              <a:rPr lang="en-US" smtClean="0"/>
              <a:t>40</a:t>
            </a:fld>
            <a:endParaRPr lang="en-US"/>
          </a:p>
        </p:txBody>
      </p:sp>
    </p:spTree>
    <p:extLst>
      <p:ext uri="{BB962C8B-B14F-4D97-AF65-F5344CB8AC3E}">
        <p14:creationId xmlns:p14="http://schemas.microsoft.com/office/powerpoint/2010/main" val="619587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All </a:t>
            </a:r>
            <a:r>
              <a:rPr lang="en-US" b="1" dirty="0"/>
              <a:t>data</a:t>
            </a:r>
            <a:r>
              <a:rPr lang="en-US" dirty="0"/>
              <a:t> is pushed into </a:t>
            </a:r>
            <a:r>
              <a:rPr lang="en-US" i="1" dirty="0"/>
              <a:t>both</a:t>
            </a:r>
            <a:r>
              <a:rPr lang="en-US" dirty="0"/>
              <a:t> the </a:t>
            </a:r>
            <a:r>
              <a:rPr lang="en-US" i="1" dirty="0"/>
              <a:t>batch layer</a:t>
            </a:r>
            <a:r>
              <a:rPr lang="en-US" dirty="0"/>
              <a:t> and </a:t>
            </a:r>
            <a:r>
              <a:rPr lang="en-US" i="1" dirty="0"/>
              <a:t>speed layer</a:t>
            </a:r>
            <a:r>
              <a:rPr lang="en-US" dirty="0"/>
              <a:t>.</a:t>
            </a:r>
          </a:p>
          <a:p>
            <a:r>
              <a:rPr lang="en-US" dirty="0"/>
              <a:t>2. The </a:t>
            </a:r>
            <a:r>
              <a:rPr lang="en-US" b="1" dirty="0"/>
              <a:t>batch layer</a:t>
            </a:r>
            <a:r>
              <a:rPr lang="en-US" dirty="0"/>
              <a:t> has a master dataset (immutable, append-only set of raw data) and pre-compute the batch views.</a:t>
            </a:r>
          </a:p>
          <a:p>
            <a:r>
              <a:rPr lang="en-US" dirty="0"/>
              <a:t>3. The </a:t>
            </a:r>
            <a:r>
              <a:rPr lang="en-US" b="1" dirty="0"/>
              <a:t>serving layer</a:t>
            </a:r>
            <a:r>
              <a:rPr lang="en-US" dirty="0"/>
              <a:t> has batch views so data for fast queries.</a:t>
            </a:r>
          </a:p>
          <a:p>
            <a:r>
              <a:rPr lang="en-US" dirty="0"/>
              <a:t>4. The </a:t>
            </a:r>
            <a:r>
              <a:rPr lang="en-US" b="1" dirty="0"/>
              <a:t>speed layer</a:t>
            </a:r>
            <a:r>
              <a:rPr lang="en-US" dirty="0"/>
              <a:t> compensates for processing time (to serving layer) and deals with recent data only.</a:t>
            </a:r>
          </a:p>
          <a:p>
            <a:r>
              <a:rPr lang="en-US" dirty="0"/>
              <a:t>5. All queries can be answered by merging results from batch views and real-time views or pinging them individually.</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41</a:t>
            </a:fld>
            <a:endParaRPr lang="en-US"/>
          </a:p>
        </p:txBody>
      </p:sp>
    </p:spTree>
    <p:extLst>
      <p:ext uri="{BB962C8B-B14F-4D97-AF65-F5344CB8AC3E}">
        <p14:creationId xmlns:p14="http://schemas.microsoft.com/office/powerpoint/2010/main" val="2627551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186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an operations perspective, maintaining two streams of data </a:t>
            </a:r>
          </a:p>
          <a:p>
            <a:r>
              <a:rPr lang="en-US" dirty="0"/>
              <a:t>while ensuring correct state for the data can be a complicated endeavor. </a:t>
            </a:r>
          </a:p>
          <a:p>
            <a:r>
              <a:rPr lang="en-US" dirty="0"/>
              <a:t>To simplify this, we can utilize Azure Cosmos DB to keep state for the batch layer </a:t>
            </a:r>
          </a:p>
          <a:p>
            <a:r>
              <a:rPr lang="en-US" dirty="0"/>
              <a:t>While revealing the Azure Cosmos DB Change log via the Change Feed API for your speed layer.</a:t>
            </a:r>
          </a:p>
          <a:p>
            <a:endParaRPr lang="en-US" dirty="0"/>
          </a:p>
          <a:p>
            <a:r>
              <a:rPr lang="en-US" dirty="0"/>
              <a:t>All </a:t>
            </a:r>
            <a:r>
              <a:rPr lang="en-US" b="1" dirty="0"/>
              <a:t>data</a:t>
            </a:r>
            <a:r>
              <a:rPr lang="en-US" dirty="0"/>
              <a:t> is pushed </a:t>
            </a:r>
            <a:r>
              <a:rPr lang="en-US" i="1" dirty="0"/>
              <a:t>only</a:t>
            </a:r>
            <a:r>
              <a:rPr lang="en-US" dirty="0"/>
              <a:t> into Azure Cosmos DB thus you can avoid multi-casting issues.</a:t>
            </a:r>
          </a:p>
          <a:p>
            <a:r>
              <a:rPr lang="en-US" dirty="0"/>
              <a:t>The </a:t>
            </a:r>
            <a:r>
              <a:rPr lang="en-US" b="1" dirty="0"/>
              <a:t>batch layer</a:t>
            </a:r>
            <a:r>
              <a:rPr lang="en-US" dirty="0"/>
              <a:t> has a master dataset (immutable, append-only set of raw data) and pre-compute the batch views.</a:t>
            </a:r>
          </a:p>
          <a:p>
            <a:r>
              <a:rPr lang="en-US" dirty="0"/>
              <a:t>The </a:t>
            </a:r>
            <a:r>
              <a:rPr lang="en-US" b="1" dirty="0"/>
              <a:t>serving layer</a:t>
            </a:r>
            <a:r>
              <a:rPr lang="en-US" dirty="0"/>
              <a:t> will be discussed in the next section.</a:t>
            </a:r>
          </a:p>
          <a:p>
            <a:r>
              <a:rPr lang="en-US" dirty="0"/>
              <a:t>The </a:t>
            </a:r>
            <a:r>
              <a:rPr lang="en-US" b="1" dirty="0"/>
              <a:t>speed layer</a:t>
            </a:r>
            <a:r>
              <a:rPr lang="en-US" dirty="0"/>
              <a:t> utilizes Apache Spark that will read the Azure Cosmos DB Change Feed. </a:t>
            </a:r>
          </a:p>
          <a:p>
            <a:r>
              <a:rPr lang="en-US" dirty="0"/>
              <a:t>This allows you to persist your data as well as to query and process it concurrently.</a:t>
            </a:r>
          </a:p>
          <a:p>
            <a:r>
              <a:rPr lang="en-US" dirty="0"/>
              <a:t>All queries can be answered by merging results from batch views and real-time views or pinging them individually.</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43</a:t>
            </a:fld>
            <a:endParaRPr lang="en-US"/>
          </a:p>
        </p:txBody>
      </p:sp>
    </p:spTree>
    <p:extLst>
      <p:ext uri="{BB962C8B-B14F-4D97-AF65-F5344CB8AC3E}">
        <p14:creationId xmlns:p14="http://schemas.microsoft.com/office/powerpoint/2010/main" val="13386774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data is loaded into Azure Cosmos DB where the </a:t>
            </a:r>
            <a:r>
              <a:rPr lang="en-US" b="1" dirty="0"/>
              <a:t>master dataset</a:t>
            </a:r>
            <a:r>
              <a:rPr lang="en-US" dirty="0"/>
              <a:t> </a:t>
            </a:r>
          </a:p>
          <a:p>
            <a:r>
              <a:rPr lang="en-US" dirty="0"/>
              <a:t>(an immutable, append-only set of raw data) resides. </a:t>
            </a:r>
          </a:p>
          <a:p>
            <a:r>
              <a:rPr lang="en-US" dirty="0"/>
              <a:t>From this point onwards, we can use Apache Spark to perform our pre-compute from </a:t>
            </a:r>
            <a:r>
              <a:rPr lang="en-US" b="1" dirty="0"/>
              <a:t>batch layer</a:t>
            </a:r>
            <a:r>
              <a:rPr lang="en-US" dirty="0"/>
              <a:t> to </a:t>
            </a:r>
            <a:r>
              <a:rPr lang="en-US" b="1" dirty="0"/>
              <a:t>serving layer</a:t>
            </a:r>
            <a:r>
              <a:rPr lang="en-US" dirty="0"/>
              <a:t>.</a:t>
            </a:r>
          </a:p>
          <a:p>
            <a:endParaRPr lang="en-US" dirty="0"/>
          </a:p>
          <a:p>
            <a:r>
              <a:rPr lang="en-US" dirty="0"/>
              <a:t>All </a:t>
            </a:r>
            <a:r>
              <a:rPr lang="en-US" b="1" dirty="0"/>
              <a:t>data</a:t>
            </a:r>
            <a:r>
              <a:rPr lang="en-US" dirty="0"/>
              <a:t> pushed into only Azure Cosmos DB (avoid multi-cast issues)</a:t>
            </a:r>
          </a:p>
          <a:p>
            <a:r>
              <a:rPr lang="en-US" dirty="0"/>
              <a:t>The </a:t>
            </a:r>
            <a:r>
              <a:rPr lang="en-US" b="1" dirty="0"/>
              <a:t>batch layer</a:t>
            </a:r>
            <a:r>
              <a:rPr lang="en-US" dirty="0"/>
              <a:t> has a master dataset (immutable, append-only set of raw data) stored in Azure Cosmos DB. </a:t>
            </a:r>
          </a:p>
          <a:p>
            <a:r>
              <a:rPr lang="en-US" dirty="0"/>
              <a:t>Using Spark, you can pre-compute your aggregations to be stored in your computed batch views.</a:t>
            </a:r>
          </a:p>
          <a:p>
            <a:r>
              <a:rPr lang="en-US" dirty="0"/>
              <a:t>The </a:t>
            </a:r>
            <a:r>
              <a:rPr lang="en-US" b="1" dirty="0"/>
              <a:t>serving layer</a:t>
            </a:r>
            <a:r>
              <a:rPr lang="en-US" dirty="0"/>
              <a:t> is an Azure Cosmos DB database with collections for master dataset and computed batch view.</a:t>
            </a:r>
          </a:p>
          <a:p>
            <a:r>
              <a:rPr lang="en-US" dirty="0"/>
              <a:t>The </a:t>
            </a:r>
            <a:r>
              <a:rPr lang="en-US" b="1" dirty="0"/>
              <a:t>speed layer</a:t>
            </a:r>
            <a:r>
              <a:rPr lang="en-US" dirty="0"/>
              <a:t> will be discussed next slide.</a:t>
            </a:r>
          </a:p>
          <a:p>
            <a:r>
              <a:rPr lang="en-US" dirty="0"/>
              <a:t>All queries can be answered by merging results from batch views and real-time views or pinging them individually.</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44</a:t>
            </a:fld>
            <a:endParaRPr lang="en-US"/>
          </a:p>
        </p:txBody>
      </p:sp>
    </p:spTree>
    <p:extLst>
      <p:ext uri="{BB962C8B-B14F-4D97-AF65-F5344CB8AC3E}">
        <p14:creationId xmlns:p14="http://schemas.microsoft.com/office/powerpoint/2010/main" val="2457955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Applies</a:t>
            </a:r>
            <a:r>
              <a:rPr lang="en-US" sz="1200" b="0" kern="1200" baseline="0" dirty="0">
                <a:solidFill>
                  <a:schemeClr val="tx1"/>
                </a:solidFill>
                <a:effectLst/>
                <a:latin typeface="+mn-lt"/>
                <a:ea typeface="+mn-ea"/>
                <a:cs typeface="+mn-cs"/>
              </a:rPr>
              <a:t> for distributed systems in general</a:t>
            </a:r>
            <a:endParaRPr lang="en-US" sz="1200" b="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Consistency</a:t>
            </a:r>
            <a:r>
              <a:rPr lang="en-US" sz="1200" kern="1200" dirty="0">
                <a:solidFill>
                  <a:schemeClr val="tx1"/>
                </a:solidFill>
                <a:effectLst/>
                <a:latin typeface="+mn-lt"/>
                <a:ea typeface="+mn-ea"/>
                <a:cs typeface="+mn-cs"/>
              </a:rPr>
              <a:t> - A read is guaranteed to return the most recent write for a given client.</a:t>
            </a:r>
          </a:p>
          <a:p>
            <a:pPr lvl="0"/>
            <a:r>
              <a:rPr lang="en-US" sz="1200" b="1" kern="1200" dirty="0">
                <a:solidFill>
                  <a:schemeClr val="tx1"/>
                </a:solidFill>
                <a:effectLst/>
                <a:latin typeface="+mn-lt"/>
                <a:ea typeface="+mn-ea"/>
                <a:cs typeface="+mn-cs"/>
              </a:rPr>
              <a:t>Availability</a:t>
            </a:r>
            <a:r>
              <a:rPr lang="en-US" sz="1200" kern="1200" dirty="0">
                <a:solidFill>
                  <a:schemeClr val="tx1"/>
                </a:solidFill>
                <a:effectLst/>
                <a:latin typeface="+mn-lt"/>
                <a:ea typeface="+mn-ea"/>
                <a:cs typeface="+mn-cs"/>
              </a:rPr>
              <a:t> - A non-failing node will return a reasonable response within a reasonable amount of time (no error or timeout).</a:t>
            </a:r>
          </a:p>
          <a:p>
            <a:pPr lvl="0"/>
            <a:r>
              <a:rPr lang="en-US" sz="1200" b="1" kern="1200" dirty="0">
                <a:solidFill>
                  <a:schemeClr val="tx1"/>
                </a:solidFill>
                <a:effectLst/>
                <a:latin typeface="+mn-lt"/>
                <a:ea typeface="+mn-ea"/>
                <a:cs typeface="+mn-cs"/>
              </a:rPr>
              <a:t>Partition Tolerance</a:t>
            </a:r>
            <a:r>
              <a:rPr lang="en-US" sz="1200" kern="1200" dirty="0">
                <a:solidFill>
                  <a:schemeClr val="tx1"/>
                </a:solidFill>
                <a:effectLst/>
                <a:latin typeface="+mn-lt"/>
                <a:ea typeface="+mn-ea"/>
                <a:cs typeface="+mn-cs"/>
              </a:rPr>
              <a:t> - The system will continue to function when network partitions occur.</a:t>
            </a:r>
          </a:p>
          <a:p>
            <a:r>
              <a:rPr lang="en-US" sz="1200" kern="1200" dirty="0">
                <a:solidFill>
                  <a:schemeClr val="tx1"/>
                </a:solidFill>
                <a:effectLst/>
                <a:latin typeface="+mn-lt"/>
                <a:ea typeface="+mn-ea"/>
                <a:cs typeface="+mn-cs"/>
              </a:rPr>
              <a:t>Widely distributed aka networking factors comes into play. Object Oriented Programming != Network Programming.</a:t>
            </a:r>
          </a:p>
          <a:p>
            <a:r>
              <a:rPr lang="en-US" sz="1200" kern="1200" dirty="0">
                <a:solidFill>
                  <a:schemeClr val="tx1"/>
                </a:solidFill>
                <a:effectLst/>
                <a:latin typeface="+mn-lt"/>
                <a:ea typeface="+mn-ea"/>
                <a:cs typeface="+mn-cs"/>
              </a:rPr>
              <a:t>One such </a:t>
            </a:r>
            <a:r>
              <a:rPr lang="en-US" sz="1200" i="1" u="sng" kern="1200" dirty="0">
                <a:solidFill>
                  <a:schemeClr val="tx1"/>
                </a:solidFill>
                <a:effectLst/>
                <a:latin typeface="+mn-lt"/>
                <a:ea typeface="+mn-ea"/>
                <a:cs typeface="+mn-cs"/>
                <a:hlinkClick r:id="rId3"/>
              </a:rPr>
              <a:t>fallacy of distributed computing</a:t>
            </a:r>
            <a:r>
              <a:rPr lang="en-US" sz="1200" kern="1200" dirty="0">
                <a:solidFill>
                  <a:schemeClr val="tx1"/>
                </a:solidFill>
                <a:effectLst/>
                <a:latin typeface="+mn-lt"/>
                <a:ea typeface="+mn-ea"/>
                <a:cs typeface="+mn-cs"/>
              </a:rPr>
              <a:t> is that networks are reliable. They aren’t. Networks and parts of networks go down frequently and unexpectedly. Network failures </a:t>
            </a:r>
            <a:r>
              <a:rPr lang="en-US" sz="1200" i="1" kern="1200" dirty="0">
                <a:solidFill>
                  <a:schemeClr val="tx1"/>
                </a:solidFill>
                <a:effectLst/>
                <a:latin typeface="+mn-lt"/>
                <a:ea typeface="+mn-ea"/>
                <a:cs typeface="+mn-cs"/>
              </a:rPr>
              <a:t>happen to your system</a:t>
            </a:r>
            <a:r>
              <a:rPr lang="en-US" sz="1200" kern="1200" dirty="0">
                <a:solidFill>
                  <a:schemeClr val="tx1"/>
                </a:solidFill>
                <a:effectLst/>
                <a:latin typeface="+mn-lt"/>
                <a:ea typeface="+mn-ea"/>
                <a:cs typeface="+mn-cs"/>
              </a:rPr>
              <a:t> and you don’t get to choose when they occur.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6</a:t>
            </a:fld>
            <a:endParaRPr lang="en-US"/>
          </a:p>
        </p:txBody>
      </p:sp>
    </p:spTree>
    <p:extLst>
      <p:ext uri="{BB962C8B-B14F-4D97-AF65-F5344CB8AC3E}">
        <p14:creationId xmlns:p14="http://schemas.microsoft.com/office/powerpoint/2010/main" val="2562216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Change Feed allows us to simplify the operations between the batch and speed layers. </a:t>
            </a:r>
          </a:p>
          <a:p>
            <a:r>
              <a:rPr lang="en-US" dirty="0"/>
              <a:t>Use Apache Spark (via HD Insight) to perform our </a:t>
            </a:r>
            <a:r>
              <a:rPr lang="en-US" i="1" dirty="0"/>
              <a:t>structured streaming</a:t>
            </a:r>
            <a:r>
              <a:rPr lang="en-US" dirty="0"/>
              <a:t> queries against the data. </a:t>
            </a:r>
          </a:p>
          <a:p>
            <a:r>
              <a:rPr lang="en-US" dirty="0"/>
              <a:t>But you may also want to temporarily persist the results of your structured streaming queries so other systems can access this data.</a:t>
            </a:r>
          </a:p>
          <a:p>
            <a:endParaRPr lang="en-US" dirty="0"/>
          </a:p>
          <a:p>
            <a:r>
              <a:rPr lang="en-US" dirty="0"/>
              <a:t>To do this, create a separate Cosmos DB collection to save the results of your structured streaming queries. </a:t>
            </a:r>
          </a:p>
          <a:p>
            <a:r>
              <a:rPr lang="en-US" dirty="0"/>
              <a:t>This allows you to have other systems access this information not just Apache Spark. </a:t>
            </a:r>
          </a:p>
          <a:p>
            <a:r>
              <a:rPr lang="en-US" dirty="0"/>
              <a:t>As well with the Cosmos DB Time-to-Live (TTL) feature, </a:t>
            </a:r>
          </a:p>
          <a:p>
            <a:r>
              <a:rPr lang="en-US" dirty="0"/>
              <a:t>you can configure your documents to be automatically deleted after a set duration.</a:t>
            </a:r>
          </a:p>
        </p:txBody>
      </p:sp>
      <p:sp>
        <p:nvSpPr>
          <p:cNvPr id="4" name="Slide Number Placeholder 3"/>
          <p:cNvSpPr>
            <a:spLocks noGrp="1"/>
          </p:cNvSpPr>
          <p:nvPr>
            <p:ph type="sldNum" sz="quarter" idx="5"/>
          </p:nvPr>
        </p:nvSpPr>
        <p:spPr/>
        <p:txBody>
          <a:bodyPr/>
          <a:lstStyle/>
          <a:p>
            <a:fld id="{1A3564B4-1A81-442A-93E4-5CC7F9C7F93C}" type="slidenum">
              <a:rPr lang="en-US" smtClean="0"/>
              <a:t>45</a:t>
            </a:fld>
            <a:endParaRPr lang="en-US"/>
          </a:p>
        </p:txBody>
      </p:sp>
    </p:spTree>
    <p:extLst>
      <p:ext uri="{BB962C8B-B14F-4D97-AF65-F5344CB8AC3E}">
        <p14:creationId xmlns:p14="http://schemas.microsoft.com/office/powerpoint/2010/main" val="360034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simplify our Lambda Architecture by using Azure Cosmos DB, </a:t>
            </a:r>
          </a:p>
          <a:p>
            <a:r>
              <a:rPr lang="en-US" dirty="0"/>
              <a:t>the Cosmos DB Change Feed to avoid the need to multi-cast your data between the batch and speed layers, </a:t>
            </a:r>
          </a:p>
          <a:p>
            <a:r>
              <a:rPr lang="en-US" dirty="0"/>
              <a:t>Apache Spark, and the Spark Connector for Azure Cosmos DB.</a:t>
            </a:r>
          </a:p>
          <a:p>
            <a:endParaRPr lang="en-US" dirty="0"/>
          </a:p>
          <a:p>
            <a:r>
              <a:rPr lang="en-US" dirty="0"/>
              <a:t>only two managed services that together will address the batch, serving, and speed layers </a:t>
            </a:r>
          </a:p>
          <a:p>
            <a:r>
              <a:rPr lang="en-US" dirty="0"/>
              <a:t>of our Lambda Architecture simplifying not only the operations but also the data flow.</a:t>
            </a:r>
          </a:p>
          <a:p>
            <a:endParaRPr lang="en-US" dirty="0"/>
          </a:p>
          <a:p>
            <a:r>
              <a:rPr lang="en-US" dirty="0"/>
              <a:t>1 All data pushed into Cosmos DB layer for processing</a:t>
            </a:r>
          </a:p>
          <a:p>
            <a:r>
              <a:rPr lang="en-US" dirty="0"/>
              <a:t>2 The batch layer has a master dataset (immutable, append-only set of raw data) and pre-compute the batch views</a:t>
            </a:r>
          </a:p>
          <a:p>
            <a:r>
              <a:rPr lang="en-US" dirty="0"/>
              <a:t>3 The serving layer has batch views so data for fast queries.</a:t>
            </a:r>
          </a:p>
          <a:p>
            <a:r>
              <a:rPr lang="en-US" dirty="0"/>
              <a:t>4 The speed layer compensates for processing time (to serving layer) and deals with recent data only.</a:t>
            </a:r>
          </a:p>
          <a:p>
            <a:r>
              <a:rPr lang="en-US"/>
              <a:t>5 All </a:t>
            </a:r>
            <a:r>
              <a:rPr lang="en-US" dirty="0"/>
              <a:t>queries can be answered by merging results from batch views and real-time views.</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46</a:t>
            </a:fld>
            <a:endParaRPr lang="en-US"/>
          </a:p>
        </p:txBody>
      </p:sp>
    </p:spTree>
    <p:extLst>
      <p:ext uri="{BB962C8B-B14F-4D97-AF65-F5344CB8AC3E}">
        <p14:creationId xmlns:p14="http://schemas.microsoft.com/office/powerpoint/2010/main" val="3729348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0971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maintaining code that needs to produce the same result in two complex distributed systems is painful</a:t>
            </a:r>
          </a:p>
          <a:p>
            <a:r>
              <a:rPr lang="en-US" dirty="0"/>
              <a:t>Programming in distributed frameworks like Spark, Storm, Hadoop is complex. </a:t>
            </a:r>
          </a:p>
          <a:p>
            <a:r>
              <a:rPr lang="en-US" dirty="0"/>
              <a:t>Inevitably, code ends up being specifically engineered toward the framework it runs on. </a:t>
            </a:r>
          </a:p>
          <a:p>
            <a:r>
              <a:rPr lang="en-US" dirty="0"/>
              <a:t>Resulting in operational complexity of systems implementing the Lambda Architecture</a:t>
            </a:r>
          </a:p>
          <a:p>
            <a:endParaRPr lang="en-US" dirty="0"/>
          </a:p>
          <a:p>
            <a:r>
              <a:rPr lang="en-US" dirty="0"/>
              <a:t>Debugging two systems is even tougher</a:t>
            </a:r>
          </a:p>
          <a:p>
            <a:endParaRPr lang="en-US" dirty="0"/>
          </a:p>
          <a:p>
            <a:r>
              <a:rPr lang="en-US" dirty="0"/>
              <a:t>We wanted to build a processing system with low latency</a:t>
            </a:r>
          </a:p>
          <a:p>
            <a:r>
              <a:rPr lang="en-US" dirty="0"/>
              <a:t>We have a layer with high latency that can reprocess results and one with low latency that cannot reprocess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3564B4-1A81-442A-93E4-5CC7F9C7F9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8441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proposed by Jay Kreps as an alternative to the lambda architecture. </a:t>
            </a:r>
          </a:p>
          <a:p>
            <a:r>
              <a:rPr lang="en-US" dirty="0"/>
              <a:t>same basic goals but with an important distinction: </a:t>
            </a:r>
          </a:p>
          <a:p>
            <a:r>
              <a:rPr lang="en-US" dirty="0"/>
              <a:t>All data flows through a single path, using a stream processing system.</a:t>
            </a:r>
          </a:p>
          <a:p>
            <a:endParaRPr lang="en-US" dirty="0"/>
          </a:p>
          <a:p>
            <a:r>
              <a:rPr lang="en-US" dirty="0"/>
              <a:t>similarities to the lambda architecture's batch layer, </a:t>
            </a:r>
          </a:p>
          <a:p>
            <a:r>
              <a:rPr lang="en-US" dirty="0"/>
              <a:t>in that the event data is immutable and all of it is collected, instead of a subset. </a:t>
            </a:r>
          </a:p>
          <a:p>
            <a:r>
              <a:rPr lang="en-US" dirty="0"/>
              <a:t>The data is ingested as a stream of events into a distributed and fault tolerant unified log. </a:t>
            </a:r>
          </a:p>
          <a:p>
            <a:r>
              <a:rPr lang="en-US" dirty="0"/>
              <a:t>These events are ordered, and the current state of an event is changed only by a new event being appended. </a:t>
            </a:r>
          </a:p>
          <a:p>
            <a:r>
              <a:rPr lang="en-US" dirty="0"/>
              <a:t>Similar to a lambda architecture's speed layer, all event processing is performed on the input stream and persisted as a real-time view.</a:t>
            </a:r>
          </a:p>
          <a:p>
            <a:endParaRPr lang="en-US" dirty="0"/>
          </a:p>
          <a:p>
            <a:r>
              <a:rPr lang="en-US" dirty="0"/>
              <a:t>If you need to recompute the entire data set, </a:t>
            </a:r>
          </a:p>
          <a:p>
            <a:r>
              <a:rPr lang="en-US" dirty="0"/>
              <a:t>you simply replay the stream, typically using parallelism to complete the computation in a timely fashion.</a:t>
            </a:r>
          </a:p>
          <a:p>
            <a:endParaRPr lang="en-US" dirty="0"/>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49</a:t>
            </a:fld>
            <a:endParaRPr lang="en-US"/>
          </a:p>
        </p:txBody>
      </p:sp>
    </p:spTree>
    <p:extLst>
      <p:ext uri="{BB962C8B-B14F-4D97-AF65-F5344CB8AC3E}">
        <p14:creationId xmlns:p14="http://schemas.microsoft.com/office/powerpoint/2010/main" val="7801861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Pros:</a:t>
            </a:r>
          </a:p>
          <a:p>
            <a:r>
              <a:rPr lang="en-US" dirty="0"/>
              <a:t>Kappa architecture can be used to develop data systems that are online learners and therefore don’t need the batch layer.</a:t>
            </a:r>
          </a:p>
          <a:p>
            <a:r>
              <a:rPr lang="en-US" dirty="0"/>
              <a:t>Re-processing is required only when the code changes.</a:t>
            </a:r>
          </a:p>
          <a:p>
            <a:r>
              <a:rPr lang="en-US" dirty="0"/>
              <a:t>It can be deployed with fixed memory.</a:t>
            </a:r>
          </a:p>
          <a:p>
            <a:r>
              <a:rPr lang="en-US" dirty="0"/>
              <a:t>It can be used for horizontally scalable systems.</a:t>
            </a:r>
          </a:p>
          <a:p>
            <a:r>
              <a:rPr lang="en-US" dirty="0"/>
              <a:t>Fewer resources are required as the machine learning is being done on the real time basis.</a:t>
            </a:r>
          </a:p>
          <a:p>
            <a:endParaRPr lang="en-US" dirty="0"/>
          </a:p>
          <a:p>
            <a:r>
              <a:rPr lang="en-US" b="1" dirty="0"/>
              <a:t>Cons:</a:t>
            </a:r>
          </a:p>
          <a:p>
            <a:pPr lvl="0"/>
            <a:r>
              <a:rPr lang="en-US" sz="2800" dirty="0"/>
              <a:t>Re-processing is costly</a:t>
            </a:r>
          </a:p>
          <a:p>
            <a:pPr lvl="0"/>
            <a:r>
              <a:rPr lang="en-US" sz="2800" dirty="0"/>
              <a:t>Reusing speed layer for recomputing old events makes it unavailable for live logs</a:t>
            </a:r>
          </a:p>
          <a:p>
            <a:pPr lvl="0"/>
            <a:r>
              <a:rPr lang="en-US" sz="2800" dirty="0"/>
              <a:t>Lambda is considered more robust because it reduces errors</a:t>
            </a:r>
          </a:p>
          <a:p>
            <a:endParaRPr lang="en-US" dirty="0"/>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50</a:t>
            </a:fld>
            <a:endParaRPr lang="en-US"/>
          </a:p>
        </p:txBody>
      </p:sp>
    </p:spTree>
    <p:extLst>
      <p:ext uri="{BB962C8B-B14F-4D97-AF65-F5344CB8AC3E}">
        <p14:creationId xmlns:p14="http://schemas.microsoft.com/office/powerpoint/2010/main" val="35551339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51</a:t>
            </a:fld>
            <a:endParaRPr lang="en-US"/>
          </a:p>
        </p:txBody>
      </p:sp>
    </p:spTree>
    <p:extLst>
      <p:ext uri="{BB962C8B-B14F-4D97-AF65-F5344CB8AC3E}">
        <p14:creationId xmlns:p14="http://schemas.microsoft.com/office/powerpoint/2010/main" val="15882734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FE0556-36F6-B243-8FCD-1683CAD586D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899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Nathan </a:t>
            </a:r>
            <a:r>
              <a:rPr lang="en-US" dirty="0" err="1">
                <a:hlinkClick r:id="rId3"/>
              </a:rPr>
              <a:t>Marz</a:t>
            </a:r>
            <a:r>
              <a:rPr lang="en-US" dirty="0"/>
              <a:t> came up with the term Lambda Architecture (LA) for a </a:t>
            </a:r>
          </a:p>
          <a:p>
            <a:r>
              <a:rPr lang="en-US" dirty="0"/>
              <a:t>generic, scalable and fault-tolerant data processing architecture, </a:t>
            </a:r>
          </a:p>
          <a:p>
            <a:r>
              <a:rPr lang="en-US" dirty="0"/>
              <a:t>based on his experience working on distributed data processing systems at </a:t>
            </a:r>
            <a:r>
              <a:rPr lang="en-US" dirty="0" err="1"/>
              <a:t>Backtype</a:t>
            </a:r>
            <a:r>
              <a:rPr lang="en-US" dirty="0"/>
              <a:t> and Twitter.</a:t>
            </a:r>
          </a:p>
          <a:p>
            <a:r>
              <a:rPr lang="en-US" dirty="0"/>
              <a:t>The LA aims to satisfy the needs for a robust system </a:t>
            </a:r>
          </a:p>
          <a:p>
            <a:r>
              <a:rPr lang="en-US" dirty="0"/>
              <a:t>that is fault-tolerant, both against hardware failures and human mistakes, </a:t>
            </a:r>
          </a:p>
          <a:p>
            <a:r>
              <a:rPr lang="en-US" dirty="0"/>
              <a:t>being able to serve a wide range of workloads and use cases, </a:t>
            </a:r>
          </a:p>
          <a:p>
            <a:r>
              <a:rPr lang="en-US" dirty="0"/>
              <a:t>and in which low-latency reads and updates are required. </a:t>
            </a:r>
          </a:p>
          <a:p>
            <a:r>
              <a:rPr lang="en-US" dirty="0"/>
              <a:t>The resulting system should be linearly scalable, and it should scale out rather than up.</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8</a:t>
            </a:fld>
            <a:endParaRPr lang="en-US"/>
          </a:p>
        </p:txBody>
      </p:sp>
    </p:spTree>
    <p:extLst>
      <p:ext uri="{BB962C8B-B14F-4D97-AF65-F5344CB8AC3E}">
        <p14:creationId xmlns:p14="http://schemas.microsoft.com/office/powerpoint/2010/main" val="3774441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t>
            </a:r>
            <a:r>
              <a:rPr lang="en-US" b="1" dirty="0"/>
              <a:t>data</a:t>
            </a:r>
            <a:r>
              <a:rPr lang="en-US" dirty="0"/>
              <a:t> entering the system is dispatched to both the batch layer and the speed layer for processing.</a:t>
            </a:r>
          </a:p>
          <a:p>
            <a:r>
              <a:rPr lang="en-US" dirty="0"/>
              <a:t>The </a:t>
            </a:r>
            <a:r>
              <a:rPr lang="en-US" b="1" dirty="0"/>
              <a:t>batch layer</a:t>
            </a:r>
            <a:r>
              <a:rPr lang="en-US" dirty="0"/>
              <a:t> has two functions: (</a:t>
            </a:r>
            <a:r>
              <a:rPr lang="en-US" dirty="0" err="1"/>
              <a:t>i</a:t>
            </a:r>
            <a:r>
              <a:rPr lang="en-US" dirty="0"/>
              <a:t>) managing the master dataset (an immutable, append-only set of raw data), and (ii) to pre-compute the batch views.</a:t>
            </a:r>
          </a:p>
          <a:p>
            <a:r>
              <a:rPr lang="en-US" dirty="0"/>
              <a:t>The </a:t>
            </a:r>
            <a:r>
              <a:rPr lang="en-US" b="1" dirty="0"/>
              <a:t>serving layer</a:t>
            </a:r>
            <a:r>
              <a:rPr lang="en-US" dirty="0"/>
              <a:t> indexes the batch views so that they can be queried in low-latency, ad-hoc way.</a:t>
            </a:r>
          </a:p>
          <a:p>
            <a:r>
              <a:rPr lang="en-US" dirty="0"/>
              <a:t>The </a:t>
            </a:r>
            <a:r>
              <a:rPr lang="en-US" b="1" dirty="0"/>
              <a:t>speed layer</a:t>
            </a:r>
            <a:r>
              <a:rPr lang="en-US" dirty="0"/>
              <a:t> compensates for the high latency of updates to the serving layer and deals with recent data only.</a:t>
            </a:r>
          </a:p>
          <a:p>
            <a:r>
              <a:rPr lang="en-US" dirty="0"/>
              <a:t>Any incoming </a:t>
            </a:r>
            <a:r>
              <a:rPr lang="en-US" b="1" dirty="0"/>
              <a:t>query</a:t>
            </a:r>
            <a:r>
              <a:rPr lang="en-US" dirty="0"/>
              <a:t> can be answered by merging results from batch views and real-time views.</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9</a:t>
            </a:fld>
            <a:endParaRPr lang="en-US"/>
          </a:p>
        </p:txBody>
      </p:sp>
    </p:spTree>
    <p:extLst>
      <p:ext uri="{BB962C8B-B14F-4D97-AF65-F5344CB8AC3E}">
        <p14:creationId xmlns:p14="http://schemas.microsoft.com/office/powerpoint/2010/main" val="344719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 architecture can be deployed for those data processing enterprise models where:</a:t>
            </a:r>
          </a:p>
          <a:p>
            <a:r>
              <a:rPr lang="en-US" dirty="0"/>
              <a:t>User queries are required to be served on ad-hoc basis using the immutable data storage.</a:t>
            </a:r>
          </a:p>
          <a:p>
            <a:r>
              <a:rPr lang="en-US" dirty="0"/>
              <a:t>Quick responses are required and system should be capable of handling various updates in the form of new data streams.</a:t>
            </a:r>
          </a:p>
          <a:p>
            <a:r>
              <a:rPr lang="en-US" dirty="0"/>
              <a:t>None of the stored records shall be erased and it should allow addition of updates and new data to the database.</a:t>
            </a:r>
          </a:p>
          <a:p>
            <a:r>
              <a:rPr lang="en-US" dirty="0"/>
              <a:t>Lambda architecture can be considered as near real-time data processing architecture. </a:t>
            </a:r>
          </a:p>
          <a:p>
            <a:r>
              <a:rPr lang="en-US" dirty="0"/>
              <a:t>As mentioned above, it can withstand the faults as well as allows scalability.</a:t>
            </a:r>
          </a:p>
          <a:p>
            <a:r>
              <a:rPr lang="en-US" dirty="0"/>
              <a:t> It uses the functions of batch layer and stream layer </a:t>
            </a:r>
          </a:p>
          <a:p>
            <a:r>
              <a:rPr lang="en-US" dirty="0"/>
              <a:t>and keeps adding new data to the main storage while ensuring that the existing data will remain intact. </a:t>
            </a:r>
          </a:p>
          <a:p>
            <a:r>
              <a:rPr lang="en-US" dirty="0"/>
              <a:t>Companies like Twitter, Netflix, and Yahoo are using this architecture to meet the quality of service standards.</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10</a:t>
            </a:fld>
            <a:endParaRPr lang="en-US"/>
          </a:p>
        </p:txBody>
      </p:sp>
    </p:spTree>
    <p:extLst>
      <p:ext uri="{BB962C8B-B14F-4D97-AF65-F5344CB8AC3E}">
        <p14:creationId xmlns:p14="http://schemas.microsoft.com/office/powerpoint/2010/main" val="3202031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Pros</a:t>
            </a:r>
          </a:p>
          <a:p>
            <a:r>
              <a:rPr lang="en-US" dirty="0"/>
              <a:t>Batch layer of Lambda architecture manages historical data with the fault tolerant distributed storage which ensures low possibility of errors even if the system crashes.</a:t>
            </a:r>
          </a:p>
          <a:p>
            <a:r>
              <a:rPr lang="en-US" dirty="0"/>
              <a:t>It is a good balance of speed and reliability.</a:t>
            </a:r>
          </a:p>
          <a:p>
            <a:r>
              <a:rPr lang="en-US" dirty="0"/>
              <a:t>Fault tolerant and scalable architecture for data processing</a:t>
            </a:r>
          </a:p>
          <a:p>
            <a:endParaRPr lang="en-US" dirty="0"/>
          </a:p>
          <a:p>
            <a:r>
              <a:rPr lang="en-US" b="1" dirty="0"/>
              <a:t>Cons</a:t>
            </a:r>
          </a:p>
          <a:p>
            <a:r>
              <a:rPr lang="en-US" dirty="0"/>
              <a:t>It can result in coding overhead due to involvement of comprehensive processing.</a:t>
            </a:r>
          </a:p>
          <a:p>
            <a:r>
              <a:rPr lang="en-US" dirty="0"/>
              <a:t>Re-processes every batch cycle which is not beneficial in certain scenarios.</a:t>
            </a:r>
          </a:p>
          <a:p>
            <a:r>
              <a:rPr lang="en-US" dirty="0"/>
              <a:t>A data modeled with Lambda architecture is difficult to migrate or reorganize</a:t>
            </a:r>
          </a:p>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11</a:t>
            </a:fld>
            <a:endParaRPr lang="en-US"/>
          </a:p>
        </p:txBody>
      </p:sp>
    </p:spTree>
    <p:extLst>
      <p:ext uri="{BB962C8B-B14F-4D97-AF65-F5344CB8AC3E}">
        <p14:creationId xmlns:p14="http://schemas.microsoft.com/office/powerpoint/2010/main" val="250597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564B4-1A81-442A-93E4-5CC7F9C7F93C}" type="slidenum">
              <a:rPr lang="en-US" smtClean="0"/>
              <a:t>12</a:t>
            </a:fld>
            <a:endParaRPr lang="en-US"/>
          </a:p>
        </p:txBody>
      </p:sp>
    </p:spTree>
    <p:extLst>
      <p:ext uri="{BB962C8B-B14F-4D97-AF65-F5344CB8AC3E}">
        <p14:creationId xmlns:p14="http://schemas.microsoft.com/office/powerpoint/2010/main" val="419151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6396-8473-4655-92FE-D70B139B15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C29B04-9B30-4DFD-A009-926E8CF51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3D0140-B4AE-40AC-AD4A-E5542854FFEB}"/>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5" name="Footer Placeholder 4">
            <a:extLst>
              <a:ext uri="{FF2B5EF4-FFF2-40B4-BE49-F238E27FC236}">
                <a16:creationId xmlns:a16="http://schemas.microsoft.com/office/drawing/2014/main" id="{F5161330-C939-4C46-AA2C-D7855CF5A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274FC-D074-4877-9C36-B7597BC782B8}"/>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1628692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4856-8269-4130-AFC1-D47646CB6F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D64D23-A482-4509-BC9E-23BDEE9424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8B766-7607-4194-9A38-C927564B5B45}"/>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5" name="Footer Placeholder 4">
            <a:extLst>
              <a:ext uri="{FF2B5EF4-FFF2-40B4-BE49-F238E27FC236}">
                <a16:creationId xmlns:a16="http://schemas.microsoft.com/office/drawing/2014/main" id="{0D567770-988A-4445-82C3-21D514B4F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AD2F-7380-48C3-881F-B09F6D557D76}"/>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350641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4DDBA-14BB-48CE-AE31-9B59B4AEB6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EE2F92-09F2-441A-AA76-2718ACF012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D9A80F-5867-4B9D-9AF7-F83D914058CD}"/>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5" name="Footer Placeholder 4">
            <a:extLst>
              <a:ext uri="{FF2B5EF4-FFF2-40B4-BE49-F238E27FC236}">
                <a16:creationId xmlns:a16="http://schemas.microsoft.com/office/drawing/2014/main" id="{24836493-7595-43EF-A0F3-149161F79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8A6BE-A4DD-4249-82CE-412D946F4EE6}"/>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3787739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endParaRPr lang="en-US" dirty="0"/>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cs typeface="Segoe UI Light" panose="020B0502040204020203" pitchFamily="34" charset="0"/>
              </a:defRPr>
            </a:lvl1pPr>
          </a:lstStyle>
          <a:p>
            <a:fld id="{A1E39BA1-D0A2-44ED-8056-DD3BA22D86AD}" type="slidenum">
              <a:rPr lang="en-US" smtClean="0"/>
              <a:pPr/>
              <a:t>‹#›</a:t>
            </a:fld>
            <a:endParaRPr lang="en-US" dirty="0"/>
          </a:p>
        </p:txBody>
      </p:sp>
    </p:spTree>
    <p:extLst>
      <p:ext uri="{BB962C8B-B14F-4D97-AF65-F5344CB8AC3E}">
        <p14:creationId xmlns:p14="http://schemas.microsoft.com/office/powerpoint/2010/main" val="3960050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E39BA1-D0A2-44ED-8056-DD3BA22D86AD}" type="slidenum">
              <a:rPr lang="en-US" smtClean="0"/>
              <a:t>‹#›</a:t>
            </a:fld>
            <a:endParaRPr lang="en-US" dirty="0"/>
          </a:p>
        </p:txBody>
      </p:sp>
    </p:spTree>
    <p:extLst>
      <p:ext uri="{BB962C8B-B14F-4D97-AF65-F5344CB8AC3E}">
        <p14:creationId xmlns:p14="http://schemas.microsoft.com/office/powerpoint/2010/main" val="72311881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E39BA1-D0A2-44ED-8056-DD3BA22D86AD}" type="slidenum">
              <a:rPr lang="en-US" smtClean="0"/>
              <a:t>‹#›</a:t>
            </a:fld>
            <a:endParaRPr lang="en-US" dirty="0"/>
          </a:p>
        </p:txBody>
      </p:sp>
    </p:spTree>
    <p:extLst>
      <p:ext uri="{BB962C8B-B14F-4D97-AF65-F5344CB8AC3E}">
        <p14:creationId xmlns:p14="http://schemas.microsoft.com/office/powerpoint/2010/main" val="322015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E39BA1-D0A2-44ED-8056-DD3BA22D86AD}" type="slidenum">
              <a:rPr lang="en-US" smtClean="0"/>
              <a:t>‹#›</a:t>
            </a:fld>
            <a:endParaRPr lang="en-US" dirty="0"/>
          </a:p>
        </p:txBody>
      </p:sp>
    </p:spTree>
    <p:extLst>
      <p:ext uri="{BB962C8B-B14F-4D97-AF65-F5344CB8AC3E}">
        <p14:creationId xmlns:p14="http://schemas.microsoft.com/office/powerpoint/2010/main" val="2158520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E39BA1-D0A2-44ED-8056-DD3BA22D86AD}" type="slidenum">
              <a:rPr lang="en-US" smtClean="0"/>
              <a:t>‹#›</a:t>
            </a:fld>
            <a:endParaRPr lang="en-US" dirty="0"/>
          </a:p>
        </p:txBody>
      </p:sp>
    </p:spTree>
    <p:extLst>
      <p:ext uri="{BB962C8B-B14F-4D97-AF65-F5344CB8AC3E}">
        <p14:creationId xmlns:p14="http://schemas.microsoft.com/office/powerpoint/2010/main" val="1882244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E39BA1-D0A2-44ED-8056-DD3BA22D86AD}" type="slidenum">
              <a:rPr lang="en-US" smtClean="0"/>
              <a:t>‹#›</a:t>
            </a:fld>
            <a:endParaRPr lang="en-US" dirty="0"/>
          </a:p>
        </p:txBody>
      </p:sp>
    </p:spTree>
    <p:extLst>
      <p:ext uri="{BB962C8B-B14F-4D97-AF65-F5344CB8AC3E}">
        <p14:creationId xmlns:p14="http://schemas.microsoft.com/office/powerpoint/2010/main" val="23382727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E39BA1-D0A2-44ED-8056-DD3BA22D86AD}" type="slidenum">
              <a:rPr lang="en-US" smtClean="0"/>
              <a:t>‹#›</a:t>
            </a:fld>
            <a:endParaRPr lang="en-US" dirty="0"/>
          </a:p>
        </p:txBody>
      </p:sp>
    </p:spTree>
    <p:extLst>
      <p:ext uri="{BB962C8B-B14F-4D97-AF65-F5344CB8AC3E}">
        <p14:creationId xmlns:p14="http://schemas.microsoft.com/office/powerpoint/2010/main" val="222605260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E39BA1-D0A2-44ED-8056-DD3BA22D86AD}" type="slidenum">
              <a:rPr lang="en-US" smtClean="0"/>
              <a:t>‹#›</a:t>
            </a:fld>
            <a:endParaRPr lang="en-US" dirty="0"/>
          </a:p>
        </p:txBody>
      </p:sp>
    </p:spTree>
    <p:extLst>
      <p:ext uri="{BB962C8B-B14F-4D97-AF65-F5344CB8AC3E}">
        <p14:creationId xmlns:p14="http://schemas.microsoft.com/office/powerpoint/2010/main" val="94160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B803-5B1B-4978-BFAB-C86339C86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2420E-2DE9-4E57-9E2A-958492A344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F371A-2881-4DA3-9B49-DD1003C055D3}"/>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5" name="Footer Placeholder 4">
            <a:extLst>
              <a:ext uri="{FF2B5EF4-FFF2-40B4-BE49-F238E27FC236}">
                <a16:creationId xmlns:a16="http://schemas.microsoft.com/office/drawing/2014/main" id="{87389F0C-5E79-4E2E-8044-BD2CD5B3A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25960-C45E-4072-B07B-8E7105CFD2FD}"/>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3962374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E39BA1-D0A2-44ED-8056-DD3BA22D86AD}" type="slidenum">
              <a:rPr lang="en-US" smtClean="0"/>
              <a:t>‹#›</a:t>
            </a:fld>
            <a:endParaRPr lang="en-US" dirty="0"/>
          </a:p>
        </p:txBody>
      </p:sp>
    </p:spTree>
    <p:extLst>
      <p:ext uri="{BB962C8B-B14F-4D97-AF65-F5344CB8AC3E}">
        <p14:creationId xmlns:p14="http://schemas.microsoft.com/office/powerpoint/2010/main" val="1382130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E39BA1-D0A2-44ED-8056-DD3BA22D86AD}" type="slidenum">
              <a:rPr lang="en-US" smtClean="0"/>
              <a:t>‹#›</a:t>
            </a:fld>
            <a:endParaRPr lang="en-US" dirty="0"/>
          </a:p>
        </p:txBody>
      </p:sp>
    </p:spTree>
    <p:extLst>
      <p:ext uri="{BB962C8B-B14F-4D97-AF65-F5344CB8AC3E}">
        <p14:creationId xmlns:p14="http://schemas.microsoft.com/office/powerpoint/2010/main" val="1306727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E39BA1-D0A2-44ED-8056-DD3BA22D86AD}" type="slidenum">
              <a:rPr lang="en-US" smtClean="0"/>
              <a:t>‹#›</a:t>
            </a:fld>
            <a:endParaRPr lang="en-US" dirty="0"/>
          </a:p>
        </p:txBody>
      </p:sp>
    </p:spTree>
    <p:extLst>
      <p:ext uri="{BB962C8B-B14F-4D97-AF65-F5344CB8AC3E}">
        <p14:creationId xmlns:p14="http://schemas.microsoft.com/office/powerpoint/2010/main" val="139635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7386-49BB-4633-8279-14ED562D88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D4CA66-090F-48D1-AB3F-74A140AEE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16B0B1-8EF0-4F71-B422-D952B9DF8B2C}"/>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5" name="Footer Placeholder 4">
            <a:extLst>
              <a:ext uri="{FF2B5EF4-FFF2-40B4-BE49-F238E27FC236}">
                <a16:creationId xmlns:a16="http://schemas.microsoft.com/office/drawing/2014/main" id="{AE034521-5C56-4500-8EFC-CB254F642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248C6-1E80-4013-9067-5AC3D2634E3F}"/>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136093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A46D-3139-4A42-A43A-E455E1034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697D9-FB33-4431-B282-6418766518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73D835-AA0C-40D9-875F-1024E1B6EA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9839E0-4ABF-4366-A204-6B9AC30350B1}"/>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6" name="Footer Placeholder 5">
            <a:extLst>
              <a:ext uri="{FF2B5EF4-FFF2-40B4-BE49-F238E27FC236}">
                <a16:creationId xmlns:a16="http://schemas.microsoft.com/office/drawing/2014/main" id="{E73AD703-7DCA-4177-AE0C-AC8C13346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B5DA4-A340-4A14-8D58-BD3047452CA0}"/>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295669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D182-D7D9-4B7E-BB53-20060714F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D60446-117E-4E96-B524-3E76CED68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9CF348-CC8C-4303-A566-6BD9A8C4FE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040529-FE0F-48BE-91BA-589A0ABE5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253C04-C039-4CC3-8D05-13CE82576D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F5D28B-BA76-4990-A322-1BC284FD4F4C}"/>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8" name="Footer Placeholder 7">
            <a:extLst>
              <a:ext uri="{FF2B5EF4-FFF2-40B4-BE49-F238E27FC236}">
                <a16:creationId xmlns:a16="http://schemas.microsoft.com/office/drawing/2014/main" id="{2A11074F-06F6-4485-B8D7-E0052F6713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C943E8-0B82-4E9F-B11D-64786F4688A2}"/>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377952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44BD-15B0-40A5-B242-81614D0C11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1649BD-60DE-4E96-95A5-614CCADD826E}"/>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4" name="Footer Placeholder 3">
            <a:extLst>
              <a:ext uri="{FF2B5EF4-FFF2-40B4-BE49-F238E27FC236}">
                <a16:creationId xmlns:a16="http://schemas.microsoft.com/office/drawing/2014/main" id="{1BEF61B9-3238-4582-9EFC-C19BF38BE7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39BAA-4AAC-46B4-AD7A-3DB47DD70470}"/>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283471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8EF04F-A7BD-4910-9459-8E6DD47DD71D}"/>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3" name="Footer Placeholder 2">
            <a:extLst>
              <a:ext uri="{FF2B5EF4-FFF2-40B4-BE49-F238E27FC236}">
                <a16:creationId xmlns:a16="http://schemas.microsoft.com/office/drawing/2014/main" id="{DA9AACA4-AEB4-43D6-A42F-BF9BFB0651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BAD8F-CB57-4C3B-A7F1-EE5DD58C7495}"/>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143528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8ACD-8481-4499-AE3F-3B4921025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73F94C-3432-4C7E-87EE-A0CD90523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F07876-20FC-4993-8F52-2ED1B3841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8F1DFB-EC20-44BF-9B0F-83A51686C453}"/>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6" name="Footer Placeholder 5">
            <a:extLst>
              <a:ext uri="{FF2B5EF4-FFF2-40B4-BE49-F238E27FC236}">
                <a16:creationId xmlns:a16="http://schemas.microsoft.com/office/drawing/2014/main" id="{41AADE1A-8BC4-41BE-818A-F03632593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FD1E2-9987-4AE6-9365-3F116B07335D}"/>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405016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D6DE-C41D-492A-A199-25CF4C243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00A2D-5D3A-4F79-8E7A-E387F002E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CD354D-1C73-4E0A-807D-D94BE4EA7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354F67-89BC-46EA-A085-FC1D895A1CD6}"/>
              </a:ext>
            </a:extLst>
          </p:cNvPr>
          <p:cNvSpPr>
            <a:spLocks noGrp="1"/>
          </p:cNvSpPr>
          <p:nvPr>
            <p:ph type="dt" sz="half" idx="10"/>
          </p:nvPr>
        </p:nvSpPr>
        <p:spPr/>
        <p:txBody>
          <a:bodyPr/>
          <a:lstStyle/>
          <a:p>
            <a:fld id="{CDAED90A-90E6-4B28-8B03-680EE770E2B7}" type="datetimeFigureOut">
              <a:rPr lang="en-US" smtClean="0"/>
              <a:t>8/31/2019</a:t>
            </a:fld>
            <a:endParaRPr lang="en-US"/>
          </a:p>
        </p:txBody>
      </p:sp>
      <p:sp>
        <p:nvSpPr>
          <p:cNvPr id="6" name="Footer Placeholder 5">
            <a:extLst>
              <a:ext uri="{FF2B5EF4-FFF2-40B4-BE49-F238E27FC236}">
                <a16:creationId xmlns:a16="http://schemas.microsoft.com/office/drawing/2014/main" id="{5C2B0D14-02CE-40F8-BC4C-555185517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0BBA17-A4F8-4EEF-8B8F-8AC7F861604B}"/>
              </a:ext>
            </a:extLst>
          </p:cNvPr>
          <p:cNvSpPr>
            <a:spLocks noGrp="1"/>
          </p:cNvSpPr>
          <p:nvPr>
            <p:ph type="sldNum" sz="quarter" idx="12"/>
          </p:nvPr>
        </p:nvSpPr>
        <p:spPr/>
        <p:txBody>
          <a:bodyPr/>
          <a:lstStyle/>
          <a:p>
            <a:fld id="{E4E55F53-2A2B-4757-8B44-1F3E670F460B}" type="slidenum">
              <a:rPr lang="en-US" smtClean="0"/>
              <a:t>‹#›</a:t>
            </a:fld>
            <a:endParaRPr lang="en-US"/>
          </a:p>
        </p:txBody>
      </p:sp>
    </p:spTree>
    <p:extLst>
      <p:ext uri="{BB962C8B-B14F-4D97-AF65-F5344CB8AC3E}">
        <p14:creationId xmlns:p14="http://schemas.microsoft.com/office/powerpoint/2010/main" val="321731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B8F9A1-F249-4ABD-8A7D-5272ECABC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D9B06F-A56A-47CE-8CF6-052F5D0D4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D8183-4696-4F4E-AEA3-0D5E21B085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ED90A-90E6-4B28-8B03-680EE770E2B7}" type="datetimeFigureOut">
              <a:rPr lang="en-US" smtClean="0"/>
              <a:t>8/31/2019</a:t>
            </a:fld>
            <a:endParaRPr lang="en-US"/>
          </a:p>
        </p:txBody>
      </p:sp>
      <p:sp>
        <p:nvSpPr>
          <p:cNvPr id="5" name="Footer Placeholder 4">
            <a:extLst>
              <a:ext uri="{FF2B5EF4-FFF2-40B4-BE49-F238E27FC236}">
                <a16:creationId xmlns:a16="http://schemas.microsoft.com/office/drawing/2014/main" id="{A2A84675-9CD1-442D-AE48-C5082EC761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B31252-B342-488B-91ED-DAF29C6D8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55F53-2A2B-4757-8B44-1F3E670F460B}" type="slidenum">
              <a:rPr lang="en-US" smtClean="0"/>
              <a:t>‹#›</a:t>
            </a:fld>
            <a:endParaRPr lang="en-US"/>
          </a:p>
        </p:txBody>
      </p:sp>
    </p:spTree>
    <p:extLst>
      <p:ext uri="{BB962C8B-B14F-4D97-AF65-F5344CB8AC3E}">
        <p14:creationId xmlns:p14="http://schemas.microsoft.com/office/powerpoint/2010/main" val="2919586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39BA1-D0A2-44ED-8056-DD3BA22D86AD}" type="slidenum">
              <a:rPr lang="en-US" smtClean="0"/>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34045" y="164581"/>
            <a:ext cx="1714047" cy="401087"/>
          </a:xfrm>
          <a:prstGeom prst="rect">
            <a:avLst/>
          </a:prstGeom>
        </p:spPr>
      </p:pic>
      <p:sp>
        <p:nvSpPr>
          <p:cNvPr id="8" name="Rectangle 7"/>
          <p:cNvSpPr/>
          <p:nvPr/>
        </p:nvSpPr>
        <p:spPr>
          <a:xfrm>
            <a:off x="0" y="6214730"/>
            <a:ext cx="12192000" cy="643270"/>
          </a:xfrm>
          <a:prstGeom prst="rect">
            <a:avLst/>
          </a:prstGeom>
          <a:solidFill>
            <a:srgbClr val="72BD49"/>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915AB703-2C96-4105-B5D8-DF1A2F568DD7}"/>
              </a:ext>
            </a:extLst>
          </p:cNvPr>
          <p:cNvPicPr>
            <a:picLocks noChangeAspect="1"/>
          </p:cNvPicPr>
          <p:nvPr userDrawn="1"/>
        </p:nvPicPr>
        <p:blipFill>
          <a:blip r:embed="rId14"/>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073520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medium.com/@mauridb/real-time-materialized-views-with-cosmos-db-90ecea84f65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hyperlink" Target="https://sajeetharan.com/2019/02/03/event-sourcing-with-azure-eventhub-and-cosmosdb/" TargetMode="Externa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www.thereformedprogrammer.net/building-a-robust-cqrs-database-with-ef-core-and-cosmos-db/"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5.sv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B146-D743-4CB6-9445-63FCE685A30B}"/>
              </a:ext>
            </a:extLst>
          </p:cNvPr>
          <p:cNvSpPr>
            <a:spLocks noGrp="1"/>
          </p:cNvSpPr>
          <p:nvPr>
            <p:ph type="ctrTitle"/>
          </p:nvPr>
        </p:nvSpPr>
        <p:spPr/>
        <p:txBody>
          <a:bodyPr/>
          <a:lstStyle/>
          <a:p>
            <a:r>
              <a:rPr lang="en-US" dirty="0"/>
              <a:t>Lambda Architecture</a:t>
            </a:r>
          </a:p>
        </p:txBody>
      </p:sp>
      <p:sp>
        <p:nvSpPr>
          <p:cNvPr id="3" name="Subtitle 2">
            <a:extLst>
              <a:ext uri="{FF2B5EF4-FFF2-40B4-BE49-F238E27FC236}">
                <a16:creationId xmlns:a16="http://schemas.microsoft.com/office/drawing/2014/main" id="{4A6B32E5-4536-4EAF-B9C0-DAE2F83D5B5E}"/>
              </a:ext>
            </a:extLst>
          </p:cNvPr>
          <p:cNvSpPr>
            <a:spLocks noGrp="1"/>
          </p:cNvSpPr>
          <p:nvPr>
            <p:ph type="subTitle" idx="1"/>
          </p:nvPr>
        </p:nvSpPr>
        <p:spPr/>
        <p:txBody>
          <a:bodyPr/>
          <a:lstStyle/>
          <a:p>
            <a:r>
              <a:rPr lang="en-US" dirty="0"/>
              <a:t>Santosh Hari</a:t>
            </a:r>
          </a:p>
        </p:txBody>
      </p:sp>
    </p:spTree>
    <p:extLst>
      <p:ext uri="{BB962C8B-B14F-4D97-AF65-F5344CB8AC3E}">
        <p14:creationId xmlns:p14="http://schemas.microsoft.com/office/powerpoint/2010/main" val="315093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2B64F5D4-3F53-420A-9975-F6D27AB6E71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Use Case Scenarios</a:t>
            </a:r>
          </a:p>
        </p:txBody>
      </p:sp>
      <p:graphicFrame>
        <p:nvGraphicFramePr>
          <p:cNvPr id="6" name="Content Placeholder 3">
            <a:extLst>
              <a:ext uri="{FF2B5EF4-FFF2-40B4-BE49-F238E27FC236}">
                <a16:creationId xmlns:a16="http://schemas.microsoft.com/office/drawing/2014/main" id="{65442310-2FAC-4645-B64D-2BA1CB62732D}"/>
              </a:ext>
            </a:extLst>
          </p:cNvPr>
          <p:cNvGraphicFramePr>
            <a:graphicFrameLocks noGrp="1"/>
          </p:cNvGraphicFramePr>
          <p:nvPr>
            <p:ph idx="1"/>
            <p:extLst>
              <p:ext uri="{D42A27DB-BD31-4B8C-83A1-F6EECF244321}">
                <p14:modId xmlns:p14="http://schemas.microsoft.com/office/powerpoint/2010/main" val="157135408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07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DCD25EB-1C0D-4AF8-83FD-8B615D7E879E}"/>
              </a:ext>
            </a:extLst>
          </p:cNvPr>
          <p:cNvSpPr>
            <a:spLocks noGrp="1"/>
          </p:cNvSpPr>
          <p:nvPr>
            <p:ph type="title"/>
          </p:nvPr>
        </p:nvSpPr>
        <p:spPr>
          <a:xfrm>
            <a:off x="764949" y="3499076"/>
            <a:ext cx="6053558" cy="2424774"/>
          </a:xfrm>
        </p:spPr>
        <p:txBody>
          <a:bodyPr>
            <a:normAutofit/>
          </a:bodyPr>
          <a:lstStyle/>
          <a:p>
            <a:r>
              <a:rPr lang="en-US" dirty="0">
                <a:solidFill>
                  <a:srgbClr val="FFFFFF"/>
                </a:solidFill>
              </a:rPr>
              <a:t>Pros and Cons</a:t>
            </a:r>
          </a:p>
        </p:txBody>
      </p:sp>
      <p:sp>
        <p:nvSpPr>
          <p:cNvPr id="13" name="Freeform: Shape 12">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D5A4A64E-E942-4070-A043-4023EB43CDE2}"/>
              </a:ext>
            </a:extLst>
          </p:cNvPr>
          <p:cNvSpPr>
            <a:spLocks noGrp="1"/>
          </p:cNvSpPr>
          <p:nvPr>
            <p:ph sz="half" idx="2"/>
          </p:nvPr>
        </p:nvSpPr>
        <p:spPr>
          <a:xfrm>
            <a:off x="4105536" y="199828"/>
            <a:ext cx="3638817" cy="2780412"/>
          </a:xfrm>
        </p:spPr>
        <p:txBody>
          <a:bodyPr vert="horz" lIns="91440" tIns="45720" rIns="91440" bIns="45720" rtlCol="0" anchor="ctr">
            <a:noAutofit/>
          </a:bodyPr>
          <a:lstStyle/>
          <a:p>
            <a:r>
              <a:rPr lang="en-US" dirty="0"/>
              <a:t>Complex</a:t>
            </a:r>
          </a:p>
          <a:p>
            <a:r>
              <a:rPr lang="en-US" dirty="0"/>
              <a:t>Re-processes every batch cycle</a:t>
            </a:r>
          </a:p>
          <a:p>
            <a:r>
              <a:rPr lang="en-US" dirty="0"/>
              <a:t>Difficult to migrate / reorganize</a:t>
            </a:r>
          </a:p>
        </p:txBody>
      </p:sp>
      <p:sp>
        <p:nvSpPr>
          <p:cNvPr id="5" name="Content Placeholder 4">
            <a:extLst>
              <a:ext uri="{FF2B5EF4-FFF2-40B4-BE49-F238E27FC236}">
                <a16:creationId xmlns:a16="http://schemas.microsoft.com/office/drawing/2014/main" id="{B7A7E59B-3952-432E-947B-23CBC5C8D3A6}"/>
              </a:ext>
            </a:extLst>
          </p:cNvPr>
          <p:cNvSpPr>
            <a:spLocks noGrp="1"/>
          </p:cNvSpPr>
          <p:nvPr>
            <p:ph sz="half" idx="1"/>
          </p:nvPr>
        </p:nvSpPr>
        <p:spPr>
          <a:xfrm>
            <a:off x="8493839" y="3143437"/>
            <a:ext cx="3601734" cy="2728671"/>
          </a:xfrm>
        </p:spPr>
        <p:txBody>
          <a:bodyPr vert="horz" lIns="91440" tIns="45720" rIns="91440" bIns="45720" rtlCol="0" anchor="ctr">
            <a:noAutofit/>
          </a:bodyPr>
          <a:lstStyle/>
          <a:p>
            <a:r>
              <a:rPr lang="en-US" dirty="0"/>
              <a:t>History</a:t>
            </a:r>
          </a:p>
          <a:p>
            <a:r>
              <a:rPr lang="en-US" dirty="0"/>
              <a:t>Less errors</a:t>
            </a:r>
          </a:p>
          <a:p>
            <a:r>
              <a:rPr lang="en-US" dirty="0"/>
              <a:t>Speed and reliability.</a:t>
            </a:r>
          </a:p>
          <a:p>
            <a:r>
              <a:rPr lang="en-US" dirty="0"/>
              <a:t>Fault tolerant</a:t>
            </a:r>
          </a:p>
          <a:p>
            <a:r>
              <a:rPr lang="en-US" dirty="0"/>
              <a:t>Scalable</a:t>
            </a:r>
          </a:p>
        </p:txBody>
      </p:sp>
      <p:sp>
        <p:nvSpPr>
          <p:cNvPr id="9" name="TextBox 8">
            <a:extLst>
              <a:ext uri="{FF2B5EF4-FFF2-40B4-BE49-F238E27FC236}">
                <a16:creationId xmlns:a16="http://schemas.microsoft.com/office/drawing/2014/main" id="{C8B5F2E2-A09B-47F8-B13D-C27EE1DFECB1}"/>
              </a:ext>
            </a:extLst>
          </p:cNvPr>
          <p:cNvSpPr txBox="1"/>
          <p:nvPr/>
        </p:nvSpPr>
        <p:spPr>
          <a:xfrm>
            <a:off x="4101794" y="-123611"/>
            <a:ext cx="1549281" cy="646331"/>
          </a:xfrm>
          <a:prstGeom prst="rect">
            <a:avLst/>
          </a:prstGeom>
          <a:noFill/>
        </p:spPr>
        <p:txBody>
          <a:bodyPr wrap="square" rtlCol="0">
            <a:spAutoFit/>
          </a:bodyPr>
          <a:lstStyle/>
          <a:p>
            <a:r>
              <a:rPr lang="en-US" sz="3600" dirty="0"/>
              <a:t>CONS</a:t>
            </a:r>
          </a:p>
        </p:txBody>
      </p:sp>
      <p:sp>
        <p:nvSpPr>
          <p:cNvPr id="16" name="TextBox 15">
            <a:extLst>
              <a:ext uri="{FF2B5EF4-FFF2-40B4-BE49-F238E27FC236}">
                <a16:creationId xmlns:a16="http://schemas.microsoft.com/office/drawing/2014/main" id="{1231E886-5B4C-4CF2-8D5A-86E6F08896F1}"/>
              </a:ext>
            </a:extLst>
          </p:cNvPr>
          <p:cNvSpPr txBox="1"/>
          <p:nvPr/>
        </p:nvSpPr>
        <p:spPr>
          <a:xfrm>
            <a:off x="8493839" y="2485580"/>
            <a:ext cx="1549281" cy="646331"/>
          </a:xfrm>
          <a:prstGeom prst="rect">
            <a:avLst/>
          </a:prstGeom>
          <a:noFill/>
        </p:spPr>
        <p:txBody>
          <a:bodyPr wrap="square" rtlCol="0">
            <a:spAutoFit/>
          </a:bodyPr>
          <a:lstStyle/>
          <a:p>
            <a:r>
              <a:rPr lang="en-US" sz="3600" dirty="0"/>
              <a:t>PROS</a:t>
            </a:r>
          </a:p>
        </p:txBody>
      </p:sp>
    </p:spTree>
    <p:extLst>
      <p:ext uri="{BB962C8B-B14F-4D97-AF65-F5344CB8AC3E}">
        <p14:creationId xmlns:p14="http://schemas.microsoft.com/office/powerpoint/2010/main" val="3219587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396A0CA-8D9A-4377-A335-A3287D9A52B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Cosmos DB</a:t>
            </a:r>
          </a:p>
        </p:txBody>
      </p:sp>
    </p:spTree>
    <p:extLst>
      <p:ext uri="{BB962C8B-B14F-4D97-AF65-F5344CB8AC3E}">
        <p14:creationId xmlns:p14="http://schemas.microsoft.com/office/powerpoint/2010/main" val="31645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24C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F99EB2-5D17-485F-9552-62877109F54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Enter Cosmos DB</a:t>
            </a:r>
          </a:p>
        </p:txBody>
      </p:sp>
      <p:pic>
        <p:nvPicPr>
          <p:cNvPr id="4" name="Picture 3">
            <a:extLst>
              <a:ext uri="{FF2B5EF4-FFF2-40B4-BE49-F238E27FC236}">
                <a16:creationId xmlns:a16="http://schemas.microsoft.com/office/drawing/2014/main" id="{7DFBD400-E9B9-49DE-9E8D-50AAC18A9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4230" y="171100"/>
            <a:ext cx="8195974" cy="6515799"/>
          </a:xfrm>
          <a:prstGeom prst="rect">
            <a:avLst/>
          </a:prstGeom>
        </p:spPr>
      </p:pic>
    </p:spTree>
    <p:extLst>
      <p:ext uri="{BB962C8B-B14F-4D97-AF65-F5344CB8AC3E}">
        <p14:creationId xmlns:p14="http://schemas.microsoft.com/office/powerpoint/2010/main" val="394843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1AA3A4-0077-49BD-8C05-CC1B0B5D3D8A}"/>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Cosmos DB Change Feed</a:t>
            </a:r>
          </a:p>
        </p:txBody>
      </p:sp>
      <p:pic>
        <p:nvPicPr>
          <p:cNvPr id="3" name="Picture 2">
            <a:extLst>
              <a:ext uri="{FF2B5EF4-FFF2-40B4-BE49-F238E27FC236}">
                <a16:creationId xmlns:a16="http://schemas.microsoft.com/office/drawing/2014/main" id="{F934B7F1-562C-44A3-877D-38EC76BF191B}"/>
              </a:ext>
            </a:extLst>
          </p:cNvPr>
          <p:cNvPicPr>
            <a:picLocks noChangeAspect="1"/>
          </p:cNvPicPr>
          <p:nvPr/>
        </p:nvPicPr>
        <p:blipFill>
          <a:blip r:embed="rId3"/>
          <a:stretch>
            <a:fillRect/>
          </a:stretch>
        </p:blipFill>
        <p:spPr>
          <a:xfrm>
            <a:off x="2387815" y="1675227"/>
            <a:ext cx="7416370" cy="4394199"/>
          </a:xfrm>
          <a:prstGeom prst="rect">
            <a:avLst/>
          </a:prstGeom>
        </p:spPr>
      </p:pic>
    </p:spTree>
    <p:extLst>
      <p:ext uri="{BB962C8B-B14F-4D97-AF65-F5344CB8AC3E}">
        <p14:creationId xmlns:p14="http://schemas.microsoft.com/office/powerpoint/2010/main" val="380045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396A0CA-8D9A-4377-A335-A3287D9A52B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Relevant</a:t>
            </a:r>
            <a:br>
              <a:rPr lang="en-US" sz="6000" kern="1200" dirty="0">
                <a:solidFill>
                  <a:srgbClr val="FFFFFF"/>
                </a:solidFill>
                <a:latin typeface="+mj-lt"/>
                <a:ea typeface="+mj-ea"/>
                <a:cs typeface="+mj-cs"/>
              </a:rPr>
            </a:br>
            <a:r>
              <a:rPr lang="en-US" sz="6000" kern="1200" dirty="0">
                <a:solidFill>
                  <a:srgbClr val="FFFFFF"/>
                </a:solidFill>
                <a:latin typeface="+mj-lt"/>
                <a:ea typeface="+mj-ea"/>
                <a:cs typeface="+mj-cs"/>
              </a:rPr>
              <a:t>Patterns</a:t>
            </a:r>
          </a:p>
        </p:txBody>
      </p:sp>
    </p:spTree>
    <p:extLst>
      <p:ext uri="{BB962C8B-B14F-4D97-AF65-F5344CB8AC3E}">
        <p14:creationId xmlns:p14="http://schemas.microsoft.com/office/powerpoint/2010/main" val="3697633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E7D404-D7D0-4758-8F3D-6A93B4A07A08}"/>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Patterns to know</a:t>
            </a:r>
          </a:p>
        </p:txBody>
      </p:sp>
      <p:graphicFrame>
        <p:nvGraphicFramePr>
          <p:cNvPr id="5" name="Content Placeholder 2">
            <a:extLst>
              <a:ext uri="{FF2B5EF4-FFF2-40B4-BE49-F238E27FC236}">
                <a16:creationId xmlns:a16="http://schemas.microsoft.com/office/drawing/2014/main" id="{37898B31-DEAC-4B65-9252-CF619BAAAD6A}"/>
              </a:ext>
            </a:extLst>
          </p:cNvPr>
          <p:cNvGraphicFramePr>
            <a:graphicFrameLocks noGrp="1"/>
          </p:cNvGraphicFramePr>
          <p:nvPr>
            <p:ph idx="1"/>
            <p:extLst>
              <p:ext uri="{D42A27DB-BD31-4B8C-83A1-F6EECF244321}">
                <p14:modId xmlns:p14="http://schemas.microsoft.com/office/powerpoint/2010/main" val="332019836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318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1EBC8-E5A2-4984-952A-2E44EB55F912}"/>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Materialized View</a:t>
            </a:r>
          </a:p>
        </p:txBody>
      </p:sp>
      <p:pic>
        <p:nvPicPr>
          <p:cNvPr id="5" name="Picture 4">
            <a:extLst>
              <a:ext uri="{FF2B5EF4-FFF2-40B4-BE49-F238E27FC236}">
                <a16:creationId xmlns:a16="http://schemas.microsoft.com/office/drawing/2014/main" id="{B8977667-FA22-4F5D-9634-D7DBC75F5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354" y="1675227"/>
            <a:ext cx="10339291" cy="4394199"/>
          </a:xfrm>
          <a:prstGeom prst="rect">
            <a:avLst/>
          </a:prstGeom>
        </p:spPr>
      </p:pic>
    </p:spTree>
    <p:extLst>
      <p:ext uri="{BB962C8B-B14F-4D97-AF65-F5344CB8AC3E}">
        <p14:creationId xmlns:p14="http://schemas.microsoft.com/office/powerpoint/2010/main" val="14047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B4479F-BEF5-4EBE-98C2-4299E0CE9BC7}"/>
              </a:ext>
            </a:extLst>
          </p:cNvPr>
          <p:cNvSpPr>
            <a:spLocks noGrp="1"/>
          </p:cNvSpPr>
          <p:nvPr>
            <p:ph type="title"/>
          </p:nvPr>
        </p:nvSpPr>
        <p:spPr>
          <a:xfrm>
            <a:off x="1514292" y="513612"/>
            <a:ext cx="9894133" cy="1031216"/>
          </a:xfrm>
        </p:spPr>
        <p:txBody>
          <a:bodyPr vert="horz" lIns="91440" tIns="45720" rIns="91440" bIns="45720" rtlCol="0" anchor="b">
            <a:normAutofit/>
          </a:bodyPr>
          <a:lstStyle/>
          <a:p>
            <a:r>
              <a:rPr lang="en-US" sz="4100" dirty="0"/>
              <a:t>What problems does Materialized View solve</a:t>
            </a:r>
          </a:p>
        </p:txBody>
      </p:sp>
      <p:pic>
        <p:nvPicPr>
          <p:cNvPr id="6" name="Picture 5">
            <a:extLst>
              <a:ext uri="{FF2B5EF4-FFF2-40B4-BE49-F238E27FC236}">
                <a16:creationId xmlns:a16="http://schemas.microsoft.com/office/drawing/2014/main" id="{2AC2074C-903F-4552-912D-8F6584D7C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293" y="2889581"/>
            <a:ext cx="5069382" cy="2154487"/>
          </a:xfrm>
          <a:prstGeom prst="rect">
            <a:avLst/>
          </a:prstGeom>
        </p:spPr>
      </p:pic>
      <p:sp>
        <p:nvSpPr>
          <p:cNvPr id="11" name="Freeform: Shape 1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 name="Freeform: Shape 1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50F9468-68C3-409A-B7F0-55F371BB454F}"/>
              </a:ext>
            </a:extLst>
          </p:cNvPr>
          <p:cNvSpPr>
            <a:spLocks noGrp="1"/>
          </p:cNvSpPr>
          <p:nvPr>
            <p:ph sz="half" idx="1"/>
          </p:nvPr>
        </p:nvSpPr>
        <p:spPr>
          <a:xfrm>
            <a:off x="7781373" y="2279151"/>
            <a:ext cx="3627063" cy="3387145"/>
          </a:xfrm>
        </p:spPr>
        <p:txBody>
          <a:bodyPr vert="horz" lIns="91440" tIns="45720" rIns="91440" bIns="45720" rtlCol="0" anchor="ctr">
            <a:normAutofit/>
          </a:bodyPr>
          <a:lstStyle/>
          <a:p>
            <a:r>
              <a:rPr lang="en-US" sz="2400" dirty="0"/>
              <a:t>Data optimized for storing or reading</a:t>
            </a:r>
          </a:p>
          <a:p>
            <a:r>
              <a:rPr lang="en-US" sz="2400" dirty="0"/>
              <a:t>Negative effect on queries</a:t>
            </a:r>
          </a:p>
        </p:txBody>
      </p:sp>
    </p:spTree>
    <p:extLst>
      <p:ext uri="{BB962C8B-B14F-4D97-AF65-F5344CB8AC3E}">
        <p14:creationId xmlns:p14="http://schemas.microsoft.com/office/powerpoint/2010/main" val="2069803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B4479F-BEF5-4EBE-98C2-4299E0CE9BC7}"/>
              </a:ext>
            </a:extLst>
          </p:cNvPr>
          <p:cNvSpPr>
            <a:spLocks noGrp="1"/>
          </p:cNvSpPr>
          <p:nvPr>
            <p:ph type="title"/>
          </p:nvPr>
        </p:nvSpPr>
        <p:spPr>
          <a:xfrm>
            <a:off x="914400" y="676096"/>
            <a:ext cx="10981266" cy="1031216"/>
          </a:xfrm>
        </p:spPr>
        <p:txBody>
          <a:bodyPr vert="horz" lIns="91440" tIns="45720" rIns="91440" bIns="45720" rtlCol="0" anchor="b">
            <a:normAutofit/>
          </a:bodyPr>
          <a:lstStyle/>
          <a:p>
            <a:r>
              <a:rPr lang="en-US" sz="4100" dirty="0"/>
              <a:t>How does Materialized View solve these problems</a:t>
            </a:r>
          </a:p>
        </p:txBody>
      </p:sp>
      <p:pic>
        <p:nvPicPr>
          <p:cNvPr id="6" name="Picture 5">
            <a:extLst>
              <a:ext uri="{FF2B5EF4-FFF2-40B4-BE49-F238E27FC236}">
                <a16:creationId xmlns:a16="http://schemas.microsoft.com/office/drawing/2014/main" id="{2AC2074C-903F-4552-912D-8F6584D7C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293" y="2889581"/>
            <a:ext cx="5069382" cy="2154487"/>
          </a:xfrm>
          <a:prstGeom prst="rect">
            <a:avLst/>
          </a:prstGeom>
        </p:spPr>
      </p:pic>
      <p:sp>
        <p:nvSpPr>
          <p:cNvPr id="11" name="Freeform: Shape 1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 name="Freeform: Shape 1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50F9468-68C3-409A-B7F0-55F371BB454F}"/>
              </a:ext>
            </a:extLst>
          </p:cNvPr>
          <p:cNvSpPr>
            <a:spLocks noGrp="1"/>
          </p:cNvSpPr>
          <p:nvPr>
            <p:ph sz="half" idx="1"/>
          </p:nvPr>
        </p:nvSpPr>
        <p:spPr>
          <a:xfrm>
            <a:off x="7781373" y="2279151"/>
            <a:ext cx="3627063" cy="3387145"/>
          </a:xfrm>
        </p:spPr>
        <p:txBody>
          <a:bodyPr vert="horz" lIns="91440" tIns="45720" rIns="91440" bIns="45720" rtlCol="0" anchor="ctr">
            <a:normAutofit/>
          </a:bodyPr>
          <a:lstStyle/>
          <a:p>
            <a:r>
              <a:rPr lang="en-US" sz="2400" dirty="0"/>
              <a:t>Contain only read data</a:t>
            </a:r>
          </a:p>
          <a:p>
            <a:r>
              <a:rPr lang="en-US" sz="2400" dirty="0"/>
              <a:t>Subset</a:t>
            </a:r>
          </a:p>
          <a:p>
            <a:r>
              <a:rPr lang="en-US" sz="2400" dirty="0"/>
              <a:t>Disposable</a:t>
            </a:r>
          </a:p>
          <a:p>
            <a:r>
              <a:rPr lang="en-US" sz="2400" dirty="0"/>
              <a:t>Easy re-generation</a:t>
            </a:r>
          </a:p>
          <a:p>
            <a:r>
              <a:rPr lang="en-US" sz="2400" dirty="0"/>
              <a:t>Cache</a:t>
            </a:r>
          </a:p>
        </p:txBody>
      </p:sp>
    </p:spTree>
    <p:extLst>
      <p:ext uri="{BB962C8B-B14F-4D97-AF65-F5344CB8AC3E}">
        <p14:creationId xmlns:p14="http://schemas.microsoft.com/office/powerpoint/2010/main" val="159700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493470" y="3630529"/>
            <a:ext cx="434717" cy="438531"/>
          </a:xfrm>
          <a:prstGeom prst="rect">
            <a:avLst/>
          </a:prstGeom>
        </p:spPr>
      </p:pic>
      <p:pic>
        <p:nvPicPr>
          <p:cNvPr id="18" name="Picture 17"/>
          <p:cNvPicPr>
            <a:picLocks noChangeAspect="1"/>
          </p:cNvPicPr>
          <p:nvPr/>
        </p:nvPicPr>
        <p:blipFill>
          <a:blip r:embed="rId4"/>
          <a:stretch>
            <a:fillRect/>
          </a:stretch>
        </p:blipFill>
        <p:spPr>
          <a:xfrm>
            <a:off x="1493471" y="4273542"/>
            <a:ext cx="463419" cy="347715"/>
          </a:xfrm>
          <a:prstGeom prst="rect">
            <a:avLst/>
          </a:prstGeom>
        </p:spPr>
      </p:pic>
      <p:pic>
        <p:nvPicPr>
          <p:cNvPr id="19" name="Picture 18"/>
          <p:cNvPicPr>
            <a:picLocks noChangeAspect="1"/>
          </p:cNvPicPr>
          <p:nvPr/>
        </p:nvPicPr>
        <p:blipFill>
          <a:blip r:embed="rId5"/>
          <a:stretch>
            <a:fillRect/>
          </a:stretch>
        </p:blipFill>
        <p:spPr>
          <a:xfrm>
            <a:off x="1483077" y="4811274"/>
            <a:ext cx="504770" cy="424333"/>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9685" y="5432551"/>
            <a:ext cx="495856" cy="454733"/>
          </a:xfrm>
          <a:prstGeom prst="rect">
            <a:avLst/>
          </a:prstGeom>
        </p:spPr>
      </p:pic>
      <p:sp>
        <p:nvSpPr>
          <p:cNvPr id="22" name="Content Placeholder 2"/>
          <p:cNvSpPr txBox="1">
            <a:spLocks/>
          </p:cNvSpPr>
          <p:nvPr/>
        </p:nvSpPr>
        <p:spPr>
          <a:xfrm>
            <a:off x="1459685" y="528393"/>
            <a:ext cx="4517282" cy="2794224"/>
          </a:xfrm>
          <a:prstGeom prst="rect">
            <a:avLst/>
          </a:prstGeom>
        </p:spPr>
        <p:txBody>
          <a:bodyPr vert="horz" lIns="91427" tIns="45713" rIns="91427" bIns="45713" rtlCol="0">
            <a:normAutofit fontScale="92500" lnSpcReduction="1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3500" b="1"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Santosh Hari</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Azure Consultant @ Nebbia Tech</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Azure MVP</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US"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President, Orlando .NET UG</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US"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Organizer, Orlando Codecamp</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endPar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endParaRPr>
          </a:p>
        </p:txBody>
      </p:sp>
      <p:pic>
        <p:nvPicPr>
          <p:cNvPr id="4" name="Picture 3">
            <a:extLst>
              <a:ext uri="{FF2B5EF4-FFF2-40B4-BE49-F238E27FC236}">
                <a16:creationId xmlns:a16="http://schemas.microsoft.com/office/drawing/2014/main" id="{D49C8FA6-8A25-490A-AA57-C71118B5FA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9506" y="2099436"/>
            <a:ext cx="2094494" cy="2094494"/>
          </a:xfrm>
          <a:prstGeom prst="rect">
            <a:avLst/>
          </a:prstGeom>
        </p:spPr>
      </p:pic>
      <p:pic>
        <p:nvPicPr>
          <p:cNvPr id="11" name="Picture 2" descr="MVP Award">
            <a:extLst>
              <a:ext uri="{FF2B5EF4-FFF2-40B4-BE49-F238E27FC236}">
                <a16:creationId xmlns:a16="http://schemas.microsoft.com/office/drawing/2014/main" id="{7F2A5335-77FD-4CB9-AE16-E48863D1B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0" y="2099436"/>
            <a:ext cx="1340478" cy="209449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EA92C9DF-5501-4F7B-B214-124C775496E2}"/>
              </a:ext>
            </a:extLst>
          </p:cNvPr>
          <p:cNvSpPr txBox="1">
            <a:spLocks/>
          </p:cNvSpPr>
          <p:nvPr/>
        </p:nvSpPr>
        <p:spPr>
          <a:xfrm>
            <a:off x="1987846" y="3630529"/>
            <a:ext cx="4704502" cy="2344982"/>
          </a:xfrm>
          <a:prstGeom prst="rect">
            <a:avLst/>
          </a:prstGeom>
        </p:spPr>
        <p:txBody>
          <a:bodyPr vert="horz" lIns="91427" tIns="45713" rIns="91427" bIns="45713" rtlCol="0">
            <a:normAutofit lnSpcReduction="1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Segoe UI Light"/>
                <a:ea typeface="+mn-ea"/>
                <a:cs typeface="+mn-cs"/>
              </a:rPr>
              <a:t>santoshhari.wordpress.com</a:t>
            </a: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lang="en-GB" dirty="0">
                <a:solidFill>
                  <a:prstClr val="black">
                    <a:lumMod val="75000"/>
                    <a:lumOff val="25000"/>
                  </a:prstClr>
                </a:solidFill>
                <a:latin typeface="Segoe UI Light" panose="020B0502040204020203" pitchFamily="34" charset="0"/>
                <a:cs typeface="Segoe UI Light" panose="020B0502040204020203" pitchFamily="34" charset="0"/>
              </a:rPr>
              <a:t>s</a:t>
            </a: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antosh.hari@newsignature.com</a:t>
            </a: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@_</a:t>
            </a:r>
            <a:r>
              <a:rPr kumimoji="0" lang="en-GB" sz="2400" b="0" i="0" u="none" strike="noStrike" kern="1200" cap="none" spc="0" normalizeH="0" baseline="0" noProof="0" dirty="0" err="1">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s_hari</a:t>
            </a:r>
            <a:endPar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/in/</a:t>
            </a:r>
            <a:r>
              <a:rPr kumimoji="0" lang="en-US" sz="2400" b="0" i="0" u="none" strike="noStrike" kern="1200" cap="none" spc="0" normalizeH="0" baseline="0" noProof="0" dirty="0" err="1">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santoshhari</a:t>
            </a:r>
            <a:endPar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4868305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B4479F-BEF5-4EBE-98C2-4299E0CE9BC7}"/>
              </a:ext>
            </a:extLst>
          </p:cNvPr>
          <p:cNvSpPr>
            <a:spLocks noGrp="1"/>
          </p:cNvSpPr>
          <p:nvPr>
            <p:ph type="title"/>
          </p:nvPr>
        </p:nvSpPr>
        <p:spPr>
          <a:xfrm>
            <a:off x="914400" y="676096"/>
            <a:ext cx="10981266" cy="1031216"/>
          </a:xfrm>
        </p:spPr>
        <p:txBody>
          <a:bodyPr vert="horz" lIns="91440" tIns="45720" rIns="91440" bIns="45720" rtlCol="0" anchor="b">
            <a:normAutofit/>
          </a:bodyPr>
          <a:lstStyle/>
          <a:p>
            <a:r>
              <a:rPr lang="en-US" sz="4100" dirty="0"/>
              <a:t>Materialized View considerations</a:t>
            </a:r>
          </a:p>
        </p:txBody>
      </p:sp>
      <p:pic>
        <p:nvPicPr>
          <p:cNvPr id="6" name="Picture 5">
            <a:extLst>
              <a:ext uri="{FF2B5EF4-FFF2-40B4-BE49-F238E27FC236}">
                <a16:creationId xmlns:a16="http://schemas.microsoft.com/office/drawing/2014/main" id="{2AC2074C-903F-4552-912D-8F6584D7C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293" y="2889581"/>
            <a:ext cx="5069382" cy="2154487"/>
          </a:xfrm>
          <a:prstGeom prst="rect">
            <a:avLst/>
          </a:prstGeom>
        </p:spPr>
      </p:pic>
      <p:sp>
        <p:nvSpPr>
          <p:cNvPr id="11" name="Freeform: Shape 1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 name="Freeform: Shape 1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50F9468-68C3-409A-B7F0-55F371BB454F}"/>
              </a:ext>
            </a:extLst>
          </p:cNvPr>
          <p:cNvSpPr>
            <a:spLocks noGrp="1"/>
          </p:cNvSpPr>
          <p:nvPr>
            <p:ph sz="half" idx="1"/>
          </p:nvPr>
        </p:nvSpPr>
        <p:spPr>
          <a:xfrm>
            <a:off x="7781373" y="2279151"/>
            <a:ext cx="3627063" cy="3387145"/>
          </a:xfrm>
        </p:spPr>
        <p:txBody>
          <a:bodyPr vert="horz" lIns="91440" tIns="45720" rIns="91440" bIns="45720" rtlCol="0" anchor="ctr">
            <a:normAutofit/>
          </a:bodyPr>
          <a:lstStyle/>
          <a:p>
            <a:r>
              <a:rPr lang="en-US" sz="2400" dirty="0"/>
              <a:t>Handling updates</a:t>
            </a:r>
          </a:p>
          <a:p>
            <a:r>
              <a:rPr lang="en-US" sz="2400" b="1" u="sng" dirty="0"/>
              <a:t>Eventual consistency</a:t>
            </a:r>
          </a:p>
          <a:p>
            <a:r>
              <a:rPr lang="en-US" sz="2400" dirty="0"/>
              <a:t>Storage</a:t>
            </a:r>
          </a:p>
          <a:p>
            <a:r>
              <a:rPr lang="en-US" sz="2400" dirty="0"/>
              <a:t>Index and partitioning</a:t>
            </a:r>
          </a:p>
        </p:txBody>
      </p:sp>
    </p:spTree>
    <p:extLst>
      <p:ext uri="{BB962C8B-B14F-4D97-AF65-F5344CB8AC3E}">
        <p14:creationId xmlns:p14="http://schemas.microsoft.com/office/powerpoint/2010/main" val="424776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B4479F-BEF5-4EBE-98C2-4299E0CE9BC7}"/>
              </a:ext>
            </a:extLst>
          </p:cNvPr>
          <p:cNvSpPr>
            <a:spLocks noGrp="1"/>
          </p:cNvSpPr>
          <p:nvPr>
            <p:ph type="title"/>
          </p:nvPr>
        </p:nvSpPr>
        <p:spPr>
          <a:xfrm>
            <a:off x="914400" y="676096"/>
            <a:ext cx="10981266" cy="1031216"/>
          </a:xfrm>
        </p:spPr>
        <p:txBody>
          <a:bodyPr vert="horz" lIns="91440" tIns="45720" rIns="91440" bIns="45720" rtlCol="0" anchor="b">
            <a:normAutofit/>
          </a:bodyPr>
          <a:lstStyle/>
          <a:p>
            <a:r>
              <a:rPr lang="en-US" sz="4100" dirty="0"/>
              <a:t>Materialized View use cases - good</a:t>
            </a:r>
          </a:p>
        </p:txBody>
      </p:sp>
      <p:pic>
        <p:nvPicPr>
          <p:cNvPr id="6" name="Picture 5">
            <a:extLst>
              <a:ext uri="{FF2B5EF4-FFF2-40B4-BE49-F238E27FC236}">
                <a16:creationId xmlns:a16="http://schemas.microsoft.com/office/drawing/2014/main" id="{2AC2074C-903F-4552-912D-8F6584D7C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293" y="2889581"/>
            <a:ext cx="5069382" cy="2154487"/>
          </a:xfrm>
          <a:prstGeom prst="rect">
            <a:avLst/>
          </a:prstGeom>
        </p:spPr>
      </p:pic>
      <p:sp>
        <p:nvSpPr>
          <p:cNvPr id="11" name="Freeform: Shape 1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 name="Freeform: Shape 1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50F9468-68C3-409A-B7F0-55F371BB454F}"/>
              </a:ext>
            </a:extLst>
          </p:cNvPr>
          <p:cNvSpPr>
            <a:spLocks noGrp="1"/>
          </p:cNvSpPr>
          <p:nvPr>
            <p:ph sz="half" idx="1"/>
          </p:nvPr>
        </p:nvSpPr>
        <p:spPr>
          <a:xfrm>
            <a:off x="7781373" y="2279151"/>
            <a:ext cx="3627063" cy="3387145"/>
          </a:xfrm>
        </p:spPr>
        <p:txBody>
          <a:bodyPr vert="horz" lIns="91440" tIns="45720" rIns="91440" bIns="45720" rtlCol="0" anchor="ctr">
            <a:normAutofit/>
          </a:bodyPr>
          <a:lstStyle/>
          <a:p>
            <a:r>
              <a:rPr lang="en-US" sz="2400" dirty="0"/>
              <a:t>Handles difficult to query data</a:t>
            </a:r>
          </a:p>
          <a:p>
            <a:r>
              <a:rPr lang="en-US" sz="2400" dirty="0"/>
              <a:t>Perf</a:t>
            </a:r>
          </a:p>
          <a:p>
            <a:r>
              <a:rPr lang="en-US" sz="2400" dirty="0"/>
              <a:t>Local cache</a:t>
            </a:r>
          </a:p>
          <a:p>
            <a:r>
              <a:rPr lang="en-US" sz="2400" dirty="0"/>
              <a:t>Separate query from source</a:t>
            </a:r>
          </a:p>
          <a:p>
            <a:r>
              <a:rPr lang="en-US" sz="2400" dirty="0"/>
              <a:t>Bridging data sources</a:t>
            </a:r>
          </a:p>
        </p:txBody>
      </p:sp>
    </p:spTree>
    <p:extLst>
      <p:ext uri="{BB962C8B-B14F-4D97-AF65-F5344CB8AC3E}">
        <p14:creationId xmlns:p14="http://schemas.microsoft.com/office/powerpoint/2010/main" val="89128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B4479F-BEF5-4EBE-98C2-4299E0CE9BC7}"/>
              </a:ext>
            </a:extLst>
          </p:cNvPr>
          <p:cNvSpPr>
            <a:spLocks noGrp="1"/>
          </p:cNvSpPr>
          <p:nvPr>
            <p:ph type="title"/>
          </p:nvPr>
        </p:nvSpPr>
        <p:spPr>
          <a:xfrm>
            <a:off x="914400" y="676096"/>
            <a:ext cx="10981266" cy="1031216"/>
          </a:xfrm>
        </p:spPr>
        <p:txBody>
          <a:bodyPr vert="horz" lIns="91440" tIns="45720" rIns="91440" bIns="45720" rtlCol="0" anchor="b">
            <a:normAutofit/>
          </a:bodyPr>
          <a:lstStyle/>
          <a:p>
            <a:r>
              <a:rPr lang="en-US" sz="4100" dirty="0"/>
              <a:t>Materialized View use cases - bad</a:t>
            </a:r>
          </a:p>
        </p:txBody>
      </p:sp>
      <p:pic>
        <p:nvPicPr>
          <p:cNvPr id="6" name="Picture 5">
            <a:extLst>
              <a:ext uri="{FF2B5EF4-FFF2-40B4-BE49-F238E27FC236}">
                <a16:creationId xmlns:a16="http://schemas.microsoft.com/office/drawing/2014/main" id="{2AC2074C-903F-4552-912D-8F6584D7C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293" y="2889581"/>
            <a:ext cx="5069382" cy="2154487"/>
          </a:xfrm>
          <a:prstGeom prst="rect">
            <a:avLst/>
          </a:prstGeom>
        </p:spPr>
      </p:pic>
      <p:sp>
        <p:nvSpPr>
          <p:cNvPr id="11" name="Freeform: Shape 1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 name="Freeform: Shape 1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50F9468-68C3-409A-B7F0-55F371BB454F}"/>
              </a:ext>
            </a:extLst>
          </p:cNvPr>
          <p:cNvSpPr>
            <a:spLocks noGrp="1"/>
          </p:cNvSpPr>
          <p:nvPr>
            <p:ph sz="half" idx="1"/>
          </p:nvPr>
        </p:nvSpPr>
        <p:spPr>
          <a:xfrm>
            <a:off x="7781373" y="2279151"/>
            <a:ext cx="3627063" cy="3387145"/>
          </a:xfrm>
        </p:spPr>
        <p:txBody>
          <a:bodyPr vert="horz" lIns="91440" tIns="45720" rIns="91440" bIns="45720" rtlCol="0" anchor="ctr">
            <a:normAutofit/>
          </a:bodyPr>
          <a:lstStyle/>
          <a:p>
            <a:r>
              <a:rPr lang="en-US" sz="2400" dirty="0"/>
              <a:t>Simple to query data</a:t>
            </a:r>
          </a:p>
          <a:p>
            <a:r>
              <a:rPr lang="en-US" sz="2400" dirty="0"/>
              <a:t>Rapidly changing data</a:t>
            </a:r>
          </a:p>
          <a:p>
            <a:r>
              <a:rPr lang="en-US" sz="2400" dirty="0"/>
              <a:t>Consistency needed</a:t>
            </a:r>
          </a:p>
        </p:txBody>
      </p:sp>
    </p:spTree>
    <p:extLst>
      <p:ext uri="{BB962C8B-B14F-4D97-AF65-F5344CB8AC3E}">
        <p14:creationId xmlns:p14="http://schemas.microsoft.com/office/powerpoint/2010/main" val="3879163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6FE3D-58DE-4563-9DC8-A4598C5E5AED}"/>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Materialized View with Cosmos DB</a:t>
            </a:r>
          </a:p>
        </p:txBody>
      </p:sp>
      <p:pic>
        <p:nvPicPr>
          <p:cNvPr id="6" name="Picture 5" descr="A close up of a sign&#10;&#10;Description automatically generated">
            <a:extLst>
              <a:ext uri="{FF2B5EF4-FFF2-40B4-BE49-F238E27FC236}">
                <a16:creationId xmlns:a16="http://schemas.microsoft.com/office/drawing/2014/main" id="{DCEAF941-CB1F-407E-B59B-1893E50C7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054" y="1633735"/>
            <a:ext cx="9449892" cy="4394199"/>
          </a:xfrm>
          <a:prstGeom prst="rect">
            <a:avLst/>
          </a:prstGeom>
        </p:spPr>
      </p:pic>
      <p:sp>
        <p:nvSpPr>
          <p:cNvPr id="7" name="TextBox 6">
            <a:extLst>
              <a:ext uri="{FF2B5EF4-FFF2-40B4-BE49-F238E27FC236}">
                <a16:creationId xmlns:a16="http://schemas.microsoft.com/office/drawing/2014/main" id="{068136D7-E609-4724-9608-74C4EAF6FEB4}"/>
              </a:ext>
            </a:extLst>
          </p:cNvPr>
          <p:cNvSpPr txBox="1"/>
          <p:nvPr/>
        </p:nvSpPr>
        <p:spPr>
          <a:xfrm>
            <a:off x="1606213" y="6206248"/>
            <a:ext cx="8979574" cy="369332"/>
          </a:xfrm>
          <a:prstGeom prst="rect">
            <a:avLst/>
          </a:prstGeom>
          <a:noFill/>
        </p:spPr>
        <p:txBody>
          <a:bodyPr wrap="none" rtlCol="0">
            <a:spAutoFit/>
          </a:bodyPr>
          <a:lstStyle/>
          <a:p>
            <a:r>
              <a:rPr lang="en-US" dirty="0">
                <a:hlinkClick r:id="rId4"/>
              </a:rPr>
              <a:t>https://medium.com/@mauridb/real-time-materialized-views-with-cosmos-db-90ecea84f650</a:t>
            </a:r>
            <a:r>
              <a:rPr lang="en-US" dirty="0"/>
              <a:t> </a:t>
            </a:r>
          </a:p>
        </p:txBody>
      </p:sp>
      <p:pic>
        <p:nvPicPr>
          <p:cNvPr id="8" name="Picture 7">
            <a:extLst>
              <a:ext uri="{FF2B5EF4-FFF2-40B4-BE49-F238E27FC236}">
                <a16:creationId xmlns:a16="http://schemas.microsoft.com/office/drawing/2014/main" id="{FF9E67C0-D50C-40BB-A51D-922D25709F22}"/>
              </a:ext>
            </a:extLst>
          </p:cNvPr>
          <p:cNvPicPr>
            <a:picLocks noChangeAspect="1"/>
          </p:cNvPicPr>
          <p:nvPr/>
        </p:nvPicPr>
        <p:blipFill>
          <a:blip r:embed="rId5"/>
          <a:stretch>
            <a:fillRect/>
          </a:stretch>
        </p:blipFill>
        <p:spPr>
          <a:xfrm>
            <a:off x="8332936" y="2769299"/>
            <a:ext cx="3579406" cy="1510748"/>
          </a:xfrm>
          <a:prstGeom prst="rect">
            <a:avLst/>
          </a:prstGeom>
        </p:spPr>
      </p:pic>
      <p:pic>
        <p:nvPicPr>
          <p:cNvPr id="9" name="Picture 8">
            <a:extLst>
              <a:ext uri="{FF2B5EF4-FFF2-40B4-BE49-F238E27FC236}">
                <a16:creationId xmlns:a16="http://schemas.microsoft.com/office/drawing/2014/main" id="{86A91371-8B7D-4B80-B89F-996FD8D28A39}"/>
              </a:ext>
            </a:extLst>
          </p:cNvPr>
          <p:cNvPicPr>
            <a:picLocks noChangeAspect="1"/>
          </p:cNvPicPr>
          <p:nvPr/>
        </p:nvPicPr>
        <p:blipFill>
          <a:blip r:embed="rId6"/>
          <a:stretch>
            <a:fillRect/>
          </a:stretch>
        </p:blipFill>
        <p:spPr>
          <a:xfrm>
            <a:off x="8612596" y="123273"/>
            <a:ext cx="3299746" cy="2530059"/>
          </a:xfrm>
          <a:prstGeom prst="rect">
            <a:avLst/>
          </a:prstGeom>
        </p:spPr>
      </p:pic>
      <p:pic>
        <p:nvPicPr>
          <p:cNvPr id="12" name="Picture 11">
            <a:extLst>
              <a:ext uri="{FF2B5EF4-FFF2-40B4-BE49-F238E27FC236}">
                <a16:creationId xmlns:a16="http://schemas.microsoft.com/office/drawing/2014/main" id="{DDBAF44C-FFE8-416F-8341-D80D6F9F1329}"/>
              </a:ext>
            </a:extLst>
          </p:cNvPr>
          <p:cNvPicPr>
            <a:picLocks noChangeAspect="1"/>
          </p:cNvPicPr>
          <p:nvPr/>
        </p:nvPicPr>
        <p:blipFill>
          <a:blip r:embed="rId7"/>
          <a:stretch>
            <a:fillRect/>
          </a:stretch>
        </p:blipFill>
        <p:spPr>
          <a:xfrm>
            <a:off x="8410883" y="4143307"/>
            <a:ext cx="3501459" cy="2213043"/>
          </a:xfrm>
          <a:prstGeom prst="rect">
            <a:avLst/>
          </a:prstGeom>
        </p:spPr>
      </p:pic>
      <p:sp>
        <p:nvSpPr>
          <p:cNvPr id="13" name="TextBox 12">
            <a:extLst>
              <a:ext uri="{FF2B5EF4-FFF2-40B4-BE49-F238E27FC236}">
                <a16:creationId xmlns:a16="http://schemas.microsoft.com/office/drawing/2014/main" id="{93096A48-850D-401E-9778-A4B293999773}"/>
              </a:ext>
            </a:extLst>
          </p:cNvPr>
          <p:cNvSpPr txBox="1"/>
          <p:nvPr/>
        </p:nvSpPr>
        <p:spPr>
          <a:xfrm>
            <a:off x="279658" y="3429000"/>
            <a:ext cx="2760692" cy="1200329"/>
          </a:xfrm>
          <a:prstGeom prst="rect">
            <a:avLst/>
          </a:prstGeom>
          <a:noFill/>
        </p:spPr>
        <p:txBody>
          <a:bodyPr wrap="none" rtlCol="0">
            <a:spAutoFit/>
          </a:bodyPr>
          <a:lstStyle/>
          <a:p>
            <a:r>
              <a:rPr lang="en-US" dirty="0"/>
              <a:t>{</a:t>
            </a:r>
          </a:p>
          <a:p>
            <a:r>
              <a:rPr lang="en-US" dirty="0"/>
              <a:t>    “deviceId”:”030”,</a:t>
            </a:r>
          </a:p>
          <a:p>
            <a:r>
              <a:rPr lang="en-US" dirty="0"/>
              <a:t>    “</a:t>
            </a:r>
            <a:r>
              <a:rPr lang="en-US" dirty="0" err="1"/>
              <a:t>currentValue</a:t>
            </a:r>
            <a:r>
              <a:rPr lang="en-US" dirty="0"/>
              <a:t>”: 155.4189</a:t>
            </a:r>
          </a:p>
          <a:p>
            <a:r>
              <a:rPr lang="en-US" dirty="0"/>
              <a:t>}</a:t>
            </a:r>
          </a:p>
        </p:txBody>
      </p:sp>
    </p:spTree>
    <p:extLst>
      <p:ext uri="{BB962C8B-B14F-4D97-AF65-F5344CB8AC3E}">
        <p14:creationId xmlns:p14="http://schemas.microsoft.com/office/powerpoint/2010/main" val="1077227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6FCE2-1C09-4FF4-8987-ED05A157D18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Event Sourcing</a:t>
            </a:r>
          </a:p>
        </p:txBody>
      </p:sp>
      <p:pic>
        <p:nvPicPr>
          <p:cNvPr id="5" name="Picture 4">
            <a:extLst>
              <a:ext uri="{FF2B5EF4-FFF2-40B4-BE49-F238E27FC236}">
                <a16:creationId xmlns:a16="http://schemas.microsoft.com/office/drawing/2014/main" id="{0B08AD2E-4E45-4194-BBF9-EF8639579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137698"/>
            <a:ext cx="7188199" cy="4579215"/>
          </a:xfrm>
          <a:prstGeom prst="rect">
            <a:avLst/>
          </a:prstGeom>
        </p:spPr>
      </p:pic>
    </p:spTree>
    <p:extLst>
      <p:ext uri="{BB962C8B-B14F-4D97-AF65-F5344CB8AC3E}">
        <p14:creationId xmlns:p14="http://schemas.microsoft.com/office/powerpoint/2010/main" val="379945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E2B10C-716E-4D11-B9CC-A2DDFA58C735}"/>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kern="1200">
                <a:solidFill>
                  <a:schemeClr val="tx1"/>
                </a:solidFill>
                <a:latin typeface="+mj-lt"/>
                <a:ea typeface="+mj-ea"/>
                <a:cs typeface="+mj-cs"/>
              </a:rPr>
              <a:t>What problems does Event Sourcing solve?</a:t>
            </a:r>
          </a:p>
        </p:txBody>
      </p:sp>
      <p:sp>
        <p:nvSpPr>
          <p:cNvPr id="4" name="Content Placeholder 3">
            <a:extLst>
              <a:ext uri="{FF2B5EF4-FFF2-40B4-BE49-F238E27FC236}">
                <a16:creationId xmlns:a16="http://schemas.microsoft.com/office/drawing/2014/main" id="{706BD3E0-898B-4D24-A05E-E0D9C01F624E}"/>
              </a:ext>
            </a:extLst>
          </p:cNvPr>
          <p:cNvSpPr>
            <a:spLocks noGrp="1"/>
          </p:cNvSpPr>
          <p:nvPr>
            <p:ph sz="half" idx="1"/>
          </p:nvPr>
        </p:nvSpPr>
        <p:spPr>
          <a:xfrm>
            <a:off x="762000" y="2279018"/>
            <a:ext cx="5314543" cy="3375920"/>
          </a:xfrm>
        </p:spPr>
        <p:txBody>
          <a:bodyPr vert="horz" lIns="91440" tIns="45720" rIns="91440" bIns="45720" rtlCol="0" anchor="t">
            <a:normAutofit/>
          </a:bodyPr>
          <a:lstStyle/>
          <a:p>
            <a:r>
              <a:rPr lang="en-US" sz="3200" dirty="0"/>
              <a:t>Current state only</a:t>
            </a:r>
          </a:p>
          <a:p>
            <a:r>
              <a:rPr lang="en-US" sz="3200" dirty="0"/>
              <a:t>Locking</a:t>
            </a:r>
          </a:p>
          <a:p>
            <a:r>
              <a:rPr lang="en-US" sz="3200" dirty="0"/>
              <a:t>Data loss</a:t>
            </a:r>
          </a:p>
          <a:p>
            <a:r>
              <a:rPr lang="en-US" sz="3200" dirty="0"/>
              <a:t>Audit??</a:t>
            </a:r>
          </a:p>
        </p:txBody>
      </p:sp>
      <p:sp>
        <p:nvSpPr>
          <p:cNvPr id="22" name="Freeform: Shape 2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BE01988-9F50-4293-B2FA-EBEF2681E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057" y="1332032"/>
            <a:ext cx="3796790" cy="2418731"/>
          </a:xfrm>
          <a:prstGeom prst="rect">
            <a:avLst/>
          </a:prstGeom>
        </p:spPr>
      </p:pic>
    </p:spTree>
    <p:extLst>
      <p:ext uri="{BB962C8B-B14F-4D97-AF65-F5344CB8AC3E}">
        <p14:creationId xmlns:p14="http://schemas.microsoft.com/office/powerpoint/2010/main" val="263286209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B432AB-580A-48D4-B551-C63B8C15E553}"/>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kern="1200">
                <a:solidFill>
                  <a:schemeClr val="tx1"/>
                </a:solidFill>
                <a:latin typeface="+mj-lt"/>
                <a:ea typeface="+mj-ea"/>
                <a:cs typeface="+mj-cs"/>
              </a:rPr>
              <a:t>How Event Sourcing solves these problems</a:t>
            </a:r>
          </a:p>
        </p:txBody>
      </p:sp>
      <p:sp>
        <p:nvSpPr>
          <p:cNvPr id="4" name="Content Placeholder 3">
            <a:extLst>
              <a:ext uri="{FF2B5EF4-FFF2-40B4-BE49-F238E27FC236}">
                <a16:creationId xmlns:a16="http://schemas.microsoft.com/office/drawing/2014/main" id="{481DF066-A251-4718-A608-B0A48DE80392}"/>
              </a:ext>
            </a:extLst>
          </p:cNvPr>
          <p:cNvSpPr>
            <a:spLocks noGrp="1"/>
          </p:cNvSpPr>
          <p:nvPr>
            <p:ph sz="half" idx="1"/>
          </p:nvPr>
        </p:nvSpPr>
        <p:spPr>
          <a:xfrm>
            <a:off x="762000" y="2279018"/>
            <a:ext cx="5314543" cy="3375920"/>
          </a:xfrm>
        </p:spPr>
        <p:txBody>
          <a:bodyPr vert="horz" lIns="91440" tIns="45720" rIns="91440" bIns="45720" rtlCol="0" anchor="t">
            <a:normAutofit/>
          </a:bodyPr>
          <a:lstStyle/>
          <a:p>
            <a:r>
              <a:rPr lang="en-US" sz="3200" dirty="0"/>
              <a:t>Data-as-events-sequence</a:t>
            </a:r>
          </a:p>
          <a:p>
            <a:r>
              <a:rPr lang="en-US" sz="3200" dirty="0"/>
              <a:t>Append-only store</a:t>
            </a:r>
          </a:p>
          <a:p>
            <a:r>
              <a:rPr lang="en-US" sz="3200" dirty="0"/>
              <a:t>Store is authoritative </a:t>
            </a:r>
          </a:p>
          <a:p>
            <a:r>
              <a:rPr lang="en-US" sz="3200" dirty="0"/>
              <a:t>Store publishes events</a:t>
            </a:r>
          </a:p>
          <a:p>
            <a:r>
              <a:rPr lang="en-US" sz="3200" dirty="0"/>
              <a:t>Materialized View</a:t>
            </a:r>
          </a:p>
          <a:p>
            <a:r>
              <a:rPr lang="en-US" sz="3200" dirty="0"/>
              <a:t>Replay events</a:t>
            </a:r>
          </a:p>
        </p:txBody>
      </p:sp>
      <p:sp>
        <p:nvSpPr>
          <p:cNvPr id="20" name="Freeform: Shape 1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03F45F9C-AB9C-457E-B825-188C9D9A5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057" y="1332032"/>
            <a:ext cx="3796790" cy="2418731"/>
          </a:xfrm>
          <a:prstGeom prst="rect">
            <a:avLst/>
          </a:prstGeom>
        </p:spPr>
      </p:pic>
    </p:spTree>
    <p:extLst>
      <p:ext uri="{BB962C8B-B14F-4D97-AF65-F5344CB8AC3E}">
        <p14:creationId xmlns:p14="http://schemas.microsoft.com/office/powerpoint/2010/main" val="82755590"/>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FC6-D7EC-4F9D-A5EF-DD1ED45D1D25}"/>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kern="1200">
                <a:solidFill>
                  <a:schemeClr val="tx1"/>
                </a:solidFill>
                <a:latin typeface="+mj-lt"/>
                <a:ea typeface="+mj-ea"/>
                <a:cs typeface="+mj-cs"/>
              </a:rPr>
              <a:t>Event Sourcing advantages</a:t>
            </a:r>
          </a:p>
        </p:txBody>
      </p:sp>
      <p:sp>
        <p:nvSpPr>
          <p:cNvPr id="3" name="Content Placeholder 2">
            <a:extLst>
              <a:ext uri="{FF2B5EF4-FFF2-40B4-BE49-F238E27FC236}">
                <a16:creationId xmlns:a16="http://schemas.microsoft.com/office/drawing/2014/main" id="{09DE5609-D42A-4ECE-92BF-6FB0200B587D}"/>
              </a:ext>
            </a:extLst>
          </p:cNvPr>
          <p:cNvSpPr>
            <a:spLocks noGrp="1"/>
          </p:cNvSpPr>
          <p:nvPr>
            <p:ph sz="half" idx="1"/>
          </p:nvPr>
        </p:nvSpPr>
        <p:spPr>
          <a:xfrm>
            <a:off x="762000" y="2279018"/>
            <a:ext cx="5314543" cy="3375920"/>
          </a:xfrm>
        </p:spPr>
        <p:txBody>
          <a:bodyPr vert="horz" lIns="91440" tIns="45720" rIns="91440" bIns="45720" rtlCol="0" anchor="t">
            <a:normAutofit/>
          </a:bodyPr>
          <a:lstStyle/>
          <a:p>
            <a:r>
              <a:rPr lang="en-US" sz="3200" dirty="0"/>
              <a:t>Immutable events</a:t>
            </a:r>
          </a:p>
          <a:p>
            <a:r>
              <a:rPr lang="en-US" sz="3200" dirty="0"/>
              <a:t>Simple objects</a:t>
            </a:r>
          </a:p>
          <a:p>
            <a:r>
              <a:rPr lang="en-US" sz="3200" dirty="0"/>
              <a:t>Domain experts friendly</a:t>
            </a:r>
          </a:p>
          <a:p>
            <a:r>
              <a:rPr lang="en-US" sz="3200" dirty="0"/>
              <a:t>No direct DB updates</a:t>
            </a:r>
          </a:p>
          <a:p>
            <a:r>
              <a:rPr lang="en-US" sz="3200" dirty="0"/>
              <a:t>Audit trail</a:t>
            </a:r>
          </a:p>
          <a:p>
            <a:r>
              <a:rPr lang="en-US" sz="3200" dirty="0"/>
              <a:t>Decouple events from tasks</a:t>
            </a:r>
          </a:p>
          <a:p>
            <a:endParaRPr lang="en-US" sz="3200" dirty="0"/>
          </a:p>
        </p:txBody>
      </p:sp>
      <p:sp>
        <p:nvSpPr>
          <p:cNvPr id="17" name="Freeform: Shape 16">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A83D667-C277-4675-8782-2E7C673CB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057" y="1332032"/>
            <a:ext cx="3796790" cy="2418731"/>
          </a:xfrm>
          <a:prstGeom prst="rect">
            <a:avLst/>
          </a:prstGeom>
        </p:spPr>
      </p:pic>
    </p:spTree>
    <p:extLst>
      <p:ext uri="{BB962C8B-B14F-4D97-AF65-F5344CB8AC3E}">
        <p14:creationId xmlns:p14="http://schemas.microsoft.com/office/powerpoint/2010/main" val="175181424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BC1B-59BF-41B2-ACB9-8602390644DC}"/>
              </a:ext>
            </a:extLst>
          </p:cNvPr>
          <p:cNvSpPr>
            <a:spLocks noGrp="1"/>
          </p:cNvSpPr>
          <p:nvPr>
            <p:ph type="title"/>
          </p:nvPr>
        </p:nvSpPr>
        <p:spPr>
          <a:xfrm>
            <a:off x="701286" y="243535"/>
            <a:ext cx="5314536" cy="1325563"/>
          </a:xfrm>
        </p:spPr>
        <p:txBody>
          <a:bodyPr vert="horz" lIns="91440" tIns="45720" rIns="91440" bIns="45720" rtlCol="0" anchor="ctr">
            <a:normAutofit/>
          </a:bodyPr>
          <a:lstStyle/>
          <a:p>
            <a:r>
              <a:rPr lang="en-US" kern="1200" dirty="0">
                <a:solidFill>
                  <a:schemeClr val="tx1"/>
                </a:solidFill>
                <a:latin typeface="+mj-lt"/>
                <a:ea typeface="+mj-ea"/>
                <a:cs typeface="+mj-cs"/>
              </a:rPr>
              <a:t>Event Sourcing considerations</a:t>
            </a:r>
          </a:p>
        </p:txBody>
      </p:sp>
      <p:sp>
        <p:nvSpPr>
          <p:cNvPr id="3" name="Content Placeholder 2">
            <a:extLst>
              <a:ext uri="{FF2B5EF4-FFF2-40B4-BE49-F238E27FC236}">
                <a16:creationId xmlns:a16="http://schemas.microsoft.com/office/drawing/2014/main" id="{94A15D0E-8A3B-4FCB-8074-D0696DCDCA08}"/>
              </a:ext>
            </a:extLst>
          </p:cNvPr>
          <p:cNvSpPr>
            <a:spLocks noGrp="1"/>
          </p:cNvSpPr>
          <p:nvPr>
            <p:ph sz="half" idx="1"/>
          </p:nvPr>
        </p:nvSpPr>
        <p:spPr>
          <a:xfrm>
            <a:off x="-16517" y="1569098"/>
            <a:ext cx="6750141" cy="5288902"/>
          </a:xfrm>
        </p:spPr>
        <p:txBody>
          <a:bodyPr vert="horz" lIns="91440" tIns="45720" rIns="91440" bIns="45720" rtlCol="0" anchor="t">
            <a:noAutofit/>
          </a:bodyPr>
          <a:lstStyle/>
          <a:p>
            <a:r>
              <a:rPr lang="en-US" sz="3200" b="1" u="sng" dirty="0"/>
              <a:t>Eventual Consistency</a:t>
            </a:r>
          </a:p>
          <a:p>
            <a:r>
              <a:rPr lang="en-US" sz="3200" dirty="0"/>
              <a:t>No out-of-band updates to event store</a:t>
            </a:r>
          </a:p>
          <a:p>
            <a:r>
              <a:rPr lang="en-US" sz="3200" dirty="0"/>
              <a:t>Event format vital</a:t>
            </a:r>
          </a:p>
          <a:p>
            <a:r>
              <a:rPr lang="en-US" sz="3200" dirty="0"/>
              <a:t>Order of events vital</a:t>
            </a:r>
          </a:p>
          <a:p>
            <a:r>
              <a:rPr lang="en-US" sz="3200" dirty="0"/>
              <a:t>Current State = sum all</a:t>
            </a:r>
          </a:p>
          <a:p>
            <a:r>
              <a:rPr lang="en-US" sz="3200" dirty="0"/>
              <a:t>Use snapshots</a:t>
            </a:r>
          </a:p>
          <a:p>
            <a:r>
              <a:rPr lang="en-US" sz="3200" dirty="0"/>
              <a:t>Reduces data conflicts</a:t>
            </a:r>
          </a:p>
          <a:p>
            <a:r>
              <a:rPr lang="en-US" sz="3200" dirty="0"/>
              <a:t>Consumers idempotent</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0F1E098-5F15-4918-A0F3-4683F63C3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057" y="1332032"/>
            <a:ext cx="3796790" cy="2418731"/>
          </a:xfrm>
          <a:prstGeom prst="rect">
            <a:avLst/>
          </a:prstGeom>
        </p:spPr>
      </p:pic>
    </p:spTree>
    <p:extLst>
      <p:ext uri="{BB962C8B-B14F-4D97-AF65-F5344CB8AC3E}">
        <p14:creationId xmlns:p14="http://schemas.microsoft.com/office/powerpoint/2010/main" val="947811520"/>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DBAF50-00B5-451B-B23C-51ACA5A370AD}"/>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kern="1200">
                <a:solidFill>
                  <a:schemeClr val="tx1"/>
                </a:solidFill>
                <a:latin typeface="+mj-lt"/>
                <a:ea typeface="+mj-ea"/>
                <a:cs typeface="+mj-cs"/>
              </a:rPr>
              <a:t>Event Sourcing use cases - good</a:t>
            </a:r>
          </a:p>
        </p:txBody>
      </p:sp>
      <p:sp>
        <p:nvSpPr>
          <p:cNvPr id="4" name="Content Placeholder 3">
            <a:extLst>
              <a:ext uri="{FF2B5EF4-FFF2-40B4-BE49-F238E27FC236}">
                <a16:creationId xmlns:a16="http://schemas.microsoft.com/office/drawing/2014/main" id="{7BC05057-C9C0-4910-B61F-61F86F006494}"/>
              </a:ext>
            </a:extLst>
          </p:cNvPr>
          <p:cNvSpPr>
            <a:spLocks noGrp="1"/>
          </p:cNvSpPr>
          <p:nvPr>
            <p:ph sz="half" idx="1"/>
          </p:nvPr>
        </p:nvSpPr>
        <p:spPr>
          <a:xfrm>
            <a:off x="762000" y="2279018"/>
            <a:ext cx="5314543" cy="3375920"/>
          </a:xfrm>
        </p:spPr>
        <p:txBody>
          <a:bodyPr vert="horz" lIns="91440" tIns="45720" rIns="91440" bIns="45720" rtlCol="0" anchor="t">
            <a:normAutofit/>
          </a:bodyPr>
          <a:lstStyle/>
          <a:p>
            <a:r>
              <a:rPr lang="en-US" sz="3200" dirty="0"/>
              <a:t>Capture intent, purpose, reason</a:t>
            </a:r>
          </a:p>
          <a:p>
            <a:r>
              <a:rPr lang="en-US" sz="3200" dirty="0"/>
              <a:t>Avoiding conflicts</a:t>
            </a:r>
          </a:p>
          <a:p>
            <a:r>
              <a:rPr lang="en-US" sz="3200" dirty="0"/>
              <a:t>Restore / rollback</a:t>
            </a:r>
          </a:p>
          <a:p>
            <a:r>
              <a:rPr lang="en-US" sz="3200" dirty="0"/>
              <a:t>Decouple I/P O/P</a:t>
            </a:r>
          </a:p>
          <a:p>
            <a:r>
              <a:rPr lang="en-US" sz="3200" dirty="0"/>
              <a:t>Great with CQRS</a:t>
            </a: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DAD16534-3CB4-4070-8B4B-915801895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057" y="1332032"/>
            <a:ext cx="3796790" cy="2418731"/>
          </a:xfrm>
          <a:prstGeom prst="rect">
            <a:avLst/>
          </a:prstGeom>
        </p:spPr>
      </p:pic>
    </p:spTree>
    <p:extLst>
      <p:ext uri="{BB962C8B-B14F-4D97-AF65-F5344CB8AC3E}">
        <p14:creationId xmlns:p14="http://schemas.microsoft.com/office/powerpoint/2010/main" val="30266009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807E07-D4BD-4A4B-BA43-35CE673C9326}"/>
              </a:ext>
            </a:extLst>
          </p:cNvPr>
          <p:cNvSpPr>
            <a:spLocks noGrp="1"/>
          </p:cNvSpPr>
          <p:nvPr>
            <p:ph type="title"/>
          </p:nvPr>
        </p:nvSpPr>
        <p:spPr>
          <a:xfrm>
            <a:off x="838200" y="18255"/>
            <a:ext cx="10515600" cy="1325563"/>
          </a:xfrm>
        </p:spPr>
        <p:txBody>
          <a:bodyPr/>
          <a:lstStyle/>
          <a:p>
            <a:r>
              <a:rPr lang="en-US" dirty="0"/>
              <a:t>Agenda</a:t>
            </a:r>
          </a:p>
        </p:txBody>
      </p:sp>
      <p:sp>
        <p:nvSpPr>
          <p:cNvPr id="4" name="Content Placeholder 3">
            <a:extLst>
              <a:ext uri="{FF2B5EF4-FFF2-40B4-BE49-F238E27FC236}">
                <a16:creationId xmlns:a16="http://schemas.microsoft.com/office/drawing/2014/main" id="{631BF2C3-A10A-40AD-9795-44407F0FB44A}"/>
              </a:ext>
            </a:extLst>
          </p:cNvPr>
          <p:cNvSpPr>
            <a:spLocks noGrp="1"/>
          </p:cNvSpPr>
          <p:nvPr>
            <p:ph idx="1"/>
          </p:nvPr>
        </p:nvSpPr>
        <p:spPr>
          <a:xfrm>
            <a:off x="838200" y="1253331"/>
            <a:ext cx="10515600" cy="5346252"/>
          </a:xfrm>
        </p:spPr>
        <p:txBody>
          <a:bodyPr>
            <a:normAutofit/>
          </a:bodyPr>
          <a:lstStyle/>
          <a:p>
            <a:r>
              <a:rPr lang="en-US" dirty="0"/>
              <a:t>Intro to Lambda Architecture (LA)</a:t>
            </a:r>
          </a:p>
          <a:p>
            <a:r>
              <a:rPr lang="en-US" dirty="0"/>
              <a:t>Intro to Cosmos DB</a:t>
            </a:r>
          </a:p>
          <a:p>
            <a:r>
              <a:rPr lang="en-US" dirty="0"/>
              <a:t>Discussion on building blocks</a:t>
            </a:r>
          </a:p>
          <a:p>
            <a:pPr lvl="1"/>
            <a:r>
              <a:rPr lang="en-US" dirty="0"/>
              <a:t>Materialized View</a:t>
            </a:r>
          </a:p>
          <a:p>
            <a:pPr lvl="1"/>
            <a:r>
              <a:rPr lang="en-US" dirty="0"/>
              <a:t>Event Sourcing</a:t>
            </a:r>
          </a:p>
          <a:p>
            <a:pPr lvl="1"/>
            <a:r>
              <a:rPr lang="en-US" dirty="0"/>
              <a:t>CQRS</a:t>
            </a:r>
          </a:p>
          <a:p>
            <a:r>
              <a:rPr lang="en-US" dirty="0"/>
              <a:t>Big picture view</a:t>
            </a:r>
          </a:p>
          <a:p>
            <a:r>
              <a:rPr lang="en-US" dirty="0"/>
              <a:t>Discussion on how Cosmos DB simplifies LA</a:t>
            </a:r>
          </a:p>
          <a:p>
            <a:r>
              <a:rPr lang="en-US" dirty="0"/>
              <a:t>Criticisms of LA and short discussion on Kappa Architecture</a:t>
            </a:r>
          </a:p>
          <a:p>
            <a:r>
              <a:rPr lang="en-US" dirty="0"/>
              <a:t>Heavy on concepts, no code or demo</a:t>
            </a:r>
          </a:p>
          <a:p>
            <a:endParaRPr lang="en-US" dirty="0"/>
          </a:p>
        </p:txBody>
      </p:sp>
    </p:spTree>
    <p:extLst>
      <p:ext uri="{BB962C8B-B14F-4D97-AF65-F5344CB8AC3E}">
        <p14:creationId xmlns:p14="http://schemas.microsoft.com/office/powerpoint/2010/main" val="1759660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43DB8-D24C-4348-82B2-FCF0EF85B21C}"/>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kern="1200">
                <a:solidFill>
                  <a:schemeClr val="tx1"/>
                </a:solidFill>
                <a:latin typeface="+mj-lt"/>
                <a:ea typeface="+mj-ea"/>
                <a:cs typeface="+mj-cs"/>
              </a:rPr>
              <a:t>Event Sourcing use cases - bad</a:t>
            </a:r>
          </a:p>
        </p:txBody>
      </p:sp>
      <p:sp>
        <p:nvSpPr>
          <p:cNvPr id="3" name="Content Placeholder 2">
            <a:extLst>
              <a:ext uri="{FF2B5EF4-FFF2-40B4-BE49-F238E27FC236}">
                <a16:creationId xmlns:a16="http://schemas.microsoft.com/office/drawing/2014/main" id="{B95FFF84-7DE3-4603-BDFF-EEDC30279675}"/>
              </a:ext>
            </a:extLst>
          </p:cNvPr>
          <p:cNvSpPr>
            <a:spLocks noGrp="1"/>
          </p:cNvSpPr>
          <p:nvPr>
            <p:ph sz="half" idx="1"/>
          </p:nvPr>
        </p:nvSpPr>
        <p:spPr>
          <a:xfrm>
            <a:off x="762000" y="2279017"/>
            <a:ext cx="5314543" cy="4240315"/>
          </a:xfrm>
        </p:spPr>
        <p:txBody>
          <a:bodyPr vert="horz" lIns="91440" tIns="45720" rIns="91440" bIns="45720" rtlCol="0" anchor="t">
            <a:noAutofit/>
          </a:bodyPr>
          <a:lstStyle/>
          <a:p>
            <a:r>
              <a:rPr lang="en-US" sz="3200" dirty="0"/>
              <a:t>Simple domain</a:t>
            </a:r>
          </a:p>
          <a:p>
            <a:r>
              <a:rPr lang="en-US" sz="3200" dirty="0"/>
              <a:t>CRUD</a:t>
            </a:r>
          </a:p>
          <a:p>
            <a:r>
              <a:rPr lang="en-US" sz="3200" dirty="0"/>
              <a:t>Consistent systems</a:t>
            </a:r>
          </a:p>
          <a:p>
            <a:r>
              <a:rPr lang="en-US" sz="3200" dirty="0"/>
              <a:t>Real-time systems</a:t>
            </a:r>
          </a:p>
          <a:p>
            <a:r>
              <a:rPr lang="en-US" sz="3200" dirty="0"/>
              <a:t>Non-audit non-historical systems</a:t>
            </a:r>
          </a:p>
          <a:p>
            <a:r>
              <a:rPr lang="en-US" sz="3200" dirty="0"/>
              <a:t>Low conflict systems</a:t>
            </a:r>
          </a:p>
          <a:p>
            <a:endParaRPr lang="en-US" sz="3200" dirty="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793F28E-A19C-478A-BD70-724B23655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057" y="1332032"/>
            <a:ext cx="3796790" cy="2418731"/>
          </a:xfrm>
          <a:prstGeom prst="rect">
            <a:avLst/>
          </a:prstGeom>
        </p:spPr>
      </p:pic>
    </p:spTree>
    <p:extLst>
      <p:ext uri="{BB962C8B-B14F-4D97-AF65-F5344CB8AC3E}">
        <p14:creationId xmlns:p14="http://schemas.microsoft.com/office/powerpoint/2010/main" val="245143258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BCCBA9B-801E-4278-B1DA-1344C0EC2B81}"/>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Event Sourcing with Cosmos DB</a:t>
            </a:r>
          </a:p>
        </p:txBody>
      </p:sp>
      <p:pic>
        <p:nvPicPr>
          <p:cNvPr id="9" name="Picture 8" descr="A screenshot of a cell phone&#10;&#10;Description automatically generated">
            <a:extLst>
              <a:ext uri="{FF2B5EF4-FFF2-40B4-BE49-F238E27FC236}">
                <a16:creationId xmlns:a16="http://schemas.microsoft.com/office/drawing/2014/main" id="{8875AB4B-E88A-40C0-9292-E462F89F4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655914"/>
            <a:ext cx="10905066" cy="4374010"/>
          </a:xfrm>
          <a:prstGeom prst="rect">
            <a:avLst/>
          </a:prstGeom>
        </p:spPr>
      </p:pic>
      <p:sp>
        <p:nvSpPr>
          <p:cNvPr id="10" name="TextBox 9">
            <a:extLst>
              <a:ext uri="{FF2B5EF4-FFF2-40B4-BE49-F238E27FC236}">
                <a16:creationId xmlns:a16="http://schemas.microsoft.com/office/drawing/2014/main" id="{96B52C7C-3CE8-4F9D-BE9F-78E510F8A99D}"/>
              </a:ext>
            </a:extLst>
          </p:cNvPr>
          <p:cNvSpPr txBox="1"/>
          <p:nvPr/>
        </p:nvSpPr>
        <p:spPr>
          <a:xfrm>
            <a:off x="145715" y="1500655"/>
            <a:ext cx="3152530" cy="369332"/>
          </a:xfrm>
          <a:prstGeom prst="rect">
            <a:avLst/>
          </a:prstGeom>
          <a:noFill/>
        </p:spPr>
        <p:txBody>
          <a:bodyPr wrap="none" rtlCol="0">
            <a:spAutoFit/>
          </a:bodyPr>
          <a:lstStyle/>
          <a:p>
            <a:r>
              <a:rPr lang="en-US" dirty="0"/>
              <a:t>{“MessageId”:1547632386819}</a:t>
            </a:r>
          </a:p>
        </p:txBody>
      </p:sp>
      <p:sp>
        <p:nvSpPr>
          <p:cNvPr id="15" name="TextBox 14">
            <a:extLst>
              <a:ext uri="{FF2B5EF4-FFF2-40B4-BE49-F238E27FC236}">
                <a16:creationId xmlns:a16="http://schemas.microsoft.com/office/drawing/2014/main" id="{19EA1F6A-CF9A-427E-AFD2-16D388CCAB62}"/>
              </a:ext>
            </a:extLst>
          </p:cNvPr>
          <p:cNvSpPr txBox="1"/>
          <p:nvPr/>
        </p:nvSpPr>
        <p:spPr>
          <a:xfrm>
            <a:off x="6934599" y="2368751"/>
            <a:ext cx="5257401" cy="646331"/>
          </a:xfrm>
          <a:prstGeom prst="rect">
            <a:avLst/>
          </a:prstGeom>
          <a:noFill/>
        </p:spPr>
        <p:txBody>
          <a:bodyPr wrap="none" rtlCol="0">
            <a:spAutoFit/>
          </a:bodyPr>
          <a:lstStyle/>
          <a:p>
            <a:r>
              <a:rPr lang="en-US" dirty="0" err="1"/>
              <a:t>val</a:t>
            </a:r>
            <a:r>
              <a:rPr lang="en-US" dirty="0"/>
              <a:t> events = </a:t>
            </a:r>
            <a:r>
              <a:rPr lang="en-US" dirty="0" err="1"/>
              <a:t>eventStore.findAllById</a:t>
            </a:r>
            <a:r>
              <a:rPr lang="en-US" dirty="0"/>
              <a:t>('1547632386819');</a:t>
            </a:r>
          </a:p>
          <a:p>
            <a:r>
              <a:rPr lang="en-US" dirty="0" err="1"/>
              <a:t>val</a:t>
            </a:r>
            <a:r>
              <a:rPr lang="en-US" dirty="0"/>
              <a:t> product = Product().</a:t>
            </a:r>
            <a:r>
              <a:rPr lang="en-US" dirty="0" err="1"/>
              <a:t>applyAll</a:t>
            </a:r>
            <a:r>
              <a:rPr lang="en-US" dirty="0"/>
              <a:t>(events) </a:t>
            </a:r>
          </a:p>
        </p:txBody>
      </p:sp>
      <p:pic>
        <p:nvPicPr>
          <p:cNvPr id="16" name="Picture 15">
            <a:extLst>
              <a:ext uri="{FF2B5EF4-FFF2-40B4-BE49-F238E27FC236}">
                <a16:creationId xmlns:a16="http://schemas.microsoft.com/office/drawing/2014/main" id="{8FE69D8E-76A9-477E-8323-4A1CE5110C1C}"/>
              </a:ext>
            </a:extLst>
          </p:cNvPr>
          <p:cNvPicPr>
            <a:picLocks noChangeAspect="1"/>
          </p:cNvPicPr>
          <p:nvPr/>
        </p:nvPicPr>
        <p:blipFill>
          <a:blip r:embed="rId4"/>
          <a:stretch>
            <a:fillRect/>
          </a:stretch>
        </p:blipFill>
        <p:spPr>
          <a:xfrm>
            <a:off x="3882524" y="5086425"/>
            <a:ext cx="6104149" cy="937341"/>
          </a:xfrm>
          <a:prstGeom prst="rect">
            <a:avLst/>
          </a:prstGeom>
        </p:spPr>
      </p:pic>
      <p:sp>
        <p:nvSpPr>
          <p:cNvPr id="18" name="TextBox 17">
            <a:extLst>
              <a:ext uri="{FF2B5EF4-FFF2-40B4-BE49-F238E27FC236}">
                <a16:creationId xmlns:a16="http://schemas.microsoft.com/office/drawing/2014/main" id="{315FDD55-6B50-44AA-9D76-28F98DA5AB83}"/>
              </a:ext>
            </a:extLst>
          </p:cNvPr>
          <p:cNvSpPr txBox="1"/>
          <p:nvPr/>
        </p:nvSpPr>
        <p:spPr>
          <a:xfrm>
            <a:off x="1077194" y="6243843"/>
            <a:ext cx="10384404" cy="369332"/>
          </a:xfrm>
          <a:prstGeom prst="rect">
            <a:avLst/>
          </a:prstGeom>
          <a:noFill/>
        </p:spPr>
        <p:txBody>
          <a:bodyPr wrap="square" rtlCol="0">
            <a:spAutoFit/>
          </a:bodyPr>
          <a:lstStyle/>
          <a:p>
            <a:r>
              <a:rPr lang="en-US" dirty="0">
                <a:hlinkClick r:id="rId5"/>
              </a:rPr>
              <a:t>https://sajeetharan.com/2019/02/03/event-sourcing-with-azure-eventhub-and-cosmosdb/</a:t>
            </a:r>
            <a:r>
              <a:rPr lang="en-US" dirty="0"/>
              <a:t> </a:t>
            </a:r>
          </a:p>
        </p:txBody>
      </p:sp>
    </p:spTree>
    <p:extLst>
      <p:ext uri="{BB962C8B-B14F-4D97-AF65-F5344CB8AC3E}">
        <p14:creationId xmlns:p14="http://schemas.microsoft.com/office/powerpoint/2010/main" val="222780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CBE3A4-C25B-4040-8EB3-7F75AFC5E70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CQRS</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20B25EE-35AD-4F03-959B-9A4E2A95C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594" y="2509911"/>
            <a:ext cx="11341712" cy="3997637"/>
          </a:xfrm>
          <a:prstGeom prst="rect">
            <a:avLst/>
          </a:prstGeom>
        </p:spPr>
      </p:pic>
    </p:spTree>
    <p:extLst>
      <p:ext uri="{BB962C8B-B14F-4D97-AF65-F5344CB8AC3E}">
        <p14:creationId xmlns:p14="http://schemas.microsoft.com/office/powerpoint/2010/main" val="2670779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1828440-2869-4C5D-8AAF-5484C14FE3D2}"/>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What problems does CQRS solve</a:t>
            </a:r>
          </a:p>
        </p:txBody>
      </p:sp>
      <p:sp>
        <p:nvSpPr>
          <p:cNvPr id="4" name="Content Placeholder 3">
            <a:extLst>
              <a:ext uri="{FF2B5EF4-FFF2-40B4-BE49-F238E27FC236}">
                <a16:creationId xmlns:a16="http://schemas.microsoft.com/office/drawing/2014/main" id="{43AACC83-1D63-41B5-BD6B-8E15687802F2}"/>
              </a:ext>
            </a:extLst>
          </p:cNvPr>
          <p:cNvSpPr>
            <a:spLocks noGrp="1"/>
          </p:cNvSpPr>
          <p:nvPr>
            <p:ph sz="half" idx="1"/>
          </p:nvPr>
        </p:nvSpPr>
        <p:spPr>
          <a:xfrm>
            <a:off x="643468" y="2638044"/>
            <a:ext cx="3363974" cy="3415622"/>
          </a:xfrm>
        </p:spPr>
        <p:txBody>
          <a:bodyPr vert="horz" lIns="91440" tIns="45720" rIns="91440" bIns="45720" rtlCol="0">
            <a:noAutofit/>
          </a:bodyPr>
          <a:lstStyle/>
          <a:p>
            <a:r>
              <a:rPr lang="en-US" dirty="0">
                <a:solidFill>
                  <a:schemeClr val="bg1"/>
                </a:solidFill>
              </a:rPr>
              <a:t>CRUD against same entities</a:t>
            </a:r>
          </a:p>
          <a:p>
            <a:r>
              <a:rPr lang="en-US" dirty="0">
                <a:solidFill>
                  <a:schemeClr val="bg1"/>
                </a:solidFill>
              </a:rPr>
              <a:t>Scaffolding tools optimize for commands</a:t>
            </a:r>
          </a:p>
          <a:p>
            <a:r>
              <a:rPr lang="en-US" dirty="0">
                <a:solidFill>
                  <a:schemeClr val="bg1"/>
                </a:solidFill>
              </a:rPr>
              <a:t>Columns with diff update frequencies</a:t>
            </a:r>
          </a:p>
          <a:p>
            <a:r>
              <a:rPr lang="en-US" dirty="0">
                <a:solidFill>
                  <a:schemeClr val="bg1"/>
                </a:solidFill>
              </a:rPr>
              <a:t>Data contention</a:t>
            </a:r>
          </a:p>
          <a:p>
            <a:r>
              <a:rPr lang="en-US" dirty="0">
                <a:solidFill>
                  <a:schemeClr val="bg1"/>
                </a:solidFill>
              </a:rPr>
              <a:t>Diff Security /Perms</a:t>
            </a:r>
          </a:p>
        </p:txBody>
      </p:sp>
      <p:pic>
        <p:nvPicPr>
          <p:cNvPr id="6" name="Picture 5">
            <a:extLst>
              <a:ext uri="{FF2B5EF4-FFF2-40B4-BE49-F238E27FC236}">
                <a16:creationId xmlns:a16="http://schemas.microsoft.com/office/drawing/2014/main" id="{F7366E5C-9D8A-4A80-BCAD-F7DBF4FE3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2246956"/>
            <a:ext cx="6250769" cy="2203221"/>
          </a:xfrm>
          <a:prstGeom prst="rect">
            <a:avLst/>
          </a:prstGeom>
        </p:spPr>
      </p:pic>
    </p:spTree>
    <p:extLst>
      <p:ext uri="{BB962C8B-B14F-4D97-AF65-F5344CB8AC3E}">
        <p14:creationId xmlns:p14="http://schemas.microsoft.com/office/powerpoint/2010/main" val="1884362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F1828440-2869-4C5D-8AAF-5484C14FE3D2}"/>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How does CQRS solve these problems? </a:t>
            </a:r>
          </a:p>
        </p:txBody>
      </p:sp>
      <p:sp>
        <p:nvSpPr>
          <p:cNvPr id="4" name="Content Placeholder 3">
            <a:extLst>
              <a:ext uri="{FF2B5EF4-FFF2-40B4-BE49-F238E27FC236}">
                <a16:creationId xmlns:a16="http://schemas.microsoft.com/office/drawing/2014/main" id="{43AACC83-1D63-41B5-BD6B-8E15687802F2}"/>
              </a:ext>
            </a:extLst>
          </p:cNvPr>
          <p:cNvSpPr>
            <a:spLocks noGrp="1"/>
          </p:cNvSpPr>
          <p:nvPr>
            <p:ph sz="half" idx="1"/>
          </p:nvPr>
        </p:nvSpPr>
        <p:spPr>
          <a:xfrm>
            <a:off x="643466" y="2884249"/>
            <a:ext cx="3826933" cy="3855217"/>
          </a:xfrm>
        </p:spPr>
        <p:txBody>
          <a:bodyPr vert="horz" lIns="91440" tIns="45720" rIns="91440" bIns="45720" rtlCol="0">
            <a:noAutofit/>
          </a:bodyPr>
          <a:lstStyle/>
          <a:p>
            <a:r>
              <a:rPr lang="en-US" dirty="0">
                <a:solidFill>
                  <a:schemeClr val="bg1"/>
                </a:solidFill>
              </a:rPr>
              <a:t>Segregate Reads and Commands</a:t>
            </a:r>
          </a:p>
          <a:p>
            <a:r>
              <a:rPr lang="en-US" dirty="0">
                <a:solidFill>
                  <a:schemeClr val="bg1"/>
                </a:solidFill>
              </a:rPr>
              <a:t>Diff data models</a:t>
            </a:r>
          </a:p>
          <a:p>
            <a:r>
              <a:rPr lang="en-US" dirty="0">
                <a:solidFill>
                  <a:schemeClr val="bg1"/>
                </a:solidFill>
              </a:rPr>
              <a:t>Separate R/W stores</a:t>
            </a:r>
          </a:p>
        </p:txBody>
      </p:sp>
      <p:pic>
        <p:nvPicPr>
          <p:cNvPr id="6" name="Picture 5">
            <a:extLst>
              <a:ext uri="{FF2B5EF4-FFF2-40B4-BE49-F238E27FC236}">
                <a16:creationId xmlns:a16="http://schemas.microsoft.com/office/drawing/2014/main" id="{F7366E5C-9D8A-4A80-BCAD-F7DBF4FE3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2246956"/>
            <a:ext cx="6250769" cy="2203221"/>
          </a:xfrm>
          <a:prstGeom prst="rect">
            <a:avLst/>
          </a:prstGeom>
        </p:spPr>
      </p:pic>
    </p:spTree>
    <p:extLst>
      <p:ext uri="{BB962C8B-B14F-4D97-AF65-F5344CB8AC3E}">
        <p14:creationId xmlns:p14="http://schemas.microsoft.com/office/powerpoint/2010/main" val="3136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F1828440-2869-4C5D-8AAF-5484C14FE3D2}"/>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CQRS Considerations </a:t>
            </a:r>
          </a:p>
        </p:txBody>
      </p:sp>
      <p:sp>
        <p:nvSpPr>
          <p:cNvPr id="4" name="Content Placeholder 3">
            <a:extLst>
              <a:ext uri="{FF2B5EF4-FFF2-40B4-BE49-F238E27FC236}">
                <a16:creationId xmlns:a16="http://schemas.microsoft.com/office/drawing/2014/main" id="{43AACC83-1D63-41B5-BD6B-8E15687802F2}"/>
              </a:ext>
            </a:extLst>
          </p:cNvPr>
          <p:cNvSpPr>
            <a:spLocks noGrp="1"/>
          </p:cNvSpPr>
          <p:nvPr>
            <p:ph sz="half" idx="1"/>
          </p:nvPr>
        </p:nvSpPr>
        <p:spPr>
          <a:xfrm>
            <a:off x="643466" y="2240782"/>
            <a:ext cx="3826933" cy="4498684"/>
          </a:xfrm>
        </p:spPr>
        <p:txBody>
          <a:bodyPr vert="horz" lIns="91440" tIns="45720" rIns="91440" bIns="45720" rtlCol="0">
            <a:noAutofit/>
          </a:bodyPr>
          <a:lstStyle/>
          <a:p>
            <a:r>
              <a:rPr lang="en-US" dirty="0">
                <a:solidFill>
                  <a:schemeClr val="bg1"/>
                </a:solidFill>
              </a:rPr>
              <a:t>No Scaffolding </a:t>
            </a:r>
          </a:p>
          <a:p>
            <a:r>
              <a:rPr lang="en-US" dirty="0">
                <a:solidFill>
                  <a:schemeClr val="bg1"/>
                </a:solidFill>
              </a:rPr>
              <a:t>Increase </a:t>
            </a:r>
            <a:r>
              <a:rPr lang="en-US" dirty="0" err="1">
                <a:solidFill>
                  <a:schemeClr val="bg1"/>
                </a:solidFill>
              </a:rPr>
              <a:t>perf+security</a:t>
            </a:r>
            <a:endParaRPr lang="en-US" dirty="0">
              <a:solidFill>
                <a:schemeClr val="bg1"/>
              </a:solidFill>
            </a:endParaRPr>
          </a:p>
          <a:p>
            <a:r>
              <a:rPr lang="en-US" dirty="0">
                <a:solidFill>
                  <a:schemeClr val="bg1"/>
                </a:solidFill>
              </a:rPr>
              <a:t>More complex</a:t>
            </a:r>
          </a:p>
          <a:p>
            <a:r>
              <a:rPr lang="en-US" dirty="0">
                <a:solidFill>
                  <a:schemeClr val="bg1"/>
                </a:solidFill>
              </a:rPr>
              <a:t>Model change mgmt.</a:t>
            </a:r>
          </a:p>
          <a:p>
            <a:r>
              <a:rPr lang="en-US" dirty="0">
                <a:solidFill>
                  <a:schemeClr val="bg1"/>
                </a:solidFill>
              </a:rPr>
              <a:t>Limited scope</a:t>
            </a:r>
          </a:p>
          <a:p>
            <a:r>
              <a:rPr lang="en-US" dirty="0">
                <a:solidFill>
                  <a:schemeClr val="bg1"/>
                </a:solidFill>
              </a:rPr>
              <a:t>Task not data</a:t>
            </a:r>
          </a:p>
          <a:p>
            <a:r>
              <a:rPr lang="en-US" b="1" u="sng" dirty="0">
                <a:solidFill>
                  <a:schemeClr val="bg1"/>
                </a:solidFill>
              </a:rPr>
              <a:t>Eventual Consistency</a:t>
            </a:r>
          </a:p>
        </p:txBody>
      </p:sp>
      <p:pic>
        <p:nvPicPr>
          <p:cNvPr id="6" name="Picture 5">
            <a:extLst>
              <a:ext uri="{FF2B5EF4-FFF2-40B4-BE49-F238E27FC236}">
                <a16:creationId xmlns:a16="http://schemas.microsoft.com/office/drawing/2014/main" id="{F7366E5C-9D8A-4A80-BCAD-F7DBF4FE3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2246956"/>
            <a:ext cx="6250769" cy="2203221"/>
          </a:xfrm>
          <a:prstGeom prst="rect">
            <a:avLst/>
          </a:prstGeom>
        </p:spPr>
      </p:pic>
    </p:spTree>
    <p:extLst>
      <p:ext uri="{BB962C8B-B14F-4D97-AF65-F5344CB8AC3E}">
        <p14:creationId xmlns:p14="http://schemas.microsoft.com/office/powerpoint/2010/main" val="226984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F1828440-2869-4C5D-8AAF-5484C14FE3D2}"/>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CQRS Use Cases - Good</a:t>
            </a:r>
          </a:p>
        </p:txBody>
      </p:sp>
      <p:sp>
        <p:nvSpPr>
          <p:cNvPr id="4" name="Content Placeholder 3">
            <a:extLst>
              <a:ext uri="{FF2B5EF4-FFF2-40B4-BE49-F238E27FC236}">
                <a16:creationId xmlns:a16="http://schemas.microsoft.com/office/drawing/2014/main" id="{43AACC83-1D63-41B5-BD6B-8E15687802F2}"/>
              </a:ext>
            </a:extLst>
          </p:cNvPr>
          <p:cNvSpPr>
            <a:spLocks noGrp="1"/>
          </p:cNvSpPr>
          <p:nvPr>
            <p:ph sz="half" idx="1"/>
          </p:nvPr>
        </p:nvSpPr>
        <p:spPr>
          <a:xfrm>
            <a:off x="643466" y="2500132"/>
            <a:ext cx="3826933" cy="4239334"/>
          </a:xfrm>
        </p:spPr>
        <p:txBody>
          <a:bodyPr vert="horz" lIns="91440" tIns="45720" rIns="91440" bIns="45720" rtlCol="0">
            <a:noAutofit/>
          </a:bodyPr>
          <a:lstStyle/>
          <a:p>
            <a:r>
              <a:rPr lang="en-US" dirty="0">
                <a:solidFill>
                  <a:schemeClr val="bg1"/>
                </a:solidFill>
              </a:rPr>
              <a:t>Collaborative domain</a:t>
            </a:r>
          </a:p>
          <a:p>
            <a:r>
              <a:rPr lang="en-US" dirty="0">
                <a:solidFill>
                  <a:schemeClr val="bg1"/>
                </a:solidFill>
              </a:rPr>
              <a:t>DDD</a:t>
            </a:r>
          </a:p>
          <a:p>
            <a:r>
              <a:rPr lang="en-US" dirty="0">
                <a:solidFill>
                  <a:schemeClr val="bg1"/>
                </a:solidFill>
              </a:rPr>
              <a:t>R to W ratios high</a:t>
            </a:r>
          </a:p>
          <a:p>
            <a:r>
              <a:rPr lang="en-US" dirty="0">
                <a:solidFill>
                  <a:schemeClr val="bg1"/>
                </a:solidFill>
              </a:rPr>
              <a:t>Separation of concerns</a:t>
            </a:r>
          </a:p>
          <a:p>
            <a:r>
              <a:rPr lang="en-US" dirty="0">
                <a:solidFill>
                  <a:schemeClr val="bg1"/>
                </a:solidFill>
              </a:rPr>
              <a:t>Different read models</a:t>
            </a:r>
          </a:p>
          <a:p>
            <a:r>
              <a:rPr lang="en-US" dirty="0">
                <a:solidFill>
                  <a:schemeClr val="bg1"/>
                </a:solidFill>
              </a:rPr>
              <a:t>Evolving BL</a:t>
            </a:r>
          </a:p>
          <a:p>
            <a:endParaRPr lang="en-US" dirty="0">
              <a:solidFill>
                <a:schemeClr val="bg1"/>
              </a:solidFill>
            </a:endParaRPr>
          </a:p>
        </p:txBody>
      </p:sp>
      <p:pic>
        <p:nvPicPr>
          <p:cNvPr id="6" name="Picture 5">
            <a:extLst>
              <a:ext uri="{FF2B5EF4-FFF2-40B4-BE49-F238E27FC236}">
                <a16:creationId xmlns:a16="http://schemas.microsoft.com/office/drawing/2014/main" id="{F7366E5C-9D8A-4A80-BCAD-F7DBF4FE3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2246956"/>
            <a:ext cx="6250769" cy="2203221"/>
          </a:xfrm>
          <a:prstGeom prst="rect">
            <a:avLst/>
          </a:prstGeom>
        </p:spPr>
      </p:pic>
    </p:spTree>
    <p:extLst>
      <p:ext uri="{BB962C8B-B14F-4D97-AF65-F5344CB8AC3E}">
        <p14:creationId xmlns:p14="http://schemas.microsoft.com/office/powerpoint/2010/main" val="822834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F1828440-2869-4C5D-8AAF-5484C14FE3D2}"/>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CQRS Use Cases - Bad</a:t>
            </a:r>
          </a:p>
        </p:txBody>
      </p:sp>
      <p:sp>
        <p:nvSpPr>
          <p:cNvPr id="4" name="Content Placeholder 3">
            <a:extLst>
              <a:ext uri="{FF2B5EF4-FFF2-40B4-BE49-F238E27FC236}">
                <a16:creationId xmlns:a16="http://schemas.microsoft.com/office/drawing/2014/main" id="{43AACC83-1D63-41B5-BD6B-8E15687802F2}"/>
              </a:ext>
            </a:extLst>
          </p:cNvPr>
          <p:cNvSpPr>
            <a:spLocks noGrp="1"/>
          </p:cNvSpPr>
          <p:nvPr>
            <p:ph sz="half" idx="1"/>
          </p:nvPr>
        </p:nvSpPr>
        <p:spPr>
          <a:xfrm>
            <a:off x="643466" y="2986268"/>
            <a:ext cx="3826933" cy="3753198"/>
          </a:xfrm>
        </p:spPr>
        <p:txBody>
          <a:bodyPr vert="horz" lIns="91440" tIns="45720" rIns="91440" bIns="45720" rtlCol="0">
            <a:noAutofit/>
          </a:bodyPr>
          <a:lstStyle/>
          <a:p>
            <a:r>
              <a:rPr lang="en-US" dirty="0">
                <a:solidFill>
                  <a:schemeClr val="bg1"/>
                </a:solidFill>
              </a:rPr>
              <a:t>Simple domains</a:t>
            </a:r>
          </a:p>
          <a:p>
            <a:r>
              <a:rPr lang="en-US" dirty="0">
                <a:solidFill>
                  <a:schemeClr val="bg1"/>
                </a:solidFill>
              </a:rPr>
              <a:t>Less Data</a:t>
            </a:r>
          </a:p>
          <a:p>
            <a:r>
              <a:rPr lang="en-US" dirty="0">
                <a:solidFill>
                  <a:schemeClr val="bg1"/>
                </a:solidFill>
              </a:rPr>
              <a:t>Whole systems</a:t>
            </a:r>
          </a:p>
        </p:txBody>
      </p:sp>
      <p:pic>
        <p:nvPicPr>
          <p:cNvPr id="6" name="Picture 5">
            <a:extLst>
              <a:ext uri="{FF2B5EF4-FFF2-40B4-BE49-F238E27FC236}">
                <a16:creationId xmlns:a16="http://schemas.microsoft.com/office/drawing/2014/main" id="{F7366E5C-9D8A-4A80-BCAD-F7DBF4FE3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2246956"/>
            <a:ext cx="6250769" cy="2203221"/>
          </a:xfrm>
          <a:prstGeom prst="rect">
            <a:avLst/>
          </a:prstGeom>
        </p:spPr>
      </p:pic>
    </p:spTree>
    <p:extLst>
      <p:ext uri="{BB962C8B-B14F-4D97-AF65-F5344CB8AC3E}">
        <p14:creationId xmlns:p14="http://schemas.microsoft.com/office/powerpoint/2010/main" val="1052264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18D7584-D608-4599-9EF0-600B2D6D172D}"/>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CQRS with Cosmos DB</a:t>
            </a:r>
          </a:p>
        </p:txBody>
      </p:sp>
      <p:pic>
        <p:nvPicPr>
          <p:cNvPr id="11" name="Picture 10" descr="A screenshot of a cell phone&#10;&#10;Description automatically generated">
            <a:extLst>
              <a:ext uri="{FF2B5EF4-FFF2-40B4-BE49-F238E27FC236}">
                <a16:creationId xmlns:a16="http://schemas.microsoft.com/office/drawing/2014/main" id="{387DF8D6-714D-4781-B600-FA898477E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698" y="1675227"/>
            <a:ext cx="9552604" cy="4394199"/>
          </a:xfrm>
          <a:prstGeom prst="rect">
            <a:avLst/>
          </a:prstGeom>
        </p:spPr>
      </p:pic>
      <p:sp>
        <p:nvSpPr>
          <p:cNvPr id="13" name="TextBox 12">
            <a:extLst>
              <a:ext uri="{FF2B5EF4-FFF2-40B4-BE49-F238E27FC236}">
                <a16:creationId xmlns:a16="http://schemas.microsoft.com/office/drawing/2014/main" id="{48E85ECF-5B8B-42B7-89F9-88D51B546BB2}"/>
              </a:ext>
            </a:extLst>
          </p:cNvPr>
          <p:cNvSpPr txBox="1"/>
          <p:nvPr/>
        </p:nvSpPr>
        <p:spPr>
          <a:xfrm>
            <a:off x="1126801" y="6214533"/>
            <a:ext cx="10070386" cy="369332"/>
          </a:xfrm>
          <a:prstGeom prst="rect">
            <a:avLst/>
          </a:prstGeom>
          <a:noFill/>
        </p:spPr>
        <p:txBody>
          <a:bodyPr wrap="none" rtlCol="0">
            <a:spAutoFit/>
          </a:bodyPr>
          <a:lstStyle/>
          <a:p>
            <a:r>
              <a:rPr lang="en-US" dirty="0">
                <a:hlinkClick r:id="rId3"/>
              </a:rPr>
              <a:t>https://www.thereformedprogrammer.net/building-a-robust-cqrs-database-with-ef-core-and-cosmos-db/</a:t>
            </a:r>
            <a:r>
              <a:rPr lang="en-US" dirty="0"/>
              <a:t> </a:t>
            </a:r>
          </a:p>
        </p:txBody>
      </p:sp>
    </p:spTree>
    <p:extLst>
      <p:ext uri="{BB962C8B-B14F-4D97-AF65-F5344CB8AC3E}">
        <p14:creationId xmlns:p14="http://schemas.microsoft.com/office/powerpoint/2010/main" val="3088836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396A0CA-8D9A-4377-A335-A3287D9A52B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How it all ties together</a:t>
            </a:r>
          </a:p>
        </p:txBody>
      </p:sp>
    </p:spTree>
    <p:extLst>
      <p:ext uri="{BB962C8B-B14F-4D97-AF65-F5344CB8AC3E}">
        <p14:creationId xmlns:p14="http://schemas.microsoft.com/office/powerpoint/2010/main" val="95943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396A0CA-8D9A-4377-A335-A3287D9A52B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Intro to Lambda Architecture</a:t>
            </a:r>
          </a:p>
        </p:txBody>
      </p:sp>
    </p:spTree>
    <p:extLst>
      <p:ext uri="{BB962C8B-B14F-4D97-AF65-F5344CB8AC3E}">
        <p14:creationId xmlns:p14="http://schemas.microsoft.com/office/powerpoint/2010/main" val="3942120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BE3A4-C25B-4040-8EB3-7F75AFC5E707}"/>
              </a:ext>
            </a:extLst>
          </p:cNvPr>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Event sourcing + CQRS + Materialized views</a:t>
            </a:r>
          </a:p>
        </p:txBody>
      </p:sp>
      <p:cxnSp>
        <p:nvCxnSpPr>
          <p:cNvPr id="19" name="Straight Connector 18">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B8827E05-FD56-44AE-B6AE-DC8EB472A6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3822" y="534921"/>
            <a:ext cx="6553545" cy="5796100"/>
          </a:xfrm>
          <a:prstGeom prst="rect">
            <a:avLst/>
          </a:prstGeom>
        </p:spPr>
      </p:pic>
      <p:sp>
        <p:nvSpPr>
          <p:cNvPr id="7" name="Explosion: 8 Points 6">
            <a:extLst>
              <a:ext uri="{FF2B5EF4-FFF2-40B4-BE49-F238E27FC236}">
                <a16:creationId xmlns:a16="http://schemas.microsoft.com/office/drawing/2014/main" id="{7B1E5A43-C594-48D2-9077-CFC855326943}"/>
              </a:ext>
            </a:extLst>
          </p:cNvPr>
          <p:cNvSpPr/>
          <p:nvPr/>
        </p:nvSpPr>
        <p:spPr>
          <a:xfrm>
            <a:off x="169333" y="3801979"/>
            <a:ext cx="4984489" cy="288757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Still Eventually Consistent</a:t>
            </a:r>
          </a:p>
        </p:txBody>
      </p:sp>
    </p:spTree>
    <p:extLst>
      <p:ext uri="{BB962C8B-B14F-4D97-AF65-F5344CB8AC3E}">
        <p14:creationId xmlns:p14="http://schemas.microsoft.com/office/powerpoint/2010/main" val="4033770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F676FEF-BA23-4CA8-B68D-EC77EB995F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dirty="0">
                <a:solidFill>
                  <a:srgbClr val="FFFFFF"/>
                </a:solidFill>
              </a:rPr>
              <a:t>Lambda Architecture </a:t>
            </a:r>
          </a:p>
        </p:txBody>
      </p:sp>
      <p:pic>
        <p:nvPicPr>
          <p:cNvPr id="6" name="Picture 5">
            <a:extLst>
              <a:ext uri="{FF2B5EF4-FFF2-40B4-BE49-F238E27FC236}">
                <a16:creationId xmlns:a16="http://schemas.microsoft.com/office/drawing/2014/main" id="{4E66F540-D6A5-4409-A838-118D1E844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188" y="1032933"/>
            <a:ext cx="8517542" cy="4961467"/>
          </a:xfrm>
          <a:prstGeom prst="rect">
            <a:avLst/>
          </a:prstGeom>
        </p:spPr>
      </p:pic>
      <p:sp>
        <p:nvSpPr>
          <p:cNvPr id="8" name="Flowchart: Magnetic Disk 7">
            <a:extLst>
              <a:ext uri="{FF2B5EF4-FFF2-40B4-BE49-F238E27FC236}">
                <a16:creationId xmlns:a16="http://schemas.microsoft.com/office/drawing/2014/main" id="{C43F7E14-B853-4029-8ECC-E340C7BDBA8F}"/>
              </a:ext>
            </a:extLst>
          </p:cNvPr>
          <p:cNvSpPr/>
          <p:nvPr/>
        </p:nvSpPr>
        <p:spPr>
          <a:xfrm>
            <a:off x="8365067" y="1142999"/>
            <a:ext cx="2082800" cy="266700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Materialized View</a:t>
            </a:r>
          </a:p>
        </p:txBody>
      </p:sp>
      <p:sp>
        <p:nvSpPr>
          <p:cNvPr id="16" name="Flowchart: Magnetic Disk 15">
            <a:extLst>
              <a:ext uri="{FF2B5EF4-FFF2-40B4-BE49-F238E27FC236}">
                <a16:creationId xmlns:a16="http://schemas.microsoft.com/office/drawing/2014/main" id="{AF38ABCB-C9AB-42D1-959B-89BBA32BCF4B}"/>
              </a:ext>
            </a:extLst>
          </p:cNvPr>
          <p:cNvSpPr/>
          <p:nvPr/>
        </p:nvSpPr>
        <p:spPr>
          <a:xfrm>
            <a:off x="5527952" y="1151495"/>
            <a:ext cx="2082800" cy="266700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Event store</a:t>
            </a:r>
          </a:p>
        </p:txBody>
      </p:sp>
      <p:sp>
        <p:nvSpPr>
          <p:cNvPr id="9" name="Rectangle 8">
            <a:extLst>
              <a:ext uri="{FF2B5EF4-FFF2-40B4-BE49-F238E27FC236}">
                <a16:creationId xmlns:a16="http://schemas.microsoft.com/office/drawing/2014/main" id="{6B4C8DEA-761C-41EB-B1F8-8B7785D6D572}"/>
              </a:ext>
            </a:extLst>
          </p:cNvPr>
          <p:cNvSpPr/>
          <p:nvPr/>
        </p:nvSpPr>
        <p:spPr>
          <a:xfrm>
            <a:off x="10854267" y="3048000"/>
            <a:ext cx="1102232"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Query</a:t>
            </a:r>
          </a:p>
        </p:txBody>
      </p:sp>
      <p:sp>
        <p:nvSpPr>
          <p:cNvPr id="20" name="Rectangle 19">
            <a:extLst>
              <a:ext uri="{FF2B5EF4-FFF2-40B4-BE49-F238E27FC236}">
                <a16:creationId xmlns:a16="http://schemas.microsoft.com/office/drawing/2014/main" id="{91E05313-ECF8-4B15-9F6D-321D69CB2EF1}"/>
              </a:ext>
            </a:extLst>
          </p:cNvPr>
          <p:cNvSpPr/>
          <p:nvPr/>
        </p:nvSpPr>
        <p:spPr>
          <a:xfrm>
            <a:off x="3064989" y="3302000"/>
            <a:ext cx="1775674"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Command</a:t>
            </a:r>
          </a:p>
        </p:txBody>
      </p:sp>
      <p:sp>
        <p:nvSpPr>
          <p:cNvPr id="10" name="Rectangle 9">
            <a:extLst>
              <a:ext uri="{FF2B5EF4-FFF2-40B4-BE49-F238E27FC236}">
                <a16:creationId xmlns:a16="http://schemas.microsoft.com/office/drawing/2014/main" id="{1D685AEE-B19D-46D7-97D2-320FA572981C}"/>
              </a:ext>
            </a:extLst>
          </p:cNvPr>
          <p:cNvSpPr/>
          <p:nvPr/>
        </p:nvSpPr>
        <p:spPr>
          <a:xfrm>
            <a:off x="5527952" y="4182533"/>
            <a:ext cx="4919915" cy="15239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Speed layer – solves latency</a:t>
            </a:r>
          </a:p>
        </p:txBody>
      </p:sp>
    </p:spTree>
    <p:extLst>
      <p:ext uri="{BB962C8B-B14F-4D97-AF65-F5344CB8AC3E}">
        <p14:creationId xmlns:p14="http://schemas.microsoft.com/office/powerpoint/2010/main" val="1669160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396A0CA-8D9A-4377-A335-A3287D9A52B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How Cosmos DB simplifies things</a:t>
            </a:r>
          </a:p>
        </p:txBody>
      </p:sp>
    </p:spTree>
    <p:extLst>
      <p:ext uri="{BB962C8B-B14F-4D97-AF65-F5344CB8AC3E}">
        <p14:creationId xmlns:p14="http://schemas.microsoft.com/office/powerpoint/2010/main" val="3188228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5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25403-7628-4FE4-95D5-F480C953B77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Simplify Lambda Architecture with Cosmos DB</a:t>
            </a:r>
          </a:p>
        </p:txBody>
      </p:sp>
      <p:pic>
        <p:nvPicPr>
          <p:cNvPr id="4" name="Picture 3">
            <a:extLst>
              <a:ext uri="{FF2B5EF4-FFF2-40B4-BE49-F238E27FC236}">
                <a16:creationId xmlns:a16="http://schemas.microsoft.com/office/drawing/2014/main" id="{524D7AA5-3E83-44D7-AF23-DE2BEEE13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800" y="890990"/>
            <a:ext cx="8398933" cy="5291325"/>
          </a:xfrm>
          <a:prstGeom prst="rect">
            <a:avLst/>
          </a:prstGeom>
        </p:spPr>
      </p:pic>
    </p:spTree>
    <p:extLst>
      <p:ext uri="{BB962C8B-B14F-4D97-AF65-F5344CB8AC3E}">
        <p14:creationId xmlns:p14="http://schemas.microsoft.com/office/powerpoint/2010/main" val="1923224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1DC66-FA6D-4F05-88CA-0311A47BCA74}"/>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Lambda Architecture Cosmos DB – Batch and Serving Layers</a:t>
            </a:r>
          </a:p>
        </p:txBody>
      </p:sp>
      <p:pic>
        <p:nvPicPr>
          <p:cNvPr id="4" name="Picture 3">
            <a:extLst>
              <a:ext uri="{FF2B5EF4-FFF2-40B4-BE49-F238E27FC236}">
                <a16:creationId xmlns:a16="http://schemas.microsoft.com/office/drawing/2014/main" id="{C190BCF2-F927-468F-AA22-5068841CB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067" y="1522827"/>
            <a:ext cx="8393935" cy="5120301"/>
          </a:xfrm>
          <a:prstGeom prst="rect">
            <a:avLst/>
          </a:prstGeom>
        </p:spPr>
      </p:pic>
    </p:spTree>
    <p:extLst>
      <p:ext uri="{BB962C8B-B14F-4D97-AF65-F5344CB8AC3E}">
        <p14:creationId xmlns:p14="http://schemas.microsoft.com/office/powerpoint/2010/main" val="607117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C8333-4281-44B5-91B9-9386C7984DEC}"/>
              </a:ext>
            </a:extLst>
          </p:cNvPr>
          <p:cNvSpPr>
            <a:spLocks noGrp="1"/>
          </p:cNvSpPr>
          <p:nvPr>
            <p:ph type="title"/>
          </p:nvPr>
        </p:nvSpPr>
        <p:spPr>
          <a:xfrm>
            <a:off x="556532" y="643467"/>
            <a:ext cx="11210925" cy="744836"/>
          </a:xfrm>
          <a:prstGeom prst="ellipse">
            <a:avLst/>
          </a:prstGeom>
        </p:spPr>
        <p:txBody>
          <a:bodyPr>
            <a:normAutofit/>
          </a:bodyPr>
          <a:lstStyle/>
          <a:p>
            <a:pPr algn="ctr"/>
            <a:r>
              <a:rPr lang="en-US" sz="3000" dirty="0">
                <a:solidFill>
                  <a:schemeClr val="bg1"/>
                </a:solidFill>
              </a:rPr>
              <a:t>Lambda Architecture Cosmos DB – Speed Layer</a:t>
            </a:r>
          </a:p>
        </p:txBody>
      </p:sp>
      <p:pic>
        <p:nvPicPr>
          <p:cNvPr id="4" name="Picture 3">
            <a:extLst>
              <a:ext uri="{FF2B5EF4-FFF2-40B4-BE49-F238E27FC236}">
                <a16:creationId xmlns:a16="http://schemas.microsoft.com/office/drawing/2014/main" id="{C2530A35-F421-48C9-BB28-2366D1CDB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198" y="1675227"/>
            <a:ext cx="7203604" cy="4394199"/>
          </a:xfrm>
          <a:prstGeom prst="rect">
            <a:avLst/>
          </a:prstGeom>
        </p:spPr>
      </p:pic>
    </p:spTree>
    <p:extLst>
      <p:ext uri="{BB962C8B-B14F-4D97-AF65-F5344CB8AC3E}">
        <p14:creationId xmlns:p14="http://schemas.microsoft.com/office/powerpoint/2010/main" val="2425471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5B6BF-4EA1-47AC-ACEF-045BF7FDC774}"/>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Lambda Architecture Cosmos DB - Re-architected</a:t>
            </a:r>
          </a:p>
        </p:txBody>
      </p:sp>
      <p:pic>
        <p:nvPicPr>
          <p:cNvPr id="4" name="Picture 3">
            <a:extLst>
              <a:ext uri="{FF2B5EF4-FFF2-40B4-BE49-F238E27FC236}">
                <a16:creationId xmlns:a16="http://schemas.microsoft.com/office/drawing/2014/main" id="{869A3E25-E3D4-490B-A2A3-4410005B5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548" y="1641360"/>
            <a:ext cx="8664903" cy="5025644"/>
          </a:xfrm>
          <a:prstGeom prst="rect">
            <a:avLst/>
          </a:prstGeom>
        </p:spPr>
      </p:pic>
    </p:spTree>
    <p:extLst>
      <p:ext uri="{BB962C8B-B14F-4D97-AF65-F5344CB8AC3E}">
        <p14:creationId xmlns:p14="http://schemas.microsoft.com/office/powerpoint/2010/main" val="3875782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396A0CA-8D9A-4377-A335-A3287D9A52BD}"/>
              </a:ext>
            </a:extLst>
          </p:cNvPr>
          <p:cNvSpPr>
            <a:spLocks noGrp="1"/>
          </p:cNvSpPr>
          <p:nvPr>
            <p:ph type="title"/>
          </p:nvPr>
        </p:nvSpPr>
        <p:spPr>
          <a:xfrm>
            <a:off x="3045368" y="2043663"/>
            <a:ext cx="6105194" cy="3002470"/>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Lambda Architecture - Criticism</a:t>
            </a:r>
          </a:p>
        </p:txBody>
      </p:sp>
    </p:spTree>
    <p:extLst>
      <p:ext uri="{BB962C8B-B14F-4D97-AF65-F5344CB8AC3E}">
        <p14:creationId xmlns:p14="http://schemas.microsoft.com/office/powerpoint/2010/main" val="149898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F676FEF-BA23-4CA8-B68D-EC77EB995F3D}"/>
              </a:ext>
            </a:extLst>
          </p:cNvPr>
          <p:cNvSpPr>
            <a:spLocks noGrp="1"/>
          </p:cNvSpPr>
          <p:nvPr>
            <p:ph type="title"/>
          </p:nvPr>
        </p:nvSpPr>
        <p:spPr>
          <a:xfrm>
            <a:off x="556532" y="643467"/>
            <a:ext cx="11210925" cy="744836"/>
          </a:xfrm>
          <a:prstGeom prst="ellipse">
            <a:avLst/>
          </a:prstGeom>
        </p:spPr>
        <p:txBody>
          <a:bodyPr>
            <a:normAutofit/>
          </a:bodyPr>
          <a:lstStyle/>
          <a:p>
            <a:pPr algn="ctr"/>
            <a:r>
              <a:rPr lang="en-US" sz="3000">
                <a:solidFill>
                  <a:schemeClr val="bg1"/>
                </a:solidFill>
              </a:rPr>
              <a:t>Lambda Architecture - downside </a:t>
            </a:r>
          </a:p>
        </p:txBody>
      </p:sp>
      <p:pic>
        <p:nvPicPr>
          <p:cNvPr id="6" name="Picture 5">
            <a:extLst>
              <a:ext uri="{FF2B5EF4-FFF2-40B4-BE49-F238E27FC236}">
                <a16:creationId xmlns:a16="http://schemas.microsoft.com/office/drawing/2014/main" id="{4E66F540-D6A5-4409-A838-118D1E844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155" y="1675227"/>
            <a:ext cx="7543690" cy="4394199"/>
          </a:xfrm>
          <a:prstGeom prst="rect">
            <a:avLst/>
          </a:prstGeom>
        </p:spPr>
      </p:pic>
    </p:spTree>
    <p:extLst>
      <p:ext uri="{BB962C8B-B14F-4D97-AF65-F5344CB8AC3E}">
        <p14:creationId xmlns:p14="http://schemas.microsoft.com/office/powerpoint/2010/main" val="176970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21898A6-5F88-4B20-BE46-399AA323FC2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Kappa Architecture</a:t>
            </a:r>
          </a:p>
        </p:txBody>
      </p:sp>
      <p:cxnSp>
        <p:nvCxnSpPr>
          <p:cNvPr id="16"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97EFF1A-C801-4745-828C-F44BCECDE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999" y="2509911"/>
            <a:ext cx="9518903" cy="3997637"/>
          </a:xfrm>
          <a:prstGeom prst="rect">
            <a:avLst/>
          </a:prstGeom>
        </p:spPr>
      </p:pic>
    </p:spTree>
    <p:extLst>
      <p:ext uri="{BB962C8B-B14F-4D97-AF65-F5344CB8AC3E}">
        <p14:creationId xmlns:p14="http://schemas.microsoft.com/office/powerpoint/2010/main" val="362658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dirty="0"/>
              <a:t>Modern data system scale horizontal</a:t>
            </a:r>
          </a:p>
        </p:txBody>
      </p:sp>
      <p:sp>
        <p:nvSpPr>
          <p:cNvPr id="5" name="Rectangle: Folded Corner 4"/>
          <p:cNvSpPr/>
          <p:nvPr/>
        </p:nvSpPr>
        <p:spPr>
          <a:xfrm>
            <a:off x="5067302" y="1240971"/>
            <a:ext cx="1959429" cy="158387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Application</a:t>
            </a:r>
          </a:p>
        </p:txBody>
      </p:sp>
      <p:sp>
        <p:nvSpPr>
          <p:cNvPr id="7" name="Cylinder 6"/>
          <p:cNvSpPr/>
          <p:nvPr/>
        </p:nvSpPr>
        <p:spPr>
          <a:xfrm>
            <a:off x="1801589" y="5061858"/>
            <a:ext cx="1926771" cy="101237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Server</a:t>
            </a:r>
          </a:p>
        </p:txBody>
      </p:sp>
      <p:cxnSp>
        <p:nvCxnSpPr>
          <p:cNvPr id="9" name="Connector: Curved 8"/>
          <p:cNvCxnSpPr>
            <a:stCxn id="5" idx="2"/>
            <a:endCxn id="7" idx="1"/>
          </p:cNvCxnSpPr>
          <p:nvPr/>
        </p:nvCxnSpPr>
        <p:spPr>
          <a:xfrm rot="5400000">
            <a:off x="3287488" y="2302330"/>
            <a:ext cx="2237015" cy="3282042"/>
          </a:xfrm>
          <a:prstGeom prst="curvedConnector3">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14" name="Cylinder 13"/>
          <p:cNvSpPr/>
          <p:nvPr/>
        </p:nvSpPr>
        <p:spPr>
          <a:xfrm>
            <a:off x="4120246" y="5068207"/>
            <a:ext cx="1926771" cy="101237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Server</a:t>
            </a:r>
          </a:p>
        </p:txBody>
      </p:sp>
      <p:sp>
        <p:nvSpPr>
          <p:cNvPr id="17" name="Cylinder 16"/>
          <p:cNvSpPr/>
          <p:nvPr/>
        </p:nvSpPr>
        <p:spPr>
          <a:xfrm>
            <a:off x="6421212" y="5074555"/>
            <a:ext cx="1926771" cy="101237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Server</a:t>
            </a:r>
          </a:p>
        </p:txBody>
      </p:sp>
      <p:cxnSp>
        <p:nvCxnSpPr>
          <p:cNvPr id="20" name="Straight Connector 19"/>
          <p:cNvCxnSpPr/>
          <p:nvPr/>
        </p:nvCxnSpPr>
        <p:spPr>
          <a:xfrm>
            <a:off x="8496300" y="4766129"/>
            <a:ext cx="18288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2" name="Connector: Curved 21"/>
          <p:cNvCxnSpPr>
            <a:stCxn id="5" idx="2"/>
            <a:endCxn id="14" idx="1"/>
          </p:cNvCxnSpPr>
          <p:nvPr/>
        </p:nvCxnSpPr>
        <p:spPr>
          <a:xfrm rot="5400000">
            <a:off x="4443643" y="3464834"/>
            <a:ext cx="2243363" cy="963385"/>
          </a:xfrm>
          <a:prstGeom prst="curvedConnector3">
            <a:avLst>
              <a:gd name="adj1" fmla="val 50000"/>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Connector: Curved 24"/>
          <p:cNvCxnSpPr>
            <a:stCxn id="5" idx="2"/>
            <a:endCxn id="17" idx="1"/>
          </p:cNvCxnSpPr>
          <p:nvPr/>
        </p:nvCxnSpPr>
        <p:spPr>
          <a:xfrm rot="16200000" flipH="1">
            <a:off x="5590949" y="3280908"/>
            <a:ext cx="2249712" cy="1337582"/>
          </a:xfrm>
          <a:prstGeom prst="curvedConnector3">
            <a:avLst>
              <a:gd name="adj1" fmla="val 50000"/>
            </a:avLst>
          </a:prstGeom>
          <a:ln w="38100">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2140910"/>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ED267083-1AAF-472D-B8A5-4A3C5AF97350}"/>
              </a:ext>
            </a:extLst>
          </p:cNvPr>
          <p:cNvSpPr>
            <a:spLocks noGrp="1"/>
          </p:cNvSpPr>
          <p:nvPr>
            <p:ph type="title"/>
          </p:nvPr>
        </p:nvSpPr>
        <p:spPr>
          <a:xfrm>
            <a:off x="764949" y="3499076"/>
            <a:ext cx="6053558" cy="2424774"/>
          </a:xfrm>
        </p:spPr>
        <p:txBody>
          <a:bodyPr>
            <a:normAutofit/>
          </a:bodyPr>
          <a:lstStyle/>
          <a:p>
            <a:r>
              <a:rPr lang="en-US">
                <a:solidFill>
                  <a:srgbClr val="FFFFFF"/>
                </a:solidFill>
              </a:rPr>
              <a:t>Pros and Cons</a:t>
            </a:r>
          </a:p>
        </p:txBody>
      </p:sp>
      <p:sp>
        <p:nvSpPr>
          <p:cNvPr id="25" name="Freeform: Shape 24">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A4FF2959-ECD1-4E63-B7A1-24C02491BDC0}"/>
              </a:ext>
            </a:extLst>
          </p:cNvPr>
          <p:cNvSpPr>
            <a:spLocks noGrp="1"/>
          </p:cNvSpPr>
          <p:nvPr>
            <p:ph sz="half" idx="2"/>
          </p:nvPr>
        </p:nvSpPr>
        <p:spPr>
          <a:xfrm>
            <a:off x="4096751" y="377648"/>
            <a:ext cx="3474621" cy="2780412"/>
          </a:xfrm>
        </p:spPr>
        <p:txBody>
          <a:bodyPr anchor="ctr">
            <a:normAutofit/>
          </a:bodyPr>
          <a:lstStyle/>
          <a:p>
            <a:pPr lvl="1"/>
            <a:r>
              <a:rPr lang="en-US" sz="2800" dirty="0"/>
              <a:t>Re-processing costly</a:t>
            </a:r>
          </a:p>
          <a:p>
            <a:pPr lvl="1"/>
            <a:r>
              <a:rPr lang="en-US" sz="2800" dirty="0"/>
              <a:t>Speed layer always busy</a:t>
            </a:r>
          </a:p>
          <a:p>
            <a:pPr lvl="1"/>
            <a:r>
              <a:rPr lang="en-US" sz="2800" dirty="0"/>
              <a:t>Less robust</a:t>
            </a:r>
          </a:p>
        </p:txBody>
      </p:sp>
      <p:sp>
        <p:nvSpPr>
          <p:cNvPr id="5" name="Content Placeholder 4">
            <a:extLst>
              <a:ext uri="{FF2B5EF4-FFF2-40B4-BE49-F238E27FC236}">
                <a16:creationId xmlns:a16="http://schemas.microsoft.com/office/drawing/2014/main" id="{89161FBB-F5BF-4738-AAB0-305172C34EAC}"/>
              </a:ext>
            </a:extLst>
          </p:cNvPr>
          <p:cNvSpPr>
            <a:spLocks noGrp="1"/>
          </p:cNvSpPr>
          <p:nvPr>
            <p:ph sz="half" idx="1"/>
          </p:nvPr>
        </p:nvSpPr>
        <p:spPr>
          <a:xfrm>
            <a:off x="9278791" y="3644363"/>
            <a:ext cx="2878409" cy="1792281"/>
          </a:xfrm>
        </p:spPr>
        <p:txBody>
          <a:bodyPr anchor="ctr">
            <a:noAutofit/>
          </a:bodyPr>
          <a:lstStyle/>
          <a:p>
            <a:r>
              <a:rPr lang="en-US" dirty="0"/>
              <a:t>No batch layer, less complex</a:t>
            </a:r>
          </a:p>
          <a:p>
            <a:r>
              <a:rPr lang="en-US" dirty="0"/>
              <a:t>Re-processing infrequent</a:t>
            </a:r>
          </a:p>
          <a:p>
            <a:r>
              <a:rPr lang="en-US" dirty="0"/>
              <a:t>Runs on fixed memory</a:t>
            </a:r>
          </a:p>
          <a:p>
            <a:r>
              <a:rPr lang="en-US" dirty="0"/>
              <a:t>Horizontally scalable</a:t>
            </a:r>
          </a:p>
          <a:p>
            <a:r>
              <a:rPr lang="en-US" dirty="0"/>
              <a:t>Fewer resources</a:t>
            </a:r>
          </a:p>
        </p:txBody>
      </p:sp>
      <p:sp>
        <p:nvSpPr>
          <p:cNvPr id="19" name="TextBox 18">
            <a:extLst>
              <a:ext uri="{FF2B5EF4-FFF2-40B4-BE49-F238E27FC236}">
                <a16:creationId xmlns:a16="http://schemas.microsoft.com/office/drawing/2014/main" id="{2AB4FD59-BF51-4836-9D18-732D4C928981}"/>
              </a:ext>
            </a:extLst>
          </p:cNvPr>
          <p:cNvSpPr txBox="1"/>
          <p:nvPr/>
        </p:nvSpPr>
        <p:spPr>
          <a:xfrm>
            <a:off x="9278791" y="1900389"/>
            <a:ext cx="1692598" cy="646331"/>
          </a:xfrm>
          <a:prstGeom prst="rect">
            <a:avLst/>
          </a:prstGeom>
          <a:noFill/>
        </p:spPr>
        <p:txBody>
          <a:bodyPr wrap="square" rtlCol="0">
            <a:spAutoFit/>
          </a:bodyPr>
          <a:lstStyle/>
          <a:p>
            <a:r>
              <a:rPr lang="en-US" sz="3600" dirty="0"/>
              <a:t>PROS</a:t>
            </a:r>
          </a:p>
        </p:txBody>
      </p:sp>
      <p:sp>
        <p:nvSpPr>
          <p:cNvPr id="26" name="TextBox 25">
            <a:extLst>
              <a:ext uri="{FF2B5EF4-FFF2-40B4-BE49-F238E27FC236}">
                <a16:creationId xmlns:a16="http://schemas.microsoft.com/office/drawing/2014/main" id="{AFCF3F06-C82E-4B5F-AEBA-F3081C40502D}"/>
              </a:ext>
            </a:extLst>
          </p:cNvPr>
          <p:cNvSpPr txBox="1"/>
          <p:nvPr/>
        </p:nvSpPr>
        <p:spPr>
          <a:xfrm>
            <a:off x="4537458" y="53934"/>
            <a:ext cx="1692598" cy="646331"/>
          </a:xfrm>
          <a:prstGeom prst="rect">
            <a:avLst/>
          </a:prstGeom>
          <a:noFill/>
        </p:spPr>
        <p:txBody>
          <a:bodyPr wrap="square" rtlCol="0">
            <a:spAutoFit/>
          </a:bodyPr>
          <a:lstStyle/>
          <a:p>
            <a:r>
              <a:rPr lang="en-US" sz="3600" dirty="0"/>
              <a:t>CONS</a:t>
            </a:r>
          </a:p>
        </p:txBody>
      </p:sp>
    </p:spTree>
    <p:extLst>
      <p:ext uri="{BB962C8B-B14F-4D97-AF65-F5344CB8AC3E}">
        <p14:creationId xmlns:p14="http://schemas.microsoft.com/office/powerpoint/2010/main" val="4238517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A4ED06-AFA2-4A11-B8EF-C77FE0A87621}"/>
              </a:ext>
            </a:extLst>
          </p:cNvPr>
          <p:cNvPicPr>
            <a:picLocks noChangeAspect="1"/>
          </p:cNvPicPr>
          <p:nvPr/>
        </p:nvPicPr>
        <p:blipFill rotWithShape="1">
          <a:blip r:embed="rId3">
            <a:extLst>
              <a:ext uri="{28A0092B-C50C-407E-A947-70E740481C1C}">
                <a14:useLocalDpi xmlns:a14="http://schemas.microsoft.com/office/drawing/2010/main" val="0"/>
              </a:ext>
            </a:extLst>
          </a:blip>
          <a:srcRect t="25008" b="18742"/>
          <a:stretch/>
        </p:blipFill>
        <p:spPr>
          <a:xfrm>
            <a:off x="20" y="10"/>
            <a:ext cx="12191980" cy="6857990"/>
          </a:xfrm>
          <a:prstGeom prst="rect">
            <a:avLst/>
          </a:prstGeom>
        </p:spPr>
      </p:pic>
      <p:sp>
        <p:nvSpPr>
          <p:cNvPr id="6"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C4A41-E68C-470C-83D6-92DE0EF11694}"/>
              </a:ext>
            </a:extLst>
          </p:cNvPr>
          <p:cNvSpPr>
            <a:spLocks noGrp="1"/>
          </p:cNvSpPr>
          <p:nvPr>
            <p:ph type="title"/>
          </p:nvPr>
        </p:nvSpPr>
        <p:spPr>
          <a:xfrm>
            <a:off x="0" y="6011554"/>
            <a:ext cx="12191979" cy="744836"/>
          </a:xfrm>
        </p:spPr>
        <p:txBody>
          <a:bodyPr>
            <a:normAutofit/>
          </a:bodyPr>
          <a:lstStyle/>
          <a:p>
            <a:pPr algn="ctr"/>
            <a:r>
              <a:rPr lang="en-US" sz="3600" dirty="0">
                <a:solidFill>
                  <a:schemeClr val="tx1">
                    <a:lumMod val="85000"/>
                    <a:lumOff val="15000"/>
                  </a:schemeClr>
                </a:solidFill>
              </a:rPr>
              <a:t>Evolution</a:t>
            </a:r>
          </a:p>
        </p:txBody>
      </p:sp>
      <p:cxnSp>
        <p:nvCxnSpPr>
          <p:cNvPr id="7"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8E5FE5-44AD-4827-93E0-08A03058639A}"/>
              </a:ext>
            </a:extLst>
          </p:cNvPr>
          <p:cNvSpPr txBox="1"/>
          <p:nvPr/>
        </p:nvSpPr>
        <p:spPr>
          <a:xfrm>
            <a:off x="289402" y="5431424"/>
            <a:ext cx="1913467" cy="376518"/>
          </a:xfrm>
          <a:prstGeom prst="rect">
            <a:avLst/>
          </a:prstGeom>
          <a:noFill/>
        </p:spPr>
        <p:txBody>
          <a:bodyPr wrap="square" rtlCol="0">
            <a:spAutoFit/>
          </a:bodyPr>
          <a:lstStyle/>
          <a:p>
            <a:r>
              <a:rPr lang="en-US" dirty="0"/>
              <a:t>Materialized View</a:t>
            </a:r>
          </a:p>
        </p:txBody>
      </p:sp>
      <p:sp>
        <p:nvSpPr>
          <p:cNvPr id="12" name="TextBox 11">
            <a:extLst>
              <a:ext uri="{FF2B5EF4-FFF2-40B4-BE49-F238E27FC236}">
                <a16:creationId xmlns:a16="http://schemas.microsoft.com/office/drawing/2014/main" id="{2DE48FE5-85BE-490B-A882-1AC993856484}"/>
              </a:ext>
            </a:extLst>
          </p:cNvPr>
          <p:cNvSpPr txBox="1"/>
          <p:nvPr/>
        </p:nvSpPr>
        <p:spPr>
          <a:xfrm>
            <a:off x="2492251" y="5435017"/>
            <a:ext cx="1642533" cy="369332"/>
          </a:xfrm>
          <a:prstGeom prst="rect">
            <a:avLst/>
          </a:prstGeom>
          <a:noFill/>
        </p:spPr>
        <p:txBody>
          <a:bodyPr wrap="square" rtlCol="0">
            <a:spAutoFit/>
          </a:bodyPr>
          <a:lstStyle/>
          <a:p>
            <a:r>
              <a:rPr lang="en-US" dirty="0"/>
              <a:t>Event Sourcing</a:t>
            </a:r>
          </a:p>
        </p:txBody>
      </p:sp>
      <p:sp>
        <p:nvSpPr>
          <p:cNvPr id="14" name="TextBox 13">
            <a:extLst>
              <a:ext uri="{FF2B5EF4-FFF2-40B4-BE49-F238E27FC236}">
                <a16:creationId xmlns:a16="http://schemas.microsoft.com/office/drawing/2014/main" id="{CE240E37-E1EE-442B-B804-29B2B79F71F0}"/>
              </a:ext>
            </a:extLst>
          </p:cNvPr>
          <p:cNvSpPr txBox="1"/>
          <p:nvPr/>
        </p:nvSpPr>
        <p:spPr>
          <a:xfrm>
            <a:off x="4722864" y="5435017"/>
            <a:ext cx="1066800" cy="369332"/>
          </a:xfrm>
          <a:prstGeom prst="rect">
            <a:avLst/>
          </a:prstGeom>
          <a:noFill/>
        </p:spPr>
        <p:txBody>
          <a:bodyPr wrap="square" rtlCol="0">
            <a:spAutoFit/>
          </a:bodyPr>
          <a:lstStyle/>
          <a:p>
            <a:r>
              <a:rPr lang="en-US" dirty="0"/>
              <a:t>CQRS</a:t>
            </a:r>
          </a:p>
        </p:txBody>
      </p:sp>
      <p:sp>
        <p:nvSpPr>
          <p:cNvPr id="15" name="TextBox 14">
            <a:extLst>
              <a:ext uri="{FF2B5EF4-FFF2-40B4-BE49-F238E27FC236}">
                <a16:creationId xmlns:a16="http://schemas.microsoft.com/office/drawing/2014/main" id="{B0E7245B-AA47-4BA5-B845-421C58B33F8A}"/>
              </a:ext>
            </a:extLst>
          </p:cNvPr>
          <p:cNvSpPr txBox="1"/>
          <p:nvPr/>
        </p:nvSpPr>
        <p:spPr>
          <a:xfrm>
            <a:off x="6095989" y="5431423"/>
            <a:ext cx="1642533" cy="646331"/>
          </a:xfrm>
          <a:prstGeom prst="rect">
            <a:avLst/>
          </a:prstGeom>
          <a:noFill/>
        </p:spPr>
        <p:txBody>
          <a:bodyPr wrap="square" rtlCol="0">
            <a:spAutoFit/>
          </a:bodyPr>
          <a:lstStyle/>
          <a:p>
            <a:r>
              <a:rPr lang="en-US" dirty="0"/>
              <a:t>Kappa/Lambda Architecture</a:t>
            </a:r>
          </a:p>
        </p:txBody>
      </p:sp>
      <p:sp>
        <p:nvSpPr>
          <p:cNvPr id="16" name="TextBox 15">
            <a:extLst>
              <a:ext uri="{FF2B5EF4-FFF2-40B4-BE49-F238E27FC236}">
                <a16:creationId xmlns:a16="http://schemas.microsoft.com/office/drawing/2014/main" id="{D5160E18-D12B-4A26-A3BF-75E1AC777D60}"/>
              </a:ext>
            </a:extLst>
          </p:cNvPr>
          <p:cNvSpPr txBox="1"/>
          <p:nvPr/>
        </p:nvSpPr>
        <p:spPr>
          <a:xfrm>
            <a:off x="8700571" y="5431423"/>
            <a:ext cx="1119181"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14616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493470" y="3630529"/>
            <a:ext cx="434717" cy="438531"/>
          </a:xfrm>
          <a:prstGeom prst="rect">
            <a:avLst/>
          </a:prstGeom>
        </p:spPr>
      </p:pic>
      <p:pic>
        <p:nvPicPr>
          <p:cNvPr id="18" name="Picture 17"/>
          <p:cNvPicPr>
            <a:picLocks noChangeAspect="1"/>
          </p:cNvPicPr>
          <p:nvPr/>
        </p:nvPicPr>
        <p:blipFill>
          <a:blip r:embed="rId4"/>
          <a:stretch>
            <a:fillRect/>
          </a:stretch>
        </p:blipFill>
        <p:spPr>
          <a:xfrm>
            <a:off x="1493471" y="4273542"/>
            <a:ext cx="463419" cy="347715"/>
          </a:xfrm>
          <a:prstGeom prst="rect">
            <a:avLst/>
          </a:prstGeom>
        </p:spPr>
      </p:pic>
      <p:pic>
        <p:nvPicPr>
          <p:cNvPr id="19" name="Picture 18"/>
          <p:cNvPicPr>
            <a:picLocks noChangeAspect="1"/>
          </p:cNvPicPr>
          <p:nvPr/>
        </p:nvPicPr>
        <p:blipFill>
          <a:blip r:embed="rId5"/>
          <a:stretch>
            <a:fillRect/>
          </a:stretch>
        </p:blipFill>
        <p:spPr>
          <a:xfrm>
            <a:off x="1483077" y="4811274"/>
            <a:ext cx="504770" cy="424333"/>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9685" y="5432551"/>
            <a:ext cx="495856" cy="454733"/>
          </a:xfrm>
          <a:prstGeom prst="rect">
            <a:avLst/>
          </a:prstGeom>
        </p:spPr>
      </p:pic>
      <p:sp>
        <p:nvSpPr>
          <p:cNvPr id="22" name="Content Placeholder 2"/>
          <p:cNvSpPr txBox="1">
            <a:spLocks/>
          </p:cNvSpPr>
          <p:nvPr/>
        </p:nvSpPr>
        <p:spPr>
          <a:xfrm>
            <a:off x="1459685" y="528393"/>
            <a:ext cx="4517282" cy="2794224"/>
          </a:xfrm>
          <a:prstGeom prst="rect">
            <a:avLst/>
          </a:prstGeom>
        </p:spPr>
        <p:txBody>
          <a:bodyPr vert="horz" lIns="91427" tIns="45713" rIns="91427" bIns="45713" rtlCol="0">
            <a:normAutofit fontScale="92500" lnSpcReduction="1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3500" b="1"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Santosh Hari</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Azure Consultant @ Nebbia Tech</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Azure MVP</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US"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President, Orlando .NET UG</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US"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Organizer, Orlando Codecamp</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endPar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endParaRPr>
          </a:p>
        </p:txBody>
      </p:sp>
      <p:sp>
        <p:nvSpPr>
          <p:cNvPr id="23" name="Content Placeholder 2"/>
          <p:cNvSpPr txBox="1">
            <a:spLocks/>
          </p:cNvSpPr>
          <p:nvPr/>
        </p:nvSpPr>
        <p:spPr>
          <a:xfrm>
            <a:off x="1987846" y="3630529"/>
            <a:ext cx="4704502" cy="2344982"/>
          </a:xfrm>
          <a:prstGeom prst="rect">
            <a:avLst/>
          </a:prstGeom>
        </p:spPr>
        <p:txBody>
          <a:bodyPr vert="horz" lIns="91427" tIns="45713" rIns="91427" bIns="45713" rtlCol="0">
            <a:normAutofit lnSpcReduction="1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Segoe UI Light"/>
                <a:ea typeface="+mn-ea"/>
                <a:cs typeface="+mn-cs"/>
              </a:rPr>
              <a:t>santoshhari.wordpress.com</a:t>
            </a: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lang="en-GB" dirty="0">
                <a:solidFill>
                  <a:prstClr val="black">
                    <a:lumMod val="75000"/>
                    <a:lumOff val="25000"/>
                  </a:prstClr>
                </a:solidFill>
                <a:latin typeface="Segoe UI Light" panose="020B0502040204020203" pitchFamily="34" charset="0"/>
                <a:cs typeface="Segoe UI Light" panose="020B0502040204020203" pitchFamily="34" charset="0"/>
              </a:rPr>
              <a:t>s</a:t>
            </a: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antosh.hari@newsignature.com</a:t>
            </a: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@_</a:t>
            </a:r>
            <a:r>
              <a:rPr kumimoji="0" lang="en-GB" sz="2400" b="0" i="0" u="none" strike="noStrike" kern="1200" cap="none" spc="0" normalizeH="0" baseline="0" noProof="0" dirty="0" err="1">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s_hari</a:t>
            </a:r>
            <a:endPar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/in/</a:t>
            </a:r>
            <a:r>
              <a:rPr kumimoji="0" lang="en-US" sz="2400" b="0" i="0" u="none" strike="noStrike" kern="1200" cap="none" spc="0" normalizeH="0" baseline="0" noProof="0" dirty="0" err="1">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santoshhari</a:t>
            </a:r>
            <a:endPar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4" name="Picture 3">
            <a:extLst>
              <a:ext uri="{FF2B5EF4-FFF2-40B4-BE49-F238E27FC236}">
                <a16:creationId xmlns:a16="http://schemas.microsoft.com/office/drawing/2014/main" id="{D49C8FA6-8A25-490A-AA57-C71118B5FA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9506" y="2099436"/>
            <a:ext cx="2094494" cy="2094494"/>
          </a:xfrm>
          <a:prstGeom prst="rect">
            <a:avLst/>
          </a:prstGeom>
        </p:spPr>
      </p:pic>
      <p:pic>
        <p:nvPicPr>
          <p:cNvPr id="11" name="Picture 2" descr="MVP Award">
            <a:extLst>
              <a:ext uri="{FF2B5EF4-FFF2-40B4-BE49-F238E27FC236}">
                <a16:creationId xmlns:a16="http://schemas.microsoft.com/office/drawing/2014/main" id="{7F2A5335-77FD-4CB9-AE16-E48863D1B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0" y="2099436"/>
            <a:ext cx="1340478" cy="209449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112048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081" y="0"/>
            <a:ext cx="10515600" cy="1325563"/>
          </a:xfrm>
        </p:spPr>
        <p:txBody>
          <a:bodyPr/>
          <a:lstStyle/>
          <a:p>
            <a:r>
              <a:rPr lang="en-US" dirty="0"/>
              <a:t>CAP Theorem</a:t>
            </a:r>
          </a:p>
        </p:txBody>
      </p:sp>
      <p:pic>
        <p:nvPicPr>
          <p:cNvPr id="4" name="Picture 3">
            <a:extLst>
              <a:ext uri="{FF2B5EF4-FFF2-40B4-BE49-F238E27FC236}">
                <a16:creationId xmlns:a16="http://schemas.microsoft.com/office/drawing/2014/main" id="{581E59DD-0C9A-4FF4-A21A-41BBC07D7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532" y="1725399"/>
            <a:ext cx="8553976" cy="4116601"/>
          </a:xfrm>
          <a:prstGeom prst="rect">
            <a:avLst/>
          </a:prstGeom>
        </p:spPr>
      </p:pic>
    </p:spTree>
    <p:extLst>
      <p:ext uri="{BB962C8B-B14F-4D97-AF65-F5344CB8AC3E}">
        <p14:creationId xmlns:p14="http://schemas.microsoft.com/office/powerpoint/2010/main" val="173933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11D760-6C60-4C4D-B42A-271C3EDDC78B}"/>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Challenge of data processing in distributed systems</a:t>
            </a:r>
          </a:p>
        </p:txBody>
      </p:sp>
      <p:sp>
        <p:nvSpPr>
          <p:cNvPr id="4" name="Content Placeholder 3">
            <a:extLst>
              <a:ext uri="{FF2B5EF4-FFF2-40B4-BE49-F238E27FC236}">
                <a16:creationId xmlns:a16="http://schemas.microsoft.com/office/drawing/2014/main" id="{1B002AA0-A1D3-4CB9-942A-8D406B3790E3}"/>
              </a:ext>
            </a:extLst>
          </p:cNvPr>
          <p:cNvSpPr>
            <a:spLocks noGrp="1"/>
          </p:cNvSpPr>
          <p:nvPr>
            <p:ph sz="half" idx="1"/>
          </p:nvPr>
        </p:nvSpPr>
        <p:spPr>
          <a:xfrm>
            <a:off x="4380855" y="1412489"/>
            <a:ext cx="3427283" cy="4363844"/>
          </a:xfrm>
        </p:spPr>
        <p:txBody>
          <a:bodyPr>
            <a:normAutofit/>
          </a:bodyPr>
          <a:lstStyle/>
          <a:p>
            <a:r>
              <a:rPr lang="en-US" sz="2000" dirty="0"/>
              <a:t>High latency</a:t>
            </a:r>
          </a:p>
          <a:p>
            <a:pPr lvl="1"/>
            <a:r>
              <a:rPr lang="en-US" sz="1600" dirty="0"/>
              <a:t>Unable to read latest writes</a:t>
            </a:r>
          </a:p>
          <a:p>
            <a:pPr lvl="1"/>
            <a:r>
              <a:rPr lang="en-US" sz="1600" dirty="0"/>
              <a:t>Keep data in it’s original form</a:t>
            </a:r>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06BFC5E5-5559-4284-A299-4C4497435F4D}"/>
              </a:ext>
            </a:extLst>
          </p:cNvPr>
          <p:cNvSpPr>
            <a:spLocks noGrp="1"/>
          </p:cNvSpPr>
          <p:nvPr>
            <p:ph sz="half" idx="2"/>
          </p:nvPr>
        </p:nvSpPr>
        <p:spPr>
          <a:xfrm>
            <a:off x="8451604" y="1412489"/>
            <a:ext cx="3197701" cy="4363844"/>
          </a:xfrm>
        </p:spPr>
        <p:txBody>
          <a:bodyPr>
            <a:normAutofit/>
          </a:bodyPr>
          <a:lstStyle/>
          <a:p>
            <a:r>
              <a:rPr lang="en-US" sz="2000" dirty="0"/>
              <a:t>Low latency</a:t>
            </a:r>
          </a:p>
          <a:p>
            <a:pPr lvl="1"/>
            <a:r>
              <a:rPr lang="en-US" sz="1600" dirty="0"/>
              <a:t>Issues querying large amounts of historical data</a:t>
            </a:r>
          </a:p>
          <a:p>
            <a:pPr lvl="1"/>
            <a:r>
              <a:rPr lang="en-US" sz="1600" dirty="0"/>
              <a:t>Fault tolerance</a:t>
            </a:r>
          </a:p>
          <a:p>
            <a:pPr lvl="1"/>
            <a:r>
              <a:rPr lang="en-US" sz="1600" dirty="0"/>
              <a:t>Not very scalable</a:t>
            </a:r>
          </a:p>
        </p:txBody>
      </p:sp>
    </p:spTree>
    <p:extLst>
      <p:ext uri="{BB962C8B-B14F-4D97-AF65-F5344CB8AC3E}">
        <p14:creationId xmlns:p14="http://schemas.microsoft.com/office/powerpoint/2010/main" val="320593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2CB0A3-47A1-4AAA-A748-E15EF8E61ACA}"/>
              </a:ext>
            </a:extLst>
          </p:cNvPr>
          <p:cNvSpPr>
            <a:spLocks noGrp="1"/>
          </p:cNvSpPr>
          <p:nvPr>
            <p:ph type="title"/>
          </p:nvPr>
        </p:nvSpPr>
        <p:spPr>
          <a:xfrm>
            <a:off x="838200" y="811161"/>
            <a:ext cx="3335594" cy="5403370"/>
          </a:xfrm>
        </p:spPr>
        <p:txBody>
          <a:bodyPr>
            <a:normAutofit/>
          </a:bodyPr>
          <a:lstStyle/>
          <a:p>
            <a:r>
              <a:rPr lang="en-US">
                <a:solidFill>
                  <a:srgbClr val="FFFFFF"/>
                </a:solidFill>
              </a:rPr>
              <a:t>What is Lambda Architecture?</a:t>
            </a:r>
          </a:p>
        </p:txBody>
      </p:sp>
      <p:sp>
        <p:nvSpPr>
          <p:cNvPr id="17" name="Rectangle 16">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39F801A-A21D-462C-B3E0-700A6393F935}"/>
              </a:ext>
            </a:extLst>
          </p:cNvPr>
          <p:cNvGraphicFramePr>
            <a:graphicFrameLocks noGrp="1"/>
          </p:cNvGraphicFramePr>
          <p:nvPr>
            <p:ph idx="1"/>
            <p:extLst>
              <p:ext uri="{D42A27DB-BD31-4B8C-83A1-F6EECF244321}">
                <p14:modId xmlns:p14="http://schemas.microsoft.com/office/powerpoint/2010/main" val="56630253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68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A66DFE0-98F0-4396-87D5-8E3BE8A53B0B}"/>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Lambda Architecture Overview</a:t>
            </a:r>
          </a:p>
        </p:txBody>
      </p:sp>
      <p:pic>
        <p:nvPicPr>
          <p:cNvPr id="6" name="Picture 5">
            <a:extLst>
              <a:ext uri="{FF2B5EF4-FFF2-40B4-BE49-F238E27FC236}">
                <a16:creationId xmlns:a16="http://schemas.microsoft.com/office/drawing/2014/main" id="{6B34E169-F097-4F87-8F18-402758050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438" y="1675227"/>
            <a:ext cx="7709123" cy="4394199"/>
          </a:xfrm>
          <a:prstGeom prst="rect">
            <a:avLst/>
          </a:prstGeom>
        </p:spPr>
      </p:pic>
    </p:spTree>
    <p:extLst>
      <p:ext uri="{BB962C8B-B14F-4D97-AF65-F5344CB8AC3E}">
        <p14:creationId xmlns:p14="http://schemas.microsoft.com/office/powerpoint/2010/main" val="388148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bbi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 - Azure Intro" id="{6B5EF886-04F2-488E-9431-2ED0D51BC9FA}" vid="{8EF1FE1A-3622-42A8-BE3C-47287DEF2B3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TotalTime>
  <Words>4137</Words>
  <Application>Microsoft Office PowerPoint</Application>
  <PresentationFormat>Widescreen</PresentationFormat>
  <Paragraphs>564</Paragraphs>
  <Slides>52</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52</vt:i4>
      </vt:variant>
    </vt:vector>
  </HeadingPairs>
  <TitlesOfParts>
    <vt:vector size="58" baseType="lpstr">
      <vt:lpstr>Arial</vt:lpstr>
      <vt:lpstr>Calibri</vt:lpstr>
      <vt:lpstr>Calibri Light</vt:lpstr>
      <vt:lpstr>Segoe UI Light</vt:lpstr>
      <vt:lpstr>Office Theme</vt:lpstr>
      <vt:lpstr>Nebbia</vt:lpstr>
      <vt:lpstr>Lambda Architecture</vt:lpstr>
      <vt:lpstr>PowerPoint Presentation</vt:lpstr>
      <vt:lpstr>Agenda</vt:lpstr>
      <vt:lpstr>Intro to Lambda Architecture</vt:lpstr>
      <vt:lpstr>Modern data system scale horizontal</vt:lpstr>
      <vt:lpstr>CAP Theorem</vt:lpstr>
      <vt:lpstr>Challenge of data processing in distributed systems</vt:lpstr>
      <vt:lpstr>What is Lambda Architecture?</vt:lpstr>
      <vt:lpstr>Lambda Architecture Overview</vt:lpstr>
      <vt:lpstr>Use Case Scenarios</vt:lpstr>
      <vt:lpstr>Pros and Cons</vt:lpstr>
      <vt:lpstr>Cosmos DB</vt:lpstr>
      <vt:lpstr>Enter Cosmos DB</vt:lpstr>
      <vt:lpstr>Cosmos DB Change Feed</vt:lpstr>
      <vt:lpstr>Relevant Patterns</vt:lpstr>
      <vt:lpstr>Patterns to know</vt:lpstr>
      <vt:lpstr>Materialized View</vt:lpstr>
      <vt:lpstr>What problems does Materialized View solve</vt:lpstr>
      <vt:lpstr>How does Materialized View solve these problems</vt:lpstr>
      <vt:lpstr>Materialized View considerations</vt:lpstr>
      <vt:lpstr>Materialized View use cases - good</vt:lpstr>
      <vt:lpstr>Materialized View use cases - bad</vt:lpstr>
      <vt:lpstr>Materialized View with Cosmos DB</vt:lpstr>
      <vt:lpstr>Event Sourcing</vt:lpstr>
      <vt:lpstr>What problems does Event Sourcing solve?</vt:lpstr>
      <vt:lpstr>How Event Sourcing solves these problems</vt:lpstr>
      <vt:lpstr>Event Sourcing advantages</vt:lpstr>
      <vt:lpstr>Event Sourcing considerations</vt:lpstr>
      <vt:lpstr>Event Sourcing use cases - good</vt:lpstr>
      <vt:lpstr>Event Sourcing use cases - bad</vt:lpstr>
      <vt:lpstr>Event Sourcing with Cosmos DB</vt:lpstr>
      <vt:lpstr>CQRS</vt:lpstr>
      <vt:lpstr>What problems does CQRS solve</vt:lpstr>
      <vt:lpstr>How does CQRS solve these problems? </vt:lpstr>
      <vt:lpstr>CQRS Considerations </vt:lpstr>
      <vt:lpstr>CQRS Use Cases - Good</vt:lpstr>
      <vt:lpstr>CQRS Use Cases - Bad</vt:lpstr>
      <vt:lpstr>CQRS with Cosmos DB</vt:lpstr>
      <vt:lpstr>How it all ties together</vt:lpstr>
      <vt:lpstr>Event sourcing + CQRS + Materialized views</vt:lpstr>
      <vt:lpstr>Lambda Architecture </vt:lpstr>
      <vt:lpstr>How Cosmos DB simplifies things</vt:lpstr>
      <vt:lpstr>Simplify Lambda Architecture with Cosmos DB</vt:lpstr>
      <vt:lpstr>Lambda Architecture Cosmos DB – Batch and Serving Layers</vt:lpstr>
      <vt:lpstr>Lambda Architecture Cosmos DB – Speed Layer</vt:lpstr>
      <vt:lpstr>Lambda Architecture Cosmos DB - Re-architected</vt:lpstr>
      <vt:lpstr>Lambda Architecture - Criticism</vt:lpstr>
      <vt:lpstr>Lambda Architecture - downside </vt:lpstr>
      <vt:lpstr>Kappa Architecture</vt:lpstr>
      <vt:lpstr>Pros and Cons</vt:lpstr>
      <vt:lpstr>Evolution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 Architecture</dc:title>
  <dc:creator>Santosh Hari</dc:creator>
  <cp:lastModifiedBy>Santosh Hari</cp:lastModifiedBy>
  <cp:revision>1</cp:revision>
  <dcterms:created xsi:type="dcterms:W3CDTF">2019-09-01T04:16:15Z</dcterms:created>
  <dcterms:modified xsi:type="dcterms:W3CDTF">2019-09-01T04:17:40Z</dcterms:modified>
</cp:coreProperties>
</file>