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7" r:id="rId3"/>
    <p:sldId id="279" r:id="rId4"/>
    <p:sldId id="260" r:id="rId5"/>
    <p:sldId id="282" r:id="rId6"/>
    <p:sldId id="283" r:id="rId7"/>
    <p:sldId id="284" r:id="rId8"/>
    <p:sldId id="280" r:id="rId9"/>
    <p:sldId id="261" r:id="rId10"/>
    <p:sldId id="262" r:id="rId11"/>
    <p:sldId id="264" r:id="rId12"/>
    <p:sldId id="257" r:id="rId13"/>
    <p:sldId id="258" r:id="rId14"/>
    <p:sldId id="267" r:id="rId15"/>
    <p:sldId id="265" r:id="rId16"/>
    <p:sldId id="270" r:id="rId17"/>
    <p:sldId id="266" r:id="rId18"/>
    <p:sldId id="268" r:id="rId19"/>
    <p:sldId id="275" r:id="rId20"/>
    <p:sldId id="274" r:id="rId21"/>
    <p:sldId id="273" r:id="rId22"/>
    <p:sldId id="269" r:id="rId23"/>
    <p:sldId id="272" r:id="rId24"/>
    <p:sldId id="28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512" autoAdjust="0"/>
  </p:normalViewPr>
  <p:slideViewPr>
    <p:cSldViewPr>
      <p:cViewPr varScale="1">
        <p:scale>
          <a:sx n="83" d="100"/>
          <a:sy n="83" d="100"/>
        </p:scale>
        <p:origin x="14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10F41-1CDE-42BB-8606-921F2C858750}" type="datetimeFigureOut">
              <a:rPr lang="en-US" smtClean="0"/>
              <a:t>10/5/2018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BF790-D6B0-49B9-97C8-B67A266BF817}" type="slidenum">
              <a:rPr lang="en-US" smtClean="0"/>
              <a:t>‹#›</a:t>
            </a:fld>
            <a:endParaRPr lang="en-US"/>
          </a:p>
        </p:txBody>
      </p:sp>
    </p:spTree>
    <p:extLst>
      <p:ext uri="{BB962C8B-B14F-4D97-AF65-F5344CB8AC3E}">
        <p14:creationId xmlns:p14="http://schemas.microsoft.com/office/powerpoint/2010/main" val="363414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github.com/webhooks/creating/"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cs.microsoft.com/en-us/azure/azure-functions/functions-scale" TargetMode="External"/><Relationship Id="rId4" Type="http://schemas.openxmlformats.org/officeDocument/2006/relationships/hyperlink" Target="https://docs.microsoft.com/en-us/azure/app-service/azure-web-sites-web-hosting-plans-in-depth-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9FE0556-36F6-B243-8FCD-1683CAD586D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95328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Monitored Collection</a:t>
            </a:r>
            <a:r>
              <a:rPr lang="en-US" sz="1200" kern="1200" dirty="0">
                <a:solidFill>
                  <a:schemeClr val="tx1"/>
                </a:solidFill>
                <a:effectLst/>
                <a:latin typeface="+mn-lt"/>
                <a:ea typeface="+mn-ea"/>
                <a:cs typeface="+mn-cs"/>
              </a:rPr>
              <a:t>: data from which the change feed is generated. </a:t>
            </a:r>
          </a:p>
          <a:p>
            <a:r>
              <a:rPr lang="en-US" sz="1200" kern="1200" dirty="0">
                <a:solidFill>
                  <a:schemeClr val="tx1"/>
                </a:solidFill>
                <a:effectLst/>
                <a:latin typeface="+mn-lt"/>
                <a:ea typeface="+mn-ea"/>
                <a:cs typeface="+mn-cs"/>
              </a:rPr>
              <a:t>inserts and changes reflected in the change feed of the collection.</a:t>
            </a:r>
          </a:p>
          <a:p>
            <a:r>
              <a:rPr lang="en-US" sz="1200" b="1" kern="1200" dirty="0">
                <a:solidFill>
                  <a:schemeClr val="tx1"/>
                </a:solidFill>
                <a:effectLst/>
                <a:latin typeface="+mn-lt"/>
                <a:ea typeface="+mn-ea"/>
                <a:cs typeface="+mn-cs"/>
              </a:rPr>
              <a:t>Lease Collection</a:t>
            </a:r>
            <a:r>
              <a:rPr lang="en-US" sz="1200" kern="1200" dirty="0">
                <a:solidFill>
                  <a:schemeClr val="tx1"/>
                </a:solidFill>
                <a:effectLst/>
                <a:latin typeface="+mn-lt"/>
                <a:ea typeface="+mn-ea"/>
                <a:cs typeface="+mn-cs"/>
              </a:rPr>
              <a:t>: coordinates processing the change feed across multiple workers. </a:t>
            </a:r>
          </a:p>
          <a:p>
            <a:r>
              <a:rPr lang="en-US" sz="1200" kern="1200" dirty="0">
                <a:solidFill>
                  <a:schemeClr val="tx1"/>
                </a:solidFill>
                <a:effectLst/>
                <a:latin typeface="+mn-lt"/>
                <a:ea typeface="+mn-ea"/>
                <a:cs typeface="+mn-cs"/>
              </a:rPr>
              <a:t>separate collection stores leases with one lease per partition. contains the following attributes:</a:t>
            </a:r>
          </a:p>
          <a:p>
            <a:pPr lvl="1"/>
            <a:r>
              <a:rPr lang="en-US" sz="1200" b="1" kern="1200" dirty="0">
                <a:solidFill>
                  <a:schemeClr val="tx1"/>
                </a:solidFill>
                <a:effectLst/>
                <a:latin typeface="+mn-lt"/>
                <a:ea typeface="+mn-ea"/>
                <a:cs typeface="+mn-cs"/>
              </a:rPr>
              <a:t>Owner</a:t>
            </a:r>
            <a:r>
              <a:rPr lang="en-US" sz="1200" kern="1200" dirty="0">
                <a:solidFill>
                  <a:schemeClr val="tx1"/>
                </a:solidFill>
                <a:effectLst/>
                <a:latin typeface="+mn-lt"/>
                <a:ea typeface="+mn-ea"/>
                <a:cs typeface="+mn-cs"/>
              </a:rPr>
              <a:t>: Specifies the host that owns the lease</a:t>
            </a:r>
          </a:p>
          <a:p>
            <a:pPr lvl="1"/>
            <a:r>
              <a:rPr lang="en-US" sz="1200" b="1" kern="1200" dirty="0">
                <a:solidFill>
                  <a:schemeClr val="tx1"/>
                </a:solidFill>
                <a:effectLst/>
                <a:latin typeface="+mn-lt"/>
                <a:ea typeface="+mn-ea"/>
                <a:cs typeface="+mn-cs"/>
              </a:rPr>
              <a:t>Continuation</a:t>
            </a:r>
            <a:r>
              <a:rPr lang="en-US" sz="1200" kern="1200" dirty="0">
                <a:solidFill>
                  <a:schemeClr val="tx1"/>
                </a:solidFill>
                <a:effectLst/>
                <a:latin typeface="+mn-lt"/>
                <a:ea typeface="+mn-ea"/>
                <a:cs typeface="+mn-cs"/>
              </a:rPr>
              <a:t>: Specifies the position (continuation token) in the change feed for a particular partition</a:t>
            </a:r>
          </a:p>
          <a:p>
            <a:pPr lvl="1"/>
            <a:r>
              <a:rPr lang="en-US" sz="1200" b="1" kern="1200" dirty="0">
                <a:solidFill>
                  <a:schemeClr val="tx1"/>
                </a:solidFill>
                <a:effectLst/>
                <a:latin typeface="+mn-lt"/>
                <a:ea typeface="+mn-ea"/>
                <a:cs typeface="+mn-cs"/>
              </a:rPr>
              <a:t>Timestamp</a:t>
            </a:r>
            <a:r>
              <a:rPr lang="en-US" sz="1200" kern="1200" dirty="0">
                <a:solidFill>
                  <a:schemeClr val="tx1"/>
                </a:solidFill>
                <a:effectLst/>
                <a:latin typeface="+mn-lt"/>
                <a:ea typeface="+mn-ea"/>
                <a:cs typeface="+mn-cs"/>
              </a:rPr>
              <a:t>: Last time lease was updated; the timestamp can be used to check whether the lease is considered expired</a:t>
            </a:r>
          </a:p>
          <a:p>
            <a:r>
              <a:rPr lang="en-US" sz="1200" b="1" kern="1200" dirty="0">
                <a:solidFill>
                  <a:schemeClr val="tx1"/>
                </a:solidFill>
                <a:effectLst/>
                <a:latin typeface="+mn-lt"/>
                <a:ea typeface="+mn-ea"/>
                <a:cs typeface="+mn-cs"/>
              </a:rPr>
              <a:t>Processor Host</a:t>
            </a:r>
            <a:r>
              <a:rPr lang="en-US" sz="1200" kern="1200" dirty="0">
                <a:solidFill>
                  <a:schemeClr val="tx1"/>
                </a:solidFill>
                <a:effectLst/>
                <a:latin typeface="+mn-lt"/>
                <a:ea typeface="+mn-ea"/>
                <a:cs typeface="+mn-cs"/>
              </a:rPr>
              <a:t>: Each host determines how many partitions to process based on how many other instances of hosts have active leases.</a:t>
            </a:r>
          </a:p>
          <a:p>
            <a:pPr lvl="0"/>
            <a:r>
              <a:rPr lang="en-US" sz="1200" kern="1200" dirty="0">
                <a:solidFill>
                  <a:schemeClr val="tx1"/>
                </a:solidFill>
                <a:effectLst/>
                <a:latin typeface="+mn-lt"/>
                <a:ea typeface="+mn-ea"/>
                <a:cs typeface="+mn-cs"/>
              </a:rPr>
              <a:t>When a host starts up, it acquires leases to balance the workload across all hosts. A host periodically renews leases, so leases remain active.</a:t>
            </a:r>
          </a:p>
          <a:p>
            <a:pPr lvl="0"/>
            <a:r>
              <a:rPr lang="en-US" sz="1200" kern="1200" dirty="0">
                <a:solidFill>
                  <a:schemeClr val="tx1"/>
                </a:solidFill>
                <a:effectLst/>
                <a:latin typeface="+mn-lt"/>
                <a:ea typeface="+mn-ea"/>
                <a:cs typeface="+mn-cs"/>
              </a:rPr>
              <a:t>Host checkpoints the last continuation token to its lease for each read. To ensure concurrency safety, a host checks the </a:t>
            </a:r>
            <a:r>
              <a:rPr lang="en-US" sz="1200" kern="1200" dirty="0" err="1">
                <a:solidFill>
                  <a:schemeClr val="tx1"/>
                </a:solidFill>
                <a:effectLst/>
                <a:latin typeface="+mn-lt"/>
                <a:ea typeface="+mn-ea"/>
                <a:cs typeface="+mn-cs"/>
              </a:rPr>
              <a:t>ETag</a:t>
            </a:r>
            <a:r>
              <a:rPr lang="en-US" sz="1200" kern="1200" dirty="0">
                <a:solidFill>
                  <a:schemeClr val="tx1"/>
                </a:solidFill>
                <a:effectLst/>
                <a:latin typeface="+mn-lt"/>
                <a:ea typeface="+mn-ea"/>
                <a:cs typeface="+mn-cs"/>
              </a:rPr>
              <a:t> for each lease update. </a:t>
            </a:r>
          </a:p>
          <a:p>
            <a:pPr lvl="0"/>
            <a:r>
              <a:rPr lang="en-US" sz="1200" kern="1200" dirty="0">
                <a:solidFill>
                  <a:schemeClr val="tx1"/>
                </a:solidFill>
                <a:effectLst/>
                <a:latin typeface="+mn-lt"/>
                <a:ea typeface="+mn-ea"/>
                <a:cs typeface="+mn-cs"/>
              </a:rPr>
              <a:t>Other checkpoint strategies are also supported.</a:t>
            </a:r>
          </a:p>
          <a:p>
            <a:pPr lvl="0"/>
            <a:r>
              <a:rPr lang="en-US" sz="1200" kern="1200" dirty="0">
                <a:solidFill>
                  <a:schemeClr val="tx1"/>
                </a:solidFill>
                <a:effectLst/>
                <a:latin typeface="+mn-lt"/>
                <a:ea typeface="+mn-ea"/>
                <a:cs typeface="+mn-cs"/>
              </a:rPr>
              <a:t>Upon shutdown, a host releases all leases but keeps the continuation information, so it can resume reading from the stored checkpoint later.</a:t>
            </a:r>
          </a:p>
          <a:p>
            <a:r>
              <a:rPr lang="en-US" sz="1200" kern="1200" dirty="0">
                <a:solidFill>
                  <a:schemeClr val="tx1"/>
                </a:solidFill>
                <a:effectLst/>
                <a:latin typeface="+mn-lt"/>
                <a:ea typeface="+mn-ea"/>
                <a:cs typeface="+mn-cs"/>
              </a:rPr>
              <a:t>At this time the number of hosts cannot be greater than the number of partitions (leases).</a:t>
            </a:r>
          </a:p>
          <a:p>
            <a:r>
              <a:rPr lang="en-US" sz="1200" b="1" kern="1200" dirty="0">
                <a:solidFill>
                  <a:schemeClr val="tx1"/>
                </a:solidFill>
                <a:effectLst/>
                <a:latin typeface="+mn-lt"/>
                <a:ea typeface="+mn-ea"/>
                <a:cs typeface="+mn-cs"/>
              </a:rPr>
              <a:t>Consumers</a:t>
            </a:r>
            <a:r>
              <a:rPr lang="en-US" sz="1200" kern="1200" dirty="0">
                <a:solidFill>
                  <a:schemeClr val="tx1"/>
                </a:solidFill>
                <a:effectLst/>
                <a:latin typeface="+mn-lt"/>
                <a:ea typeface="+mn-ea"/>
                <a:cs typeface="+mn-cs"/>
              </a:rPr>
              <a:t>: Consumers, or workers, are threads that perform the change feed processing initiated by each host. Each processor host can have multiple consumers. </a:t>
            </a:r>
          </a:p>
          <a:p>
            <a:r>
              <a:rPr lang="en-US" sz="1200" kern="1200" dirty="0">
                <a:solidFill>
                  <a:schemeClr val="tx1"/>
                </a:solidFill>
                <a:effectLst/>
                <a:latin typeface="+mn-lt"/>
                <a:ea typeface="+mn-ea"/>
                <a:cs typeface="+mn-cs"/>
              </a:rPr>
              <a:t>Each consumer reads the change feed from the partition it is assigned to and notifies its host of changes and expired leases.</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14</a:t>
            </a:fld>
            <a:endParaRPr lang="en-US"/>
          </a:p>
        </p:txBody>
      </p:sp>
    </p:spTree>
    <p:extLst>
      <p:ext uri="{BB962C8B-B14F-4D97-AF65-F5344CB8AC3E}">
        <p14:creationId xmlns:p14="http://schemas.microsoft.com/office/powerpoint/2010/main" val="89165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EBFB0F-CE2B-4D28-BDEB-B1094A058B88}" type="slidenum">
              <a:rPr lang="en-US" smtClean="0"/>
              <a:t>15</a:t>
            </a:fld>
            <a:endParaRPr lang="en-US"/>
          </a:p>
        </p:txBody>
      </p:sp>
    </p:spTree>
    <p:extLst>
      <p:ext uri="{BB962C8B-B14F-4D97-AF65-F5344CB8AC3E}">
        <p14:creationId xmlns:p14="http://schemas.microsoft.com/office/powerpoint/2010/main" val="267011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native integration between Azure Cosmos DB and Azure Functions. </a:t>
            </a:r>
          </a:p>
          <a:p>
            <a:r>
              <a:rPr lang="en-US" sz="1200" b="0" i="0" kern="1200" dirty="0">
                <a:solidFill>
                  <a:schemeClr val="tx1"/>
                </a:solidFill>
                <a:effectLst/>
                <a:latin typeface="+mn-lt"/>
                <a:ea typeface="+mn-ea"/>
                <a:cs typeface="+mn-cs"/>
              </a:rPr>
              <a:t>you can create database triggers, input bindings, and output bindings directly from your Azure Cosmos DB account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EBFB0F-CE2B-4D28-BDEB-B1094A058B88}" type="slidenum">
              <a:rPr lang="en-US" smtClean="0"/>
              <a:t>16</a:t>
            </a:fld>
            <a:endParaRPr lang="en-US"/>
          </a:p>
        </p:txBody>
      </p:sp>
    </p:spTree>
    <p:extLst>
      <p:ext uri="{BB962C8B-B14F-4D97-AF65-F5344CB8AC3E}">
        <p14:creationId xmlns:p14="http://schemas.microsoft.com/office/powerpoint/2010/main" val="2670114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17</a:t>
            </a:fld>
            <a:endParaRPr lang="en-US"/>
          </a:p>
        </p:txBody>
      </p:sp>
    </p:spTree>
    <p:extLst>
      <p:ext uri="{BB962C8B-B14F-4D97-AF65-F5344CB8AC3E}">
        <p14:creationId xmlns:p14="http://schemas.microsoft.com/office/powerpoint/2010/main" val="414048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input binding to an Azure Cosmos DB container can be used in the same function as an Azure Cosmos DB trigger, and can be used with or without an output binding as well. You could use this combination to apply up-to-date currency exchange information (pulled in with an input binding to an exchange container) to the change feed of new orders in your shopping cart service. The updated shopping cart total, with the current currency conversion applied, can be written to a third container using an output binding.</a:t>
            </a:r>
          </a:p>
        </p:txBody>
      </p:sp>
      <p:sp>
        <p:nvSpPr>
          <p:cNvPr id="4" name="Slide Number Placeholder 3"/>
          <p:cNvSpPr>
            <a:spLocks noGrp="1"/>
          </p:cNvSpPr>
          <p:nvPr>
            <p:ph type="sldNum" sz="quarter" idx="10"/>
          </p:nvPr>
        </p:nvSpPr>
        <p:spPr/>
        <p:txBody>
          <a:bodyPr/>
          <a:lstStyle/>
          <a:p>
            <a:fld id="{B69BF790-D6B0-49B9-97C8-B67A266BF817}" type="slidenum">
              <a:rPr lang="en-US" smtClean="0"/>
              <a:t>18</a:t>
            </a:fld>
            <a:endParaRPr lang="en-US"/>
          </a:p>
        </p:txBody>
      </p:sp>
    </p:spTree>
    <p:extLst>
      <p:ext uri="{BB962C8B-B14F-4D97-AF65-F5344CB8AC3E}">
        <p14:creationId xmlns:p14="http://schemas.microsoft.com/office/powerpoint/2010/main" val="3654344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 Azure Cosmos DB trigger can be used with an output binding to a different Azure Cosmos DB container.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a function performs an action on an item in the change feed you can write it to another container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(writing it to the same container it came from would effectively create a recursive loop).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Or, you can use an Azure Cosmos DB trigger to effectively migrate all changed items from one container to a different container, with the use of an output binding.</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19</a:t>
            </a:fld>
            <a:endParaRPr lang="en-US"/>
          </a:p>
        </p:txBody>
      </p:sp>
    </p:spTree>
    <p:extLst>
      <p:ext uri="{BB962C8B-B14F-4D97-AF65-F5344CB8AC3E}">
        <p14:creationId xmlns:p14="http://schemas.microsoft.com/office/powerpoint/2010/main" val="152498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Input bindings and output bindings for Azure Cosmos DB can be used in the same Azure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works well in cases when you want to find certain data with the input binding, modify it in the Azure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save it to the same container or a different container, after the modification.</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20</a:t>
            </a:fld>
            <a:endParaRPr lang="en-US"/>
          </a:p>
        </p:txBody>
      </p:sp>
    </p:spTree>
    <p:extLst>
      <p:ext uri="{BB962C8B-B14F-4D97-AF65-F5344CB8AC3E}">
        <p14:creationId xmlns:p14="http://schemas.microsoft.com/office/powerpoint/2010/main" val="595300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9FE0556-36F6-B243-8FCD-1683CAD586D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5461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Serverless computing is the abstraction of servers, infrastructure, and operating systems. </a:t>
            </a:r>
          </a:p>
          <a:p>
            <a:r>
              <a:rPr lang="en-US" sz="1200" b="0" i="0" kern="1200" dirty="0">
                <a:solidFill>
                  <a:schemeClr val="tx1"/>
                </a:solidFill>
                <a:effectLst/>
                <a:latin typeface="+mn-lt"/>
                <a:ea typeface="+mn-ea"/>
                <a:cs typeface="+mn-cs"/>
              </a:rPr>
              <a:t>don’t need to provision and manage any servers, so you can take your mind off infrastructure concerns</a:t>
            </a:r>
          </a:p>
          <a:p>
            <a:r>
              <a:rPr lang="en-US" sz="1200" b="0" i="0" kern="1200" dirty="0">
                <a:solidFill>
                  <a:schemeClr val="tx1"/>
                </a:solidFill>
                <a:effectLst/>
                <a:latin typeface="+mn-lt"/>
                <a:ea typeface="+mn-ea"/>
                <a:cs typeface="+mn-cs"/>
              </a:rPr>
              <a:t>driven by the reaction to events and triggers happening in near-real-time—in the cloud. </a:t>
            </a:r>
          </a:p>
          <a:p>
            <a:r>
              <a:rPr lang="en-US" sz="1200" b="0" i="0" kern="1200" dirty="0">
                <a:solidFill>
                  <a:schemeClr val="tx1"/>
                </a:solidFill>
                <a:effectLst/>
                <a:latin typeface="+mn-lt"/>
                <a:ea typeface="+mn-ea"/>
                <a:cs typeface="+mn-cs"/>
              </a:rPr>
              <a:t>fully managed service - server management and capacity planning are invisible to the developer</a:t>
            </a:r>
          </a:p>
          <a:p>
            <a:r>
              <a:rPr lang="en-US" sz="1200" b="0" i="0" kern="1200" dirty="0">
                <a:solidFill>
                  <a:schemeClr val="tx1"/>
                </a:solidFill>
                <a:effectLst/>
                <a:latin typeface="+mn-lt"/>
                <a:ea typeface="+mn-ea"/>
                <a:cs typeface="+mn-cs"/>
              </a:rPr>
              <a:t>billing is based just on resources consumed or the actual time your code is running. </a:t>
            </a:r>
          </a:p>
        </p:txBody>
      </p:sp>
      <p:sp>
        <p:nvSpPr>
          <p:cNvPr id="4" name="Slide Number Placeholder 3"/>
          <p:cNvSpPr>
            <a:spLocks noGrp="1"/>
          </p:cNvSpPr>
          <p:nvPr>
            <p:ph type="sldNum" sz="quarter" idx="10"/>
          </p:nvPr>
        </p:nvSpPr>
        <p:spPr/>
        <p:txBody>
          <a:bodyPr/>
          <a:lstStyle/>
          <a:p>
            <a:fld id="{0BEBFB0F-CE2B-4D28-BDEB-B1094A058B88}" type="slidenum">
              <a:rPr lang="en-US" smtClean="0"/>
              <a:t>4</a:t>
            </a:fld>
            <a:endParaRPr lang="en-US"/>
          </a:p>
        </p:txBody>
      </p:sp>
    </p:spTree>
    <p:extLst>
      <p:ext uri="{BB962C8B-B14F-4D97-AF65-F5344CB8AC3E}">
        <p14:creationId xmlns:p14="http://schemas.microsoft.com/office/powerpoint/2010/main" val="267011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 Schema enforced by a RDBMS on Write</a:t>
            </a:r>
          </a:p>
          <a:p>
            <a:r>
              <a:rPr lang="en-US" dirty="0"/>
              <a:t>NoSQL = Partial Schema enforced by the DBMS on Write, PLUS schema fully enforced by the Application on Read (</a:t>
            </a:r>
            <a:r>
              <a:rPr lang="en-US" dirty="0" err="1"/>
              <a:t>Externalised</a:t>
            </a:r>
            <a:r>
              <a:rPr lang="en-US" dirty="0"/>
              <a:t> schema)</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6</a:t>
            </a:fld>
            <a:endParaRPr lang="en-US"/>
          </a:p>
        </p:txBody>
      </p:sp>
    </p:spTree>
    <p:extLst>
      <p:ext uri="{BB962C8B-B14F-4D97-AF65-F5344CB8AC3E}">
        <p14:creationId xmlns:p14="http://schemas.microsoft.com/office/powerpoint/2010/main" val="2079424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Functions is the natural evolution of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in that it takes the best things about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and improves upon them. The improvements include:</a:t>
            </a:r>
          </a:p>
          <a:p>
            <a:r>
              <a:rPr lang="en-US" sz="1200" b="0" i="0" kern="1200" dirty="0">
                <a:solidFill>
                  <a:schemeClr val="tx1"/>
                </a:solidFill>
                <a:effectLst/>
                <a:latin typeface="+mn-lt"/>
                <a:ea typeface="+mn-ea"/>
                <a:cs typeface="+mn-cs"/>
              </a:rPr>
              <a:t>Streamlined dev, test, and run of code, directly in the browser.</a:t>
            </a:r>
          </a:p>
          <a:p>
            <a:r>
              <a:rPr lang="en-US" sz="1200" b="0" i="0" kern="1200" dirty="0">
                <a:solidFill>
                  <a:schemeClr val="tx1"/>
                </a:solidFill>
                <a:effectLst/>
                <a:latin typeface="+mn-lt"/>
                <a:ea typeface="+mn-ea"/>
                <a:cs typeface="+mn-cs"/>
              </a:rPr>
              <a:t>Built-in integration with more Azure services and 3rd-party services like </a:t>
            </a:r>
            <a:r>
              <a:rPr lang="en-US" sz="1200" b="0" i="0" u="none" strike="noStrike" kern="1200" dirty="0">
                <a:solidFill>
                  <a:schemeClr val="tx1"/>
                </a:solidFill>
                <a:effectLst/>
                <a:latin typeface="+mn-lt"/>
                <a:ea typeface="+mn-ea"/>
                <a:cs typeface="+mn-cs"/>
                <a:hlinkClick r:id="rId3"/>
              </a:rPr>
              <a:t>GitHub </a:t>
            </a:r>
            <a:r>
              <a:rPr lang="en-US" sz="1200" b="0" i="0" u="none" strike="noStrike" kern="1200" dirty="0" err="1">
                <a:solidFill>
                  <a:schemeClr val="tx1"/>
                </a:solidFill>
                <a:effectLst/>
                <a:latin typeface="+mn-lt"/>
                <a:ea typeface="+mn-ea"/>
                <a:cs typeface="+mn-cs"/>
                <a:hlinkClick r:id="rId3"/>
              </a:rPr>
              <a:t>WebHooks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Pay-per-use, no need to pay for an </a:t>
            </a:r>
            <a:r>
              <a:rPr lang="en-US" sz="1200" b="0" i="0" u="none" strike="noStrike" kern="1200" dirty="0">
                <a:solidFill>
                  <a:schemeClr val="tx1"/>
                </a:solidFill>
                <a:effectLst/>
                <a:latin typeface="+mn-lt"/>
                <a:ea typeface="+mn-ea"/>
                <a:cs typeface="+mn-cs"/>
                <a:hlinkClick r:id="rId4"/>
              </a:rPr>
              <a:t>App Service plan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Automatic, </a:t>
            </a:r>
            <a:r>
              <a:rPr lang="en-US" sz="1200" b="0" i="0" u="none" strike="noStrike" kern="1200" dirty="0">
                <a:solidFill>
                  <a:schemeClr val="tx1"/>
                </a:solidFill>
                <a:effectLst/>
                <a:latin typeface="+mn-lt"/>
                <a:ea typeface="+mn-ea"/>
                <a:cs typeface="+mn-cs"/>
                <a:hlinkClick r:id="rId5"/>
              </a:rPr>
              <a:t>dynamic scaling</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existing customers of App Service, running on App Service plan still possible (to take advantage of under-utilized resources).</a:t>
            </a:r>
          </a:p>
          <a:p>
            <a:r>
              <a:rPr lang="en-US" sz="1200" b="0" i="0" kern="1200" dirty="0">
                <a:solidFill>
                  <a:schemeClr val="tx1"/>
                </a:solidFill>
                <a:effectLst/>
                <a:latin typeface="+mn-lt"/>
                <a:ea typeface="+mn-ea"/>
                <a:cs typeface="+mn-cs"/>
              </a:rPr>
              <a:t>Integration with Logic Apps.</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8</a:t>
            </a:fld>
            <a:endParaRPr lang="en-US"/>
          </a:p>
        </p:txBody>
      </p:sp>
    </p:spTree>
    <p:extLst>
      <p:ext uri="{BB962C8B-B14F-4D97-AF65-F5344CB8AC3E}">
        <p14:creationId xmlns:p14="http://schemas.microsoft.com/office/powerpoint/2010/main" val="338119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For example an Azure Function could be triggered by a simple timer, such as running a process once every 24-hours,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or triggered by an event in a document management system, such as when a new document is uploaded to a SharePoint library.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Azure Functions can also respond to Azure-specific events, such as an image added to a Storage Blob or a notification arriving in a Message Queue.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Automagically handles scaling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Binding is how you connect the function code to infrastructure</a:t>
            </a:r>
          </a:p>
          <a:p>
            <a:r>
              <a:rPr lang="en-US" dirty="0"/>
              <a:t>Done properly no additional plumbing code needed</a:t>
            </a:r>
          </a:p>
        </p:txBody>
      </p:sp>
      <p:sp>
        <p:nvSpPr>
          <p:cNvPr id="4" name="Slide Number Placeholder 3"/>
          <p:cNvSpPr>
            <a:spLocks noGrp="1"/>
          </p:cNvSpPr>
          <p:nvPr>
            <p:ph type="sldNum" sz="quarter" idx="10"/>
          </p:nvPr>
        </p:nvSpPr>
        <p:spPr/>
        <p:txBody>
          <a:bodyPr/>
          <a:lstStyle/>
          <a:p>
            <a:fld id="{B69BF790-D6B0-49B9-97C8-B67A266BF817}" type="slidenum">
              <a:rPr lang="en-US" smtClean="0"/>
              <a:t>10</a:t>
            </a:fld>
            <a:endParaRPr lang="en-US"/>
          </a:p>
        </p:txBody>
      </p:sp>
    </p:spTree>
    <p:extLst>
      <p:ext uri="{BB962C8B-B14F-4D97-AF65-F5344CB8AC3E}">
        <p14:creationId xmlns:p14="http://schemas.microsoft.com/office/powerpoint/2010/main" val="370529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11</a:t>
            </a:fld>
            <a:endParaRPr lang="en-US"/>
          </a:p>
        </p:txBody>
      </p:sp>
    </p:spTree>
    <p:extLst>
      <p:ext uri="{BB962C8B-B14F-4D97-AF65-F5344CB8AC3E}">
        <p14:creationId xmlns:p14="http://schemas.microsoft.com/office/powerpoint/2010/main" val="370529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Azure Cosmos DB </a:t>
            </a:r>
            <a:r>
              <a:rPr lang="en-US" sz="1200" dirty="0">
                <a:latin typeface="+mn-lt"/>
              </a:rPr>
              <a:t>offers the first globally distributed, multi-model database service for building planet scale apps. It’s been powering Microsoft’s internet-scale services for years, and now it’s ready to launch yours.</a:t>
            </a:r>
          </a:p>
          <a:p>
            <a:r>
              <a:rPr lang="en-US" sz="1200" dirty="0">
                <a:latin typeface="+mn-lt"/>
              </a:rPr>
              <a:t>Only Azure Cosmos DB makes </a:t>
            </a:r>
            <a:r>
              <a:rPr lang="en-US" sz="1200" b="1" dirty="0">
                <a:latin typeface="+mn-lt"/>
              </a:rPr>
              <a:t>global distribution turn-key</a:t>
            </a:r>
            <a:r>
              <a:rPr lang="en-US" sz="1200" dirty="0">
                <a:latin typeface="+mn-lt"/>
              </a:rPr>
              <a:t>. </a:t>
            </a:r>
          </a:p>
          <a:p>
            <a:endParaRPr lang="en-US" sz="1200" dirty="0">
              <a:latin typeface="+mn-lt"/>
            </a:endParaRPr>
          </a:p>
          <a:p>
            <a:r>
              <a:rPr lang="en-US" sz="1200" dirty="0">
                <a:latin typeface="+mn-lt"/>
              </a:rPr>
              <a:t>You can </a:t>
            </a:r>
            <a:r>
              <a:rPr lang="en-US" sz="1200" b="1" dirty="0">
                <a:latin typeface="+mn-lt"/>
              </a:rPr>
              <a:t>add Azure locations to your database anywhere across the world</a:t>
            </a:r>
            <a:r>
              <a:rPr lang="en-US" sz="1200" dirty="0">
                <a:latin typeface="+mn-lt"/>
              </a:rPr>
              <a:t>, at any time, with a single click. Cosmos DB will seamlessly replicate your data and make it highly available. </a:t>
            </a:r>
          </a:p>
          <a:p>
            <a:r>
              <a:rPr lang="en-US" sz="1200" dirty="0">
                <a:latin typeface="+mn-lt"/>
              </a:rPr>
              <a:t> </a:t>
            </a:r>
          </a:p>
          <a:p>
            <a:r>
              <a:rPr lang="en-US" sz="1200" dirty="0">
                <a:latin typeface="+mn-lt"/>
              </a:rPr>
              <a:t>Cosmos DB allows you to </a:t>
            </a:r>
            <a:r>
              <a:rPr lang="en-US" sz="1200" b="1" dirty="0">
                <a:latin typeface="+mn-lt"/>
              </a:rPr>
              <a:t>scale throughput and storage elastically</a:t>
            </a:r>
            <a:r>
              <a:rPr lang="en-US" sz="1200" dirty="0">
                <a:latin typeface="+mn-lt"/>
              </a:rPr>
              <a:t>, and </a:t>
            </a:r>
            <a:r>
              <a:rPr lang="en-US" sz="1200" b="1" dirty="0">
                <a:latin typeface="+mn-lt"/>
              </a:rPr>
              <a:t>globally</a:t>
            </a:r>
            <a:r>
              <a:rPr lang="en-US" sz="1200" dirty="0">
                <a:latin typeface="+mn-lt"/>
              </a:rPr>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787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will use SQL API aka DocumentDB for our demo purposes</a:t>
            </a:r>
          </a:p>
          <a:p>
            <a:r>
              <a:rPr lang="en-US" sz="1200" b="0" i="0" kern="1200" dirty="0">
                <a:solidFill>
                  <a:schemeClr val="tx1"/>
                </a:solidFill>
                <a:effectLst/>
                <a:latin typeface="+mn-lt"/>
                <a:ea typeface="+mn-ea"/>
                <a:cs typeface="+mn-cs"/>
              </a:rPr>
              <a:t>A database account consists of a set of databases, each containing multiple collections, each of which can contain stored procedures, triggers, UDFs, documents, and related attachments. A database also has associated users, each with a set of permissions to access various other collections, stored procedures, triggers, UDFs, documents, or attachments. While databases, users, permissions, and collections are system-defined resources with well-known schemas - documents, stored procedures, triggers, UDFs, and attachments contain arbitrary, user defined JSON content.</a:t>
            </a:r>
          </a:p>
          <a:p>
            <a:r>
              <a:rPr lang="en-US" sz="1200" b="0" i="0" kern="1200" dirty="0">
                <a:solidFill>
                  <a:schemeClr val="tx1"/>
                </a:solidFill>
                <a:effectLst/>
                <a:latin typeface="+mn-lt"/>
                <a:ea typeface="+mn-ea"/>
                <a:cs typeface="+mn-cs"/>
              </a:rPr>
              <a:t>Documents</a:t>
            </a:r>
            <a:r>
              <a:rPr lang="en-US" sz="1200" b="0" i="0" kern="1200" baseline="0" dirty="0">
                <a:solidFill>
                  <a:schemeClr val="tx1"/>
                </a:solidFill>
                <a:effectLst/>
                <a:latin typeface="+mn-lt"/>
                <a:ea typeface="+mn-ea"/>
                <a:cs typeface="+mn-cs"/>
              </a:rPr>
              <a:t> – managed (upload blob) unmanaged (link)</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13</a:t>
            </a:fld>
            <a:endParaRPr lang="en-US"/>
          </a:p>
        </p:txBody>
      </p:sp>
    </p:spTree>
    <p:extLst>
      <p:ext uri="{BB962C8B-B14F-4D97-AF65-F5344CB8AC3E}">
        <p14:creationId xmlns:p14="http://schemas.microsoft.com/office/powerpoint/2010/main" val="2616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F19B55-2E71-4C9E-B2AA-7A15F99C05C9}"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38276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F19B55-2E71-4C9E-B2AA-7A15F99C05C9}"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73942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F19B55-2E71-4C9E-B2AA-7A15F99C05C9}"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97735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3_Blank">
    <p:bg>
      <p:bgPr>
        <a:solidFill>
          <a:srgbClr val="FFFFFF"/>
        </a:solidFill>
        <a:effectLst/>
      </p:bgPr>
    </p:bg>
    <p:spTree>
      <p:nvGrpSpPr>
        <p:cNvPr id="1" name=""/>
        <p:cNvGrpSpPr/>
        <p:nvPr/>
      </p:nvGrpSpPr>
      <p:grpSpPr>
        <a:xfrm>
          <a:off x="0" y="0"/>
          <a:ext cx="0" cy="0"/>
          <a:chOff x="0" y="0"/>
          <a:chExt cx="0" cy="0"/>
        </a:xfrm>
      </p:grpSpPr>
      <p:sp>
        <p:nvSpPr>
          <p:cNvPr id="413" name="Slide Number"/>
          <p:cNvSpPr>
            <a:spLocks noGrp="1"/>
          </p:cNvSpPr>
          <p:nvPr>
            <p:ph type="sldNum" sz="quarter" idx="2"/>
          </p:nvPr>
        </p:nvSpPr>
        <p:spPr>
          <a:xfrm>
            <a:off x="8328895" y="4809458"/>
            <a:ext cx="186457" cy="189453"/>
          </a:xfrm>
          <a:prstGeom prst="rect">
            <a:avLst/>
          </a:prstGeom>
        </p:spPr>
        <p:txBody>
          <a:bodyPr lIns="25209" tIns="25209" rIns="25209" bIns="25209"/>
          <a:lstStyle>
            <a:lvl1pPr defTabSz="685529">
              <a:defRPr sz="900">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12583814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F19B55-2E71-4C9E-B2AA-7A15F99C05C9}"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93514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19B55-2E71-4C9E-B2AA-7A15F99C05C9}"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88174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F19B55-2E71-4C9E-B2AA-7A15F99C05C9}"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98528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F19B55-2E71-4C9E-B2AA-7A15F99C05C9}"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02642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F19B55-2E71-4C9E-B2AA-7A15F99C05C9}"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253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19B55-2E71-4C9E-B2AA-7A15F99C05C9}"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96766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19B55-2E71-4C9E-B2AA-7A15F99C05C9}"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67151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F19B55-2E71-4C9E-B2AA-7A15F99C05C9}"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1741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5F19B55-2E71-4C9E-B2AA-7A15F99C05C9}" type="datetimeFigureOut">
              <a:rPr lang="en-US" smtClean="0"/>
              <a:t>10/5/2018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7A0C100-D80C-4BFD-BBFF-F14377ED2EB4}" type="slidenum">
              <a:rPr lang="en-US" smtClean="0"/>
              <a:t>‹#›</a:t>
            </a:fld>
            <a:endParaRPr lang="en-US"/>
          </a:p>
        </p:txBody>
      </p:sp>
    </p:spTree>
    <p:extLst>
      <p:ext uri="{BB962C8B-B14F-4D97-AF65-F5344CB8AC3E}">
        <p14:creationId xmlns:p14="http://schemas.microsoft.com/office/powerpoint/2010/main" val="89567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www.bradygaster.com/azure-cosmosdb-with-functions-and-nodejs"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ww.bradygaster.com/posts/azure-cosmosdb-with-functions" TargetMode="External"/><Relationship Id="rId5" Type="http://schemas.openxmlformats.org/officeDocument/2006/relationships/hyperlink" Target="https://docs.microsoft.com/en-us/azure/cosmos-db/serverless-computing-database" TargetMode="External"/><Relationship Id="rId4" Type="http://schemas.openxmlformats.org/officeDocument/2006/relationships/hyperlink" Target="https://azure.microsoft.com/en-us/blog/azure-cosmosdb-database-for-serverless-era/"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1"/>
            <a:ext cx="8458200" cy="2490788"/>
          </a:xfrm>
        </p:spPr>
        <p:txBody>
          <a:bodyPr/>
          <a:lstStyle/>
          <a:p>
            <a:r>
              <a:rPr lang="en-US" dirty="0" err="1"/>
              <a:t>Serverless</a:t>
            </a:r>
            <a:r>
              <a:rPr lang="en-US" dirty="0"/>
              <a:t> and Schema-less</a:t>
            </a:r>
            <a:br>
              <a:rPr lang="en-US" dirty="0"/>
            </a:br>
            <a:r>
              <a:rPr lang="en-US" dirty="0"/>
              <a:t>w/ Azure Functions and </a:t>
            </a:r>
            <a:r>
              <a:rPr lang="en-US" dirty="0" err="1"/>
              <a:t>CosmosDB</a:t>
            </a:r>
            <a:endParaRPr lang="en-US" dirty="0"/>
          </a:p>
        </p:txBody>
      </p:sp>
      <p:sp>
        <p:nvSpPr>
          <p:cNvPr id="3" name="Subtitle 2"/>
          <p:cNvSpPr>
            <a:spLocks noGrp="1"/>
          </p:cNvSpPr>
          <p:nvPr>
            <p:ph type="subTitle" idx="1"/>
          </p:nvPr>
        </p:nvSpPr>
        <p:spPr/>
        <p:txBody>
          <a:bodyPr/>
          <a:lstStyle/>
          <a:p>
            <a:r>
              <a:rPr lang="en-US" dirty="0"/>
              <a:t>Santosh Hari</a:t>
            </a:r>
          </a:p>
        </p:txBody>
      </p:sp>
    </p:spTree>
    <p:extLst>
      <p:ext uri="{BB962C8B-B14F-4D97-AF65-F5344CB8AC3E}">
        <p14:creationId xmlns:p14="http://schemas.microsoft.com/office/powerpoint/2010/main" val="196942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6844" y="1721703"/>
            <a:ext cx="2292615" cy="830997"/>
          </a:xfrm>
          <a:prstGeom prst="rect">
            <a:avLst/>
          </a:prstGeom>
          <a:noFill/>
        </p:spPr>
        <p:txBody>
          <a:bodyPr wrap="none" rtlCol="0">
            <a:spAutoFit/>
          </a:bodyPr>
          <a:lstStyle/>
          <a:p>
            <a:r>
              <a:rPr lang="en-US" sz="4800" dirty="0"/>
              <a:t>bindings</a:t>
            </a:r>
          </a:p>
        </p:txBody>
      </p:sp>
      <p:sp>
        <p:nvSpPr>
          <p:cNvPr id="4" name="TextBox 3">
            <a:extLst>
              <a:ext uri="{FF2B5EF4-FFF2-40B4-BE49-F238E27FC236}">
                <a16:creationId xmlns:a16="http://schemas.microsoft.com/office/drawing/2014/main" id="{E8828C54-66EA-4CED-B600-26B67A06C2F4}"/>
              </a:ext>
            </a:extLst>
          </p:cNvPr>
          <p:cNvSpPr txBox="1"/>
          <p:nvPr/>
        </p:nvSpPr>
        <p:spPr>
          <a:xfrm>
            <a:off x="2971800" y="207213"/>
            <a:ext cx="5214326"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Functions - Binding</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117" y="230522"/>
            <a:ext cx="588628" cy="588628"/>
          </a:xfrm>
          <a:prstGeom prst="rect">
            <a:avLst/>
          </a:prstGeom>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459" y="807377"/>
            <a:ext cx="52673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18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828C54-66EA-4CED-B600-26B67A06C2F4}"/>
              </a:ext>
            </a:extLst>
          </p:cNvPr>
          <p:cNvSpPr txBox="1"/>
          <p:nvPr/>
        </p:nvSpPr>
        <p:spPr>
          <a:xfrm>
            <a:off x="2971800" y="207213"/>
            <a:ext cx="4572000"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Functions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117" y="230522"/>
            <a:ext cx="588628" cy="58862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638300"/>
            <a:ext cx="88773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0" y="878231"/>
            <a:ext cx="4791376" cy="830997"/>
          </a:xfrm>
          <a:prstGeom prst="rect">
            <a:avLst/>
          </a:prstGeom>
          <a:noFill/>
        </p:spPr>
        <p:txBody>
          <a:bodyPr wrap="none" rtlCol="0">
            <a:spAutoFit/>
          </a:bodyPr>
          <a:lstStyle/>
          <a:p>
            <a:r>
              <a:rPr lang="en-US" sz="4800" dirty="0"/>
              <a:t>Binding in C# code</a:t>
            </a:r>
          </a:p>
        </p:txBody>
      </p:sp>
    </p:spTree>
    <p:extLst>
      <p:ext uri="{BB962C8B-B14F-4D97-AF65-F5344CB8AC3E}">
        <p14:creationId xmlns:p14="http://schemas.microsoft.com/office/powerpoint/2010/main" val="393055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961733" y="3635478"/>
            <a:ext cx="7440794" cy="1450872"/>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68565" tIns="34282" rIns="68565" bIns="34282" numCol="1" anchor="t" anchorCtr="0" compatLnSpc="1">
            <a:prstTxWarp prst="textNoShape">
              <a:avLst/>
            </a:prstTxWarp>
            <a:noAutofit/>
          </a:bodyPr>
          <a:lstStyle/>
          <a:p>
            <a:pPr defTabSz="685645">
              <a:defRPr/>
            </a:pPr>
            <a:endParaRPr lang="en-US" sz="1300" dirty="0">
              <a:solidFill>
                <a:srgbClr val="505050"/>
              </a:solidFill>
              <a:latin typeface="Segoe UI"/>
            </a:endParaRPr>
          </a:p>
        </p:txBody>
      </p:sp>
      <p:sp>
        <p:nvSpPr>
          <p:cNvPr id="273" name="Freeform: Shape 99"/>
          <p:cNvSpPr/>
          <p:nvPr/>
        </p:nvSpPr>
        <p:spPr>
          <a:xfrm>
            <a:off x="50875" y="3813422"/>
            <a:ext cx="9140680" cy="1309181"/>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sp>
        <p:nvSpPr>
          <p:cNvPr id="275" name="Freeform: Shape 827"/>
          <p:cNvSpPr/>
          <p:nvPr/>
        </p:nvSpPr>
        <p:spPr>
          <a:xfrm>
            <a:off x="568830" y="2314541"/>
            <a:ext cx="502327" cy="232254"/>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pic>
        <p:nvPicPr>
          <p:cNvPr id="276" name="Picture 2" descr="https://c2.staticflickr.com/4/3701/19224697601_d03ecccf71_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945" r="13945"/>
          <a:stretch/>
        </p:blipFill>
        <p:spPr bwMode="auto">
          <a:xfrm>
            <a:off x="7009001" y="1803986"/>
            <a:ext cx="415525" cy="576322"/>
          </a:xfrm>
          <a:prstGeom prst="rect">
            <a:avLst/>
          </a:prstGeom>
          <a:noFill/>
          <a:extLst>
            <a:ext uri="{909E8E84-426E-40DD-AFC4-6F175D3DCCD1}">
              <a14:hiddenFill xmlns:a14="http://schemas.microsoft.com/office/drawing/2010/main">
                <a:solidFill>
                  <a:srgbClr val="FFFFFF"/>
                </a:solidFill>
              </a14:hiddenFill>
            </a:ext>
          </a:extLst>
        </p:spPr>
      </p:pic>
      <p:sp>
        <p:nvSpPr>
          <p:cNvPr id="277" name="Freeform: Shape 28"/>
          <p:cNvSpPr/>
          <p:nvPr/>
        </p:nvSpPr>
        <p:spPr>
          <a:xfrm>
            <a:off x="3229385" y="1705041"/>
            <a:ext cx="542062" cy="467391"/>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pic>
        <p:nvPicPr>
          <p:cNvPr id="278" name="Picture 277" descr="https://upload.wikimedia.org/wikipedia/en/thumb/5/54/Gremlin_%28programming_language%29.png/383px-Gremlin_%28programming_language%29.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195507" y="1710996"/>
            <a:ext cx="1169856" cy="455180"/>
          </a:xfrm>
          <a:prstGeom prst="rect">
            <a:avLst/>
          </a:prstGeom>
          <a:extLst>
            <a:ext uri="{909E8E84-426E-40DD-AFC4-6F175D3DCCD1}">
              <a14:hiddenFill xmlns:a14="http://schemas.microsoft.com/office/drawing/2010/main">
                <a:solidFill>
                  <a:srgbClr val="FFFFFF"/>
                </a:solidFill>
              </a14:hiddenFill>
            </a:ext>
          </a:extLst>
        </p:spPr>
      </p:pic>
      <p:grpSp>
        <p:nvGrpSpPr>
          <p:cNvPr id="280" name="Group 279"/>
          <p:cNvGrpSpPr/>
          <p:nvPr/>
        </p:nvGrpSpPr>
        <p:grpSpPr>
          <a:xfrm>
            <a:off x="6596928" y="2770181"/>
            <a:ext cx="439665" cy="282872"/>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5180435" y="2550034"/>
            <a:ext cx="374353" cy="35499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grpSp>
      <p:sp>
        <p:nvSpPr>
          <p:cNvPr id="303" name="TextBox 302"/>
          <p:cNvSpPr txBox="1"/>
          <p:nvPr/>
        </p:nvSpPr>
        <p:spPr>
          <a:xfrm>
            <a:off x="3292462" y="2855382"/>
            <a:ext cx="760437" cy="192842"/>
          </a:xfrm>
          <a:prstGeom prst="rect">
            <a:avLst/>
          </a:prstGeom>
          <a:noFill/>
        </p:spPr>
        <p:txBody>
          <a:bodyPr wrap="none" lIns="0" tIns="33613" rIns="67227" bIns="33613"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Column-family</a:t>
            </a:r>
          </a:p>
        </p:txBody>
      </p:sp>
      <p:sp>
        <p:nvSpPr>
          <p:cNvPr id="304" name="TextBox 303"/>
          <p:cNvSpPr txBox="1"/>
          <p:nvPr/>
        </p:nvSpPr>
        <p:spPr>
          <a:xfrm>
            <a:off x="5142236" y="2911625"/>
            <a:ext cx="556083" cy="192842"/>
          </a:xfrm>
          <a:prstGeom prst="rect">
            <a:avLst/>
          </a:prstGeom>
          <a:noFill/>
        </p:spPr>
        <p:txBody>
          <a:bodyPr wrap="none" lIns="0" tIns="33613" rIns="67227" bIns="33613"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Document</a:t>
            </a:r>
          </a:p>
        </p:txBody>
      </p:sp>
      <p:sp>
        <p:nvSpPr>
          <p:cNvPr id="305" name="TextBox 304"/>
          <p:cNvSpPr txBox="1"/>
          <p:nvPr/>
        </p:nvSpPr>
        <p:spPr>
          <a:xfrm>
            <a:off x="6718522" y="3127847"/>
            <a:ext cx="356538" cy="192842"/>
          </a:xfrm>
          <a:prstGeom prst="rect">
            <a:avLst/>
          </a:prstGeom>
          <a:noFill/>
        </p:spPr>
        <p:txBody>
          <a:bodyPr wrap="none" lIns="0" tIns="33613" rIns="67227" bIns="33613"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Graph</a:t>
            </a:r>
          </a:p>
        </p:txBody>
      </p:sp>
      <p:sp>
        <p:nvSpPr>
          <p:cNvPr id="306" name="TextBox 305"/>
          <p:cNvSpPr txBox="1"/>
          <p:nvPr/>
        </p:nvSpPr>
        <p:spPr>
          <a:xfrm>
            <a:off x="627954" y="3940061"/>
            <a:ext cx="1537703"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Turnkey global distribution</a:t>
            </a:r>
          </a:p>
        </p:txBody>
      </p:sp>
      <p:sp>
        <p:nvSpPr>
          <p:cNvPr id="307" name="TextBox 306"/>
          <p:cNvSpPr txBox="1"/>
          <p:nvPr/>
        </p:nvSpPr>
        <p:spPr>
          <a:xfrm>
            <a:off x="2010402" y="3522342"/>
            <a:ext cx="1418697" cy="35182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Elastic scale out </a:t>
            </a:r>
          </a:p>
          <a:p>
            <a:pPr algn="ctr" defTabSz="642698">
              <a:defRPr/>
            </a:pPr>
            <a:r>
              <a:rPr lang="en-US" sz="900" kern="0">
                <a:solidFill>
                  <a:srgbClr val="002050"/>
                </a:solidFill>
                <a:latin typeface="Segoe UI"/>
                <a:cs typeface="Segoe UI Light" panose="020B0502040204020203" pitchFamily="34" charset="0"/>
              </a:rPr>
              <a:t>of storage &amp; throughput</a:t>
            </a:r>
          </a:p>
        </p:txBody>
      </p:sp>
      <p:sp>
        <p:nvSpPr>
          <p:cNvPr id="308" name="TextBox 307"/>
          <p:cNvSpPr txBox="1"/>
          <p:nvPr/>
        </p:nvSpPr>
        <p:spPr>
          <a:xfrm>
            <a:off x="3295626" y="3430553"/>
            <a:ext cx="2465711"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Guaranteed low latency at the 99</a:t>
            </a:r>
            <a:r>
              <a:rPr lang="en-US" sz="900" kern="0" baseline="30000">
                <a:solidFill>
                  <a:srgbClr val="002050"/>
                </a:solidFill>
                <a:latin typeface="Segoe UI"/>
                <a:cs typeface="Segoe UI Light" panose="020B0502040204020203" pitchFamily="34" charset="0"/>
              </a:rPr>
              <a:t>th</a:t>
            </a:r>
            <a:r>
              <a:rPr lang="en-US" sz="900" kern="0">
                <a:solidFill>
                  <a:srgbClr val="002050"/>
                </a:solidFill>
                <a:latin typeface="Segoe UI"/>
                <a:cs typeface="Segoe UI Light" panose="020B0502040204020203" pitchFamily="34" charset="0"/>
              </a:rPr>
              <a:t> percentile</a:t>
            </a:r>
          </a:p>
        </p:txBody>
      </p:sp>
      <p:sp>
        <p:nvSpPr>
          <p:cNvPr id="309" name="TextBox 308"/>
          <p:cNvSpPr txBox="1"/>
          <p:nvPr/>
        </p:nvSpPr>
        <p:spPr>
          <a:xfrm>
            <a:off x="7349411" y="3940061"/>
            <a:ext cx="1220355"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Comprehensive SLAs</a:t>
            </a:r>
          </a:p>
        </p:txBody>
      </p:sp>
      <p:sp>
        <p:nvSpPr>
          <p:cNvPr id="310" name="TextBox 309"/>
          <p:cNvSpPr txBox="1"/>
          <p:nvPr/>
        </p:nvSpPr>
        <p:spPr>
          <a:xfrm>
            <a:off x="5431689" y="3619074"/>
            <a:ext cx="2061811"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Five well-defined consistency models</a:t>
            </a:r>
          </a:p>
        </p:txBody>
      </p:sp>
      <p:grpSp>
        <p:nvGrpSpPr>
          <p:cNvPr id="311" name="Group 3"/>
          <p:cNvGrpSpPr/>
          <p:nvPr/>
        </p:nvGrpSpPr>
        <p:grpSpPr>
          <a:xfrm>
            <a:off x="1640717" y="4459124"/>
            <a:ext cx="564596" cy="564676"/>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15" name="Graphic 908"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5427365" y="4550235"/>
            <a:ext cx="564596" cy="564676"/>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20" name="Graphic 913"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4621205" y="4279797"/>
            <a:ext cx="564596" cy="564676"/>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25" name="Graphic 918"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7008353" y="4279797"/>
            <a:ext cx="564596" cy="564676"/>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30" name="Graphic 923"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18714" y="3209659"/>
            <a:ext cx="9148145" cy="7782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sp>
        <p:nvSpPr>
          <p:cNvPr id="332" name="Freeform: Shape 927"/>
          <p:cNvSpPr/>
          <p:nvPr/>
        </p:nvSpPr>
        <p:spPr>
          <a:xfrm>
            <a:off x="18714" y="2387394"/>
            <a:ext cx="9148145" cy="7650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sp>
        <p:nvSpPr>
          <p:cNvPr id="333" name="TextBox 332"/>
          <p:cNvSpPr txBox="1"/>
          <p:nvPr/>
        </p:nvSpPr>
        <p:spPr>
          <a:xfrm>
            <a:off x="3801485" y="1826356"/>
            <a:ext cx="804220" cy="267937"/>
          </a:xfrm>
          <a:prstGeom prst="rect">
            <a:avLst/>
          </a:prstGeom>
          <a:noFill/>
        </p:spPr>
        <p:txBody>
          <a:bodyPr wrap="none" lIns="67227" tIns="33613" rIns="67227" bIns="33613" rtlCol="0">
            <a:spAutoFit/>
          </a:bodyPr>
          <a:lstStyle/>
          <a:p>
            <a:pPr defTabSz="685645">
              <a:defRPr/>
            </a:pPr>
            <a:r>
              <a:rPr lang="en-US" sz="1300">
                <a:solidFill>
                  <a:srgbClr val="505050"/>
                </a:solidFill>
                <a:latin typeface="Segoe UI"/>
              </a:rPr>
              <a:t>Table API</a:t>
            </a:r>
          </a:p>
        </p:txBody>
      </p:sp>
      <p:grpSp>
        <p:nvGrpSpPr>
          <p:cNvPr id="334" name="Group 333"/>
          <p:cNvGrpSpPr/>
          <p:nvPr/>
        </p:nvGrpSpPr>
        <p:grpSpPr>
          <a:xfrm>
            <a:off x="3375152" y="2680053"/>
            <a:ext cx="486651" cy="93484"/>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grpSp>
      <p:grpSp>
        <p:nvGrpSpPr>
          <p:cNvPr id="340" name="Group 339"/>
          <p:cNvGrpSpPr/>
          <p:nvPr/>
        </p:nvGrpSpPr>
        <p:grpSpPr>
          <a:xfrm>
            <a:off x="1915539" y="2746614"/>
            <a:ext cx="556771" cy="606010"/>
            <a:chOff x="4511512" y="6316301"/>
            <a:chExt cx="685725" cy="1679880"/>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grpSp>
        <p:sp>
          <p:nvSpPr>
            <p:cNvPr id="342" name="TextBox 341"/>
            <p:cNvSpPr txBox="1"/>
            <p:nvPr/>
          </p:nvSpPr>
          <p:spPr>
            <a:xfrm>
              <a:off x="4520850" y="7398963"/>
              <a:ext cx="676387" cy="597218"/>
            </a:xfrm>
            <a:prstGeom prst="rect">
              <a:avLst/>
            </a:prstGeom>
            <a:noFill/>
          </p:spPr>
          <p:txBody>
            <a:bodyPr wrap="none" lIns="0"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Key-value</a:t>
              </a:r>
            </a:p>
          </p:txBody>
        </p:sp>
      </p:grpSp>
      <p:pic>
        <p:nvPicPr>
          <p:cNvPr id="352" name="Picture 4" descr="Image result for cassandra logo">
            <a:extLst>
              <a:ext uri="{FF2B5EF4-FFF2-40B4-BE49-F238E27FC236}">
                <a16:creationId xmlns:a16="http://schemas.microsoft.com/office/drawing/2014/main" id="{42F40478-300F-49F0-B1BD-AA193E7242F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19170" y="2093369"/>
            <a:ext cx="699695" cy="469086"/>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E8828C54-66EA-4CED-B600-26B67A06C2F4}"/>
              </a:ext>
            </a:extLst>
          </p:cNvPr>
          <p:cNvSpPr txBox="1"/>
          <p:nvPr/>
        </p:nvSpPr>
        <p:spPr>
          <a:xfrm>
            <a:off x="1871152" y="270291"/>
            <a:ext cx="6531375"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Schema-less with Azure Cosmos DB</a:t>
            </a:r>
          </a:p>
        </p:txBody>
      </p:sp>
      <p:pic>
        <p:nvPicPr>
          <p:cNvPr id="95" name="Picture 94">
            <a:extLst>
              <a:ext uri="{FF2B5EF4-FFF2-40B4-BE49-F238E27FC236}">
                <a16:creationId xmlns:a16="http://schemas.microsoft.com/office/drawing/2014/main" id="{57C8BCC3-3ADD-4EC5-92DE-A4FBED3CCD7D}"/>
              </a:ext>
            </a:extLst>
          </p:cNvPr>
          <p:cNvPicPr>
            <a:picLocks noChangeAspect="1"/>
          </p:cNvPicPr>
          <p:nvPr/>
        </p:nvPicPr>
        <p:blipFill>
          <a:blip r:embed="rId8"/>
          <a:stretch>
            <a:fillRect/>
          </a:stretch>
        </p:blipFill>
        <p:spPr>
          <a:xfrm>
            <a:off x="1313666" y="285628"/>
            <a:ext cx="546329" cy="546406"/>
          </a:xfrm>
          <a:prstGeom prst="rect">
            <a:avLst/>
          </a:prstGeom>
        </p:spPr>
      </p:pic>
      <p:grpSp>
        <p:nvGrpSpPr>
          <p:cNvPr id="4" name="Group 3">
            <a:extLst>
              <a:ext uri="{FF2B5EF4-FFF2-40B4-BE49-F238E27FC236}">
                <a16:creationId xmlns:a16="http://schemas.microsoft.com/office/drawing/2014/main" id="{23105B10-D8EE-4B57-8297-DB7C319B8284}"/>
              </a:ext>
            </a:extLst>
          </p:cNvPr>
          <p:cNvGrpSpPr/>
          <p:nvPr/>
        </p:nvGrpSpPr>
        <p:grpSpPr>
          <a:xfrm>
            <a:off x="1463727" y="1872192"/>
            <a:ext cx="1256810" cy="395057"/>
            <a:chOff x="1907932" y="2479150"/>
            <a:chExt cx="1675984" cy="526743"/>
          </a:xfrm>
        </p:grpSpPr>
        <p:pic>
          <p:nvPicPr>
            <p:cNvPr id="2" name="Picture 1">
              <a:extLst>
                <a:ext uri="{FF2B5EF4-FFF2-40B4-BE49-F238E27FC236}">
                  <a16:creationId xmlns:a16="http://schemas.microsoft.com/office/drawing/2014/main" id="{69E2A0DB-49DE-4437-8D21-B5DAB753CA99}"/>
                </a:ext>
              </a:extLst>
            </p:cNvPr>
            <p:cNvPicPr>
              <a:picLocks noChangeAspect="1"/>
            </p:cNvPicPr>
            <p:nvPr/>
          </p:nvPicPr>
          <p:blipFill>
            <a:blip r:embed="rId9"/>
            <a:stretch>
              <a:fillRect/>
            </a:stretch>
          </p:blipFill>
          <p:spPr>
            <a:xfrm>
              <a:off x="1907932" y="2479150"/>
              <a:ext cx="477971" cy="526743"/>
            </a:xfrm>
            <a:prstGeom prst="rect">
              <a:avLst/>
            </a:prstGeom>
          </p:spPr>
        </p:pic>
        <p:sp>
          <p:nvSpPr>
            <p:cNvPr id="3" name="TextBox 2">
              <a:extLst>
                <a:ext uri="{FF2B5EF4-FFF2-40B4-BE49-F238E27FC236}">
                  <a16:creationId xmlns:a16="http://schemas.microsoft.com/office/drawing/2014/main" id="{32E50446-FE9F-45A9-A722-12D032E44288}"/>
                </a:ext>
              </a:extLst>
            </p:cNvPr>
            <p:cNvSpPr txBox="1"/>
            <p:nvPr/>
          </p:nvSpPr>
          <p:spPr>
            <a:xfrm>
              <a:off x="2337244" y="2563634"/>
              <a:ext cx="1246672" cy="389851"/>
            </a:xfrm>
            <a:prstGeom prst="rect">
              <a:avLst/>
            </a:prstGeom>
            <a:noFill/>
          </p:spPr>
          <p:txBody>
            <a:bodyPr wrap="none" rtlCol="0">
              <a:spAutoFit/>
            </a:bodyPr>
            <a:lstStyle/>
            <a:p>
              <a:pPr defTabSz="685645"/>
              <a:r>
                <a:rPr lang="en-US" sz="1300" dirty="0">
                  <a:solidFill>
                    <a:prstClr val="black">
                      <a:lumMod val="75000"/>
                      <a:lumOff val="25000"/>
                    </a:prstClr>
                  </a:solidFill>
                  <a:latin typeface="Segoe UI" panose="020B0502040204020203" pitchFamily="34" charset="0"/>
                  <a:cs typeface="Segoe UI" panose="020B0502040204020203" pitchFamily="34" charset="0"/>
                </a:rPr>
                <a:t>MongoDB</a:t>
              </a:r>
            </a:p>
          </p:txBody>
        </p:sp>
      </p:grpSp>
    </p:spTree>
    <p:extLst>
      <p:ext uri="{BB962C8B-B14F-4D97-AF65-F5344CB8AC3E}">
        <p14:creationId xmlns:p14="http://schemas.microsoft.com/office/powerpoint/2010/main" val="27438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e hierarchical relationship between resources in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083468"/>
            <a:ext cx="7429500" cy="40790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8828C54-66EA-4CED-B600-26B67A06C2F4}"/>
              </a:ext>
            </a:extLst>
          </p:cNvPr>
          <p:cNvSpPr txBox="1"/>
          <p:nvPr/>
        </p:nvSpPr>
        <p:spPr>
          <a:xfrm>
            <a:off x="1066800" y="207213"/>
            <a:ext cx="7924800"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Cosmos DB – SQL API (DocumentDB)</a:t>
            </a:r>
          </a:p>
        </p:txBody>
      </p:sp>
      <p:pic>
        <p:nvPicPr>
          <p:cNvPr id="8" name="Picture 7">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81000" y="214805"/>
            <a:ext cx="546329" cy="546406"/>
          </a:xfrm>
          <a:prstGeom prst="rect">
            <a:avLst/>
          </a:prstGeom>
        </p:spPr>
      </p:pic>
    </p:spTree>
    <p:extLst>
      <p:ext uri="{BB962C8B-B14F-4D97-AF65-F5344CB8AC3E}">
        <p14:creationId xmlns:p14="http://schemas.microsoft.com/office/powerpoint/2010/main" val="2008774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8314"/>
            <a:ext cx="8229600" cy="4049436"/>
          </a:xfrm>
        </p:spPr>
        <p:txBody>
          <a:bodyPr>
            <a:normAutofit/>
          </a:bodyPr>
          <a:lstStyle/>
          <a:p>
            <a:r>
              <a:rPr lang="en-US" sz="2800" dirty="0"/>
              <a:t>Partitions, Partition Ranges, Monitored Collection,  </a:t>
            </a:r>
          </a:p>
        </p:txBody>
      </p:sp>
      <p:sp>
        <p:nvSpPr>
          <p:cNvPr id="8" name="TextBox 7">
            <a:extLst>
              <a:ext uri="{FF2B5EF4-FFF2-40B4-BE49-F238E27FC236}">
                <a16:creationId xmlns:a16="http://schemas.microsoft.com/office/drawing/2014/main" id="{E8828C54-66EA-4CED-B600-26B67A06C2F4}"/>
              </a:ext>
            </a:extLst>
          </p:cNvPr>
          <p:cNvSpPr txBox="1"/>
          <p:nvPr/>
        </p:nvSpPr>
        <p:spPr>
          <a:xfrm>
            <a:off x="1066800" y="207213"/>
            <a:ext cx="7848600"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Cosmos DB – Change Feed</a:t>
            </a:r>
          </a:p>
        </p:txBody>
      </p:sp>
      <p:pic>
        <p:nvPicPr>
          <p:cNvPr id="9" name="Picture 8">
            <a:extLst>
              <a:ext uri="{FF2B5EF4-FFF2-40B4-BE49-F238E27FC236}">
                <a16:creationId xmlns:a16="http://schemas.microsoft.com/office/drawing/2014/main" id="{57C8BCC3-3ADD-4EC5-92DE-A4FBED3CCD7D}"/>
              </a:ext>
            </a:extLst>
          </p:cNvPr>
          <p:cNvPicPr>
            <a:picLocks noChangeAspect="1"/>
          </p:cNvPicPr>
          <p:nvPr/>
        </p:nvPicPr>
        <p:blipFill>
          <a:blip r:embed="rId3"/>
          <a:stretch>
            <a:fillRect/>
          </a:stretch>
        </p:blipFill>
        <p:spPr>
          <a:xfrm>
            <a:off x="457200" y="234092"/>
            <a:ext cx="546329" cy="546406"/>
          </a:xfrm>
          <a:prstGeom prst="rect">
            <a:avLst/>
          </a:prstGeom>
        </p:spPr>
      </p:pic>
      <p:pic>
        <p:nvPicPr>
          <p:cNvPr id="10" name="Picture 9" descr="Using the Azure Cosmos DB change feed processor host"/>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81150"/>
            <a:ext cx="5943600" cy="3127375"/>
          </a:xfrm>
          <a:prstGeom prst="rect">
            <a:avLst/>
          </a:prstGeom>
          <a:noFill/>
          <a:ln>
            <a:noFill/>
          </a:ln>
        </p:spPr>
      </p:pic>
    </p:spTree>
    <p:extLst>
      <p:ext uri="{BB962C8B-B14F-4D97-AF65-F5344CB8AC3E}">
        <p14:creationId xmlns:p14="http://schemas.microsoft.com/office/powerpoint/2010/main" val="268577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a:solidFill>
                  <a:srgbClr val="00B0F0"/>
                </a:solidFill>
                <a:latin typeface="Segoe UI Light" panose="020B0502040204020203" pitchFamily="34" charset="0"/>
                <a:cs typeface="Segoe UI Light" panose="020B0502040204020203" pitchFamily="34" charset="0"/>
              </a:rPr>
              <a:t>Serverless</a:t>
            </a:r>
            <a:r>
              <a:rPr lang="en-US" sz="3300" dirty="0">
                <a:solidFill>
                  <a:srgbClr val="00B0F0"/>
                </a:solidFill>
                <a:latin typeface="Segoe UI Light" panose="020B0502040204020203" pitchFamily="34" charset="0"/>
                <a:cs typeface="Segoe UI Light" panose="020B0502040204020203" pitchFamily="34" charset="0"/>
              </a:rPr>
              <a:t> and Schema-less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6" name="Picture 5">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
        <p:nvSpPr>
          <p:cNvPr id="3" name="Content Placeholder 2"/>
          <p:cNvSpPr>
            <a:spLocks noGrp="1"/>
          </p:cNvSpPr>
          <p:nvPr>
            <p:ph idx="1"/>
          </p:nvPr>
        </p:nvSpPr>
        <p:spPr>
          <a:xfrm>
            <a:off x="457200" y="971550"/>
            <a:ext cx="8229600" cy="3886200"/>
          </a:xfrm>
        </p:spPr>
        <p:txBody>
          <a:bodyPr>
            <a:normAutofit/>
          </a:bodyPr>
          <a:lstStyle/>
          <a:p>
            <a:r>
              <a:rPr lang="en-US" dirty="0"/>
              <a:t>Why?</a:t>
            </a:r>
          </a:p>
          <a:p>
            <a:pPr lvl="1"/>
            <a:r>
              <a:rPr lang="en-US" dirty="0"/>
              <a:t>Scale easily – computing and data storage</a:t>
            </a:r>
          </a:p>
          <a:p>
            <a:pPr lvl="1"/>
            <a:r>
              <a:rPr lang="en-US" dirty="0" err="1"/>
              <a:t>Microservices</a:t>
            </a:r>
            <a:r>
              <a:rPr lang="en-US" dirty="0"/>
              <a:t>-friendly</a:t>
            </a:r>
          </a:p>
          <a:p>
            <a:pPr lvl="1"/>
            <a:r>
              <a:rPr lang="en-US" dirty="0"/>
              <a:t>Minimize custom integration code</a:t>
            </a:r>
          </a:p>
          <a:p>
            <a:pPr lvl="1"/>
            <a:r>
              <a:rPr lang="en-US" dirty="0"/>
              <a:t>Handle 3Vs of data – variety, velocity, volume</a:t>
            </a:r>
          </a:p>
        </p:txBody>
      </p:sp>
    </p:spTree>
    <p:extLst>
      <p:ext uri="{BB962C8B-B14F-4D97-AF65-F5344CB8AC3E}">
        <p14:creationId xmlns:p14="http://schemas.microsoft.com/office/powerpoint/2010/main" val="250754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a:solidFill>
                  <a:srgbClr val="00B0F0"/>
                </a:solidFill>
                <a:latin typeface="Segoe UI Light" panose="020B0502040204020203" pitchFamily="34" charset="0"/>
                <a:cs typeface="Segoe UI Light" panose="020B0502040204020203" pitchFamily="34" charset="0"/>
              </a:rPr>
              <a:t>Serverless</a:t>
            </a:r>
            <a:r>
              <a:rPr lang="en-US" sz="3300" dirty="0">
                <a:solidFill>
                  <a:srgbClr val="00B0F0"/>
                </a:solidFill>
                <a:latin typeface="Segoe UI Light" panose="020B0502040204020203" pitchFamily="34" charset="0"/>
                <a:cs typeface="Segoe UI Light" panose="020B0502040204020203" pitchFamily="34" charset="0"/>
              </a:rPr>
              <a:t> and Schema-less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6" name="Picture 5">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
        <p:nvSpPr>
          <p:cNvPr id="3" name="Content Placeholder 2"/>
          <p:cNvSpPr>
            <a:spLocks noGrp="1"/>
          </p:cNvSpPr>
          <p:nvPr>
            <p:ph idx="1"/>
          </p:nvPr>
        </p:nvSpPr>
        <p:spPr>
          <a:xfrm>
            <a:off x="457200" y="971550"/>
            <a:ext cx="8229600" cy="3886200"/>
          </a:xfrm>
        </p:spPr>
        <p:txBody>
          <a:bodyPr>
            <a:normAutofit fontScale="92500" lnSpcReduction="20000"/>
          </a:bodyPr>
          <a:lstStyle/>
          <a:p>
            <a:r>
              <a:rPr lang="en-US" dirty="0" err="1"/>
              <a:t>Serverless</a:t>
            </a:r>
            <a:r>
              <a:rPr lang="en-US" dirty="0"/>
              <a:t> computing with Azure Functions</a:t>
            </a:r>
          </a:p>
          <a:p>
            <a:r>
              <a:rPr lang="en-US" dirty="0" err="1"/>
              <a:t>Serverless</a:t>
            </a:r>
            <a:r>
              <a:rPr lang="en-US" dirty="0"/>
              <a:t> Schema-less data storage with </a:t>
            </a:r>
            <a:r>
              <a:rPr lang="en-US" dirty="0" err="1"/>
              <a:t>CosmosDB</a:t>
            </a:r>
            <a:endParaRPr lang="en-US" dirty="0"/>
          </a:p>
          <a:p>
            <a:r>
              <a:rPr lang="en-US" dirty="0"/>
              <a:t>Read from </a:t>
            </a:r>
            <a:r>
              <a:rPr lang="en-US" dirty="0" err="1"/>
              <a:t>CosmosDB</a:t>
            </a:r>
            <a:r>
              <a:rPr lang="en-US" dirty="0"/>
              <a:t> with input binding for Azure Function</a:t>
            </a:r>
          </a:p>
          <a:p>
            <a:r>
              <a:rPr lang="en-US" dirty="0"/>
              <a:t>Save to </a:t>
            </a:r>
            <a:r>
              <a:rPr lang="en-US" dirty="0" err="1"/>
              <a:t>CosmosDB</a:t>
            </a:r>
            <a:r>
              <a:rPr lang="en-US" dirty="0"/>
              <a:t> with output binding for Azure Function</a:t>
            </a:r>
          </a:p>
          <a:p>
            <a:r>
              <a:rPr lang="en-US" dirty="0"/>
              <a:t>Monitor </a:t>
            </a:r>
            <a:r>
              <a:rPr lang="en-US" dirty="0" err="1"/>
              <a:t>CosmosDB</a:t>
            </a:r>
            <a:r>
              <a:rPr lang="en-US" dirty="0"/>
              <a:t> data changes with Azure Functions Change Feed</a:t>
            </a:r>
          </a:p>
        </p:txBody>
      </p:sp>
    </p:spTree>
    <p:extLst>
      <p:ext uri="{BB962C8B-B14F-4D97-AF65-F5344CB8AC3E}">
        <p14:creationId xmlns:p14="http://schemas.microsoft.com/office/powerpoint/2010/main" val="241975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Dev environment</a:t>
            </a:r>
          </a:p>
          <a:p>
            <a:pPr lvl="1"/>
            <a:r>
              <a:rPr lang="en-US" dirty="0"/>
              <a:t>Visual Studio 2017</a:t>
            </a:r>
          </a:p>
          <a:p>
            <a:pPr lvl="1"/>
            <a:r>
              <a:rPr lang="en-US" dirty="0"/>
              <a:t>Install Azure storage emulator</a:t>
            </a:r>
          </a:p>
          <a:p>
            <a:pPr lvl="1"/>
            <a:r>
              <a:rPr lang="en-US" dirty="0"/>
              <a:t>Install </a:t>
            </a:r>
            <a:r>
              <a:rPr lang="en-US" dirty="0" err="1"/>
              <a:t>CosmosDB</a:t>
            </a:r>
            <a:r>
              <a:rPr lang="en-US" dirty="0"/>
              <a:t> emulator</a:t>
            </a:r>
          </a:p>
          <a:p>
            <a:pPr lvl="1"/>
            <a:r>
              <a:rPr lang="en-US" dirty="0"/>
              <a:t>Visual Studio Azure Development Workload</a:t>
            </a:r>
          </a:p>
          <a:p>
            <a:pPr lvl="1"/>
            <a:r>
              <a:rPr lang="en-US" dirty="0"/>
              <a:t>Install latest version of Azure Functions tools for v2</a:t>
            </a:r>
          </a:p>
          <a:p>
            <a:pPr lvl="1"/>
            <a:r>
              <a:rPr lang="en-US" dirty="0"/>
              <a:t>Install cosmos support for functions</a:t>
            </a:r>
          </a:p>
          <a:p>
            <a:pPr lvl="1"/>
            <a:endParaRPr lang="en-US" dirty="0"/>
          </a:p>
        </p:txBody>
      </p:sp>
      <p:sp>
        <p:nvSpPr>
          <p:cNvPr id="4" name="TextBox 3">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a:solidFill>
                  <a:srgbClr val="00B0F0"/>
                </a:solidFill>
                <a:latin typeface="Segoe UI Light" panose="020B0502040204020203" pitchFamily="34" charset="0"/>
                <a:cs typeface="Segoe UI Light" panose="020B0502040204020203" pitchFamily="34" charset="0"/>
              </a:rPr>
              <a:t>Serverless</a:t>
            </a:r>
            <a:r>
              <a:rPr lang="en-US" sz="3300" dirty="0">
                <a:solidFill>
                  <a:srgbClr val="00B0F0"/>
                </a:solidFill>
                <a:latin typeface="Segoe UI Light" panose="020B0502040204020203" pitchFamily="34" charset="0"/>
                <a:cs typeface="Segoe UI Light" panose="020B0502040204020203" pitchFamily="34" charset="0"/>
              </a:rPr>
              <a:t> and Schema-less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6" name="Picture 5">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Tree>
    <p:extLst>
      <p:ext uri="{BB962C8B-B14F-4D97-AF65-F5344CB8AC3E}">
        <p14:creationId xmlns:p14="http://schemas.microsoft.com/office/powerpoint/2010/main" val="3270882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Store Schema-less data</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42" y="1428750"/>
            <a:ext cx="8482091"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5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28C54-66EA-4CED-B600-26B67A06C2F4}"/>
              </a:ext>
            </a:extLst>
          </p:cNvPr>
          <p:cNvSpPr txBox="1"/>
          <p:nvPr/>
        </p:nvSpPr>
        <p:spPr>
          <a:xfrm>
            <a:off x="1752600" y="207213"/>
            <a:ext cx="7239000" cy="1107996"/>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React to changing Schema-less with Serverless code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42" y="1200150"/>
            <a:ext cx="8651631"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0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120103" y="2722897"/>
            <a:ext cx="326038" cy="328898"/>
          </a:xfrm>
          <a:prstGeom prst="rect">
            <a:avLst/>
          </a:prstGeom>
        </p:spPr>
      </p:pic>
      <p:pic>
        <p:nvPicPr>
          <p:cNvPr id="18" name="Picture 17"/>
          <p:cNvPicPr>
            <a:picLocks noChangeAspect="1"/>
          </p:cNvPicPr>
          <p:nvPr/>
        </p:nvPicPr>
        <p:blipFill>
          <a:blip r:embed="rId4"/>
          <a:stretch>
            <a:fillRect/>
          </a:stretch>
        </p:blipFill>
        <p:spPr>
          <a:xfrm>
            <a:off x="1120104" y="3205157"/>
            <a:ext cx="347564" cy="260786"/>
          </a:xfrm>
          <a:prstGeom prst="rect">
            <a:avLst/>
          </a:prstGeom>
        </p:spPr>
      </p:pic>
      <p:pic>
        <p:nvPicPr>
          <p:cNvPr id="19" name="Picture 18"/>
          <p:cNvPicPr>
            <a:picLocks noChangeAspect="1"/>
          </p:cNvPicPr>
          <p:nvPr/>
        </p:nvPicPr>
        <p:blipFill>
          <a:blip r:embed="rId5"/>
          <a:stretch>
            <a:fillRect/>
          </a:stretch>
        </p:blipFill>
        <p:spPr>
          <a:xfrm>
            <a:off x="1112308" y="3608456"/>
            <a:ext cx="378578" cy="318250"/>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764" y="4074414"/>
            <a:ext cx="371892" cy="341050"/>
          </a:xfrm>
          <a:prstGeom prst="rect">
            <a:avLst/>
          </a:prstGeom>
        </p:spPr>
      </p:pic>
      <p:sp>
        <p:nvSpPr>
          <p:cNvPr id="22" name="Content Placeholder 2"/>
          <p:cNvSpPr txBox="1">
            <a:spLocks/>
          </p:cNvSpPr>
          <p:nvPr/>
        </p:nvSpPr>
        <p:spPr>
          <a:xfrm>
            <a:off x="1094764" y="396295"/>
            <a:ext cx="3387962" cy="2095668"/>
          </a:xfrm>
          <a:prstGeom prst="rect">
            <a:avLst/>
          </a:prstGeom>
        </p:spPr>
        <p:txBody>
          <a:bodyPr vert="horz" lIns="68570" tIns="34285" rIns="68570" bIns="34285" rtlCol="0">
            <a:normAutofit fontScale="92500" lnSpcReduction="2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75" indent="0" defTabSz="342900">
              <a:spcBef>
                <a:spcPts val="450"/>
              </a:spcBef>
              <a:spcAft>
                <a:spcPts val="900"/>
              </a:spcAft>
              <a:buNone/>
              <a:defRPr/>
            </a:pPr>
            <a:r>
              <a:rPr lang="en-GB" sz="2625" b="1" dirty="0">
                <a:latin typeface="Segoe UI Light" panose="020B0502040204020203" pitchFamily="34" charset="0"/>
                <a:cs typeface="Segoe UI Light" panose="020B0502040204020203" pitchFamily="34" charset="0"/>
              </a:rPr>
              <a:t>Santosh Hari</a:t>
            </a:r>
          </a:p>
          <a:p>
            <a:pPr marL="675" indent="0">
              <a:lnSpc>
                <a:spcPct val="100000"/>
              </a:lnSpc>
              <a:buNone/>
            </a:pPr>
            <a:r>
              <a:rPr lang="en-GB" sz="1650" dirty="0">
                <a:solidFill>
                  <a:srgbClr val="353535">
                    <a:lumMod val="75000"/>
                    <a:lumOff val="25000"/>
                  </a:srgbClr>
                </a:solidFill>
                <a:latin typeface="Segoe UI Light" panose="020B0502040204020203" pitchFamily="34" charset="0"/>
                <a:cs typeface="Segoe UI Light" panose="020B0502040204020203" pitchFamily="34" charset="0"/>
              </a:rPr>
              <a:t>Azure Consultant</a:t>
            </a:r>
          </a:p>
          <a:p>
            <a:pPr marL="675" indent="0">
              <a:lnSpc>
                <a:spcPct val="100000"/>
              </a:lnSpc>
              <a:buNone/>
            </a:pPr>
            <a:r>
              <a:rPr lang="en-GB" sz="1650" dirty="0">
                <a:solidFill>
                  <a:srgbClr val="353535">
                    <a:lumMod val="75000"/>
                    <a:lumOff val="25000"/>
                  </a:srgbClr>
                </a:solidFill>
                <a:latin typeface="Segoe UI Light" panose="020B0502040204020203" pitchFamily="34" charset="0"/>
                <a:cs typeface="Segoe UI Light" panose="020B0502040204020203" pitchFamily="34" charset="0"/>
              </a:rPr>
              <a:t>Azure MVP</a:t>
            </a:r>
          </a:p>
          <a:p>
            <a:pPr marL="900" indent="0">
              <a:lnSpc>
                <a:spcPct val="100000"/>
              </a:lnSpc>
              <a:buNone/>
            </a:pPr>
            <a:r>
              <a:rPr lang="en-US" sz="1800" dirty="0">
                <a:solidFill>
                  <a:srgbClr val="353535">
                    <a:lumMod val="75000"/>
                    <a:lumOff val="25000"/>
                  </a:srgbClr>
                </a:solidFill>
                <a:latin typeface="Segoe UI Light" panose="020B0502040204020203" pitchFamily="34" charset="0"/>
                <a:cs typeface="Segoe UI Light" panose="020B0502040204020203" pitchFamily="34" charset="0"/>
              </a:rPr>
              <a:t>President, Orlando .NET UG</a:t>
            </a:r>
          </a:p>
          <a:p>
            <a:pPr marL="900" indent="0">
              <a:lnSpc>
                <a:spcPct val="100000"/>
              </a:lnSpc>
              <a:buNone/>
            </a:pPr>
            <a:r>
              <a:rPr lang="en-US" sz="1800" dirty="0">
                <a:solidFill>
                  <a:srgbClr val="353535">
                    <a:lumMod val="75000"/>
                    <a:lumOff val="25000"/>
                  </a:srgbClr>
                </a:solidFill>
                <a:latin typeface="Segoe UI Light" panose="020B0502040204020203" pitchFamily="34" charset="0"/>
                <a:cs typeface="Segoe UI Light" panose="020B0502040204020203" pitchFamily="34" charset="0"/>
              </a:rPr>
              <a:t>Organizer, Orlando Codecamp</a:t>
            </a:r>
          </a:p>
        </p:txBody>
      </p:sp>
      <p:sp>
        <p:nvSpPr>
          <p:cNvPr id="23" name="Content Placeholder 2"/>
          <p:cNvSpPr txBox="1">
            <a:spLocks/>
          </p:cNvSpPr>
          <p:nvPr/>
        </p:nvSpPr>
        <p:spPr>
          <a:xfrm>
            <a:off x="1490885" y="2722897"/>
            <a:ext cx="2881090" cy="1758737"/>
          </a:xfrm>
          <a:prstGeom prst="rect">
            <a:avLst/>
          </a:prstGeom>
        </p:spPr>
        <p:txBody>
          <a:bodyPr vert="horz" lIns="68570" tIns="34285" rIns="68570" bIns="34285" rtlCol="0">
            <a:normAutofit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75" indent="0" defTabSz="342900">
              <a:spcBef>
                <a:spcPts val="450"/>
              </a:spcBef>
              <a:spcAft>
                <a:spcPts val="900"/>
              </a:spcAft>
              <a:buNone/>
              <a:defRPr/>
            </a:pPr>
            <a:r>
              <a:rPr lang="en-US" sz="1800" dirty="0"/>
              <a:t>santoshhari.wordpress.com</a:t>
            </a:r>
          </a:p>
          <a:p>
            <a:pPr marL="675" indent="0" defTabSz="342900">
              <a:spcBef>
                <a:spcPts val="450"/>
              </a:spcBef>
              <a:spcAft>
                <a:spcPts val="900"/>
              </a:spcAft>
              <a:buNone/>
              <a:defRPr/>
            </a:pPr>
            <a:r>
              <a:rPr lang="en-GB" sz="1800" dirty="0">
                <a:latin typeface="Segoe UI Light" panose="020B0502040204020203" pitchFamily="34" charset="0"/>
                <a:cs typeface="Segoe UI Light" panose="020B0502040204020203" pitchFamily="34" charset="0"/>
              </a:rPr>
              <a:t>santosh@nebbiatech.com</a:t>
            </a:r>
          </a:p>
          <a:p>
            <a:pPr marL="675" indent="0" defTabSz="342900">
              <a:spcBef>
                <a:spcPts val="450"/>
              </a:spcBef>
              <a:spcAft>
                <a:spcPts val="900"/>
              </a:spcAft>
              <a:buNone/>
              <a:defRPr/>
            </a:pPr>
            <a:r>
              <a:rPr lang="en-GB" sz="1800" dirty="0">
                <a:latin typeface="Segoe UI Light" panose="020B0502040204020203" pitchFamily="34" charset="0"/>
                <a:cs typeface="Segoe UI Light" panose="020B0502040204020203" pitchFamily="34" charset="0"/>
              </a:rPr>
              <a:t>@_s_hari</a:t>
            </a:r>
          </a:p>
          <a:p>
            <a:pPr marL="675" indent="0" defTabSz="342900">
              <a:spcBef>
                <a:spcPts val="450"/>
              </a:spcBef>
              <a:spcAft>
                <a:spcPts val="900"/>
              </a:spcAft>
              <a:buNone/>
              <a:defRPr/>
            </a:pPr>
            <a:r>
              <a:rPr lang="en-GB" sz="1800" dirty="0">
                <a:latin typeface="Segoe UI Light" panose="020B0502040204020203" pitchFamily="34" charset="0"/>
                <a:cs typeface="Segoe UI Light" panose="020B0502040204020203" pitchFamily="34" charset="0"/>
              </a:rPr>
              <a:t>/in/</a:t>
            </a:r>
            <a:r>
              <a:rPr lang="en-US" sz="1800" dirty="0">
                <a:latin typeface="Segoe UI Light" panose="020B0502040204020203" pitchFamily="34" charset="0"/>
                <a:cs typeface="Segoe UI Light" panose="020B0502040204020203" pitchFamily="34" charset="0"/>
              </a:rPr>
              <a:t>santoshhari</a:t>
            </a:r>
            <a:endParaRPr lang="en-GB" sz="1800"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D49C8FA6-8A25-490A-AA57-C71118B5FA5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9741" y="453558"/>
            <a:ext cx="1570871" cy="1570871"/>
          </a:xfrm>
          <a:prstGeom prst="rect">
            <a:avLst/>
          </a:prstGeom>
        </p:spPr>
      </p:pic>
      <p:pic>
        <p:nvPicPr>
          <p:cNvPr id="11" name="Picture 2" descr="MVP Award">
            <a:extLst>
              <a:ext uri="{FF2B5EF4-FFF2-40B4-BE49-F238E27FC236}">
                <a16:creationId xmlns:a16="http://schemas.microsoft.com/office/drawing/2014/main" id="{7F2A5335-77FD-4CB9-AE16-E48863D1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0611" y="453558"/>
            <a:ext cx="1005357" cy="1570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3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a:solidFill>
                  <a:srgbClr val="00B0F0"/>
                </a:solidFill>
                <a:latin typeface="Segoe UI Light" panose="020B0502040204020203" pitchFamily="34" charset="0"/>
                <a:cs typeface="Segoe UI Light" panose="020B0502040204020203" pitchFamily="34" charset="0"/>
              </a:rPr>
              <a:t>Serverless</a:t>
            </a:r>
            <a:r>
              <a:rPr lang="en-US" sz="3300" dirty="0">
                <a:solidFill>
                  <a:srgbClr val="00B0F0"/>
                </a:solidFill>
                <a:latin typeface="Segoe UI Light" panose="020B0502040204020203" pitchFamily="34" charset="0"/>
                <a:cs typeface="Segoe UI Light" panose="020B0502040204020203" pitchFamily="34" charset="0"/>
              </a:rPr>
              <a:t> and Schema-less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99" y="971550"/>
            <a:ext cx="64008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037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81125"/>
            <a:ext cx="7300828" cy="3629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828C54-66EA-4CED-B600-26B67A06C2F4}"/>
              </a:ext>
            </a:extLst>
          </p:cNvPr>
          <p:cNvSpPr txBox="1"/>
          <p:nvPr/>
        </p:nvSpPr>
        <p:spPr>
          <a:xfrm>
            <a:off x="1752600" y="207213"/>
            <a:ext cx="7239000" cy="1107996"/>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Serverless and Schema-less implementation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Tree>
    <p:extLst>
      <p:ext uri="{BB962C8B-B14F-4D97-AF65-F5344CB8AC3E}">
        <p14:creationId xmlns:p14="http://schemas.microsoft.com/office/powerpoint/2010/main" val="306619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a:solidFill>
                  <a:srgbClr val="00B0F0"/>
                </a:solidFill>
                <a:latin typeface="Segoe UI Light" panose="020B0502040204020203" pitchFamily="34" charset="0"/>
                <a:cs typeface="Segoe UI Light" panose="020B0502040204020203" pitchFamily="34" charset="0"/>
              </a:rPr>
              <a:t>Serverless</a:t>
            </a:r>
            <a:r>
              <a:rPr lang="en-US" sz="3300" dirty="0">
                <a:solidFill>
                  <a:srgbClr val="00B0F0"/>
                </a:solidFill>
                <a:latin typeface="Segoe UI Light" panose="020B0502040204020203" pitchFamily="34" charset="0"/>
                <a:cs typeface="Segoe UI Light" panose="020B0502040204020203" pitchFamily="34" charset="0"/>
              </a:rPr>
              <a:t> and Schema-less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id="{57C8BCC3-3ADD-4EC5-92DE-A4FBED3CCD7D}"/>
              </a:ext>
            </a:extLst>
          </p:cNvPr>
          <p:cNvPicPr>
            <a:picLocks noChangeAspect="1"/>
          </p:cNvPicPr>
          <p:nvPr/>
        </p:nvPicPr>
        <p:blipFill>
          <a:blip r:embed="rId3"/>
          <a:stretch>
            <a:fillRect/>
          </a:stretch>
        </p:blipFill>
        <p:spPr>
          <a:xfrm>
            <a:off x="312843" y="222550"/>
            <a:ext cx="546329" cy="546406"/>
          </a:xfrm>
          <a:prstGeom prst="rect">
            <a:avLst/>
          </a:prstGeom>
        </p:spPr>
      </p:pic>
      <p:sp>
        <p:nvSpPr>
          <p:cNvPr id="2" name="Title 1"/>
          <p:cNvSpPr>
            <a:spLocks noGrp="1"/>
          </p:cNvSpPr>
          <p:nvPr>
            <p:ph type="title"/>
          </p:nvPr>
        </p:nvSpPr>
        <p:spPr>
          <a:xfrm>
            <a:off x="457200" y="2038350"/>
            <a:ext cx="8229600" cy="857250"/>
          </a:xfrm>
        </p:spPr>
        <p:txBody>
          <a:bodyPr/>
          <a:lstStyle/>
          <a:p>
            <a:r>
              <a:rPr lang="en-US" dirty="0"/>
              <a:t>Demo</a:t>
            </a:r>
          </a:p>
        </p:txBody>
      </p:sp>
    </p:spTree>
    <p:extLst>
      <p:ext uri="{BB962C8B-B14F-4D97-AF65-F5344CB8AC3E}">
        <p14:creationId xmlns:p14="http://schemas.microsoft.com/office/powerpoint/2010/main" val="419927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a:solidFill>
                  <a:srgbClr val="00B0F0"/>
                </a:solidFill>
                <a:latin typeface="Segoe UI Light" panose="020B0502040204020203" pitchFamily="34" charset="0"/>
                <a:cs typeface="Segoe UI Light" panose="020B0502040204020203" pitchFamily="34" charset="0"/>
              </a:rPr>
              <a:t>Serverless</a:t>
            </a:r>
            <a:r>
              <a:rPr lang="en-US" sz="3300" dirty="0">
                <a:solidFill>
                  <a:srgbClr val="00B0F0"/>
                </a:solidFill>
                <a:latin typeface="Segoe UI Light" panose="020B0502040204020203" pitchFamily="34" charset="0"/>
                <a:cs typeface="Segoe UI Light" panose="020B0502040204020203" pitchFamily="34" charset="0"/>
              </a:rPr>
              <a:t> and Schema-less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5" name="Picture 4">
            <a:extLst>
              <a:ext uri="{FF2B5EF4-FFF2-40B4-BE49-F238E27FC236}">
                <a16:creationId xmlns:a16="http://schemas.microsoft.com/office/drawing/2014/main" id="{57C8BCC3-3ADD-4EC5-92DE-A4FBED3CCD7D}"/>
              </a:ext>
            </a:extLst>
          </p:cNvPr>
          <p:cNvPicPr>
            <a:picLocks noChangeAspect="1"/>
          </p:cNvPicPr>
          <p:nvPr/>
        </p:nvPicPr>
        <p:blipFill>
          <a:blip r:embed="rId3"/>
          <a:stretch>
            <a:fillRect/>
          </a:stretch>
        </p:blipFill>
        <p:spPr>
          <a:xfrm>
            <a:off x="312843" y="222550"/>
            <a:ext cx="546329" cy="546406"/>
          </a:xfrm>
          <a:prstGeom prst="rect">
            <a:avLst/>
          </a:prstGeom>
        </p:spPr>
      </p:pic>
      <p:sp>
        <p:nvSpPr>
          <p:cNvPr id="6" name="Title 1"/>
          <p:cNvSpPr>
            <a:spLocks noGrp="1"/>
          </p:cNvSpPr>
          <p:nvPr>
            <p:ph type="title"/>
          </p:nvPr>
        </p:nvSpPr>
        <p:spPr>
          <a:xfrm>
            <a:off x="457200" y="768956"/>
            <a:ext cx="8229600" cy="857250"/>
          </a:xfrm>
        </p:spPr>
        <p:txBody>
          <a:bodyPr/>
          <a:lstStyle/>
          <a:p>
            <a:r>
              <a:rPr lang="en-US" dirty="0"/>
              <a:t>Resources</a:t>
            </a:r>
          </a:p>
        </p:txBody>
      </p:sp>
      <p:sp>
        <p:nvSpPr>
          <p:cNvPr id="7" name="Content Placeholder 6"/>
          <p:cNvSpPr>
            <a:spLocks noGrp="1"/>
          </p:cNvSpPr>
          <p:nvPr>
            <p:ph idx="1"/>
          </p:nvPr>
        </p:nvSpPr>
        <p:spPr>
          <a:xfrm>
            <a:off x="457200" y="1581150"/>
            <a:ext cx="8229600" cy="3394472"/>
          </a:xfrm>
        </p:spPr>
        <p:txBody>
          <a:bodyPr>
            <a:normAutofit fontScale="92500" lnSpcReduction="20000"/>
          </a:bodyPr>
          <a:lstStyle/>
          <a:p>
            <a:r>
              <a:rPr lang="en-US" dirty="0">
                <a:hlinkClick r:id="rId4"/>
              </a:rPr>
              <a:t>https://azure.microsoft.com/en-us/blog/azure-cosmosdb-database-for-serverless-era/</a:t>
            </a:r>
            <a:r>
              <a:rPr lang="en-US" dirty="0"/>
              <a:t> </a:t>
            </a:r>
          </a:p>
          <a:p>
            <a:r>
              <a:rPr lang="en-US" dirty="0">
                <a:hlinkClick r:id="rId5"/>
              </a:rPr>
              <a:t>https://docs.microsoft.com/en-us/azure/cosmos-db/serverless-computing-database</a:t>
            </a:r>
            <a:r>
              <a:rPr lang="en-US" dirty="0"/>
              <a:t>  </a:t>
            </a:r>
          </a:p>
          <a:p>
            <a:r>
              <a:rPr lang="en-US" dirty="0">
                <a:hlinkClick r:id="rId6"/>
              </a:rPr>
              <a:t>http://www.bradygaster.com/posts/azure-cosmosdb-with-functions</a:t>
            </a:r>
            <a:r>
              <a:rPr lang="en-US" dirty="0"/>
              <a:t> </a:t>
            </a:r>
          </a:p>
          <a:p>
            <a:r>
              <a:rPr lang="en-US" dirty="0">
                <a:hlinkClick r:id="rId7"/>
              </a:rPr>
              <a:t>http://www.bradygaster.com/azure-cosmosdb-with-functions-and-nodejs</a:t>
            </a:r>
            <a:r>
              <a:rPr lang="en-US" dirty="0"/>
              <a:t> </a:t>
            </a:r>
          </a:p>
        </p:txBody>
      </p:sp>
    </p:spTree>
    <p:extLst>
      <p:ext uri="{BB962C8B-B14F-4D97-AF65-F5344CB8AC3E}">
        <p14:creationId xmlns:p14="http://schemas.microsoft.com/office/powerpoint/2010/main" val="54769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120103" y="2722897"/>
            <a:ext cx="326038" cy="328898"/>
          </a:xfrm>
          <a:prstGeom prst="rect">
            <a:avLst/>
          </a:prstGeom>
        </p:spPr>
      </p:pic>
      <p:pic>
        <p:nvPicPr>
          <p:cNvPr id="18" name="Picture 17"/>
          <p:cNvPicPr>
            <a:picLocks noChangeAspect="1"/>
          </p:cNvPicPr>
          <p:nvPr/>
        </p:nvPicPr>
        <p:blipFill>
          <a:blip r:embed="rId4"/>
          <a:stretch>
            <a:fillRect/>
          </a:stretch>
        </p:blipFill>
        <p:spPr>
          <a:xfrm>
            <a:off x="1120104" y="3205157"/>
            <a:ext cx="347564" cy="260786"/>
          </a:xfrm>
          <a:prstGeom prst="rect">
            <a:avLst/>
          </a:prstGeom>
        </p:spPr>
      </p:pic>
      <p:pic>
        <p:nvPicPr>
          <p:cNvPr id="19" name="Picture 18"/>
          <p:cNvPicPr>
            <a:picLocks noChangeAspect="1"/>
          </p:cNvPicPr>
          <p:nvPr/>
        </p:nvPicPr>
        <p:blipFill>
          <a:blip r:embed="rId5"/>
          <a:stretch>
            <a:fillRect/>
          </a:stretch>
        </p:blipFill>
        <p:spPr>
          <a:xfrm>
            <a:off x="1112308" y="3608456"/>
            <a:ext cx="378578" cy="318250"/>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764" y="4074414"/>
            <a:ext cx="371892" cy="341050"/>
          </a:xfrm>
          <a:prstGeom prst="rect">
            <a:avLst/>
          </a:prstGeom>
        </p:spPr>
      </p:pic>
      <p:sp>
        <p:nvSpPr>
          <p:cNvPr id="22" name="Content Placeholder 2"/>
          <p:cNvSpPr txBox="1">
            <a:spLocks/>
          </p:cNvSpPr>
          <p:nvPr/>
        </p:nvSpPr>
        <p:spPr>
          <a:xfrm>
            <a:off x="1094764" y="396295"/>
            <a:ext cx="3387962" cy="2095668"/>
          </a:xfrm>
          <a:prstGeom prst="rect">
            <a:avLst/>
          </a:prstGeom>
        </p:spPr>
        <p:txBody>
          <a:bodyPr vert="horz" lIns="68570" tIns="34285" rIns="68570" bIns="34285" rtlCol="0">
            <a:normAutofit fontScale="92500" lnSpcReduction="2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75" indent="0" defTabSz="342900">
              <a:spcBef>
                <a:spcPts val="450"/>
              </a:spcBef>
              <a:spcAft>
                <a:spcPts val="900"/>
              </a:spcAft>
              <a:buNone/>
              <a:defRPr/>
            </a:pPr>
            <a:r>
              <a:rPr lang="en-GB" sz="2625" b="1" dirty="0">
                <a:latin typeface="Segoe UI Light" panose="020B0502040204020203" pitchFamily="34" charset="0"/>
                <a:cs typeface="Segoe UI Light" panose="020B0502040204020203" pitchFamily="34" charset="0"/>
              </a:rPr>
              <a:t>Santosh Hari</a:t>
            </a:r>
          </a:p>
          <a:p>
            <a:pPr marL="675" indent="0">
              <a:lnSpc>
                <a:spcPct val="100000"/>
              </a:lnSpc>
              <a:buNone/>
            </a:pPr>
            <a:r>
              <a:rPr lang="en-GB" sz="1650" dirty="0">
                <a:solidFill>
                  <a:srgbClr val="353535">
                    <a:lumMod val="75000"/>
                    <a:lumOff val="25000"/>
                  </a:srgbClr>
                </a:solidFill>
                <a:latin typeface="Segoe UI Light" panose="020B0502040204020203" pitchFamily="34" charset="0"/>
                <a:cs typeface="Segoe UI Light" panose="020B0502040204020203" pitchFamily="34" charset="0"/>
              </a:rPr>
              <a:t>Azure Consultant</a:t>
            </a:r>
          </a:p>
          <a:p>
            <a:pPr marL="675" indent="0">
              <a:lnSpc>
                <a:spcPct val="100000"/>
              </a:lnSpc>
              <a:buNone/>
            </a:pPr>
            <a:r>
              <a:rPr lang="en-GB" sz="1650" dirty="0">
                <a:solidFill>
                  <a:srgbClr val="353535">
                    <a:lumMod val="75000"/>
                    <a:lumOff val="25000"/>
                  </a:srgbClr>
                </a:solidFill>
                <a:latin typeface="Segoe UI Light" panose="020B0502040204020203" pitchFamily="34" charset="0"/>
                <a:cs typeface="Segoe UI Light" panose="020B0502040204020203" pitchFamily="34" charset="0"/>
              </a:rPr>
              <a:t>Azure MVP</a:t>
            </a:r>
          </a:p>
          <a:p>
            <a:pPr marL="900" indent="0">
              <a:lnSpc>
                <a:spcPct val="100000"/>
              </a:lnSpc>
              <a:buNone/>
            </a:pPr>
            <a:r>
              <a:rPr lang="en-US" sz="1800" dirty="0">
                <a:solidFill>
                  <a:srgbClr val="353535">
                    <a:lumMod val="75000"/>
                    <a:lumOff val="25000"/>
                  </a:srgbClr>
                </a:solidFill>
                <a:latin typeface="Segoe UI Light" panose="020B0502040204020203" pitchFamily="34" charset="0"/>
                <a:cs typeface="Segoe UI Light" panose="020B0502040204020203" pitchFamily="34" charset="0"/>
              </a:rPr>
              <a:t>President, Orlando .NET UG</a:t>
            </a:r>
          </a:p>
          <a:p>
            <a:pPr marL="900" indent="0">
              <a:lnSpc>
                <a:spcPct val="100000"/>
              </a:lnSpc>
              <a:buNone/>
            </a:pPr>
            <a:r>
              <a:rPr lang="en-US" sz="1800" dirty="0">
                <a:solidFill>
                  <a:srgbClr val="353535">
                    <a:lumMod val="75000"/>
                    <a:lumOff val="25000"/>
                  </a:srgbClr>
                </a:solidFill>
                <a:latin typeface="Segoe UI Light" panose="020B0502040204020203" pitchFamily="34" charset="0"/>
                <a:cs typeface="Segoe UI Light" panose="020B0502040204020203" pitchFamily="34" charset="0"/>
              </a:rPr>
              <a:t>Organizer, Orlando Codecamp</a:t>
            </a:r>
          </a:p>
        </p:txBody>
      </p:sp>
      <p:sp>
        <p:nvSpPr>
          <p:cNvPr id="23" name="Content Placeholder 2"/>
          <p:cNvSpPr txBox="1">
            <a:spLocks/>
          </p:cNvSpPr>
          <p:nvPr/>
        </p:nvSpPr>
        <p:spPr>
          <a:xfrm>
            <a:off x="1490885" y="2722897"/>
            <a:ext cx="2881090" cy="1758737"/>
          </a:xfrm>
          <a:prstGeom prst="rect">
            <a:avLst/>
          </a:prstGeom>
        </p:spPr>
        <p:txBody>
          <a:bodyPr vert="horz" lIns="68570" tIns="34285" rIns="68570" bIns="34285" rtlCol="0">
            <a:normAutofit lnSpcReduction="10000"/>
          </a:bodyPr>
          <a:lstStyle>
            <a:lvl1pPr marL="458100" indent="-277200" algn="l" defTabSz="457200" rtl="0" eaLnBrk="1" latinLnBrk="0" hangingPunct="1">
              <a:lnSpc>
                <a:spcPct val="110000"/>
              </a:lnSpc>
              <a:spcBef>
                <a:spcPts val="600"/>
              </a:spcBef>
              <a:spcAft>
                <a:spcPts val="1200"/>
              </a:spcAft>
              <a:buClrTx/>
              <a:buSzPct val="100000"/>
              <a:buFont typeface="Arial"/>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400"/>
              </a:spcBef>
              <a:spcAft>
                <a:spcPts val="400"/>
              </a:spcAft>
              <a:buClr>
                <a:schemeClr val="tx1">
                  <a:lumMod val="65000"/>
                  <a:lumOff val="35000"/>
                </a:schemeClr>
              </a:buClr>
              <a:buSzPct val="100000"/>
              <a:buFont typeface="Arial"/>
              <a:buChar char="•"/>
              <a:defRPr sz="25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3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75" indent="0" defTabSz="342900">
              <a:spcBef>
                <a:spcPts val="450"/>
              </a:spcBef>
              <a:spcAft>
                <a:spcPts val="900"/>
              </a:spcAft>
              <a:buNone/>
              <a:defRPr/>
            </a:pPr>
            <a:r>
              <a:rPr lang="en-US" sz="1800" dirty="0"/>
              <a:t>santoshhari.wordpress.com</a:t>
            </a:r>
          </a:p>
          <a:p>
            <a:pPr marL="675" indent="0" defTabSz="342900">
              <a:spcBef>
                <a:spcPts val="450"/>
              </a:spcBef>
              <a:spcAft>
                <a:spcPts val="900"/>
              </a:spcAft>
              <a:buNone/>
              <a:defRPr/>
            </a:pPr>
            <a:r>
              <a:rPr lang="en-GB" sz="1800" dirty="0">
                <a:latin typeface="Segoe UI Light" panose="020B0502040204020203" pitchFamily="34" charset="0"/>
                <a:cs typeface="Segoe UI Light" panose="020B0502040204020203" pitchFamily="34" charset="0"/>
              </a:rPr>
              <a:t>santosh@nebbiatech.com</a:t>
            </a:r>
          </a:p>
          <a:p>
            <a:pPr marL="675" indent="0" defTabSz="342900">
              <a:spcBef>
                <a:spcPts val="450"/>
              </a:spcBef>
              <a:spcAft>
                <a:spcPts val="900"/>
              </a:spcAft>
              <a:buNone/>
              <a:defRPr/>
            </a:pPr>
            <a:r>
              <a:rPr lang="en-GB" sz="1800" dirty="0">
                <a:latin typeface="Segoe UI Light" panose="020B0502040204020203" pitchFamily="34" charset="0"/>
                <a:cs typeface="Segoe UI Light" panose="020B0502040204020203" pitchFamily="34" charset="0"/>
              </a:rPr>
              <a:t>@_s_hari</a:t>
            </a:r>
          </a:p>
          <a:p>
            <a:pPr marL="675" indent="0" defTabSz="342900">
              <a:spcBef>
                <a:spcPts val="450"/>
              </a:spcBef>
              <a:spcAft>
                <a:spcPts val="900"/>
              </a:spcAft>
              <a:buNone/>
              <a:defRPr/>
            </a:pPr>
            <a:r>
              <a:rPr lang="en-GB" sz="1800" dirty="0">
                <a:latin typeface="Segoe UI Light" panose="020B0502040204020203" pitchFamily="34" charset="0"/>
                <a:cs typeface="Segoe UI Light" panose="020B0502040204020203" pitchFamily="34" charset="0"/>
              </a:rPr>
              <a:t>/in/</a:t>
            </a:r>
            <a:r>
              <a:rPr lang="en-US" sz="1800" dirty="0">
                <a:latin typeface="Segoe UI Light" panose="020B0502040204020203" pitchFamily="34" charset="0"/>
                <a:cs typeface="Segoe UI Light" panose="020B0502040204020203" pitchFamily="34" charset="0"/>
              </a:rPr>
              <a:t>santoshhari</a:t>
            </a:r>
            <a:endParaRPr lang="en-GB" sz="1800"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D49C8FA6-8A25-490A-AA57-C71118B5FA5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9741" y="453558"/>
            <a:ext cx="1570871" cy="1570871"/>
          </a:xfrm>
          <a:prstGeom prst="rect">
            <a:avLst/>
          </a:prstGeom>
        </p:spPr>
      </p:pic>
      <p:pic>
        <p:nvPicPr>
          <p:cNvPr id="11" name="Picture 2" descr="MVP Award">
            <a:extLst>
              <a:ext uri="{FF2B5EF4-FFF2-40B4-BE49-F238E27FC236}">
                <a16:creationId xmlns:a16="http://schemas.microsoft.com/office/drawing/2014/main" id="{7F2A5335-77FD-4CB9-AE16-E48863D1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0611" y="453558"/>
            <a:ext cx="1005357" cy="1570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57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9EDA-7E72-4626-87FD-A566064CF244}"/>
              </a:ext>
            </a:extLst>
          </p:cNvPr>
          <p:cNvSpPr>
            <a:spLocks noGrp="1"/>
          </p:cNvSpPr>
          <p:nvPr>
            <p:ph type="title"/>
          </p:nvPr>
        </p:nvSpPr>
        <p:spPr/>
        <p:txBody>
          <a:bodyPr/>
          <a:lstStyle/>
          <a:p>
            <a:r>
              <a:rPr lang="en-US" sz="3300" dirty="0">
                <a:solidFill>
                  <a:srgbClr val="00B0F0"/>
                </a:solidFill>
                <a:latin typeface="Segoe UI Light" panose="020B0502040204020203" pitchFamily="34" charset="0"/>
                <a:ea typeface="+mn-ea"/>
                <a:cs typeface="Segoe UI Light" panose="020B0502040204020203" pitchFamily="34" charset="0"/>
              </a:rPr>
              <a:t>Agenda</a:t>
            </a:r>
          </a:p>
        </p:txBody>
      </p:sp>
      <p:sp>
        <p:nvSpPr>
          <p:cNvPr id="3" name="Content Placeholder 2">
            <a:extLst>
              <a:ext uri="{FF2B5EF4-FFF2-40B4-BE49-F238E27FC236}">
                <a16:creationId xmlns:a16="http://schemas.microsoft.com/office/drawing/2014/main" id="{950CF8E7-1E08-49E1-8B7D-12F799A2AB26}"/>
              </a:ext>
            </a:extLst>
          </p:cNvPr>
          <p:cNvSpPr>
            <a:spLocks noGrp="1"/>
          </p:cNvSpPr>
          <p:nvPr>
            <p:ph idx="1"/>
          </p:nvPr>
        </p:nvSpPr>
        <p:spPr/>
        <p:txBody>
          <a:bodyPr/>
          <a:lstStyle/>
          <a:p>
            <a:r>
              <a:rPr lang="en-US" dirty="0"/>
              <a:t>Discuss Serverless – Azure Functions as context</a:t>
            </a:r>
          </a:p>
          <a:p>
            <a:r>
              <a:rPr lang="en-US" dirty="0"/>
              <a:t>Discuss Schema-less – Cosmos DB as context</a:t>
            </a:r>
          </a:p>
          <a:p>
            <a:r>
              <a:rPr lang="en-US" dirty="0"/>
              <a:t>Store schema-less data in Cosmo DB and process it with minimal code using serverless concepts with Azure Functions</a:t>
            </a:r>
          </a:p>
        </p:txBody>
      </p:sp>
    </p:spTree>
    <p:extLst>
      <p:ext uri="{BB962C8B-B14F-4D97-AF65-F5344CB8AC3E}">
        <p14:creationId xmlns:p14="http://schemas.microsoft.com/office/powerpoint/2010/main" val="300748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erverless Computing is like this. Your code, a slider bar, and your credit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97" y="1382572"/>
            <a:ext cx="8734425" cy="15787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48400" y="2807453"/>
            <a:ext cx="2514600" cy="261610"/>
          </a:xfrm>
          <a:prstGeom prst="rect">
            <a:avLst/>
          </a:prstGeom>
          <a:noFill/>
        </p:spPr>
        <p:txBody>
          <a:bodyPr wrap="square" rtlCol="0">
            <a:spAutoFit/>
          </a:bodyPr>
          <a:lstStyle/>
          <a:p>
            <a:r>
              <a:rPr lang="en-US" sz="1050" b="1" dirty="0"/>
              <a:t>*Image copied from </a:t>
            </a:r>
            <a:r>
              <a:rPr lang="en-US" sz="1050" b="1" dirty="0" err="1"/>
              <a:t>Hanselman</a:t>
            </a:r>
            <a:endParaRPr lang="en-US" sz="1050" b="1" dirty="0"/>
          </a:p>
        </p:txBody>
      </p:sp>
      <p:sp>
        <p:nvSpPr>
          <p:cNvPr id="7" name="TextBox 6">
            <a:extLst>
              <a:ext uri="{FF2B5EF4-FFF2-40B4-BE49-F238E27FC236}">
                <a16:creationId xmlns:a16="http://schemas.microsoft.com/office/drawing/2014/main" id="{E8828C54-66EA-4CED-B600-26B67A06C2F4}"/>
              </a:ext>
            </a:extLst>
          </p:cNvPr>
          <p:cNvSpPr txBox="1"/>
          <p:nvPr/>
        </p:nvSpPr>
        <p:spPr>
          <a:xfrm>
            <a:off x="2362200" y="207213"/>
            <a:ext cx="4164407"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What is Serverless?</a:t>
            </a:r>
          </a:p>
        </p:txBody>
      </p:sp>
    </p:spTree>
    <p:extLst>
      <p:ext uri="{BB962C8B-B14F-4D97-AF65-F5344CB8AC3E}">
        <p14:creationId xmlns:p14="http://schemas.microsoft.com/office/powerpoint/2010/main" val="4412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3523-744D-45E2-8DC2-2F6855C111B7}"/>
              </a:ext>
            </a:extLst>
          </p:cNvPr>
          <p:cNvSpPr>
            <a:spLocks noGrp="1"/>
          </p:cNvSpPr>
          <p:nvPr>
            <p:ph type="title"/>
          </p:nvPr>
        </p:nvSpPr>
        <p:spPr>
          <a:noFill/>
        </p:spPr>
        <p:txBody>
          <a:bodyPr wrap="square" rtlCol="0">
            <a:spAutoFit/>
          </a:bodyPr>
          <a:lstStyle/>
          <a:p>
            <a:pPr defTabSz="685645"/>
            <a:r>
              <a:rPr lang="en-US" sz="3300" dirty="0">
                <a:solidFill>
                  <a:srgbClr val="00B0F0"/>
                </a:solidFill>
                <a:latin typeface="Segoe UI Light" panose="020B0502040204020203" pitchFamily="34" charset="0"/>
                <a:ea typeface="+mn-ea"/>
                <a:cs typeface="Segoe UI Light" panose="020B0502040204020203" pitchFamily="34" charset="0"/>
              </a:rPr>
              <a:t>What I like about Serverless</a:t>
            </a:r>
          </a:p>
        </p:txBody>
      </p:sp>
      <p:sp>
        <p:nvSpPr>
          <p:cNvPr id="3" name="Content Placeholder 2">
            <a:extLst>
              <a:ext uri="{FF2B5EF4-FFF2-40B4-BE49-F238E27FC236}">
                <a16:creationId xmlns:a16="http://schemas.microsoft.com/office/drawing/2014/main" id="{D1D81A35-51D2-4430-8BA8-F48F49FA983C}"/>
              </a:ext>
            </a:extLst>
          </p:cNvPr>
          <p:cNvSpPr>
            <a:spLocks noGrp="1"/>
          </p:cNvSpPr>
          <p:nvPr>
            <p:ph idx="1"/>
          </p:nvPr>
        </p:nvSpPr>
        <p:spPr/>
        <p:txBody>
          <a:bodyPr/>
          <a:lstStyle/>
          <a:p>
            <a:r>
              <a:rPr lang="en-US" dirty="0"/>
              <a:t>Eliminates most plumbing code</a:t>
            </a:r>
          </a:p>
          <a:p>
            <a:r>
              <a:rPr lang="en-US" dirty="0"/>
              <a:t>Reacts to events/conditions</a:t>
            </a:r>
          </a:p>
          <a:p>
            <a:r>
              <a:rPr lang="en-US" dirty="0"/>
              <a:t>Low TCO</a:t>
            </a:r>
          </a:p>
          <a:p>
            <a:r>
              <a:rPr lang="en-US" dirty="0"/>
              <a:t>Focused short snippets of code</a:t>
            </a:r>
          </a:p>
          <a:p>
            <a:pPr lvl="1"/>
            <a:r>
              <a:rPr lang="en-US" dirty="0"/>
              <a:t>Easy to test</a:t>
            </a:r>
          </a:p>
          <a:p>
            <a:pPr lvl="1"/>
            <a:r>
              <a:rPr lang="en-US" dirty="0"/>
              <a:t>Easy to reuse</a:t>
            </a:r>
          </a:p>
          <a:p>
            <a:endParaRPr lang="en-US" dirty="0"/>
          </a:p>
        </p:txBody>
      </p:sp>
    </p:spTree>
    <p:extLst>
      <p:ext uri="{BB962C8B-B14F-4D97-AF65-F5344CB8AC3E}">
        <p14:creationId xmlns:p14="http://schemas.microsoft.com/office/powerpoint/2010/main" val="241447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3113-C8DC-41B2-995D-AE53AEFF4F8C}"/>
              </a:ext>
            </a:extLst>
          </p:cNvPr>
          <p:cNvSpPr>
            <a:spLocks noGrp="1"/>
          </p:cNvSpPr>
          <p:nvPr>
            <p:ph type="title"/>
          </p:nvPr>
        </p:nvSpPr>
        <p:spPr/>
        <p:txBody>
          <a:bodyPr>
            <a:normAutofit/>
          </a:bodyPr>
          <a:lstStyle/>
          <a:p>
            <a:r>
              <a:rPr lang="en-US" sz="3300" dirty="0">
                <a:solidFill>
                  <a:srgbClr val="00B0F0"/>
                </a:solidFill>
                <a:latin typeface="Segoe UI Light" panose="020B0502040204020203" pitchFamily="34" charset="0"/>
                <a:ea typeface="+mn-ea"/>
                <a:cs typeface="Segoe UI Light" panose="020B0502040204020203" pitchFamily="34" charset="0"/>
              </a:rPr>
              <a:t>What is a Schema-less database?</a:t>
            </a:r>
          </a:p>
        </p:txBody>
      </p:sp>
      <p:sp>
        <p:nvSpPr>
          <p:cNvPr id="3" name="Content Placeholder 2">
            <a:extLst>
              <a:ext uri="{FF2B5EF4-FFF2-40B4-BE49-F238E27FC236}">
                <a16:creationId xmlns:a16="http://schemas.microsoft.com/office/drawing/2014/main" id="{D3410FEB-C2E7-4F85-8C7D-14CE66731077}"/>
              </a:ext>
            </a:extLst>
          </p:cNvPr>
          <p:cNvSpPr>
            <a:spLocks noGrp="1"/>
          </p:cNvSpPr>
          <p:nvPr>
            <p:ph idx="1"/>
          </p:nvPr>
        </p:nvSpPr>
        <p:spPr/>
        <p:txBody>
          <a:bodyPr>
            <a:normAutofit fontScale="92500"/>
          </a:bodyPr>
          <a:lstStyle/>
          <a:p>
            <a:r>
              <a:rPr lang="en-US" dirty="0"/>
              <a:t>Does not require conformation to a rigid schema</a:t>
            </a:r>
          </a:p>
          <a:p>
            <a:r>
              <a:rPr lang="en-US" dirty="0"/>
              <a:t>No data type limitations  </a:t>
            </a:r>
          </a:p>
          <a:p>
            <a:r>
              <a:rPr lang="en-US" dirty="0"/>
              <a:t>Can store structured and unstructured data.</a:t>
            </a:r>
          </a:p>
          <a:p>
            <a:r>
              <a:rPr lang="en-US" dirty="0"/>
              <a:t>Eliminates the need for ORM</a:t>
            </a:r>
          </a:p>
          <a:p>
            <a:r>
              <a:rPr lang="en-US" dirty="0"/>
              <a:t>Stores data as Key-Value pair or JSON document</a:t>
            </a:r>
          </a:p>
        </p:txBody>
      </p:sp>
    </p:spTree>
    <p:extLst>
      <p:ext uri="{BB962C8B-B14F-4D97-AF65-F5344CB8AC3E}">
        <p14:creationId xmlns:p14="http://schemas.microsoft.com/office/powerpoint/2010/main" val="178626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3523-744D-45E2-8DC2-2F6855C111B7}"/>
              </a:ext>
            </a:extLst>
          </p:cNvPr>
          <p:cNvSpPr>
            <a:spLocks noGrp="1"/>
          </p:cNvSpPr>
          <p:nvPr>
            <p:ph type="title"/>
          </p:nvPr>
        </p:nvSpPr>
        <p:spPr>
          <a:xfrm>
            <a:off x="457200" y="334522"/>
            <a:ext cx="8229600" cy="600164"/>
          </a:xfrm>
          <a:noFill/>
        </p:spPr>
        <p:txBody>
          <a:bodyPr wrap="square" rtlCol="0">
            <a:spAutoFit/>
          </a:bodyPr>
          <a:lstStyle/>
          <a:p>
            <a:pPr defTabSz="685645"/>
            <a:r>
              <a:rPr lang="en-US" sz="3300" dirty="0">
                <a:solidFill>
                  <a:srgbClr val="00B0F0"/>
                </a:solidFill>
                <a:latin typeface="Segoe UI Light" panose="020B0502040204020203" pitchFamily="34" charset="0"/>
                <a:ea typeface="+mn-ea"/>
                <a:cs typeface="Segoe UI Light" panose="020B0502040204020203" pitchFamily="34" charset="0"/>
              </a:rPr>
              <a:t>Why Schema-less?</a:t>
            </a:r>
          </a:p>
        </p:txBody>
      </p:sp>
      <p:sp>
        <p:nvSpPr>
          <p:cNvPr id="3" name="Content Placeholder 2">
            <a:extLst>
              <a:ext uri="{FF2B5EF4-FFF2-40B4-BE49-F238E27FC236}">
                <a16:creationId xmlns:a16="http://schemas.microsoft.com/office/drawing/2014/main" id="{D1D81A35-51D2-4430-8BA8-F48F49FA983C}"/>
              </a:ext>
            </a:extLst>
          </p:cNvPr>
          <p:cNvSpPr>
            <a:spLocks noGrp="1"/>
          </p:cNvSpPr>
          <p:nvPr>
            <p:ph idx="1"/>
          </p:nvPr>
        </p:nvSpPr>
        <p:spPr/>
        <p:txBody>
          <a:bodyPr>
            <a:normAutofit/>
          </a:bodyPr>
          <a:lstStyle/>
          <a:p>
            <a:r>
              <a:rPr lang="en-US" dirty="0"/>
              <a:t>Context: Document Oriented NoSQL databases</a:t>
            </a:r>
          </a:p>
          <a:p>
            <a:r>
              <a:rPr lang="en-US" dirty="0"/>
              <a:t>Great for similar but not identical data</a:t>
            </a:r>
          </a:p>
          <a:p>
            <a:r>
              <a:rPr lang="en-US" dirty="0"/>
              <a:t>Models real world data</a:t>
            </a:r>
          </a:p>
          <a:p>
            <a:r>
              <a:rPr lang="en-US" dirty="0"/>
              <a:t>Less NULL columns</a:t>
            </a:r>
          </a:p>
          <a:p>
            <a:endParaRPr lang="en-US" dirty="0"/>
          </a:p>
        </p:txBody>
      </p:sp>
    </p:spTree>
    <p:extLst>
      <p:ext uri="{BB962C8B-B14F-4D97-AF65-F5344CB8AC3E}">
        <p14:creationId xmlns:p14="http://schemas.microsoft.com/office/powerpoint/2010/main" val="172343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56C5E4-80D5-48A0-968D-629990FAF7FB}"/>
              </a:ext>
            </a:extLst>
          </p:cNvPr>
          <p:cNvSpPr txBox="1"/>
          <p:nvPr/>
        </p:nvSpPr>
        <p:spPr>
          <a:xfrm>
            <a:off x="1981200" y="201445"/>
            <a:ext cx="5816717"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Serverless with Azure Functions</a:t>
            </a:r>
          </a:p>
        </p:txBody>
      </p:sp>
      <p:pic>
        <p:nvPicPr>
          <p:cNvPr id="5" name="Picture 4">
            <a:extLst>
              <a:ext uri="{FF2B5EF4-FFF2-40B4-BE49-F238E27FC236}">
                <a16:creationId xmlns:a16="http://schemas.microsoft.com/office/drawing/2014/main" id="{1BE47C63-223F-47E4-AC63-A54AA35EA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12981"/>
            <a:ext cx="588628" cy="588628"/>
          </a:xfrm>
          <a:prstGeom prst="rect">
            <a:avLst/>
          </a:prstGeom>
        </p:spPr>
      </p:pic>
      <p:pic>
        <p:nvPicPr>
          <p:cNvPr id="9" name="Picture 8">
            <a:extLst>
              <a:ext uri="{FF2B5EF4-FFF2-40B4-BE49-F238E27FC236}">
                <a16:creationId xmlns:a16="http://schemas.microsoft.com/office/drawing/2014/main" id="{B85ADF8D-D269-4C7D-A550-132DA3382B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 y="971550"/>
            <a:ext cx="8305800" cy="4081522"/>
          </a:xfrm>
          <a:prstGeom prst="rect">
            <a:avLst/>
          </a:prstGeom>
        </p:spPr>
      </p:pic>
    </p:spTree>
    <p:extLst>
      <p:ext uri="{BB962C8B-B14F-4D97-AF65-F5344CB8AC3E}">
        <p14:creationId xmlns:p14="http://schemas.microsoft.com/office/powerpoint/2010/main" val="134387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8828C54-66EA-4CED-B600-26B67A06C2F4}"/>
              </a:ext>
            </a:extLst>
          </p:cNvPr>
          <p:cNvSpPr txBox="1"/>
          <p:nvPr/>
        </p:nvSpPr>
        <p:spPr>
          <a:xfrm>
            <a:off x="3174882" y="207213"/>
            <a:ext cx="5054717"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Functions - Trigger</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230522"/>
            <a:ext cx="588628" cy="588628"/>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5822"/>
            <a:ext cx="72390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38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4793</TotalTime>
  <Words>1479</Words>
  <Application>Microsoft Office PowerPoint</Application>
  <PresentationFormat>On-screen Show (16:9)</PresentationFormat>
  <Paragraphs>170</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 UI</vt:lpstr>
      <vt:lpstr>Segoe UI Light</vt:lpstr>
      <vt:lpstr>Segoe UI Semibold</vt:lpstr>
      <vt:lpstr>Office Theme</vt:lpstr>
      <vt:lpstr>Serverless and Schema-less w/ Azure Functions and CosmosDB</vt:lpstr>
      <vt:lpstr>PowerPoint Presentation</vt:lpstr>
      <vt:lpstr>Agenda</vt:lpstr>
      <vt:lpstr>PowerPoint Presentation</vt:lpstr>
      <vt:lpstr>What I like about Serverless</vt:lpstr>
      <vt:lpstr>What is a Schema-less database?</vt:lpstr>
      <vt:lpstr>Why Schema-less?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Resources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dc:creator>
  <cp:lastModifiedBy>Santosh Hari</cp:lastModifiedBy>
  <cp:revision>58</cp:revision>
  <dcterms:created xsi:type="dcterms:W3CDTF">2018-06-26T19:32:55Z</dcterms:created>
  <dcterms:modified xsi:type="dcterms:W3CDTF">2018-10-05T21:04:24Z</dcterms:modified>
</cp:coreProperties>
</file>