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56" r:id="rId6"/>
    <p:sldId id="259" r:id="rId7"/>
    <p:sldId id="260" r:id="rId8"/>
    <p:sldId id="270" r:id="rId9"/>
    <p:sldId id="261" r:id="rId10"/>
    <p:sldId id="262" r:id="rId11"/>
    <p:sldId id="271" r:id="rId12"/>
    <p:sldId id="263" r:id="rId13"/>
    <p:sldId id="272" r:id="rId14"/>
    <p:sldId id="264" r:id="rId15"/>
    <p:sldId id="265" r:id="rId16"/>
    <p:sldId id="266" r:id="rId17"/>
    <p:sldId id="273" r:id="rId18"/>
    <p:sldId id="267" r:id="rId19"/>
    <p:sldId id="268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개이(가) 표시된 사진&#10;&#10;자동 생성된 설명">
            <a:extLst>
              <a:ext uri="{FF2B5EF4-FFF2-40B4-BE49-F238E27FC236}">
                <a16:creationId xmlns:a16="http://schemas.microsoft.com/office/drawing/2014/main" id="{0A4EB8B4-BA86-4BBA-8932-96C80C0929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CD7CA721-8AA9-4E71-B0E2-3CF75ADB7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33C5E3-24EC-4CC1-BD26-DF819A7956F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06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5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1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4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1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5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50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991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6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3/" TargetMode="External"/><Relationship Id="rId2" Type="http://schemas.openxmlformats.org/officeDocument/2006/relationships/hyperlink" Target="https://html.spec.whatwg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01. HTML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기본기 다지기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532BF-2275-4B48-90B0-F9E5F9F87408}"/>
              </a:ext>
            </a:extLst>
          </p:cNvPr>
          <p:cNvGrpSpPr/>
          <p:nvPr/>
        </p:nvGrpSpPr>
        <p:grpSpPr>
          <a:xfrm>
            <a:off x="1686226" y="2522420"/>
            <a:ext cx="4713430" cy="3403310"/>
            <a:chOff x="1686226" y="2522420"/>
            <a:chExt cx="4713430" cy="3403310"/>
          </a:xfrm>
        </p:grpSpPr>
        <p:sp>
          <p:nvSpPr>
            <p:cNvPr id="7" name="직사각형 6"/>
            <p:cNvSpPr/>
            <p:nvPr/>
          </p:nvSpPr>
          <p:spPr>
            <a:xfrm>
              <a:off x="2458655" y="252242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86226" y="252242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01-1</a:t>
              </a:r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86150" y="2562664"/>
              <a:ext cx="339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</a:t>
              </a:r>
              <a:r>
                <a:rPr lang="ko-KR" altLang="en-US" b="1"/>
                <a:t>과의 첫 만남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437492" y="298914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58656" y="3376155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6227" y="3376155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01-2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6151" y="3416399"/>
              <a:ext cx="371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브라우저와 웹 편집기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437493" y="3842880"/>
              <a:ext cx="3703424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458655" y="422989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6226" y="422989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01-3</a:t>
              </a:r>
              <a:endParaRPr lang="ko-KR" altLang="en-US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150" y="4270134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문서 기본 구조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437492" y="469661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2458655" y="543973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86226" y="5083626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01-4</a:t>
              </a:r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6150" y="5123870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만들고 업로드하기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37492" y="5550351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23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274AE5-DD43-40B8-AFB6-7E87F54CB189}"/>
              </a:ext>
            </a:extLst>
          </p:cNvPr>
          <p:cNvSpPr/>
          <p:nvPr/>
        </p:nvSpPr>
        <p:spPr>
          <a:xfrm>
            <a:off x="950040" y="1637181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7EBC8-4EA0-4642-93FD-BF0AEAD6B3BB}"/>
              </a:ext>
            </a:extLst>
          </p:cNvPr>
          <p:cNvSpPr txBox="1"/>
          <p:nvPr/>
        </p:nvSpPr>
        <p:spPr>
          <a:xfrm>
            <a:off x="950039" y="1628129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 설치하고 한글화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969312-E139-4DA7-AF84-D332C43101A8}"/>
              </a:ext>
            </a:extLst>
          </p:cNvPr>
          <p:cNvSpPr/>
          <p:nvPr/>
        </p:nvSpPr>
        <p:spPr>
          <a:xfrm>
            <a:off x="950040" y="2299912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24ABD-65B9-4823-B32E-13E2F5B8EC29}"/>
              </a:ext>
            </a:extLst>
          </p:cNvPr>
          <p:cNvSpPr txBox="1"/>
          <p:nvPr/>
        </p:nvSpPr>
        <p:spPr>
          <a:xfrm>
            <a:off x="950039" y="229086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깃허브에서 실습 파일 다운로드하기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4B8B5-35CB-4202-97FC-C7B96BA176D6}"/>
              </a:ext>
            </a:extLst>
          </p:cNvPr>
          <p:cNvSpPr/>
          <p:nvPr/>
        </p:nvSpPr>
        <p:spPr>
          <a:xfrm>
            <a:off x="950040" y="2998275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2D9F0-AA6F-4882-A951-D2D1D4AE2FF1}"/>
              </a:ext>
            </a:extLst>
          </p:cNvPr>
          <p:cNvSpPr txBox="1"/>
          <p:nvPr/>
        </p:nvSpPr>
        <p:spPr>
          <a:xfrm>
            <a:off x="950039" y="2989223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폴더 추가하기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3F6B5-A677-49B3-AC51-7D3B1244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7714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태그</a:t>
            </a:r>
            <a:r>
              <a:rPr lang="en-US" altLang="ko-KR" sz="2000" b="1"/>
              <a:t>, </a:t>
            </a:r>
            <a:r>
              <a:rPr lang="ko-KR" altLang="en-US" sz="2000" b="1"/>
              <a:t>이건 꼭 알아두세요</a:t>
            </a:r>
            <a:r>
              <a:rPr lang="en-US" altLang="ko-KR" sz="2000" b="1"/>
              <a:t>!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26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</a:t>
            </a:r>
            <a:r>
              <a:rPr lang="en-US" altLang="ko-KR" sz="1600"/>
              <a:t>&lt; </a:t>
            </a:r>
            <a:r>
              <a:rPr lang="ko-KR" altLang="en-US" sz="1600"/>
              <a:t>와</a:t>
            </a:r>
            <a:r>
              <a:rPr lang="en-US" altLang="ko-KR" sz="1600"/>
              <a:t> &gt; 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이용해 구분한다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소문자로 쓴다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160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여는 태그와 닫는 태그를 정확히 입력한다 </a:t>
            </a:r>
            <a:r>
              <a:rPr lang="en-US" altLang="ko-KR" sz="1600"/>
              <a:t>(</a:t>
            </a:r>
            <a:r>
              <a:rPr lang="ko-KR" altLang="en-US" sz="1600"/>
              <a:t>닫는 태그가 없는 태그도 있다</a:t>
            </a:r>
            <a:r>
              <a:rPr lang="en-US" altLang="ko-KR" sz="160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적당하게 들여쓴다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태그는 속성과 함께 사용할 수 있다            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img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331E79-31B6-40ED-9157-D58AFB01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11241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0E1BC1-4132-4E09-8A7B-29D17F438596}"/>
              </a:ext>
            </a:extLst>
          </p:cNvPr>
          <p:cNvSpPr/>
          <p:nvPr/>
        </p:nvSpPr>
        <p:spPr>
          <a:xfrm>
            <a:off x="516296" y="1560352"/>
            <a:ext cx="632039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D49AD-1E82-4C02-BEB5-C55AF45554EA}"/>
              </a:ext>
            </a:extLst>
          </p:cNvPr>
          <p:cNvSpPr txBox="1"/>
          <p:nvPr/>
        </p:nvSpPr>
        <p:spPr>
          <a:xfrm>
            <a:off x="516296" y="1569406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간단한 </a:t>
            </a:r>
            <a:r>
              <a:rPr lang="en-US" altLang="ko-KR" b="1"/>
              <a:t>HTML </a:t>
            </a:r>
            <a:r>
              <a:rPr lang="ko-KR" altLang="en-US" b="1"/>
              <a:t>문서 만들기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969493-0459-4B98-8D17-B5FCE5C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189855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 </a:t>
            </a:r>
            <a:r>
              <a:rPr lang="ko-KR" altLang="en-US" sz="2000" b="1"/>
              <a:t>문서 기본 구조 살펴보기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BE8524-5E5B-449E-A057-3108B99F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"/>
          <a:stretch/>
        </p:blipFill>
        <p:spPr>
          <a:xfrm>
            <a:off x="513500" y="1667595"/>
            <a:ext cx="6977869" cy="42628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3FE1A9-7DC5-49F9-9F2B-927BBC8D8CE7}"/>
              </a:ext>
            </a:extLst>
          </p:cNvPr>
          <p:cNvGrpSpPr/>
          <p:nvPr/>
        </p:nvGrpSpPr>
        <p:grpSpPr>
          <a:xfrm>
            <a:off x="7578702" y="1743217"/>
            <a:ext cx="3611378" cy="4111576"/>
            <a:chOff x="7939428" y="1533444"/>
            <a:chExt cx="3611378" cy="4111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145AD4-774B-46E3-BE6B-C40C6968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428" y="1533444"/>
              <a:ext cx="3499903" cy="215613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6D02AF-4AED-4FFF-B7EB-F17687F27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757" y="3580386"/>
              <a:ext cx="3415049" cy="2064634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619746-ECFB-4E6F-B95B-A04E4EE2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 </a:t>
            </a:r>
            <a:r>
              <a:rPr lang="ko-KR" altLang="en-US" b="1"/>
              <a:t>문서와 </a:t>
            </a:r>
            <a:r>
              <a:rPr lang="en-US" altLang="ko-KR" b="1"/>
              <a:t>DOCTYPE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Courier"/>
              </a:rPr>
              <a:t>&lt;!doctype&gt; - </a:t>
            </a:r>
            <a:r>
              <a:rPr lang="ko-KR" altLang="en-US" sz="1600">
                <a:latin typeface="Courier"/>
              </a:rPr>
              <a:t>웹 브라우저에게 ‘이제부터 처리할 문서는 </a:t>
            </a:r>
            <a:r>
              <a:rPr lang="en-US" altLang="ko-KR" sz="1600">
                <a:latin typeface="Courier"/>
              </a:rPr>
              <a:t>HTML </a:t>
            </a:r>
            <a:r>
              <a:rPr lang="ko-KR" altLang="en-US" sz="1600">
                <a:latin typeface="Courier"/>
              </a:rPr>
              <a:t>문서이고 어떤 유형을 사용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Courier"/>
              </a:rPr>
              <a:t>했으니 그 버전에 맞는 방법으로 해석하라</a:t>
            </a:r>
            <a:r>
              <a:rPr lang="en-US" altLang="ko-KR" sz="1600">
                <a:latin typeface="Courier"/>
              </a:rPr>
              <a:t>.’</a:t>
            </a:r>
            <a:r>
              <a:rPr lang="ko-KR" altLang="en-US" sz="1600">
                <a:latin typeface="Courier"/>
              </a:rPr>
              <a:t>라고 알려주는 것</a:t>
            </a:r>
            <a:endParaRPr lang="en-US" altLang="ko-KR" sz="16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160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33074" y="340175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&lt;html&gt;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웹 문서 시작을 알리는 태그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3924751"/>
            <a:ext cx="954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urier"/>
              </a:rPr>
              <a:t>lang</a:t>
            </a:r>
            <a:r>
              <a:rPr lang="ko-KR" altLang="en-US" sz="1600">
                <a:latin typeface="Courier"/>
              </a:rPr>
              <a:t>이라는 속성을 사용해 문서에서 사용할 언어 지정 가능</a:t>
            </a:r>
            <a:r>
              <a:rPr lang="en-US" altLang="ko-KR" sz="1600">
                <a:latin typeface="Courier"/>
              </a:rPr>
              <a:t> </a:t>
            </a:r>
            <a:r>
              <a:rPr lang="ko-KR" altLang="en-US" sz="1600">
                <a:latin typeface="Courier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urier"/>
              </a:rPr>
              <a:t>문서 정보를 지정하는 </a:t>
            </a:r>
            <a:r>
              <a:rPr lang="en-US" altLang="ko-KR" sz="1600">
                <a:latin typeface="Courier"/>
              </a:rPr>
              <a:t>&lt;head&gt; </a:t>
            </a:r>
            <a:r>
              <a:rPr lang="ko-KR" altLang="en-US" sz="1600">
                <a:latin typeface="Courier"/>
              </a:rPr>
              <a:t>부분과 </a:t>
            </a:r>
            <a:br>
              <a:rPr lang="en-US" altLang="ko-KR" sz="1600">
                <a:latin typeface="Courier"/>
              </a:rPr>
            </a:br>
            <a:r>
              <a:rPr lang="ko-KR" altLang="en-US" sz="1600">
                <a:latin typeface="Courier"/>
              </a:rPr>
              <a:t>실제 화면에 보이는 문서 내용을 입력하는 </a:t>
            </a:r>
            <a:r>
              <a:rPr lang="en-US" altLang="ko-KR" sz="1600">
                <a:latin typeface="Courier"/>
              </a:rPr>
              <a:t>&lt;body&gt; </a:t>
            </a:r>
            <a:r>
              <a:rPr lang="ko-KR" altLang="en-US" sz="1600">
                <a:latin typeface="Courier"/>
              </a:rPr>
              <a:t>부분</a:t>
            </a:r>
            <a:endParaRPr lang="en-US" altLang="ko-KR" sz="1600">
              <a:latin typeface="Courie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6138" y="3325538"/>
            <a:ext cx="2146749" cy="2595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182EF-3795-4DB0-9A2B-CDED3FFE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387722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8740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브라우저에게 정보를 주는 </a:t>
            </a:r>
            <a:r>
              <a:rPr lang="en-US" altLang="ko-KR" b="1"/>
              <a:t>&lt;head&gt; </a:t>
            </a:r>
            <a:r>
              <a:rPr lang="ko-KR" altLang="en-US" b="1"/>
              <a:t>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브라우저 화면에는 보이지 않지만</a:t>
            </a:r>
            <a:r>
              <a:rPr lang="en-US" altLang="ko-KR" sz="1600"/>
              <a:t>, </a:t>
            </a:r>
            <a:r>
              <a:rPr lang="ko-KR" altLang="en-US" sz="1600"/>
              <a:t>웹 브라우저가 알아두어야 할 정보들 입력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문서에서 사용할 외부 파일들 링크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 b="1"/>
              <a:t>&lt;title&gt;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브라우저의 제목 표시줄에 표시되는 내용</a:t>
            </a:r>
            <a:r>
              <a:rPr lang="en-US" altLang="ko-KR" sz="1600"/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</a:t>
            </a:r>
            <a:r>
              <a:rPr lang="en-US" altLang="ko-KR" sz="1600">
                <a:solidFill>
                  <a:srgbClr val="0070C0"/>
                </a:solidFill>
              </a:rPr>
              <a:t>&lt;title&gt; </a:t>
            </a:r>
            <a:r>
              <a:rPr lang="ko-KR" altLang="en-US" sz="1600">
                <a:solidFill>
                  <a:srgbClr val="0070C0"/>
                </a:solidFill>
              </a:rPr>
              <a:t>문서 제목 </a:t>
            </a:r>
            <a:r>
              <a:rPr lang="en-US" altLang="ko-KR" sz="160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&lt;meta&gt;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문자</a:t>
            </a:r>
            <a:r>
              <a:rPr lang="en-US" altLang="ko-KR" sz="1600"/>
              <a:t> </a:t>
            </a:r>
            <a:r>
              <a:rPr lang="ko-KR" altLang="en-US" sz="1600"/>
              <a:t>인코딩 방법 및 문서의 키워드와 요약 정보를 지정    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 &lt;meta charset=”UTF-8”&gt;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 &lt;meta name=”viewport” content=”width=device-width, initial-scale=1.0”&gt;</a:t>
            </a:r>
          </a:p>
          <a:p>
            <a:pPr>
              <a:lnSpc>
                <a:spcPct val="150000"/>
              </a:lnSpc>
            </a:pPr>
            <a:r>
              <a:rPr lang="it-IT" altLang="ko-KR" sz="1600">
                <a:solidFill>
                  <a:srgbClr val="0070C0"/>
                </a:solidFill>
              </a:rPr>
              <a:t>     &lt;meta http-equiv=”X-UA-Compatible” content=”ie=edge”&gt;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     </a:t>
            </a:r>
            <a:r>
              <a:rPr lang="en-US" altLang="ko-KR" sz="1600">
                <a:solidFill>
                  <a:srgbClr val="0070C0"/>
                </a:solidFill>
              </a:rPr>
              <a:t>&lt;meta name=”keywords” content=”html5, </a:t>
            </a:r>
            <a:r>
              <a:rPr lang="ko-KR" altLang="en-US" sz="1600">
                <a:solidFill>
                  <a:srgbClr val="0070C0"/>
                </a:solidFill>
              </a:rPr>
              <a:t>웹표준”</a:t>
            </a:r>
            <a:r>
              <a:rPr lang="en-US" altLang="ko-KR" sz="160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&lt;meta name=”description” content=”html5</a:t>
            </a:r>
            <a:r>
              <a:rPr lang="ko-KR" altLang="en-US" sz="1600">
                <a:solidFill>
                  <a:srgbClr val="0070C0"/>
                </a:solidFill>
              </a:rPr>
              <a:t>를 통해 웹 표준 공부하기”</a:t>
            </a:r>
            <a:r>
              <a:rPr lang="en-US" altLang="ko-KR" sz="160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&lt;meta name=”author” content=”Kyunghee Ko”&gt;</a:t>
            </a:r>
          </a:p>
          <a:p>
            <a:pPr>
              <a:lnSpc>
                <a:spcPct val="150000"/>
              </a:lnSpc>
            </a:pPr>
            <a:endParaRPr lang="ko-KR" altLang="en-US" sz="1600" i="1">
              <a:solidFill>
                <a:srgbClr val="0070C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725C11-8A67-4D11-9804-A72260A2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50875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6630" y="1585924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문서의 몸통 </a:t>
            </a:r>
            <a:r>
              <a:rPr lang="en-US" altLang="ko-KR" b="1"/>
              <a:t>&lt;body&gt; </a:t>
            </a:r>
            <a:r>
              <a:rPr lang="ko-KR" altLang="en-US" b="1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630" y="2138699"/>
            <a:ext cx="95452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실제 브라우저에 표시될 내용 입력 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이 책에서 설명하는 대부분의 태그가 </a:t>
            </a:r>
            <a:r>
              <a:rPr lang="en-US" altLang="ko-KR" sz="1600"/>
              <a:t>&lt;body&gt; </a:t>
            </a:r>
            <a:r>
              <a:rPr lang="ko-KR" altLang="en-US" sz="1600"/>
              <a:t>태그와 </a:t>
            </a:r>
            <a:r>
              <a:rPr lang="en-US" altLang="ko-KR" sz="1600"/>
              <a:t>&lt;/body&gt; </a:t>
            </a:r>
            <a:r>
              <a:rPr lang="ko-KR" altLang="en-US" sz="1600"/>
              <a:t>태그 사이에서 사용하는 태그들</a:t>
            </a:r>
            <a:endParaRPr lang="en-US" altLang="ko-KR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8932AC-AD45-43D3-BFDD-20F603D6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357072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6021" y="1364571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기호 입력하기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927" y="1986115"/>
            <a:ext cx="85374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 </a:t>
            </a:r>
            <a:r>
              <a:rPr lang="ko-KR" altLang="en-US" sz="1600"/>
              <a:t>문서의 특성상 여러 개의 공백을 나타내거나 따옴표</a:t>
            </a:r>
            <a:r>
              <a:rPr lang="en-US" altLang="ko-KR" sz="1600"/>
              <a:t>,  </a:t>
            </a:r>
            <a:r>
              <a:rPr lang="ko-KR" altLang="en-US" sz="1600"/>
              <a:t>‘</a:t>
            </a:r>
            <a:r>
              <a:rPr lang="en-US" altLang="ko-KR" sz="1600"/>
              <a:t>&lt;’ </a:t>
            </a:r>
            <a:r>
              <a:rPr lang="ko-KR" altLang="en-US" sz="1600"/>
              <a:t>같은 꺾쇠 괄호를 화면에 표시할 때는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‘</a:t>
            </a:r>
            <a:r>
              <a:rPr lang="ko-KR" altLang="en-US" sz="1600" b="1">
                <a:solidFill>
                  <a:srgbClr val="C00000"/>
                </a:solidFill>
              </a:rPr>
              <a:t>엔티티 코드</a:t>
            </a:r>
            <a:r>
              <a:rPr lang="en-US" altLang="ko-KR" sz="1600" b="1">
                <a:solidFill>
                  <a:srgbClr val="C00000"/>
                </a:solidFill>
              </a:rPr>
              <a:t>’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ko-KR" altLang="en-US" sz="1600"/>
              <a:t>사용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6897D1-8BC7-48C6-B69C-E774806FAFFE}"/>
              </a:ext>
            </a:extLst>
          </p:cNvPr>
          <p:cNvSpPr/>
          <p:nvPr/>
        </p:nvSpPr>
        <p:spPr>
          <a:xfrm>
            <a:off x="6786830" y="3138388"/>
            <a:ext cx="491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https://dev.w3.org/html5/html-author/charref</a:t>
            </a:r>
            <a:endParaRPr lang="ko-KR" altLang="en-US"/>
          </a:p>
        </p:txBody>
      </p:sp>
      <p:pic>
        <p:nvPicPr>
          <p:cNvPr id="22" name="그림 21" descr="하얀색, 녹색, 옅은이(가) 표시된 사진&#10;&#10;자동 생성된 설명">
            <a:extLst>
              <a:ext uri="{FF2B5EF4-FFF2-40B4-BE49-F238E27FC236}">
                <a16:creationId xmlns:a16="http://schemas.microsoft.com/office/drawing/2014/main" id="{05B42A1D-D3BC-4F57-B46D-45B81418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" y="2939253"/>
            <a:ext cx="5745870" cy="36084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75A9F4-951E-4C57-8911-2312A20BE535}"/>
              </a:ext>
            </a:extLst>
          </p:cNvPr>
          <p:cNvSpPr txBox="1"/>
          <p:nvPr/>
        </p:nvSpPr>
        <p:spPr>
          <a:xfrm>
            <a:off x="6786830" y="3764395"/>
            <a:ext cx="416324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 웹 문서에서 사용할 수 있는 특수 문자나 특수 기호에 해당하는 엔티티 코드 제공</a:t>
            </a:r>
            <a:r>
              <a:rPr lang="en-US" altLang="ko-KR" sz="160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E67084-9F13-4C09-90BB-C876FEF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69525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4187" y="131530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호스팅 서버 준비하기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691" y="18059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</a:t>
            </a:r>
            <a:r>
              <a:rPr lang="ko-KR" altLang="en-US" sz="1600"/>
              <a:t>로 만든 웹사이트를 다른 사람들이 볼 수 있도록 하려면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웹 문서와 사용한 파일들을 서버 컴퓨터로 업로드해야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서버를 직접 구입하고 관리하기 어렵기 때문에 </a:t>
            </a:r>
            <a:br>
              <a:rPr lang="en-US" altLang="ko-KR" sz="1600"/>
            </a:br>
            <a:r>
              <a:rPr lang="ko-KR" altLang="en-US" sz="1600"/>
              <a:t>매달 혹은 몇 년마다 일정 금액을 내고 사용하는</a:t>
            </a:r>
            <a:br>
              <a:rPr lang="en-US" altLang="ko-KR" sz="1600"/>
            </a:br>
            <a:r>
              <a:rPr lang="ko-KR" altLang="en-US" sz="1600"/>
              <a:t> 호스팅 서비스를 많이 이용한다</a:t>
            </a:r>
            <a:r>
              <a:rPr lang="en-US" altLang="ko-KR" sz="160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9395" y="4142767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FTP </a:t>
            </a:r>
            <a:r>
              <a:rPr lang="ko-KR" altLang="en-US" b="1"/>
              <a:t>프로그램 설치하기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904" y="4694456"/>
            <a:ext cx="95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FTP </a:t>
            </a:r>
            <a:r>
              <a:rPr lang="ko-KR" altLang="en-US" sz="1600"/>
              <a:t>프로그램 </a:t>
            </a:r>
            <a:r>
              <a:rPr lang="en-US" altLang="ko-KR" sz="1600"/>
              <a:t>: </a:t>
            </a:r>
            <a:r>
              <a:rPr lang="ko-KR" altLang="en-US" sz="1600"/>
              <a:t>사용자 컴퓨터에서 작성한 웹 문서와 각종 파일을 서버로 업로드</a:t>
            </a:r>
            <a:r>
              <a:rPr lang="en-US" altLang="ko-KR" sz="1600"/>
              <a:t>(upload)</a:t>
            </a:r>
            <a:r>
              <a:rPr lang="ko-KR" altLang="en-US" sz="1600"/>
              <a:t>하거나 </a:t>
            </a:r>
            <a:br>
              <a:rPr lang="en-US" altLang="ko-KR" sz="1600"/>
            </a:br>
            <a:r>
              <a:rPr lang="ko-KR" altLang="en-US" sz="1600"/>
              <a:t>서버에서 다운로드</a:t>
            </a:r>
            <a:r>
              <a:rPr lang="en-US" altLang="ko-KR" sz="1600"/>
              <a:t>(download)</a:t>
            </a:r>
            <a:r>
              <a:rPr lang="ko-KR" altLang="en-US" sz="1600"/>
              <a:t>할 수 있도록 해주는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1" y="1451520"/>
            <a:ext cx="4219575" cy="2647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C3C46B-E9EC-4A84-9059-71DC3A34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106620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8E3513-7748-4CC4-99AB-0683A0FA4BA7}"/>
              </a:ext>
            </a:extLst>
          </p:cNvPr>
          <p:cNvSpPr/>
          <p:nvPr/>
        </p:nvSpPr>
        <p:spPr>
          <a:xfrm>
            <a:off x="888510" y="145538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4126C-D0C2-429D-9D43-590122146BD0}"/>
              </a:ext>
            </a:extLst>
          </p:cNvPr>
          <p:cNvSpPr txBox="1"/>
          <p:nvPr/>
        </p:nvSpPr>
        <p:spPr>
          <a:xfrm>
            <a:off x="888510" y="1464440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닷홈에 무료 호스팅 서비스 신청하기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DB821F-7B67-4D99-ABEB-401CB01DEF54}"/>
              </a:ext>
            </a:extLst>
          </p:cNvPr>
          <p:cNvSpPr/>
          <p:nvPr/>
        </p:nvSpPr>
        <p:spPr>
          <a:xfrm>
            <a:off x="888510" y="2347341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DE8F1-D76B-4277-94D3-1C205779AEE8}"/>
              </a:ext>
            </a:extLst>
          </p:cNvPr>
          <p:cNvSpPr txBox="1"/>
          <p:nvPr/>
        </p:nvSpPr>
        <p:spPr>
          <a:xfrm>
            <a:off x="888510" y="2356395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FileZilla </a:t>
            </a:r>
            <a:r>
              <a:rPr lang="ko-KR" altLang="en-US" b="1"/>
              <a:t>설치하고 서버에 접속하기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4F6F1-A1B8-4B99-B69C-89A3D5881110}"/>
              </a:ext>
            </a:extLst>
          </p:cNvPr>
          <p:cNvSpPr/>
          <p:nvPr/>
        </p:nvSpPr>
        <p:spPr>
          <a:xfrm>
            <a:off x="888510" y="323929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47D6-3CF6-4010-A504-EDBA45F5CE9D}"/>
              </a:ext>
            </a:extLst>
          </p:cNvPr>
          <p:cNvSpPr txBox="1"/>
          <p:nvPr/>
        </p:nvSpPr>
        <p:spPr>
          <a:xfrm>
            <a:off x="888510" y="3248350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문서 웹 서버에 올리고 확인하기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20E982-6C24-408D-BC50-A7ECEB97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1120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컴퓨터에서 사용하는 모든 파일에는 각각 고유의 형식이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웹에서는 웹에 맞는 형식인 *</a:t>
            </a:r>
            <a:r>
              <a:rPr lang="en-US" altLang="ko-KR" sz="1600"/>
              <a:t>.html(</a:t>
            </a:r>
            <a:r>
              <a:rPr lang="ko-KR" altLang="en-US" sz="1600"/>
              <a:t>또는 *</a:t>
            </a:r>
            <a:r>
              <a:rPr lang="en-US" altLang="ko-KR" sz="1600"/>
              <a:t>.htm)</a:t>
            </a:r>
            <a:r>
              <a:rPr lang="ko-KR" altLang="en-US" sz="1600"/>
              <a:t>로 문서를 저장해야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텍스트뿐만 아니라 이미지</a:t>
            </a:r>
            <a:r>
              <a:rPr lang="en-US" altLang="ko-KR" sz="1600"/>
              <a:t>, </a:t>
            </a:r>
            <a:r>
              <a:rPr lang="ko-KR" altLang="en-US" sz="1600"/>
              <a:t>링크 등 여러 요소들을 다루고 표시할 수 있어야 한다</a:t>
            </a:r>
            <a:r>
              <a:rPr lang="en-US" altLang="ko-KR" sz="16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웹에서 자유롭게 오갈 수 있는 웹 문서를 만드는 언어가 </a:t>
            </a:r>
            <a:r>
              <a:rPr lang="en-US" altLang="ko-KR" sz="1600" b="1">
                <a:solidFill>
                  <a:srgbClr val="C00000"/>
                </a:solidFill>
              </a:rPr>
              <a:t>HTML 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</a:t>
            </a:r>
            <a:r>
              <a:rPr lang="ko-KR" altLang="en-US" sz="2000" b="1"/>
              <a:t>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3" y="3764299"/>
            <a:ext cx="5615109" cy="30937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39598" y="3632757"/>
            <a:ext cx="28666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웹 문서를 작성하는 프로그램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511" y="3839769"/>
            <a:ext cx="26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웹</a:t>
            </a:r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ko-KR" altLang="en-US" sz="1600">
                <a:solidFill>
                  <a:srgbClr val="0070C0"/>
                </a:solidFill>
              </a:rPr>
              <a:t>문서를 보는 프로그램</a:t>
            </a:r>
          </a:p>
        </p:txBody>
      </p:sp>
      <p:cxnSp>
        <p:nvCxnSpPr>
          <p:cNvPr id="12" name="구부러진 연결선 11"/>
          <p:cNvCxnSpPr>
            <a:endCxn id="2" idx="2"/>
          </p:cNvCxnSpPr>
          <p:nvPr/>
        </p:nvCxnSpPr>
        <p:spPr>
          <a:xfrm rot="10800000">
            <a:off x="2176944" y="4178324"/>
            <a:ext cx="1707410" cy="735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9133284" y="4146799"/>
            <a:ext cx="749627" cy="126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923969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사이트를 만들 때 지켜야 하는 약속들을 정리한 것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표준을 지켜 사이트를 제작하면 장소나 브라우저와 상관없이 쉽게 웹 사이트를 볼 수 있다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표준으로 문서 하나를 만들면 어떤 기기에서나 볼 수 있기 때문에 웹 개발자와 디자이너의 시간 절약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HTML5</a:t>
            </a:r>
            <a:r>
              <a:rPr lang="ko-KR" altLang="en-US" sz="1600"/>
              <a:t>로 문서를 만드는 것 </a:t>
            </a:r>
            <a:r>
              <a:rPr lang="en-US" altLang="ko-KR" sz="1600"/>
              <a:t>= </a:t>
            </a:r>
            <a:r>
              <a:rPr lang="ko-KR" altLang="en-US" sz="1600"/>
              <a:t>웹 표준을 지킨 문서를 만드는 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웹 표준이란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4637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  <a:endParaRPr lang="ko-KR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649904" y="194736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최신 웹 표준에 맞는 웹 사이트 제작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170" y="240902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사용하면 사용자가 접속한 기기에 따라 사이트 레이아웃을 다양하게 바꿀 수 있다 </a:t>
            </a:r>
            <a:endParaRPr lang="en-US" altLang="ko-KR" sz="1600"/>
          </a:p>
        </p:txBody>
      </p:sp>
      <p:sp>
        <p:nvSpPr>
          <p:cNvPr id="18" name="TextBox 17"/>
          <p:cNvSpPr txBox="1"/>
          <p:nvPr/>
        </p:nvSpPr>
        <p:spPr>
          <a:xfrm>
            <a:off x="649904" y="302735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화면을 디자인하기 위한 기초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3170" y="3477889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를 사용해 ‘웹앱’을 만들 수도 있고</a:t>
            </a:r>
            <a:r>
              <a:rPr lang="en-US" altLang="ko-KR" sz="1600"/>
              <a:t>, </a:t>
            </a:r>
            <a:r>
              <a:rPr lang="ko-KR" altLang="en-US" sz="1600"/>
              <a:t>앱 화면은 </a:t>
            </a: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사용해 디자인</a:t>
            </a:r>
            <a:r>
              <a:rPr lang="en-US" altLang="ko-KR" sz="1600"/>
              <a:t>.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74" y="4107337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사이트와 블로그 수정이 쉽다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340" y="4482406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를 공부하면 사이트나 블로그 소스를 이해할 수 있고 사이트를 원하는 모습으로 바꿀 수 있다</a:t>
            </a:r>
            <a:r>
              <a:rPr lang="en-US" altLang="ko-KR" sz="160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왜 </a:t>
            </a:r>
            <a:r>
              <a:rPr lang="en-US" altLang="ko-KR" sz="2000" b="1"/>
              <a:t>HTML5</a:t>
            </a:r>
            <a:r>
              <a:rPr lang="ko-KR" altLang="en-US" sz="2000" b="1"/>
              <a:t>와 </a:t>
            </a:r>
            <a:r>
              <a:rPr lang="en-US" altLang="ko-KR" sz="2000" b="1"/>
              <a:t>CSS3</a:t>
            </a:r>
            <a:r>
              <a:rPr lang="ko-KR" altLang="en-US" sz="2000" b="1"/>
              <a:t>를 공부해야 할까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232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549" y="1340000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</a:t>
            </a:r>
            <a:r>
              <a:rPr lang="ko-KR" altLang="en-US" sz="2000" b="1"/>
              <a:t> </a:t>
            </a:r>
            <a:r>
              <a:rPr lang="en-US" altLang="ko-KR" sz="2000" b="1"/>
              <a:t>? HTML ?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533074" y="1923969"/>
            <a:ext cx="1039445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대부분의 웹 브라우저에서 </a:t>
            </a:r>
            <a:r>
              <a:rPr lang="en-US" altLang="ko-KR"/>
              <a:t>HTML5</a:t>
            </a:r>
            <a:r>
              <a:rPr lang="ko-KR" altLang="en-US"/>
              <a:t>를 지원하게 되면서 현재 </a:t>
            </a:r>
            <a:r>
              <a:rPr lang="en-US" altLang="ko-KR"/>
              <a:t>HTML5</a:t>
            </a:r>
            <a:r>
              <a:rPr lang="ko-KR" altLang="en-US"/>
              <a:t>의 공식 명칭은 ‘</a:t>
            </a:r>
            <a:r>
              <a:rPr lang="en-US" altLang="ko-KR"/>
              <a:t>HTML’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24549" y="2741228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HTML5.1 vs HTML5.2</a:t>
            </a:r>
            <a:endParaRPr lang="ko-KR" alt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533074" y="3445696"/>
            <a:ext cx="1039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 </a:t>
            </a:r>
            <a:r>
              <a:rPr lang="ko-KR" altLang="en-US" sz="1600"/>
              <a:t>표준안부터는 웹 브라우저 업체들이 함께 참여하고 있기 때문에 표준안이 업그레이드될 때마다 웹 브라우저 업체에서 발 빠르게 수용하고 지원하며 살아있는 표준안이 되고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2019</a:t>
            </a:r>
            <a:r>
              <a:rPr lang="ko-KR" altLang="en-US" sz="1600"/>
              <a:t>년 </a:t>
            </a:r>
            <a:r>
              <a:rPr lang="en-US" altLang="ko-KR" sz="1600"/>
              <a:t>12</a:t>
            </a:r>
            <a:r>
              <a:rPr lang="ko-KR" altLang="en-US" sz="1600"/>
              <a:t>월 현재</a:t>
            </a:r>
            <a:r>
              <a:rPr lang="en-US" altLang="ko-KR" sz="160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5.2</a:t>
            </a:r>
            <a:r>
              <a:rPr lang="ko-KR" altLang="en-US" sz="1600"/>
              <a:t>이 최신 표준안</a:t>
            </a:r>
            <a:r>
              <a:rPr lang="en-US" altLang="ko-KR" sz="1600"/>
              <a:t>(</a:t>
            </a:r>
            <a:r>
              <a:rPr lang="en-US" altLang="ko-KR" sz="1600">
                <a:hlinkClick r:id="rId2"/>
              </a:rPr>
              <a:t>https://html.spec.whatwg.org/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</a:t>
            </a:r>
            <a:r>
              <a:rPr lang="ko-KR" altLang="en-US" sz="1600"/>
              <a:t>코드의 표준화는 계속 진행되어 </a:t>
            </a:r>
            <a:r>
              <a:rPr lang="en-US" altLang="ko-KR" sz="1600"/>
              <a:t>HTML 5.3 </a:t>
            </a:r>
            <a:r>
              <a:rPr lang="ko-KR" altLang="en-US" sz="1600"/>
              <a:t>개발 진행 중</a:t>
            </a:r>
            <a:r>
              <a:rPr lang="en-US" altLang="ko-KR" sz="1600"/>
              <a:t>.(</a:t>
            </a:r>
            <a:r>
              <a:rPr lang="en-US" altLang="ko-KR" sz="1600">
                <a:hlinkClick r:id="rId3"/>
              </a:rPr>
              <a:t>https://www.w3.org/TR/html53/</a:t>
            </a:r>
            <a:r>
              <a:rPr lang="en-US" altLang="ko-KR" sz="160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B3BD2-6BC9-4ECB-B8D4-736D5F63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4" y="185783"/>
            <a:ext cx="9091189" cy="667587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</a:p>
        </p:txBody>
      </p:sp>
    </p:spTree>
    <p:extLst>
      <p:ext uri="{BB962C8B-B14F-4D97-AF65-F5344CB8AC3E}">
        <p14:creationId xmlns:p14="http://schemas.microsoft.com/office/powerpoint/2010/main" val="7168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2314" y="1158845"/>
            <a:ext cx="3459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사용 중인 웹 브라우저가 </a:t>
            </a:r>
            <a:r>
              <a:rPr lang="en-US" altLang="ko-KR" sz="1600"/>
              <a:t>HTML5</a:t>
            </a:r>
            <a:r>
              <a:rPr lang="ko-KR" altLang="en-US" sz="1600"/>
              <a:t>를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얼마나 지원하는지 확인하려면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http://html5test.com</a:t>
            </a:r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9AE7994-AA5B-4041-9159-5A1C242A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1" y="1158845"/>
            <a:ext cx="5418015" cy="385215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019E3A4-2C18-46D5-86F3-2905167E8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36" y="2622963"/>
            <a:ext cx="4570153" cy="33823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CF0493-8925-4AC2-B36F-893C4019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2" y="185055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40329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047DF4-46E8-4FCF-B9DF-CC94A68D1DBF}"/>
              </a:ext>
            </a:extLst>
          </p:cNvPr>
          <p:cNvSpPr/>
          <p:nvPr/>
        </p:nvSpPr>
        <p:spPr>
          <a:xfrm>
            <a:off x="649904" y="1661684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29BDE-4E1C-4AB2-8773-2D26FD77FB17}"/>
              </a:ext>
            </a:extLst>
          </p:cNvPr>
          <p:cNvSpPr txBox="1"/>
          <p:nvPr/>
        </p:nvSpPr>
        <p:spPr>
          <a:xfrm>
            <a:off x="649904" y="1661685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크롬 설치하고 기본 웹 브라우저로 정하기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9FE7B-3F3A-4136-BE3A-B6652422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84185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173933"/>
            <a:ext cx="5446038" cy="4076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1" y="1173933"/>
            <a:ext cx="5444994" cy="3026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EC9657-0506-42E8-8071-92407B49C514}"/>
              </a:ext>
            </a:extLst>
          </p:cNvPr>
          <p:cNvSpPr/>
          <p:nvPr/>
        </p:nvSpPr>
        <p:spPr>
          <a:xfrm>
            <a:off x="4337108" y="4446165"/>
            <a:ext cx="1610686" cy="8892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E1765-7B3C-477A-BA2D-923CB4EE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39266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비주얼 스튜디오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대부분의 주요 플랫폼에서 모두 사용할 수 있습니다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친절히 안내합니다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간편하게 입력할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확장이 쉽습니다</a:t>
            </a:r>
            <a:endParaRPr lang="en-US" altLang="ko-KR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97" y="1539968"/>
            <a:ext cx="5161142" cy="414558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C0D6482-88ED-4E9A-9072-74BA05C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38014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866</Words>
  <Application>Microsoft Office PowerPoint</Application>
  <PresentationFormat>와이드스크린</PresentationFormat>
  <Paragraphs>120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Courier</vt:lpstr>
      <vt:lpstr>YoonV YoonGothic100Std_OTF</vt:lpstr>
      <vt:lpstr>맑은 고딕</vt:lpstr>
      <vt:lpstr>Arial</vt:lpstr>
      <vt:lpstr>Office 테마</vt:lpstr>
      <vt:lpstr>1_Office 테마</vt:lpstr>
      <vt:lpstr>01. HTML 기본기 다지기</vt:lpstr>
      <vt:lpstr>HTML과의 첫 만남</vt:lpstr>
      <vt:lpstr>HTML과의 첫 만남</vt:lpstr>
      <vt:lpstr>HTML과의 첫 만남</vt:lpstr>
      <vt:lpstr>HTML과의 첫 만남</vt:lpstr>
      <vt:lpstr>웹 브라우저와 웹 편집기</vt:lpstr>
      <vt:lpstr>웹 브라우저와 웹 편집기</vt:lpstr>
      <vt:lpstr>웹 브라우저와 웹 편집기</vt:lpstr>
      <vt:lpstr>웹 브라우저와 웹 편집기</vt:lpstr>
      <vt:lpstr>웹 브라우저와 웹 편집기</vt:lpstr>
      <vt:lpstr>HTML 기본 문서 구조</vt:lpstr>
      <vt:lpstr>HTML 기본 문서 구조</vt:lpstr>
      <vt:lpstr>PowerPoint 프레젠테이션</vt:lpstr>
      <vt:lpstr>HTML 기본 문서 구조</vt:lpstr>
      <vt:lpstr>HTML 기본 문서 구조</vt:lpstr>
      <vt:lpstr>HTML 기본 문서 구조</vt:lpstr>
      <vt:lpstr>HTML 기본 문서 구조</vt:lpstr>
      <vt:lpstr>웹 문서 만들고 업로드하기</vt:lpstr>
      <vt:lpstr>웹 문서 만들고 업로드하기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Ko Kyunghee</cp:lastModifiedBy>
  <cp:revision>25</cp:revision>
  <dcterms:created xsi:type="dcterms:W3CDTF">2016-12-02T05:48:21Z</dcterms:created>
  <dcterms:modified xsi:type="dcterms:W3CDTF">2019-12-21T02:39:05Z</dcterms:modified>
</cp:coreProperties>
</file>