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7" r:id="rId4"/>
    <p:sldId id="259" r:id="rId5"/>
    <p:sldId id="268" r:id="rId6"/>
    <p:sldId id="260" r:id="rId7"/>
    <p:sldId id="262" r:id="rId8"/>
    <p:sldId id="269" r:id="rId9"/>
    <p:sldId id="270" r:id="rId10"/>
    <p:sldId id="271" r:id="rId11"/>
    <p:sldId id="264" r:id="rId12"/>
    <p:sldId id="272" r:id="rId13"/>
    <p:sldId id="273" r:id="rId14"/>
    <p:sldId id="265" r:id="rId15"/>
    <p:sldId id="266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17538"/>
            <a:ext cx="7410450" cy="839787"/>
          </a:xfrm>
        </p:spPr>
        <p:txBody>
          <a:bodyPr anchor="b">
            <a:normAutofit/>
          </a:bodyPr>
          <a:lstStyle>
            <a:lvl1pPr algn="ctr">
              <a:defRPr sz="48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 descr="개이(가) 표시된 사진&#10;&#10;자동 생성된 설명">
            <a:extLst>
              <a:ext uri="{FF2B5EF4-FFF2-40B4-BE49-F238E27FC236}">
                <a16:creationId xmlns:a16="http://schemas.microsoft.com/office/drawing/2014/main" id="{A9CB9910-D6AE-4A07-A667-D2FB185989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469" y="2863516"/>
            <a:ext cx="2169331" cy="3095266"/>
          </a:xfrm>
          <a:prstGeom prst="rect">
            <a:avLst/>
          </a:prstGeom>
          <a:effectLst>
            <a:softEdge rad="317500"/>
          </a:effectLst>
          <a:scene3d>
            <a:camera prst="isometricOffAxis2Left"/>
            <a:lightRig rig="threePt" dir="t"/>
          </a:scene3d>
        </p:spPr>
      </p:pic>
      <p:pic>
        <p:nvPicPr>
          <p:cNvPr id="11" name="그림 10" descr="실내, 음식, 사진, 다른이(가) 표시된 사진&#10;&#10;자동 생성된 설명">
            <a:extLst>
              <a:ext uri="{FF2B5EF4-FFF2-40B4-BE49-F238E27FC236}">
                <a16:creationId xmlns:a16="http://schemas.microsoft.com/office/drawing/2014/main" id="{F491C118-2ED8-4B9A-ADBB-55221202277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423" y="3905445"/>
            <a:ext cx="2286158" cy="225212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CA74B42-642D-4114-9351-6C4509C6AF62}"/>
              </a:ext>
            </a:extLst>
          </p:cNvPr>
          <p:cNvSpPr/>
          <p:nvPr userDrawn="1"/>
        </p:nvSpPr>
        <p:spPr>
          <a:xfrm>
            <a:off x="7257011" y="2635135"/>
            <a:ext cx="4330931" cy="3474984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95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375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7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7" y="184995"/>
            <a:ext cx="9091189" cy="66758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53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77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79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20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3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44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70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C952C93-AC64-4CE5-B321-410179DEF07A}"/>
              </a:ext>
            </a:extLst>
          </p:cNvPr>
          <p:cNvSpPr/>
          <p:nvPr userDrawn="1"/>
        </p:nvSpPr>
        <p:spPr>
          <a:xfrm>
            <a:off x="0" y="190114"/>
            <a:ext cx="12192000" cy="6675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72439" y="190114"/>
            <a:ext cx="9091189" cy="667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26" name="Picture 2" descr="html5에 대한 이미지 검색결과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053" y="6197581"/>
            <a:ext cx="523894" cy="52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61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bg1">
              <a:lumMod val="95000"/>
            </a:schemeClr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dmitrybaranovskiy.github.io/raphael" TargetMode="External"/><Relationship Id="rId2" Type="http://schemas.openxmlformats.org/officeDocument/2006/relationships/hyperlink" Target="h%20t%20t%20p:/d3j%20s.o%20r%20g/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40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70C0"/>
                </a:solidFill>
              </a:rPr>
              <a:t>03. </a:t>
            </a:r>
            <a:r>
              <a:rPr lang="ko-KR" altLang="en-US" sz="440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70C0"/>
                </a:solidFill>
              </a:rPr>
              <a:t>이미지와 하이퍼링크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609851" y="2838450"/>
            <a:ext cx="3248025" cy="4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14526" y="2838450"/>
            <a:ext cx="685800" cy="485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03-1</a:t>
            </a:r>
            <a:endParaRPr lang="ko-KR" altLang="en-US" b="1"/>
          </a:p>
        </p:txBody>
      </p:sp>
      <p:sp>
        <p:nvSpPr>
          <p:cNvPr id="8" name="TextBox 7"/>
          <p:cNvSpPr txBox="1"/>
          <p:nvPr/>
        </p:nvSpPr>
        <p:spPr>
          <a:xfrm>
            <a:off x="2814638" y="2878694"/>
            <a:ext cx="155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이미지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2590801" y="3305175"/>
            <a:ext cx="333374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609851" y="3674640"/>
            <a:ext cx="3248025" cy="4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914526" y="3674640"/>
            <a:ext cx="685800" cy="485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03-2</a:t>
            </a:r>
            <a:endParaRPr lang="ko-KR" altLang="en-US" b="1"/>
          </a:p>
        </p:txBody>
      </p:sp>
      <p:sp>
        <p:nvSpPr>
          <p:cNvPr id="12" name="TextBox 11"/>
          <p:cNvSpPr txBox="1"/>
          <p:nvPr/>
        </p:nvSpPr>
        <p:spPr>
          <a:xfrm>
            <a:off x="2814638" y="3714884"/>
            <a:ext cx="155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링크 만들기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2590801" y="4141365"/>
            <a:ext cx="333374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09851" y="4510831"/>
            <a:ext cx="3248025" cy="4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914526" y="4510831"/>
            <a:ext cx="685800" cy="485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03-3</a:t>
            </a:r>
            <a:endParaRPr lang="ko-KR" altLang="en-US" b="1"/>
          </a:p>
        </p:txBody>
      </p:sp>
      <p:sp>
        <p:nvSpPr>
          <p:cNvPr id="16" name="TextBox 15"/>
          <p:cNvSpPr txBox="1"/>
          <p:nvPr/>
        </p:nvSpPr>
        <p:spPr>
          <a:xfrm>
            <a:off x="2814638" y="4551075"/>
            <a:ext cx="155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SVG </a:t>
            </a:r>
            <a:r>
              <a:rPr lang="ko-KR" altLang="en-US" b="1"/>
              <a:t>이미지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2590801" y="4977556"/>
            <a:ext cx="333374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939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/>
              <a:t>링크 만들기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074" y="1267485"/>
            <a:ext cx="475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target </a:t>
            </a:r>
            <a:r>
              <a: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속성 </a:t>
            </a:r>
            <a:r>
              <a:rPr kumimoji="0" lang="en-US" altLang="ko-KR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– </a:t>
            </a:r>
            <a:r>
              <a: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새 탭에서 링크 열기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5080" y="1804472"/>
            <a:ext cx="8261415" cy="6970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다른 사이트로 링크하거나 현재 페이지를 유지한 상태에서 링크 페이지를 표시할 때</a:t>
            </a:r>
            <a:endParaRPr lang="en-US" altLang="ko-KR" sz="1400"/>
          </a:p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현재 페이지는 그대로 유지하면서 새 창이나 새 탭에 표시</a:t>
            </a:r>
            <a:endParaRPr lang="en-US" altLang="ko-KR" sz="1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690" y="3445096"/>
            <a:ext cx="4198914" cy="134501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801860E-77CC-42AE-AD81-653FD13622BA}"/>
              </a:ext>
            </a:extLst>
          </p:cNvPr>
          <p:cNvSpPr/>
          <p:nvPr/>
        </p:nvSpPr>
        <p:spPr>
          <a:xfrm>
            <a:off x="723690" y="2954447"/>
            <a:ext cx="1628972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400" b="1"/>
              <a:t>사용할 수 있는 값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EBA1D0BB-0A8F-4DA7-BB71-5E9C600037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515" y="2749487"/>
            <a:ext cx="5275514" cy="321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251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/>
              <a:t>링크 만들기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074" y="1267485"/>
            <a:ext cx="475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한 페이지 안에서 점프하기 </a:t>
            </a:r>
            <a:r>
              <a:rPr kumimoji="0" lang="en-US" altLang="ko-KR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- </a:t>
            </a:r>
            <a:r>
              <a: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앵커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5081" y="1804472"/>
            <a:ext cx="5467880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앵커를 사용하려면 우선 이동하고 싶은 위치마다 </a:t>
            </a:r>
            <a:r>
              <a:rPr lang="en-US" altLang="ko-KR" sz="1400"/>
              <a:t>id </a:t>
            </a:r>
            <a:r>
              <a:rPr lang="ko-KR" altLang="en-US" sz="1400"/>
              <a:t>속성을 이용해 앵커를 만듦</a:t>
            </a:r>
            <a:r>
              <a:rPr lang="en-US" altLang="ko-KR" sz="1400"/>
              <a:t>.</a:t>
            </a:r>
          </a:p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&lt;a&gt; </a:t>
            </a:r>
            <a:r>
              <a:rPr lang="ko-KR" altLang="en-US" sz="1400"/>
              <a:t>태그의 </a:t>
            </a:r>
            <a:r>
              <a:rPr lang="en-US" altLang="ko-KR" sz="1400"/>
              <a:t>href </a:t>
            </a:r>
            <a:r>
              <a:rPr lang="ko-KR" altLang="en-US" sz="1400"/>
              <a:t>속성을 사용해 링크함</a:t>
            </a:r>
            <a:r>
              <a:rPr lang="en-US" altLang="ko-KR" sz="1400"/>
              <a:t>. </a:t>
            </a:r>
            <a:r>
              <a:rPr lang="ko-KR" altLang="en-US" sz="1400"/>
              <a:t>단</a:t>
            </a:r>
            <a:r>
              <a:rPr lang="en-US" altLang="ko-KR" sz="1400"/>
              <a:t>, </a:t>
            </a:r>
            <a:r>
              <a:rPr lang="ko-KR" altLang="en-US" sz="1400"/>
              <a:t>앵커 이름 앞에 </a:t>
            </a:r>
            <a:r>
              <a:rPr lang="en-US" altLang="ko-KR" sz="1400"/>
              <a:t>#</a:t>
            </a:r>
            <a:r>
              <a:rPr lang="ko-KR" altLang="en-US" sz="1400"/>
              <a:t>을 붙여 앵커 표시</a:t>
            </a:r>
            <a:r>
              <a:rPr lang="en-US" altLang="ko-KR" sz="1400"/>
              <a:t>.</a:t>
            </a:r>
            <a:endParaRPr lang="ko-KR" altLang="en-US" sz="1400"/>
          </a:p>
        </p:txBody>
      </p:sp>
      <p:cxnSp>
        <p:nvCxnSpPr>
          <p:cNvPr id="8" name="직선 연결선 7"/>
          <p:cNvCxnSpPr/>
          <p:nvPr/>
        </p:nvCxnSpPr>
        <p:spPr>
          <a:xfrm>
            <a:off x="5972961" y="1124125"/>
            <a:ext cx="0" cy="53857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008" y="3512632"/>
            <a:ext cx="4048125" cy="5238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052" y="1124125"/>
            <a:ext cx="54483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186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9154C7-485E-4E72-B6E4-01EACF709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[</a:t>
            </a:r>
            <a:r>
              <a:rPr lang="ko-KR" altLang="en-US"/>
              <a:t>실습</a:t>
            </a:r>
            <a:r>
              <a:rPr lang="en-US" altLang="ko-KR"/>
              <a:t>] </a:t>
            </a:r>
            <a:r>
              <a:rPr lang="ko-KR" altLang="en-US"/>
              <a:t>온라인 프로필 </a:t>
            </a:r>
            <a:r>
              <a:rPr lang="en-US" altLang="ko-KR"/>
              <a:t>–</a:t>
            </a:r>
            <a:r>
              <a:rPr lang="ko-KR" altLang="en-US"/>
              <a:t> 링크 추가하기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4CF7174D-3381-4DB8-AC13-F14663B89C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73" r="19467" b="19864"/>
          <a:stretch/>
        </p:blipFill>
        <p:spPr>
          <a:xfrm>
            <a:off x="1243235" y="2341471"/>
            <a:ext cx="3521008" cy="2055024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DA0814B8-794B-45BD-89FC-504654C916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37" r="19467" b="20136"/>
          <a:stretch/>
        </p:blipFill>
        <p:spPr>
          <a:xfrm>
            <a:off x="7003762" y="2347634"/>
            <a:ext cx="3521008" cy="2048861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EAF03D8-1AEC-4CDA-92FC-6CB3E75A25B5}"/>
              </a:ext>
            </a:extLst>
          </p:cNvPr>
          <p:cNvSpPr/>
          <p:nvPr/>
        </p:nvSpPr>
        <p:spPr>
          <a:xfrm>
            <a:off x="7130642" y="4044939"/>
            <a:ext cx="989901" cy="27683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398F438C-3C34-421D-B208-B2659AC47E1A}"/>
              </a:ext>
            </a:extLst>
          </p:cNvPr>
          <p:cNvSpPr/>
          <p:nvPr/>
        </p:nvSpPr>
        <p:spPr>
          <a:xfrm>
            <a:off x="5386062" y="3275091"/>
            <a:ext cx="995881" cy="307818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754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9154C7-485E-4E72-B6E4-01EACF709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[</a:t>
            </a:r>
            <a:r>
              <a:rPr lang="ko-KR" altLang="en-US"/>
              <a:t>실습</a:t>
            </a:r>
            <a:r>
              <a:rPr lang="en-US" altLang="ko-KR"/>
              <a:t>] </a:t>
            </a:r>
            <a:r>
              <a:rPr lang="ko-KR" altLang="en-US"/>
              <a:t>인터넷에 내 온라인 프로필 올리기</a:t>
            </a:r>
          </a:p>
        </p:txBody>
      </p:sp>
    </p:spTree>
    <p:extLst>
      <p:ext uri="{BB962C8B-B14F-4D97-AF65-F5344CB8AC3E}">
        <p14:creationId xmlns:p14="http://schemas.microsoft.com/office/powerpoint/2010/main" val="3654573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/>
              <a:t>링크 만들기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074" y="1267485"/>
            <a:ext cx="475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&lt;area&gt;</a:t>
            </a:r>
            <a:r>
              <a:rPr kumimoji="0" lang="en-US" altLang="ko-KR" sz="1800" b="1" i="0" u="none" strike="noStrike" kern="0" cap="none" spc="0" normalizeH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ko-KR" altLang="en-US" sz="1800" b="1" i="0" u="none" strike="noStrike" kern="0" cap="none" spc="0" normalizeH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태그</a:t>
            </a:r>
            <a:r>
              <a:rPr kumimoji="0" lang="en-US" altLang="ko-KR" sz="1800" b="1" i="0" u="none" strike="noStrike" kern="0" cap="none" spc="0" normalizeH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, usemap </a:t>
            </a:r>
            <a:r>
              <a:rPr kumimoji="0" lang="ko-KR" altLang="en-US" sz="1800" b="1" i="0" u="none" strike="noStrike" kern="0" cap="none" spc="0" normalizeH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속성 </a:t>
            </a:r>
            <a:r>
              <a:rPr kumimoji="0" lang="en-US" altLang="ko-KR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- </a:t>
            </a:r>
            <a:r>
              <a:rPr lang="ko-KR" altLang="en-US" b="1" kern="0">
                <a:solidFill>
                  <a:sysClr val="windowText" lastClr="000000"/>
                </a:solidFill>
              </a:rPr>
              <a:t>이미지맵</a:t>
            </a:r>
            <a:endParaRPr kumimoji="0" lang="ko-KR" altLang="en-US" sz="18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5081" y="1693008"/>
            <a:ext cx="5467880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400"/>
              <a:t>이미지맵 </a:t>
            </a:r>
            <a:r>
              <a:rPr lang="en-US" altLang="ko-KR" sz="1400"/>
              <a:t>: 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한 이미지 상에 여러 다른 링크를 만드는 것</a:t>
            </a:r>
            <a:endParaRPr lang="ko-KR" altLang="en-US" sz="1400"/>
          </a:p>
        </p:txBody>
      </p:sp>
      <p:cxnSp>
        <p:nvCxnSpPr>
          <p:cNvPr id="8" name="직선 연결선 7"/>
          <p:cNvCxnSpPr/>
          <p:nvPr/>
        </p:nvCxnSpPr>
        <p:spPr>
          <a:xfrm>
            <a:off x="5972961" y="1124125"/>
            <a:ext cx="0" cy="53857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98" y="2205700"/>
            <a:ext cx="2251661" cy="12843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9204" y="3704264"/>
            <a:ext cx="346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&lt;area&gt; </a:t>
            </a:r>
            <a:r>
              <a:rPr lang="ko-KR" altLang="en-US" sz="1400" b="1"/>
              <a:t>태그의 속성들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98" y="4012041"/>
            <a:ext cx="4170082" cy="2497816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6262521" y="1452151"/>
            <a:ext cx="5575883" cy="2965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img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="images/kids.jpg"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alt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=""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usemap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="#favorites"&gt;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map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="favorites"&gt;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area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shape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="rect"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coords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="10,10,160,200"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="http://cafe.naver.com/doithtml5"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target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="_blank"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alt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="do it html5 </a:t>
            </a:r>
            <a:r>
              <a:rPr lang="ko-KR" altLang="en-US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네이버 카페로 가기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endParaRPr lang="ko-KR" altLang="en-US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area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shape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="rect"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coords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="220,10,380,200"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="http://www.facebook.com/do.it.html5"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target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="_blank"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alt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="do it html5 </a:t>
            </a:r>
            <a:r>
              <a:rPr lang="ko-KR" altLang="en-US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페이스북 페이지로 가기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endParaRPr lang="ko-KR" altLang="en-US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map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8436" y="4540020"/>
            <a:ext cx="2667174" cy="135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696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/>
              <a:t>SVG </a:t>
            </a:r>
            <a:r>
              <a:rPr lang="ko-KR" altLang="en-US" sz="3200"/>
              <a:t>이미지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074" y="1267485"/>
            <a:ext cx="475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SVG </a:t>
            </a:r>
            <a:r>
              <a: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파일 형식이란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5081" y="1693008"/>
            <a:ext cx="5467880" cy="290848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Scalable Vector Graphics(</a:t>
            </a:r>
            <a:r>
              <a:rPr lang="ko-KR" altLang="en-US" sz="1400"/>
              <a:t>스케일 러블 벡터 그래픽</a:t>
            </a:r>
            <a:r>
              <a:rPr lang="en-US" altLang="ko-KR" sz="1400"/>
              <a:t>)</a:t>
            </a:r>
            <a:r>
              <a:rPr lang="ko-KR" altLang="en-US" sz="1400"/>
              <a:t>의 약자</a:t>
            </a:r>
            <a:endParaRPr lang="en-US" altLang="ko-KR" sz="140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이미지를 확대하거나 축소하더라도 테두리가 원래의 깨끗한 상태로 유지되는 벡터 이미지</a:t>
            </a:r>
            <a:br>
              <a:rPr lang="en-US" altLang="ko-KR" sz="1400"/>
            </a:br>
            <a:r>
              <a:rPr lang="en-US" altLang="ko-KR" sz="1200">
                <a:solidFill>
                  <a:srgbClr val="0070C0"/>
                </a:solidFill>
              </a:rPr>
              <a:t>(</a:t>
            </a:r>
            <a:r>
              <a:rPr lang="ko-KR" altLang="en-US" sz="1200">
                <a:solidFill>
                  <a:srgbClr val="0070C0"/>
                </a:solidFill>
              </a:rPr>
              <a:t>참고</a:t>
            </a:r>
            <a:r>
              <a:rPr lang="en-US" altLang="ko-KR" sz="1200">
                <a:solidFill>
                  <a:srgbClr val="0070C0"/>
                </a:solidFill>
              </a:rPr>
              <a:t>: jpg</a:t>
            </a:r>
            <a:r>
              <a:rPr lang="ko-KR" altLang="en-US" sz="1200">
                <a:solidFill>
                  <a:srgbClr val="0070C0"/>
                </a:solidFill>
              </a:rPr>
              <a:t>나 </a:t>
            </a:r>
            <a:r>
              <a:rPr lang="en-US" altLang="ko-KR" sz="1200">
                <a:solidFill>
                  <a:srgbClr val="0070C0"/>
                </a:solidFill>
              </a:rPr>
              <a:t>png </a:t>
            </a:r>
            <a:r>
              <a:rPr lang="ko-KR" altLang="en-US" sz="1200">
                <a:solidFill>
                  <a:srgbClr val="0070C0"/>
                </a:solidFill>
              </a:rPr>
              <a:t>등의 이미지는 확대</a:t>
            </a:r>
            <a:r>
              <a:rPr lang="en-US" altLang="ko-KR" sz="1200">
                <a:solidFill>
                  <a:srgbClr val="0070C0"/>
                </a:solidFill>
              </a:rPr>
              <a:t>/</a:t>
            </a:r>
            <a:r>
              <a:rPr lang="ko-KR" altLang="en-US" sz="1200">
                <a:solidFill>
                  <a:srgbClr val="0070C0"/>
                </a:solidFill>
              </a:rPr>
              <a:t>축소하면 테두리가 울퉁불퉁해지는 비트맵 이미지</a:t>
            </a:r>
            <a:r>
              <a:rPr lang="en-US" altLang="ko-KR" sz="1200">
                <a:solidFill>
                  <a:srgbClr val="0070C0"/>
                </a:solidFill>
              </a:rPr>
              <a:t>)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로고나 아이 콘에서 많이 사용됨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.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데이터 시각화에서 차트나 다이어그램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, 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지도 등을 구현할 때도 많이 사용됨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.</a:t>
            </a:r>
            <a:br>
              <a:rPr lang="en-US" altLang="ko-KR" sz="1400">
                <a:solidFill>
                  <a:srgbClr val="211D1E"/>
                </a:solidFill>
                <a:latin typeface="TDc_SSiMyungJo 120"/>
              </a:rPr>
            </a:b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(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예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, 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  <a:hlinkClick r:id="rId2"/>
              </a:rPr>
              <a:t>d3.js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 / 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  <a:hlinkClick r:id="rId3"/>
              </a:rPr>
              <a:t>Raphael.js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 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등의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 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시각화 라이브러리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)</a:t>
            </a:r>
            <a:endParaRPr lang="ko-KR" altLang="en-US" sz="1400"/>
          </a:p>
        </p:txBody>
      </p:sp>
      <p:cxnSp>
        <p:nvCxnSpPr>
          <p:cNvPr id="8" name="직선 연결선 7"/>
          <p:cNvCxnSpPr/>
          <p:nvPr/>
        </p:nvCxnSpPr>
        <p:spPr>
          <a:xfrm>
            <a:off x="5972961" y="1124125"/>
            <a:ext cx="0" cy="53857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33074" y="5176007"/>
            <a:ext cx="508755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&lt;img&gt; 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태그를 이용해 파일 형태로 삽입할 수도 있고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,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태그를 이용해 직접 만들 수도 있음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일러스트레이터나 포토샵에서 제작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, 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편집할 수 있음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.</a:t>
            </a:r>
            <a:endParaRPr lang="ko-KR" alt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6325297" y="3989218"/>
            <a:ext cx="3624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편집기에서 </a:t>
            </a:r>
            <a:r>
              <a:rPr lang="en-US" altLang="ko-KR" sz="1400"/>
              <a:t>svg </a:t>
            </a:r>
            <a:r>
              <a:rPr lang="ko-KR" altLang="en-US" sz="1400"/>
              <a:t>파일 내용 확인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5298" y="4296995"/>
            <a:ext cx="5353487" cy="194084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097484" y="1385231"/>
            <a:ext cx="3624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&lt;img&gt; </a:t>
            </a:r>
            <a:r>
              <a:rPr lang="ko-KR" altLang="en-US" sz="1400"/>
              <a:t>태그로 </a:t>
            </a:r>
            <a:r>
              <a:rPr lang="en-US" altLang="ko-KR" sz="1400"/>
              <a:t>svg </a:t>
            </a:r>
            <a:r>
              <a:rPr lang="ko-KR" altLang="en-US" sz="1400"/>
              <a:t>파일 삽입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4082" y="1912078"/>
            <a:ext cx="3200400" cy="81915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55603" y="1385231"/>
            <a:ext cx="1407366" cy="164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084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/>
              <a:t>이미지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074" y="1267485"/>
            <a:ext cx="475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웹 문서와 이미지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5081" y="1804472"/>
            <a:ext cx="10133046" cy="6970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웹 페이지에서 사용할 수 있는 이미지 파일은 파일 크기가 크지 않으면서도 화질은 좋게 유지해야 하기 때문에 </a:t>
            </a:r>
            <a:br>
              <a:rPr lang="en-US" altLang="ko-KR" sz="1400"/>
            </a:br>
            <a:r>
              <a:rPr lang="ko-KR" altLang="en-US" sz="1400"/>
              <a:t>몇 가지 파일 형식만 사용할 수 있다</a:t>
            </a:r>
            <a:r>
              <a:rPr lang="en-US" altLang="ko-KR" sz="1400"/>
              <a:t>. </a:t>
            </a:r>
            <a:endParaRPr lang="ko-KR" altLang="en-US" sz="1400" dirty="0"/>
          </a:p>
        </p:txBody>
      </p:sp>
      <p:pic>
        <p:nvPicPr>
          <p:cNvPr id="36" name="_x169971024" descr="10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7385" y="3138713"/>
            <a:ext cx="259466" cy="292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1" y="2868875"/>
            <a:ext cx="6894805" cy="254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00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/>
              <a:t>이미지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80581" y="1291530"/>
            <a:ext cx="475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&lt;img&gt; </a:t>
            </a:r>
            <a:r>
              <a:rPr lang="ko-KR" altLang="en-US" b="1"/>
              <a:t>태그 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608576" y="1905359"/>
            <a:ext cx="38027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/>
              <a:t>웹</a:t>
            </a:r>
            <a:r>
              <a:rPr lang="en-US" altLang="ko-KR" sz="1400"/>
              <a:t> </a:t>
            </a:r>
            <a:r>
              <a:rPr lang="ko-KR" altLang="en-US" sz="1400"/>
              <a:t>문서에 이미지를 삽입할 때 사용</a:t>
            </a:r>
            <a:endParaRPr lang="en-US" altLang="ko-KR" sz="1400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81" y="2264726"/>
            <a:ext cx="2790825" cy="514350"/>
          </a:xfrm>
          <a:prstGeom prst="rect">
            <a:avLst/>
          </a:prstGeom>
        </p:spPr>
      </p:pic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24586A52-30DF-4986-8817-82E47FFB2F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81" y="3138713"/>
            <a:ext cx="2908807" cy="25902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BDCFB47-C096-4E67-BD83-9D0EC374D9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486" y="3265726"/>
            <a:ext cx="1027920" cy="17384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3BFA589-DD5E-464A-A4DA-3EC4EA0BA021}"/>
              </a:ext>
            </a:extLst>
          </p:cNvPr>
          <p:cNvSpPr txBox="1"/>
          <p:nvPr/>
        </p:nvSpPr>
        <p:spPr>
          <a:xfrm>
            <a:off x="5684220" y="1291530"/>
            <a:ext cx="475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&lt;img&gt; </a:t>
            </a:r>
            <a:r>
              <a:rPr lang="ko-KR" altLang="en-US" b="1"/>
              <a:t>태그의</a:t>
            </a:r>
            <a:r>
              <a:rPr lang="en-US" altLang="ko-KR" b="1"/>
              <a:t> </a:t>
            </a:r>
            <a:r>
              <a:rPr lang="ko-KR" altLang="en-US" b="1"/>
              <a:t>속성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5DE3F1A-D463-495B-A669-538EE8F2D7D5}"/>
              </a:ext>
            </a:extLst>
          </p:cNvPr>
          <p:cNvSpPr/>
          <p:nvPr/>
        </p:nvSpPr>
        <p:spPr>
          <a:xfrm>
            <a:off x="5684220" y="1917546"/>
            <a:ext cx="5899204" cy="4021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src </a:t>
            </a:r>
            <a:r>
              <a:rPr lang="ko-KR" altLang="en-US" sz="1600" b="1"/>
              <a:t>속성 </a:t>
            </a:r>
            <a:r>
              <a:rPr lang="en-US" altLang="ko-KR" sz="1600"/>
              <a:t> </a:t>
            </a:r>
          </a:p>
          <a:p>
            <a:pPr lvl="1">
              <a:lnSpc>
                <a:spcPct val="150000"/>
              </a:lnSpc>
            </a:pPr>
            <a:r>
              <a:rPr lang="en-US" altLang="ko-KR" sz="1600"/>
              <a:t>-   </a:t>
            </a:r>
            <a:r>
              <a:rPr lang="ko-KR" altLang="en-US" sz="1400"/>
              <a:t>이미지 파일 경로</a:t>
            </a:r>
            <a:endParaRPr lang="en-US" altLang="ko-KR" sz="140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400"/>
              <a:t>웹 문서 파일의 위치를 기준으로 이미지 경로 지정</a:t>
            </a:r>
            <a:endParaRPr lang="en-US" altLang="ko-KR" sz="140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400"/>
              <a:t>HTML</a:t>
            </a:r>
            <a:r>
              <a:rPr lang="ko-KR" altLang="en-US" sz="1400"/>
              <a:t>과 이미지 파일이 같은 폴더에 있다면 </a:t>
            </a:r>
            <a:r>
              <a:rPr lang="en-US" altLang="ko-KR" sz="1400"/>
              <a:t>src </a:t>
            </a:r>
            <a:r>
              <a:rPr lang="ko-KR" altLang="en-US" sz="1400"/>
              <a:t>속성에 파일 이름만 적음</a:t>
            </a:r>
            <a:endParaRPr lang="en-US" altLang="ko-KR" sz="140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400"/>
              <a:t> images</a:t>
            </a:r>
            <a:r>
              <a:rPr lang="ko-KR" altLang="en-US" sz="1400"/>
              <a:t>라는 하위 폴더에 이미지 파일이 있다면 하위 폴더까지 같이 적음</a:t>
            </a:r>
            <a:endParaRPr lang="en-US" altLang="ko-KR" sz="140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sz="140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sz="140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sz="140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400"/>
              <a:t>웹 사이트에 있는 이미지도 주소를 알아내어 </a:t>
            </a:r>
            <a:r>
              <a:rPr lang="en-US" altLang="ko-KR" sz="1400"/>
              <a:t>src </a:t>
            </a:r>
            <a:r>
              <a:rPr lang="ko-KR" altLang="en-US" sz="1400"/>
              <a:t>속성에 사용할 수 있다</a:t>
            </a:r>
            <a:r>
              <a:rPr lang="en-US" altLang="ko-KR" sz="1400"/>
              <a:t>.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FAC3A41-5B62-4871-BDC4-EE74C10FF4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1620" y="4266702"/>
            <a:ext cx="2727547" cy="84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063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9904" y="322686"/>
            <a:ext cx="1012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</a:rPr>
              <a:t>03-1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/>
              <a:t>이미지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074" y="1822584"/>
            <a:ext cx="10105053" cy="2035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alt </a:t>
            </a:r>
            <a:r>
              <a:rPr lang="ko-KR" altLang="en-US" sz="1600" b="1"/>
              <a:t>속성</a:t>
            </a:r>
            <a:endParaRPr lang="en-US" altLang="ko-KR" sz="1600" b="1"/>
          </a:p>
          <a:p>
            <a:pPr lvl="1">
              <a:lnSpc>
                <a:spcPct val="150000"/>
              </a:lnSpc>
            </a:pPr>
            <a:r>
              <a:rPr lang="ko-KR" altLang="en-US" sz="1400"/>
              <a:t>이미지를</a:t>
            </a:r>
            <a:r>
              <a:rPr lang="en-US" altLang="ko-KR" sz="1400"/>
              <a:t> </a:t>
            </a:r>
            <a:r>
              <a:rPr lang="ko-KR" altLang="en-US" sz="1400"/>
              <a:t>설명하는 대체 텍스트</a:t>
            </a:r>
            <a:endParaRPr lang="en-US" altLang="ko-KR" sz="1400"/>
          </a:p>
          <a:p>
            <a:pPr lvl="1">
              <a:lnSpc>
                <a:spcPct val="150000"/>
              </a:lnSpc>
            </a:pPr>
            <a:r>
              <a:rPr lang="ko-KR" altLang="en-US" sz="1400"/>
              <a:t>화면 낭독기에서 이미지 대신 대체 텍스트를 읽어 줌</a:t>
            </a:r>
            <a:r>
              <a:rPr lang="en-US" altLang="ko-KR" sz="1400"/>
              <a:t>. (</a:t>
            </a:r>
            <a:r>
              <a:rPr lang="ko-KR" altLang="en-US" sz="1400"/>
              <a:t>웹 접근성</a:t>
            </a:r>
            <a:r>
              <a:rPr lang="en-US" altLang="ko-KR" sz="140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1400"/>
              <a:t>이미지를 표시할 수 없는 상황일 때 대체 텍스트 표시</a:t>
            </a:r>
            <a:endParaRPr lang="en-US" altLang="ko-KR" sz="1400"/>
          </a:p>
          <a:p>
            <a:pPr lvl="1">
              <a:lnSpc>
                <a:spcPct val="150000"/>
              </a:lnSpc>
            </a:pPr>
            <a:r>
              <a:rPr lang="ko-KR" altLang="en-US" sz="1400"/>
              <a:t>텍스트 자체를 이미지로 만들었을 경우 대체 텍스트 안에 이미지 파일의 내용을 그대로 넣어주어야 함</a:t>
            </a:r>
            <a:r>
              <a:rPr lang="en-US" altLang="ko-KR" sz="140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400"/>
              <a:t>불릿 이미지나 작은 아이콘 등의 경우에는 </a:t>
            </a:r>
            <a:r>
              <a:rPr lang="en-US" altLang="ko-KR" sz="1400"/>
              <a:t>alt=“ “ </a:t>
            </a:r>
            <a:r>
              <a:rPr lang="ko-KR" altLang="en-US" sz="1400"/>
              <a:t>처럼 지정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074" y="1267485"/>
            <a:ext cx="475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&lt;img&gt; </a:t>
            </a:r>
            <a:r>
              <a:rPr lang="ko-KR" altLang="en-US" b="1"/>
              <a:t>태그의 속성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402" y="4044229"/>
            <a:ext cx="3101787" cy="183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198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9904" y="322686"/>
            <a:ext cx="1012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chemeClr val="bg1"/>
                </a:solidFill>
              </a:rPr>
              <a:t>03-1</a:t>
            </a:r>
            <a:endParaRPr lang="ko-KR" altLang="en-US" sz="2000" b="1">
              <a:solidFill>
                <a:schemeClr val="bg1"/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/>
              <a:t>이미지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075" y="1822584"/>
            <a:ext cx="5322442" cy="1758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width, height </a:t>
            </a:r>
            <a:r>
              <a:rPr lang="ko-KR" altLang="en-US" sz="1600" b="1"/>
              <a:t>속성 </a:t>
            </a:r>
            <a:endParaRPr lang="en-US" altLang="ko-KR" sz="1600" b="1"/>
          </a:p>
          <a:p>
            <a:pPr lvl="1">
              <a:lnSpc>
                <a:spcPct val="150000"/>
              </a:lnSpc>
            </a:pPr>
            <a:r>
              <a:rPr lang="en-US" altLang="ko-KR" sz="1600"/>
              <a:t>-   </a:t>
            </a:r>
            <a:r>
              <a:rPr lang="ko-KR" altLang="en-US" sz="1400"/>
              <a:t>이미지</a:t>
            </a:r>
            <a:r>
              <a:rPr lang="en-US" altLang="ko-KR" sz="1400"/>
              <a:t> </a:t>
            </a:r>
            <a:r>
              <a:rPr lang="ko-KR" altLang="en-US" sz="1400"/>
              <a:t>크기 조정하기</a:t>
            </a:r>
            <a:endParaRPr lang="en-US" altLang="ko-KR" sz="140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400"/>
              <a:t>이 속성을 사용하지 않으면 원래 이미지 크기대로 표시</a:t>
            </a:r>
            <a:endParaRPr lang="en-US" altLang="ko-KR" sz="140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400"/>
              <a:t>이 속성을 이용해 화면에 표시하는 이미지 크기 조정</a:t>
            </a:r>
            <a:r>
              <a:rPr lang="en-US" altLang="ko-KR" sz="1400"/>
              <a:t>, </a:t>
            </a:r>
            <a:br>
              <a:rPr lang="en-US" altLang="ko-KR" sz="1400"/>
            </a:br>
            <a:r>
              <a:rPr lang="en-US" altLang="ko-KR" sz="1400"/>
              <a:t>but </a:t>
            </a:r>
            <a:r>
              <a:rPr lang="ko-KR" altLang="en-US" sz="1400"/>
              <a:t>이미지</a:t>
            </a:r>
            <a:r>
              <a:rPr lang="en-US" altLang="ko-KR" sz="1400"/>
              <a:t> </a:t>
            </a:r>
            <a:r>
              <a:rPr lang="ko-KR" altLang="en-US" sz="1400"/>
              <a:t>파일의 용량은 그대로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074" y="1267485"/>
            <a:ext cx="475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&lt;img&gt; </a:t>
            </a:r>
            <a:r>
              <a:rPr lang="ko-KR" altLang="en-US" b="1"/>
              <a:t>태그의 속성</a:t>
            </a:r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5F9FC732-03D0-4A5A-A44F-E825351A1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018" y="1842636"/>
            <a:ext cx="5444524" cy="347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817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533073" y="172465"/>
            <a:ext cx="9091189" cy="667587"/>
          </a:xfrm>
        </p:spPr>
        <p:txBody>
          <a:bodyPr>
            <a:normAutofit/>
          </a:bodyPr>
          <a:lstStyle/>
          <a:p>
            <a:r>
              <a:rPr lang="ko-KR" altLang="en-US" sz="3200"/>
              <a:t>이미지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074" y="1476504"/>
            <a:ext cx="10105053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&lt;figure&gt; </a:t>
            </a:r>
            <a:r>
              <a:rPr lang="ko-KR" altLang="en-US" sz="1400"/>
              <a:t>태그 </a:t>
            </a:r>
            <a:r>
              <a:rPr lang="en-US" altLang="ko-KR" sz="1400"/>
              <a:t>: </a:t>
            </a:r>
            <a:r>
              <a:rPr lang="ko-KR" altLang="en-US" sz="1400"/>
              <a:t>설명글을 붙일 대상 지정</a:t>
            </a:r>
            <a:endParaRPr lang="en-US" altLang="ko-KR" sz="14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400"/>
              <a:t>웹 문서 안에서 한 단위가 되는 요소를 묶을 때 사용</a:t>
            </a:r>
            <a:endParaRPr lang="en-US" altLang="ko-KR" sz="140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400"/>
              <a:t>설명 글을 표시할 때 </a:t>
            </a:r>
            <a:r>
              <a:rPr lang="en-US" altLang="ko-KR" sz="1400"/>
              <a:t>&lt;figure&gt;</a:t>
            </a:r>
            <a:r>
              <a:rPr lang="ko-KR" altLang="en-US" sz="1400"/>
              <a:t>로 먼저 묶어야 함</a:t>
            </a:r>
            <a:endParaRPr lang="en-US" altLang="ko-KR" sz="140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sz="14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&lt;figcaption&gt; </a:t>
            </a:r>
            <a:r>
              <a:rPr lang="ko-KR" altLang="en-US" sz="1400"/>
              <a:t>태그 </a:t>
            </a:r>
            <a:r>
              <a:rPr lang="en-US" altLang="ko-KR" sz="1400"/>
              <a:t>: </a:t>
            </a:r>
            <a:r>
              <a:rPr lang="ko-KR" altLang="en-US" sz="1400"/>
              <a:t>이미지를</a:t>
            </a:r>
            <a:r>
              <a:rPr lang="en-US" altLang="ko-KR" sz="1400"/>
              <a:t> </a:t>
            </a:r>
            <a:r>
              <a:rPr lang="ko-KR" altLang="en-US" sz="1400"/>
              <a:t>설명하는 대체 텍스트</a:t>
            </a:r>
            <a:endParaRPr lang="en-US" altLang="ko-KR" sz="14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400"/>
              <a:t>대체 텍스트를 화면 낭독기가 읽어 줌</a:t>
            </a:r>
            <a:r>
              <a:rPr lang="en-US" altLang="ko-KR" sz="1400"/>
              <a:t>. 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400"/>
              <a:t>이미지를 표시할 수 없는 상황일 때 대체 텍스트 표시</a:t>
            </a:r>
            <a:endParaRPr lang="en-US" altLang="ko-KR" sz="1400"/>
          </a:p>
        </p:txBody>
      </p:sp>
      <p:sp>
        <p:nvSpPr>
          <p:cNvPr id="10" name="TextBox 9"/>
          <p:cNvSpPr txBox="1"/>
          <p:nvPr/>
        </p:nvSpPr>
        <p:spPr>
          <a:xfrm>
            <a:off x="533073" y="921405"/>
            <a:ext cx="5786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&lt;figure&gt;, &lt;figcaption&gt; - </a:t>
            </a:r>
            <a:r>
              <a:rPr lang="ko-KR" altLang="en-US" b="1"/>
              <a:t>이미지에 설명글 붙이기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933" y="1888343"/>
            <a:ext cx="3162300" cy="5048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716" y="3775252"/>
            <a:ext cx="3267075" cy="5810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2613" y="1476503"/>
            <a:ext cx="5065509" cy="190061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5"/>
          <a:srcRect r="11021"/>
          <a:stretch/>
        </p:blipFill>
        <p:spPr>
          <a:xfrm>
            <a:off x="6592614" y="3324122"/>
            <a:ext cx="4974974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104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/>
              <a:t>링크 만들기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074" y="1267485"/>
            <a:ext cx="475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하이퍼링크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5081" y="1804472"/>
            <a:ext cx="10133046" cy="10618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다른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문서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,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혹은 다른 사이트로 바로 연결해 주는 기능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외부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사이트나 외부 페이지로도 연결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</a:t>
            </a:r>
          </a:p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메뉴 뿐만 아니라 원하는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곳에 링크를 만들 수 </a:t>
            </a:r>
            <a:r>
              <a: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있다</a:t>
            </a: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589309" y="1267485"/>
            <a:ext cx="475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&lt;a&gt; </a:t>
            </a:r>
            <a:r>
              <a: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태그</a:t>
            </a:r>
            <a:r>
              <a:rPr kumimoji="0" lang="en-US" altLang="ko-KR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, href </a:t>
            </a:r>
            <a:r>
              <a: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속성 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6589309" y="2662919"/>
            <a:ext cx="428776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반드시 </a:t>
            </a: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href </a:t>
            </a:r>
            <a:r>
              <a: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속성을 함께 사용해서 어떤 대상으로 </a:t>
            </a:r>
            <a:b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</a:br>
            <a:r>
              <a: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연결하는지 알려주어야 한다</a:t>
            </a:r>
            <a:endParaRPr kumimoji="0" lang="en-US" altLang="ko-KR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&lt;a&gt; </a:t>
            </a:r>
            <a:r>
              <a: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태그에서 사용할 수 있는 속성</a:t>
            </a: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9309" y="4047913"/>
            <a:ext cx="4630034" cy="2117995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135" y="1804472"/>
            <a:ext cx="5086350" cy="628650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6040073" y="1057012"/>
            <a:ext cx="0" cy="52431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193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6D38F2-2784-4C5C-B821-2FA59334C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[</a:t>
            </a:r>
            <a:r>
              <a:rPr lang="ko-KR" altLang="en-US"/>
              <a:t>실습</a:t>
            </a:r>
            <a:r>
              <a:rPr lang="en-US" altLang="ko-KR"/>
              <a:t>] </a:t>
            </a:r>
            <a:r>
              <a:rPr lang="ko-KR" altLang="en-US"/>
              <a:t>온라인 프로필 </a:t>
            </a:r>
            <a:r>
              <a:rPr lang="en-US" altLang="ko-KR"/>
              <a:t>-</a:t>
            </a:r>
            <a:r>
              <a:rPr lang="ko-KR" altLang="en-US"/>
              <a:t> 이미지 삽입하기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211EE384-7D6C-45B8-9643-39145A2614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361"/>
          <a:stretch/>
        </p:blipFill>
        <p:spPr>
          <a:xfrm>
            <a:off x="827086" y="2118050"/>
            <a:ext cx="4158571" cy="2391763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5AF3A154-633C-4446-8284-E723E21FF8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768"/>
          <a:stretch/>
        </p:blipFill>
        <p:spPr>
          <a:xfrm>
            <a:off x="6567104" y="2115068"/>
            <a:ext cx="4271472" cy="242739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503B584B-3F55-423D-A017-15B167962639}"/>
              </a:ext>
            </a:extLst>
          </p:cNvPr>
          <p:cNvSpPr/>
          <p:nvPr/>
        </p:nvSpPr>
        <p:spPr>
          <a:xfrm>
            <a:off x="5278440" y="3275091"/>
            <a:ext cx="995881" cy="307818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4394928-5C06-4104-8468-C6524D442246}"/>
              </a:ext>
            </a:extLst>
          </p:cNvPr>
          <p:cNvSpPr/>
          <p:nvPr/>
        </p:nvSpPr>
        <p:spPr>
          <a:xfrm>
            <a:off x="6778305" y="2115068"/>
            <a:ext cx="1006678" cy="124052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190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/>
              <a:t>링크 만들기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074" y="1267485"/>
            <a:ext cx="475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&lt;a&gt; </a:t>
            </a:r>
            <a:r>
              <a: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태그</a:t>
            </a:r>
            <a:r>
              <a:rPr kumimoji="0" lang="en-US" altLang="ko-KR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, href </a:t>
            </a:r>
            <a:r>
              <a: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속성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5080" y="1804472"/>
            <a:ext cx="8261415" cy="6970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링크를 만들</a:t>
            </a:r>
            <a:r>
              <a:rPr lang="en-US" altLang="ko-KR" sz="1400"/>
              <a:t> </a:t>
            </a:r>
            <a:r>
              <a:rPr lang="ko-KR" altLang="en-US" sz="1400"/>
              <a:t>텍스트</a:t>
            </a:r>
            <a:r>
              <a:rPr lang="en-US" altLang="ko-KR" sz="1400"/>
              <a:t>/</a:t>
            </a:r>
            <a:r>
              <a:rPr lang="ko-KR" altLang="en-US" sz="1400"/>
              <a:t>이미지를 </a:t>
            </a:r>
            <a:r>
              <a:rPr lang="en-US" altLang="ko-KR" sz="1400"/>
              <a:t>&lt;a&gt; </a:t>
            </a:r>
            <a:r>
              <a:rPr lang="ko-KR" altLang="en-US" sz="1400"/>
              <a:t>태그와 </a:t>
            </a:r>
            <a:r>
              <a:rPr lang="en-US" altLang="ko-KR" sz="1400"/>
              <a:t>&lt;/a&gt;</a:t>
            </a:r>
            <a:r>
              <a:rPr lang="ko-KR" altLang="en-US" sz="1400"/>
              <a:t> 태그로 감쌈</a:t>
            </a:r>
            <a:endParaRPr lang="en-US" altLang="ko-KR" sz="1400"/>
          </a:p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href </a:t>
            </a:r>
            <a:r>
              <a:rPr lang="ko-KR" altLang="en-US" sz="1400"/>
              <a:t>속성을 사용해 링크할 주소를 지정함</a:t>
            </a:r>
            <a:endParaRPr lang="en-US" altLang="ko-KR" sz="140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F31D82A-BE89-41AC-9DBC-645025766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35" y="2743286"/>
            <a:ext cx="5882512" cy="631208"/>
          </a:xfrm>
          <a:prstGeom prst="rect">
            <a:avLst/>
          </a:prstGeom>
        </p:spPr>
      </p:pic>
      <p:pic>
        <p:nvPicPr>
          <p:cNvPr id="14" name="그림 13" descr="스크린샷이(가) 표시된 사진&#10;&#10;자동 생성된 설명">
            <a:extLst>
              <a:ext uri="{FF2B5EF4-FFF2-40B4-BE49-F238E27FC236}">
                <a16:creationId xmlns:a16="http://schemas.microsoft.com/office/drawing/2014/main" id="{C4B8E05A-CE12-4A79-9087-9D91DD571A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19" y="3538640"/>
            <a:ext cx="5677815" cy="3127024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53C6787-27D4-42B4-AC0A-82396F598260}"/>
              </a:ext>
            </a:extLst>
          </p:cNvPr>
          <p:cNvCxnSpPr>
            <a:cxnSpLocks/>
          </p:cNvCxnSpPr>
          <p:nvPr/>
        </p:nvCxnSpPr>
        <p:spPr>
          <a:xfrm>
            <a:off x="7264866" y="2859178"/>
            <a:ext cx="0" cy="362476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87C827F-DC43-43C6-8650-E9A32C695975}"/>
              </a:ext>
            </a:extLst>
          </p:cNvPr>
          <p:cNvSpPr txBox="1"/>
          <p:nvPr/>
        </p:nvSpPr>
        <p:spPr>
          <a:xfrm>
            <a:off x="7536321" y="3066717"/>
            <a:ext cx="3694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&lt;a&gt; </a:t>
            </a:r>
            <a:r>
              <a:rPr kumimoji="0" lang="ko-KR" altLang="en-US" sz="1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태그에서</a:t>
            </a:r>
            <a:r>
              <a:rPr kumimoji="0" lang="en-US" altLang="ko-KR" sz="1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ko-KR" altLang="en-US" sz="1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사용할 수 있는 속성 </a:t>
            </a:r>
          </a:p>
        </p:txBody>
      </p:sp>
      <p:pic>
        <p:nvPicPr>
          <p:cNvPr id="23" name="그림 22" descr="스크린샷이(가) 표시된 사진&#10;&#10;자동 생성된 설명">
            <a:extLst>
              <a:ext uri="{FF2B5EF4-FFF2-40B4-BE49-F238E27FC236}">
                <a16:creationId xmlns:a16="http://schemas.microsoft.com/office/drawing/2014/main" id="{AFEB103E-422D-458D-A9CE-0B1C3933962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061"/>
          <a:stretch/>
        </p:blipFill>
        <p:spPr>
          <a:xfrm>
            <a:off x="7536321" y="3592841"/>
            <a:ext cx="4248633" cy="215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285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</TotalTime>
  <Words>625</Words>
  <Application>Microsoft Office PowerPoint</Application>
  <PresentationFormat>와이드스크린</PresentationFormat>
  <Paragraphs>98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D2Coding</vt:lpstr>
      <vt:lpstr>TDc_SSiMyungJo 120</vt:lpstr>
      <vt:lpstr>맑은 고딕</vt:lpstr>
      <vt:lpstr>Arial</vt:lpstr>
      <vt:lpstr>Office 테마</vt:lpstr>
      <vt:lpstr>03. 이미지와 하이퍼링크</vt:lpstr>
      <vt:lpstr>이미지</vt:lpstr>
      <vt:lpstr>이미지</vt:lpstr>
      <vt:lpstr>이미지</vt:lpstr>
      <vt:lpstr>이미지</vt:lpstr>
      <vt:lpstr>이미지</vt:lpstr>
      <vt:lpstr>링크 만들기</vt:lpstr>
      <vt:lpstr>[실습] 온라인 프로필 - 이미지 삽입하기</vt:lpstr>
      <vt:lpstr>링크 만들기</vt:lpstr>
      <vt:lpstr>링크 만들기</vt:lpstr>
      <vt:lpstr>링크 만들기</vt:lpstr>
      <vt:lpstr>[실습] 온라인 프로필 – 링크 추가하기</vt:lpstr>
      <vt:lpstr>[실습] 인터넷에 내 온라인 프로필 올리기</vt:lpstr>
      <vt:lpstr>링크 만들기</vt:lpstr>
      <vt:lpstr>SVG 이미지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HTML이란 무엇일까?</dc:title>
  <dc:creator>Kyunghee Ko</dc:creator>
  <cp:lastModifiedBy>Ko Kyunghee</cp:lastModifiedBy>
  <cp:revision>42</cp:revision>
  <dcterms:created xsi:type="dcterms:W3CDTF">2016-12-02T05:48:21Z</dcterms:created>
  <dcterms:modified xsi:type="dcterms:W3CDTF">2019-12-21T02:32:02Z</dcterms:modified>
</cp:coreProperties>
</file>