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2" r:id="rId16"/>
    <p:sldId id="270" r:id="rId17"/>
    <p:sldId id="283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22988" y="2072339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27663" y="2072339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03938" y="2539064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422988" y="2787100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7663" y="2787100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03938" y="3253825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422988" y="3501861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27663" y="3501861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2403938" y="3968586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422988" y="4216622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27663" y="4216622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2403938" y="4683347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422988" y="4931383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727663" y="4931383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>
            <a:off x="2403938" y="5398108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 descr="개이(가) 표시된 사진&#10;&#10;자동 생성된 설명">
            <a:extLst>
              <a:ext uri="{FF2B5EF4-FFF2-40B4-BE49-F238E27FC236}">
                <a16:creationId xmlns:a16="http://schemas.microsoft.com/office/drawing/2014/main" id="{48F17C4F-9D9F-47E0-86BA-D92BE61E93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35" name="그림 34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8C5A71D8-82A4-4ED4-AB0E-FF7C2EE098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418B8B-6F41-4ECD-BCE3-D02EC574E1E2}"/>
              </a:ext>
            </a:extLst>
          </p:cNvPr>
          <p:cNvSpPr/>
          <p:nvPr userDrawn="1"/>
        </p:nvSpPr>
        <p:spPr>
          <a:xfrm>
            <a:off x="6445134" y="26736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 descr="개이(가) 표시된 사진&#10;&#10;자동 생성된 설명">
            <a:extLst>
              <a:ext uri="{FF2B5EF4-FFF2-40B4-BE49-F238E27FC236}">
                <a16:creationId xmlns:a16="http://schemas.microsoft.com/office/drawing/2014/main" id="{A9CB9910-D6AE-4A07-A667-D2FB185989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11" name="그림 10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F491C118-2ED8-4B9A-ADBB-55221202277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A74B42-642D-4114-9351-6C4509C6AF62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5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84995"/>
            <a:ext cx="9091189" cy="66758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5155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588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553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7894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2587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096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35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387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2836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57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C952C93-AC64-4CE5-B321-410179DEF07A}"/>
              </a:ext>
            </a:extLst>
          </p:cNvPr>
          <p:cNvSpPr/>
          <p:nvPr userDrawn="1"/>
        </p:nvSpPr>
        <p:spPr>
          <a:xfrm>
            <a:off x="0" y="190114"/>
            <a:ext cx="12192000" cy="6675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90114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53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>
              <a:lumMod val="95000"/>
            </a:schemeClr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04. </a:t>
            </a:r>
            <a:r>
              <a: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폼 관련 태그들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4910" y="2114026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04-1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4910" y="284386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04-2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4910" y="356553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04-3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4910" y="428720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04-4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4910" y="4992100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04-5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25086" y="2114026"/>
            <a:ext cx="31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폼 만들기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25086" y="2812672"/>
            <a:ext cx="31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&lt;input&gt; </a:t>
            </a:r>
            <a:r>
              <a:rPr lang="ko-KR" altLang="en-US" b="1"/>
              <a:t>태그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25086" y="3511318"/>
            <a:ext cx="33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&lt;input&gt; </a:t>
            </a:r>
            <a:r>
              <a:rPr lang="ko-KR" altLang="en-US" b="1"/>
              <a:t>태그의 다양한 속성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25086" y="425837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여러 데이터 나열해서 보여주기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25086" y="4975756"/>
            <a:ext cx="31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기타 다양한 폼 요소들</a:t>
            </a:r>
          </a:p>
        </p:txBody>
      </p:sp>
    </p:spTree>
    <p:extLst>
      <p:ext uri="{BB962C8B-B14F-4D97-AF65-F5344CB8AC3E}">
        <p14:creationId xmlns:p14="http://schemas.microsoft.com/office/powerpoint/2010/main" val="1572391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“search”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713064" y="1652631"/>
            <a:ext cx="48152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검색</a:t>
            </a:r>
            <a:r>
              <a:rPr lang="en-US" altLang="ko-KR" sz="1400"/>
              <a:t> </a:t>
            </a:r>
            <a:r>
              <a:rPr lang="ko-KR" altLang="en-US" sz="1400"/>
              <a:t>필드 </a:t>
            </a:r>
            <a:r>
              <a:rPr lang="en-US" altLang="ko-KR" sz="140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검색 창에 </a:t>
            </a:r>
            <a:r>
              <a:rPr lang="en-US" altLang="ko-KR" sz="1400"/>
              <a:t>x </a:t>
            </a:r>
            <a:r>
              <a:rPr lang="ko-KR" altLang="en-US" sz="1400"/>
              <a:t>표시가 되어 검색어 삭제 쉬움</a:t>
            </a:r>
            <a:endParaRPr lang="en-US" altLang="ko-KR" sz="1400"/>
          </a:p>
        </p:txBody>
      </p:sp>
      <p:sp>
        <p:nvSpPr>
          <p:cNvPr id="10" name="TextBox 9"/>
          <p:cNvSpPr txBox="1"/>
          <p:nvPr/>
        </p:nvSpPr>
        <p:spPr>
          <a:xfrm>
            <a:off x="5860424" y="116607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“url”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6036593" y="1652631"/>
            <a:ext cx="4462943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웹 주소 필드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http://’</a:t>
            </a:r>
            <a:r>
              <a:rPr lang="ko-KR" altLang="en-US" sz="1400"/>
              <a:t>로 시작하는 사이트 주소 입력</a:t>
            </a:r>
            <a:endParaRPr lang="en-US" altLang="ko-KR" sz="1400"/>
          </a:p>
        </p:txBody>
      </p:sp>
      <p:sp>
        <p:nvSpPr>
          <p:cNvPr id="15" name="TextBox 14"/>
          <p:cNvSpPr txBox="1"/>
          <p:nvPr/>
        </p:nvSpPr>
        <p:spPr>
          <a:xfrm>
            <a:off x="649904" y="3649212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“email”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826073" y="4135773"/>
            <a:ext cx="4462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메일 주소 입력 필드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메일 주소 형식 자동 체크</a:t>
            </a:r>
            <a:endParaRPr lang="en-US" altLang="ko-KR" sz="1400"/>
          </a:p>
        </p:txBody>
      </p:sp>
      <p:sp>
        <p:nvSpPr>
          <p:cNvPr id="17" name="TextBox 16"/>
          <p:cNvSpPr txBox="1"/>
          <p:nvPr/>
        </p:nvSpPr>
        <p:spPr>
          <a:xfrm>
            <a:off x="6107507" y="3649212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“tel”</a:t>
            </a:r>
            <a:endParaRPr lang="ko-KR" altLang="en-US" b="1"/>
          </a:p>
        </p:txBody>
      </p:sp>
      <p:sp>
        <p:nvSpPr>
          <p:cNvPr id="21" name="TextBox 20"/>
          <p:cNvSpPr txBox="1"/>
          <p:nvPr/>
        </p:nvSpPr>
        <p:spPr>
          <a:xfrm>
            <a:off x="6283676" y="4135773"/>
            <a:ext cx="4462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전화번호 입력 필드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 입력을 체크하지는 않음</a:t>
            </a:r>
            <a:r>
              <a:rPr lang="en-US" altLang="ko-KR" sz="140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09" y="2460899"/>
            <a:ext cx="3009900" cy="3714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667" y="2484711"/>
            <a:ext cx="2971800" cy="3238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09" y="5077284"/>
            <a:ext cx="3133725" cy="32385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5803" y="5013275"/>
            <a:ext cx="32194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34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14525" y="1208626"/>
            <a:ext cx="40406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로그인 정보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="user-id"&gt;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아이디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="user-id"&gt;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="pwd1"&gt;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비밀번호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nb-NO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nb-NO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nb-NO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nb-NO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nb-NO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="password"</a:t>
            </a:r>
            <a:r>
              <a:rPr lang="nb-NO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nb-NO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nb-NO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="pwd1"&gt;</a:t>
            </a:r>
            <a:endParaRPr lang="nb-NO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="pwd2"&gt;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비밀번호 확인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nb-NO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nb-NO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nb-NO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nb-NO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nb-NO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="password"</a:t>
            </a:r>
            <a:r>
              <a:rPr lang="nb-NO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nb-NO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nb-NO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="pwd2"&gt;</a:t>
            </a:r>
            <a:endParaRPr lang="nb-NO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8" name="직사각형 7"/>
          <p:cNvSpPr/>
          <p:nvPr/>
        </p:nvSpPr>
        <p:spPr>
          <a:xfrm>
            <a:off x="4278762" y="1208626"/>
            <a:ext cx="404311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개인 정보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="user-name"&gt;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이름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="user-name"&gt;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="mail"&gt;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메일 주소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="email"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="mail"&gt;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="phone"&gt;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연락처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="tel"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="phone"&gt;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="homep"&gt;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블로그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홈페이지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="url"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="homep"&gt;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="submit"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가입하기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983" y="2480398"/>
            <a:ext cx="25812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47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“number”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698413" y="1528955"/>
            <a:ext cx="53941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숫자</a:t>
            </a:r>
            <a:r>
              <a:rPr lang="en-US" altLang="ko-KR" sz="1400"/>
              <a:t> </a:t>
            </a:r>
            <a:r>
              <a:rPr lang="ko-KR" altLang="en-US" sz="1400"/>
              <a:t>입력 필드</a:t>
            </a:r>
            <a:r>
              <a:rPr lang="en-US" altLang="ko-KR" sz="1400"/>
              <a:t>. </a:t>
            </a:r>
            <a:r>
              <a:rPr lang="ko-KR" altLang="en-US" sz="1400"/>
              <a:t>브라우저에 따라 스핀 박스로 표시됨</a:t>
            </a:r>
            <a:endParaRPr lang="en-US" altLang="ko-KR" sz="1400"/>
          </a:p>
        </p:txBody>
      </p:sp>
      <p:sp>
        <p:nvSpPr>
          <p:cNvPr id="16" name="TextBox 15"/>
          <p:cNvSpPr txBox="1"/>
          <p:nvPr/>
        </p:nvSpPr>
        <p:spPr>
          <a:xfrm>
            <a:off x="698413" y="4253012"/>
            <a:ext cx="446294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숫자 입력 필드</a:t>
            </a:r>
            <a:r>
              <a:rPr lang="en-US" altLang="ko-KR" sz="1400"/>
              <a:t>. </a:t>
            </a:r>
            <a:r>
              <a:rPr lang="ko-KR" altLang="en-US" sz="1400"/>
              <a:t>슬라이드 막대를 이용해 숫자 입력</a:t>
            </a:r>
            <a:endParaRPr lang="en-US" altLang="ko-KR" sz="1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01" y="1947408"/>
            <a:ext cx="3114675" cy="3333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9904" y="3951107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“range”</a:t>
            </a:r>
            <a:endParaRPr lang="ko-KR" altLang="en-US" b="1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8299"/>
          <a:stretch/>
        </p:blipFill>
        <p:spPr>
          <a:xfrm>
            <a:off x="649904" y="2299141"/>
            <a:ext cx="4635160" cy="11056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86" y="4622344"/>
            <a:ext cx="3048000" cy="3143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95" y="4874437"/>
            <a:ext cx="4624461" cy="150423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531055" y="2007128"/>
            <a:ext cx="65412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="member"&gt;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참여인원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small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최대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명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small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="number"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="member"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min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step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="stuffs"&gt;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지원물품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small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(1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인당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개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small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="number"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="stuffs"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min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="50"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step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="5"&gt;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="satis"&gt;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희망 단계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small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하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중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상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small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="range"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="satis"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min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="3"&gt;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  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4959" y="4622344"/>
            <a:ext cx="3448050" cy="1514475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5452844" y="1451295"/>
            <a:ext cx="0" cy="49273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643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“radio”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698413" y="1528955"/>
            <a:ext cx="539412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여러 항목 중 하나만 선택할 때</a:t>
            </a:r>
            <a:endParaRPr lang="en-US" altLang="ko-KR" sz="1400"/>
          </a:p>
        </p:txBody>
      </p:sp>
      <p:sp>
        <p:nvSpPr>
          <p:cNvPr id="16" name="TextBox 15"/>
          <p:cNvSpPr txBox="1"/>
          <p:nvPr/>
        </p:nvSpPr>
        <p:spPr>
          <a:xfrm>
            <a:off x="560553" y="3119649"/>
            <a:ext cx="446294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여러 항목 중 둘 이상을 선택할 때</a:t>
            </a:r>
            <a:endParaRPr lang="en-US" altLang="ko-KR" sz="1400"/>
          </a:p>
        </p:txBody>
      </p:sp>
      <p:sp>
        <p:nvSpPr>
          <p:cNvPr id="18" name="TextBox 17"/>
          <p:cNvSpPr txBox="1"/>
          <p:nvPr/>
        </p:nvSpPr>
        <p:spPr>
          <a:xfrm>
            <a:off x="536895" y="2817744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“checkbox”</a:t>
            </a:r>
            <a:endParaRPr lang="ko-KR" altLang="en-US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86" y="1929138"/>
            <a:ext cx="3209925" cy="3143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26" y="3485515"/>
            <a:ext cx="3333750" cy="3048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965" y="1657391"/>
            <a:ext cx="5629275" cy="19431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93535" y="5215146"/>
            <a:ext cx="446294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색상</a:t>
            </a:r>
            <a:r>
              <a:rPr lang="en-US" altLang="ko-KR" sz="1400"/>
              <a:t> </a:t>
            </a:r>
            <a:r>
              <a:rPr lang="ko-KR" altLang="en-US" sz="1400"/>
              <a:t>표에서 색상 선택</a:t>
            </a:r>
            <a:endParaRPr lang="en-US" altLang="ko-KR" sz="1400"/>
          </a:p>
        </p:txBody>
      </p:sp>
      <p:sp>
        <p:nvSpPr>
          <p:cNvPr id="22" name="TextBox 21"/>
          <p:cNvSpPr txBox="1"/>
          <p:nvPr/>
        </p:nvSpPr>
        <p:spPr>
          <a:xfrm>
            <a:off x="645026" y="4913241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“color”</a:t>
            </a:r>
            <a:endParaRPr lang="ko-KR" altLang="en-US" b="1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133" y="5691930"/>
            <a:ext cx="4057650" cy="32385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F4F5AA0-5773-41AC-B921-334F7B7B9F41}"/>
              </a:ext>
            </a:extLst>
          </p:cNvPr>
          <p:cNvCxnSpPr/>
          <p:nvPr/>
        </p:nvCxnSpPr>
        <p:spPr>
          <a:xfrm>
            <a:off x="472439" y="4345497"/>
            <a:ext cx="1055069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01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72439" y="1278050"/>
            <a:ext cx="7723606" cy="3916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신청 과목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 달에 신청할 과목을 선택하세요 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(1</a:t>
            </a:r>
            <a:r>
              <a:rPr lang="ko-KR" altLang="en-US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과목만 가능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="radio"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="subject"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="speaking"&gt;</a:t>
            </a:r>
            <a:r>
              <a:rPr lang="ko-KR" altLang="en-US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회화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="radio"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="subject"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="grammar"&gt;</a:t>
            </a:r>
            <a:r>
              <a:rPr lang="ko-KR" altLang="en-US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문법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="radio"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="subject"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="writing"&gt;</a:t>
            </a:r>
            <a:r>
              <a:rPr lang="ko-KR" altLang="en-US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작문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</a:t>
            </a:r>
          </a:p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메일링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메일로 받고 싶은 뉴스 주제를 선택해 주세요 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복수 선택 가능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="checkbox"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="mailing1"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="news"&gt;</a:t>
            </a:r>
            <a:r>
              <a:rPr lang="ko-KR" altLang="en-US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해외 단신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="checkbox"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="mailing2"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="dialog"&gt;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ko-KR" altLang="en-US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분 회화    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="checkbox"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="mailing3"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="pops"&gt;</a:t>
            </a:r>
            <a:r>
              <a:rPr lang="ko-KR" altLang="en-US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모닝팝스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30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E1D6514-C6EF-4098-BD6B-443E59421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868" y="4759039"/>
            <a:ext cx="4668377" cy="190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3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499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“date”, type=“month”, type=“week”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536895" y="1717691"/>
            <a:ext cx="27712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달력</a:t>
            </a:r>
            <a:r>
              <a:rPr lang="en-US" altLang="ko-KR" sz="1400"/>
              <a:t> </a:t>
            </a:r>
            <a:r>
              <a:rPr lang="ko-KR" altLang="en-US" sz="1400"/>
              <a:t>이용해 날짜 입력</a:t>
            </a:r>
            <a:endParaRPr lang="en-US" altLang="ko-KR" sz="14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00" y="2522626"/>
            <a:ext cx="4857750" cy="3143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04" y="3200327"/>
            <a:ext cx="3597774" cy="157261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203070" y="2133189"/>
            <a:ext cx="4687742" cy="590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="date"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="start"&gt;&lt;/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="date"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="end"&gt;&lt;/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070" y="3028154"/>
            <a:ext cx="5339026" cy="191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61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3171" y="1257493"/>
            <a:ext cx="499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“time”, type=“datetime-local”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3171" y="1818868"/>
            <a:ext cx="15647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시간 입력</a:t>
            </a:r>
            <a:endParaRPr lang="en-US" altLang="ko-KR" sz="140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42" y="2381399"/>
            <a:ext cx="5543054" cy="32606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899" y="1486976"/>
            <a:ext cx="5378260" cy="17588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095899" y="1257493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사용하는 속성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64718" y="3612189"/>
            <a:ext cx="8579282" cy="1035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시작 시간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="time"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="09:00"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="start"&gt;&lt;/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종료 시간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="time"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="18:00"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="end"&gt;&lt;/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시작 시간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="datetime-local"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="2016-03-02T09:00"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="start"&gt;&lt;/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종료 시간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="datetime-local"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="2016-03-02T18:00"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="end"&gt;&lt;/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30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90" y="5152548"/>
            <a:ext cx="7754570" cy="92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77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499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“submit”, type=“reset”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649904" y="1503202"/>
            <a:ext cx="47190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폼</a:t>
            </a:r>
            <a:r>
              <a:rPr lang="en-US" altLang="ko-KR" sz="1400"/>
              <a:t> </a:t>
            </a:r>
            <a:r>
              <a:rPr lang="ko-KR" altLang="en-US" sz="1400"/>
              <a:t>전송</a:t>
            </a:r>
            <a:r>
              <a:rPr lang="en-US" altLang="ko-KR" sz="1400"/>
              <a:t>/</a:t>
            </a:r>
            <a:r>
              <a:rPr lang="ko-KR" altLang="en-US" sz="1400"/>
              <a:t>리셋 버튼 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전송</a:t>
            </a:r>
            <a:r>
              <a:rPr lang="en-US" altLang="ko-KR" sz="1400"/>
              <a:t>(submit)</a:t>
            </a:r>
            <a:r>
              <a:rPr lang="ko-KR" altLang="en-US" sz="1400"/>
              <a:t> 버튼 </a:t>
            </a:r>
            <a:r>
              <a:rPr lang="en-US" altLang="ko-KR" sz="1400"/>
              <a:t>: </a:t>
            </a:r>
            <a:r>
              <a:rPr lang="ko-KR" altLang="en-US" sz="1400"/>
              <a:t>사용자 입력 내용을 서버로 전송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리셋</a:t>
            </a:r>
            <a:r>
              <a:rPr lang="en-US" altLang="ko-KR" sz="1400"/>
              <a:t>(reset) </a:t>
            </a:r>
            <a:r>
              <a:rPr lang="ko-KR" altLang="en-US" sz="1400"/>
              <a:t>버튼 </a:t>
            </a:r>
            <a:r>
              <a:rPr lang="en-US" altLang="ko-KR" sz="1400"/>
              <a:t>: </a:t>
            </a:r>
            <a:r>
              <a:rPr lang="ko-KR" altLang="en-US" sz="1400"/>
              <a:t>사용자 입력 내용 전부 삭제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value </a:t>
            </a:r>
            <a:r>
              <a:rPr lang="ko-KR" altLang="en-US" sz="1400"/>
              <a:t>속성을 이용해 버튼 표시 내용 지정</a:t>
            </a:r>
            <a:endParaRPr lang="en-US" altLang="ko-KR" sz="1400"/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87946" y="1166070"/>
            <a:ext cx="499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“image”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6077058" y="1503202"/>
            <a:ext cx="38471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submit </a:t>
            </a:r>
            <a:r>
              <a:rPr lang="ko-KR" altLang="en-US" sz="1400"/>
              <a:t>버튼 대신 이미지 삽입</a:t>
            </a:r>
            <a:endParaRPr lang="en-US" altLang="ko-KR" sz="1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40" y="3034829"/>
            <a:ext cx="4924425" cy="381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54146" y="3691650"/>
            <a:ext cx="4814803" cy="1275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action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="register.php"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method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="post"&gt;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메일 주소 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="text"&gt;&lt;/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="submit"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제출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="reset"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다시입력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3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04" y="4983134"/>
            <a:ext cx="2543175" cy="8477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058" y="2031651"/>
            <a:ext cx="4762500" cy="2667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7058" y="4371355"/>
            <a:ext cx="3099884" cy="29878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838739" y="2869525"/>
            <a:ext cx="6096000" cy="12752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아이디 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size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="15"&gt;&lt;/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비밀번호 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="password"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size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="15"&gt;&lt;/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="butt"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="images/login.jpg"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="login"&gt;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300"/>
          </a:p>
        </p:txBody>
      </p:sp>
    </p:spTree>
    <p:extLst>
      <p:ext uri="{BB962C8B-B14F-4D97-AF65-F5344CB8AC3E}">
        <p14:creationId xmlns:p14="http://schemas.microsoft.com/office/powerpoint/2010/main" val="1608143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태그의 다양한 속성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2337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autofocus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451394" y="1551005"/>
            <a:ext cx="5016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페이지를 불러오자마자 원하는 폼 요소에 마우스 커서 표시</a:t>
            </a:r>
            <a:r>
              <a:rPr lang="en-US" altLang="ko-KR" sz="1400"/>
              <a:t> 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7893" y="2242947"/>
            <a:ext cx="499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placeholder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437005" y="2580079"/>
            <a:ext cx="4762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입력란에 표시하는</a:t>
            </a:r>
            <a:r>
              <a:rPr lang="en-US" altLang="ko-KR" sz="1400"/>
              <a:t> </a:t>
            </a:r>
            <a:r>
              <a:rPr lang="ko-KR" altLang="en-US" sz="1400"/>
              <a:t>힌트로</a:t>
            </a:r>
            <a:r>
              <a:rPr lang="en-US" altLang="ko-KR" sz="1400"/>
              <a:t>, </a:t>
            </a:r>
            <a:r>
              <a:rPr lang="ko-KR" altLang="en-US" sz="1400"/>
              <a:t>필드를 클릭하면 사라짐</a:t>
            </a:r>
            <a:endParaRPr lang="en-US" altLang="ko-KR" sz="1400"/>
          </a:p>
        </p:txBody>
      </p:sp>
      <p:sp>
        <p:nvSpPr>
          <p:cNvPr id="10" name="직사각형 9"/>
          <p:cNvSpPr/>
          <p:nvPr/>
        </p:nvSpPr>
        <p:spPr>
          <a:xfrm>
            <a:off x="431462" y="3370754"/>
            <a:ext cx="35925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="uname"&gt;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="uname"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autofocus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11" name="직사각형 10"/>
          <p:cNvSpPr/>
          <p:nvPr/>
        </p:nvSpPr>
        <p:spPr>
          <a:xfrm>
            <a:off x="437005" y="393051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="uid"&gt;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학번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="uid"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placeholder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하이픈없이 입력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”&gt;</a:t>
            </a:r>
            <a:endParaRPr lang="ko-KR" altLang="en-US" sz="12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94" y="4767359"/>
            <a:ext cx="2567697" cy="111480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08188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readonly</a:t>
            </a:r>
            <a:endParaRPr lang="ko-KR" altLang="en-US" b="1"/>
          </a:p>
        </p:txBody>
      </p:sp>
      <p:sp>
        <p:nvSpPr>
          <p:cNvPr id="20" name="TextBox 19"/>
          <p:cNvSpPr txBox="1"/>
          <p:nvPr/>
        </p:nvSpPr>
        <p:spPr>
          <a:xfrm>
            <a:off x="6107245" y="1551005"/>
            <a:ext cx="501661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내용을</a:t>
            </a:r>
            <a:r>
              <a:rPr lang="en-US" altLang="ko-KR" sz="1400"/>
              <a:t> </a:t>
            </a:r>
            <a:r>
              <a:rPr lang="ko-KR" altLang="en-US" sz="1400"/>
              <a:t>보기만 하고 입력하지 못하게 함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속성 값 없이 </a:t>
            </a:r>
            <a:r>
              <a:rPr lang="en-US" altLang="ko-KR" sz="1400"/>
              <a:t>readonly </a:t>
            </a:r>
            <a:r>
              <a:rPr lang="ko-KR" altLang="en-US" sz="1400"/>
              <a:t>라고만 쓰면 됨</a:t>
            </a:r>
            <a:r>
              <a:rPr lang="en-US" altLang="ko-KR" sz="1400"/>
              <a:t>.</a:t>
            </a:r>
            <a:br>
              <a:rPr lang="en-US" altLang="ko-KR" sz="1400"/>
            </a:br>
            <a:r>
              <a:rPr lang="en-US" altLang="ko-KR" sz="1400"/>
              <a:t>(readonly=“readonly”, readonly=“true”</a:t>
            </a:r>
            <a:r>
              <a:rPr lang="ko-KR" altLang="en-US" sz="1400"/>
              <a:t>로 표시하기도 함</a:t>
            </a:r>
            <a:r>
              <a:rPr lang="en-US" altLang="ko-KR" sz="1400"/>
              <a:t>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42860" y="293003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="subj"&gt;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영어회화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초급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="subj"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오전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9:00~11:00"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readonly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006" y="3659840"/>
            <a:ext cx="3449894" cy="108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77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태그의 다양한 속성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2337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required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451394" y="1551005"/>
            <a:ext cx="501661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필수</a:t>
            </a:r>
            <a:r>
              <a:rPr lang="en-US" altLang="ko-KR" sz="1400"/>
              <a:t> </a:t>
            </a:r>
            <a:r>
              <a:rPr lang="ko-KR" altLang="en-US" sz="1400"/>
              <a:t>필드 체크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속성 값 없이 </a:t>
            </a:r>
            <a:r>
              <a:rPr lang="en-US" altLang="ko-KR" sz="1400"/>
              <a:t>required </a:t>
            </a:r>
            <a:r>
              <a:rPr lang="ko-KR" altLang="en-US" sz="1400"/>
              <a:t>라고만 입력</a:t>
            </a:r>
            <a:br>
              <a:rPr lang="en-US" altLang="ko-KR" sz="1400"/>
            </a:br>
            <a:r>
              <a:rPr lang="en-US" altLang="ko-KR" sz="1400"/>
              <a:t>(required=“required”</a:t>
            </a:r>
            <a:r>
              <a:rPr lang="ko-KR" altLang="en-US" sz="1400"/>
              <a:t>라고 해도 됨</a:t>
            </a:r>
            <a:r>
              <a:rPr lang="en-US" altLang="ko-KR" sz="140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필수 필드는 브라우저에서 직접 체크하는 것이므로 오류 메시지 내용은 브라우저들마다 다르게 나타남 </a:t>
            </a:r>
            <a:endParaRPr lang="en-US" altLang="ko-KR" sz="1400"/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39692" y="3600785"/>
            <a:ext cx="4594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="uname"&gt;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="uname"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autofocus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required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795" y="1269840"/>
            <a:ext cx="5604710" cy="417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1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폼 만들기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4" y="1267485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웹에서 만나는 폼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081" y="1804472"/>
            <a:ext cx="5602104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웹 사이트로 정보를 보낼 수 있는 요소들은 모두 폼</a:t>
            </a:r>
            <a:r>
              <a:rPr lang="en-US" altLang="ko-KR" sz="1400"/>
              <a:t>(form)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폼과 관련된 대부분의 작업들은 정보를 저장하거나 검색하거나 수정하는 일들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이런 작업은 모두 데이터베이스를 기반으로 한다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아이디를 입력하는 텍스트 필드나 버튼 같은 폼의 형태를 만드는 것은 </a:t>
            </a:r>
            <a:r>
              <a:rPr lang="en-US" altLang="ko-KR" sz="1400"/>
              <a:t>HTML </a:t>
            </a:r>
            <a:r>
              <a:rPr lang="ko-KR" altLang="en-US" sz="1400"/>
              <a:t>태그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폼에 입력한 사용자 정보를 처리하는 것은 </a:t>
            </a:r>
            <a:r>
              <a:rPr lang="en-US" altLang="ko-KR" sz="1400"/>
              <a:t>ASP</a:t>
            </a:r>
            <a:r>
              <a:rPr lang="ko-KR" altLang="en-US" sz="1400"/>
              <a:t>나 </a:t>
            </a:r>
            <a:r>
              <a:rPr lang="en-US" altLang="ko-KR" sz="1400"/>
              <a:t>PHP </a:t>
            </a:r>
            <a:r>
              <a:rPr lang="ko-KR" altLang="en-US" sz="1400"/>
              <a:t>같은 서버 프로그래밍 이용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여기에서는 서버 프로그래밍에 대해서는 다루지 않고 브라우저에 표시될 폼을 만드는 태그들에 대해 살펴본다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49157"/>
          <a:stretch/>
        </p:blipFill>
        <p:spPr>
          <a:xfrm>
            <a:off x="6992598" y="3665989"/>
            <a:ext cx="3804034" cy="2098785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64F213FF-B761-4FA0-BF12-97AFA03CA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598" y="1452151"/>
            <a:ext cx="3610583" cy="20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10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태그의 다양한 속성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2337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min, max, step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451394" y="1551005"/>
            <a:ext cx="50166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min, max : </a:t>
            </a:r>
            <a:r>
              <a:rPr lang="ko-KR" altLang="en-US" sz="1400"/>
              <a:t>해당</a:t>
            </a:r>
            <a:r>
              <a:rPr lang="en-US" altLang="ko-KR" sz="1400"/>
              <a:t> </a:t>
            </a:r>
            <a:r>
              <a:rPr lang="ko-KR" altLang="en-US" sz="1400"/>
              <a:t>필드의 최솟값</a:t>
            </a:r>
            <a:r>
              <a:rPr lang="en-US" altLang="ko-KR" sz="1400"/>
              <a:t>,</a:t>
            </a:r>
            <a:r>
              <a:rPr lang="ko-KR" altLang="en-US" sz="1400"/>
              <a:t>최댓값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step : </a:t>
            </a:r>
            <a:r>
              <a:rPr lang="ko-KR" altLang="en-US" sz="1400"/>
              <a:t>허용된</a:t>
            </a:r>
            <a:r>
              <a:rPr lang="en-US" altLang="ko-KR" sz="1400"/>
              <a:t> </a:t>
            </a:r>
            <a:r>
              <a:rPr lang="ko-KR" altLang="en-US" sz="1400"/>
              <a:t>범위 내의 숫자 간격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type</a:t>
            </a:r>
            <a:r>
              <a:rPr lang="ko-KR" altLang="en-US" sz="1400"/>
              <a:t>이 </a:t>
            </a:r>
            <a:r>
              <a:rPr lang="en-US" altLang="ko-KR" sz="1400"/>
              <a:t>date, datetime, datetime-local, month, week, time, range, number </a:t>
            </a:r>
            <a:r>
              <a:rPr lang="ko-KR" altLang="en-US" sz="1400"/>
              <a:t>일 경우에만 사용</a:t>
            </a:r>
            <a:r>
              <a:rPr lang="en-US" altLang="ko-KR" sz="1400"/>
              <a:t> 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08188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size, minlength, maxlength</a:t>
            </a:r>
            <a:endParaRPr lang="ko-KR" altLang="en-US" b="1"/>
          </a:p>
        </p:txBody>
      </p:sp>
      <p:sp>
        <p:nvSpPr>
          <p:cNvPr id="20" name="TextBox 19"/>
          <p:cNvSpPr txBox="1"/>
          <p:nvPr/>
        </p:nvSpPr>
        <p:spPr>
          <a:xfrm>
            <a:off x="6107245" y="1551005"/>
            <a:ext cx="501661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size : </a:t>
            </a:r>
            <a:r>
              <a:rPr lang="ko-KR" altLang="en-US" sz="1400"/>
              <a:t>텍스트</a:t>
            </a:r>
            <a:r>
              <a:rPr lang="en-US" altLang="ko-KR" sz="1400"/>
              <a:t> </a:t>
            </a:r>
            <a:r>
              <a:rPr lang="ko-KR" altLang="en-US" sz="1400"/>
              <a:t>관련 필드에서 화면에 몇 글자까지 보이게 할지 결정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maxlength : </a:t>
            </a:r>
            <a:r>
              <a:rPr lang="ko-KR" altLang="en-US" sz="1400"/>
              <a:t>입력 가능한 최대 글자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minlegth : </a:t>
            </a:r>
            <a:r>
              <a:rPr lang="ko-KR" altLang="en-US" sz="1400"/>
              <a:t>입력해야</a:t>
            </a:r>
            <a:r>
              <a:rPr lang="en-US" altLang="ko-KR" sz="1400"/>
              <a:t> </a:t>
            </a:r>
            <a:r>
              <a:rPr lang="ko-KR" altLang="en-US" sz="1400"/>
              <a:t>할 최소 글자</a:t>
            </a:r>
            <a:r>
              <a:rPr lang="en-US" altLang="ko-KR" sz="1400"/>
              <a:t>. </a:t>
            </a:r>
            <a:br>
              <a:rPr lang="en-US" altLang="ko-KR" sz="1400"/>
            </a:br>
            <a:r>
              <a:rPr lang="en-US" altLang="ko-KR" sz="1400"/>
              <a:t>(</a:t>
            </a:r>
            <a:r>
              <a:rPr lang="ko-KR" altLang="en-US" sz="1400"/>
              <a:t>크롬과 안드로이드 브라우저에서만 지원</a:t>
            </a:r>
            <a:r>
              <a:rPr lang="en-US" altLang="ko-KR" sz="140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49904" y="3160863"/>
            <a:ext cx="41821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="group"&gt;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단체주문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="number"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="group"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min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="100"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step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="10"&gt;</a:t>
            </a:r>
            <a:endParaRPr lang="ko-KR" altLang="en-US" sz="1200"/>
          </a:p>
        </p:txBody>
      </p:sp>
      <p:sp>
        <p:nvSpPr>
          <p:cNvPr id="7" name="직사각형 6"/>
          <p:cNvSpPr/>
          <p:nvPr/>
        </p:nvSpPr>
        <p:spPr>
          <a:xfrm>
            <a:off x="6092534" y="3403395"/>
            <a:ext cx="5425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="uid"&gt;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학번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="uid"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placeholder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하이픈없이 입력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maxlength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="8"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required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231683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여러 데이터 나열해 보여주기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2337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&lt;select&gt;, &lt;optgroup&gt;, &lt;option&gt;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451394" y="1551005"/>
            <a:ext cx="50166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여러 옵션 중에서 선택 </a:t>
            </a:r>
            <a:r>
              <a:rPr lang="en-US" altLang="ko-KR" sz="1400"/>
              <a:t>– </a:t>
            </a:r>
            <a:r>
              <a:rPr lang="ko-KR" altLang="en-US" sz="1400"/>
              <a:t>드롭다운 목록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공간을 최소한으로 사용하면서 여러 옵션 표시 가능</a:t>
            </a:r>
            <a:endParaRPr lang="en-US" altLang="ko-KR" sz="1400"/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04" y="2444922"/>
            <a:ext cx="4171950" cy="12858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73248" y="4044259"/>
            <a:ext cx="48208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="class"&gt;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="archi"&gt;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건축공학과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="mechanic"&gt;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기계공학과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="indust"&gt;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산업공학과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="elec"&gt;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전기전자공학과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="computer"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selected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컴퓨터공학과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="chemical"&gt;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화학공학과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8" y="5927381"/>
            <a:ext cx="904875" cy="1809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315" y="5613919"/>
            <a:ext cx="1210834" cy="99862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954572" y="1287895"/>
            <a:ext cx="5016617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&lt;select&gt; </a:t>
            </a:r>
            <a:r>
              <a:rPr lang="ko-KR" altLang="en-US" sz="1400" b="1"/>
              <a:t>태그의 속성</a:t>
            </a:r>
            <a:endParaRPr lang="en-US" altLang="ko-KR" sz="1400" b="1"/>
          </a:p>
        </p:txBody>
      </p:sp>
      <p:sp>
        <p:nvSpPr>
          <p:cNvPr id="17" name="TextBox 16"/>
          <p:cNvSpPr txBox="1"/>
          <p:nvPr/>
        </p:nvSpPr>
        <p:spPr>
          <a:xfrm>
            <a:off x="5954572" y="3518812"/>
            <a:ext cx="5016617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&lt;option&gt; </a:t>
            </a:r>
            <a:r>
              <a:rPr lang="ko-KR" altLang="en-US" sz="1400" b="1"/>
              <a:t>태그의 속성</a:t>
            </a:r>
            <a:endParaRPr lang="en-US" altLang="ko-KR" sz="1400" b="1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4572" y="1726252"/>
            <a:ext cx="6002717" cy="15948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4572" y="3934311"/>
            <a:ext cx="4053494" cy="97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49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여러 데이터 나열해 보여주기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2337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&lt;select&gt;, &lt;optgroup&gt;, &lt;option&gt;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451394" y="1551005"/>
            <a:ext cx="50166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&lt;optgroup&gt; </a:t>
            </a:r>
            <a:r>
              <a:rPr lang="ko-KR" altLang="en-US" sz="1400" b="1"/>
              <a:t>태그 </a:t>
            </a:r>
            <a:endParaRPr lang="en-US" altLang="ko-KR" sz="1400" b="1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여러 항목을 그룹을 묶을 때 사용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label </a:t>
            </a:r>
            <a:r>
              <a:rPr lang="ko-KR" altLang="en-US" sz="1400"/>
              <a:t>속성을 사용해 그룹 제목을 붙임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15860" y="2848916"/>
            <a:ext cx="43427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="class"&gt;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optgroup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공과대학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="archi"&gt;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건축공학과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="mechanic"&gt;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기계공학과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="indust"&gt;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산업공학과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="elec"&gt;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전기전자공학과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="computer"&gt;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컴퓨터공학과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="chemical"&gt;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화학공학과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optgroup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optgroup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인문대학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="history"&gt;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사학과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="lang"&gt;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어문학부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="philo"&gt;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철학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optgroup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243" y="4646583"/>
            <a:ext cx="1139784" cy="164516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140742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&lt;datalist&gt;, &lt;option&gt;</a:t>
            </a:r>
            <a:endParaRPr lang="ko-KR" altLang="en-US" b="1"/>
          </a:p>
        </p:txBody>
      </p:sp>
      <p:sp>
        <p:nvSpPr>
          <p:cNvPr id="19" name="TextBox 18"/>
          <p:cNvSpPr txBox="1"/>
          <p:nvPr/>
        </p:nvSpPr>
        <p:spPr>
          <a:xfrm>
            <a:off x="6080722" y="1551005"/>
            <a:ext cx="501661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데이터 목록에 제시한 값 중에서 선택하면 그 값이 자동으로 텍스트</a:t>
            </a:r>
            <a:r>
              <a:rPr lang="en-US" altLang="ko-KR" sz="1400"/>
              <a:t> </a:t>
            </a:r>
            <a:r>
              <a:rPr lang="ko-KR" altLang="en-US" sz="1400"/>
              <a:t>필드에 입력됨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데이터 목록에 </a:t>
            </a:r>
            <a:r>
              <a:rPr lang="en-US" altLang="ko-KR" sz="1400"/>
              <a:t>id</a:t>
            </a:r>
            <a:r>
              <a:rPr lang="ko-KR" altLang="en-US" sz="1400"/>
              <a:t>를 이용해 이름을 붙이고</a:t>
            </a:r>
            <a:r>
              <a:rPr lang="en-US" altLang="ko-KR" sz="1400"/>
              <a:t>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&lt;input&gt; </a:t>
            </a:r>
            <a:r>
              <a:rPr lang="ko-KR" altLang="en-US" sz="1400"/>
              <a:t>태그의 </a:t>
            </a:r>
            <a:r>
              <a:rPr lang="en-US" altLang="ko-KR" sz="1400"/>
              <a:t>list </a:t>
            </a:r>
            <a:r>
              <a:rPr lang="ko-KR" altLang="en-US" sz="1400"/>
              <a:t>속성에 데이터 목록 </a:t>
            </a:r>
            <a:r>
              <a:rPr lang="en-US" altLang="ko-KR" sz="1400"/>
              <a:t>id</a:t>
            </a:r>
            <a:r>
              <a:rPr lang="ko-KR" altLang="en-US" sz="1400"/>
              <a:t>를 지정함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741" y="3109898"/>
            <a:ext cx="3390900" cy="13620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253993" y="4666138"/>
            <a:ext cx="5016617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&lt;option&gt; </a:t>
            </a:r>
            <a:r>
              <a:rPr lang="ko-KR" altLang="en-US" sz="1400" b="1"/>
              <a:t>태그의 속성</a:t>
            </a:r>
            <a:endParaRPr lang="en-US" altLang="ko-KR" sz="1400" b="1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993" y="5129693"/>
            <a:ext cx="56673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29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여러 데이터 나열해 보여주기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40742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&lt;textarea&gt;</a:t>
            </a:r>
            <a:endParaRPr lang="ko-KR" altLang="en-US" b="1"/>
          </a:p>
        </p:txBody>
      </p:sp>
      <p:sp>
        <p:nvSpPr>
          <p:cNvPr id="19" name="TextBox 18"/>
          <p:cNvSpPr txBox="1"/>
          <p:nvPr/>
        </p:nvSpPr>
        <p:spPr>
          <a:xfrm>
            <a:off x="6080722" y="1551005"/>
            <a:ext cx="501661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텍스트 영역 </a:t>
            </a:r>
            <a:r>
              <a:rPr lang="en-US" altLang="ko-KR" sz="1400"/>
              <a:t>– </a:t>
            </a:r>
            <a:r>
              <a:rPr lang="ko-KR" altLang="en-US" sz="1400"/>
              <a:t>여러 줄의 텍스트 입력 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게시판의 게시물 입력 창</a:t>
            </a:r>
            <a:r>
              <a:rPr lang="en-US" altLang="ko-KR" sz="1400"/>
              <a:t>, </a:t>
            </a:r>
            <a:r>
              <a:rPr lang="ko-KR" altLang="en-US" sz="1400"/>
              <a:t>회원 가입 양식의 약관 등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sp>
        <p:nvSpPr>
          <p:cNvPr id="20" name="TextBox 19"/>
          <p:cNvSpPr txBox="1"/>
          <p:nvPr/>
        </p:nvSpPr>
        <p:spPr>
          <a:xfrm>
            <a:off x="6253993" y="3250474"/>
            <a:ext cx="5016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&lt;textarea&gt; </a:t>
            </a:r>
            <a:r>
              <a:rPr lang="ko-KR" altLang="en-US" sz="1400" b="1"/>
              <a:t>태그의 속성</a:t>
            </a:r>
            <a:endParaRPr lang="en-US" altLang="ko-KR" sz="1400" b="1"/>
          </a:p>
        </p:txBody>
      </p:sp>
      <p:sp>
        <p:nvSpPr>
          <p:cNvPr id="16" name="TextBox 15"/>
          <p:cNvSpPr txBox="1"/>
          <p:nvPr/>
        </p:nvSpPr>
        <p:spPr>
          <a:xfrm>
            <a:off x="360726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&lt;datalist&gt;, &lt;option&gt;</a:t>
            </a:r>
            <a:endParaRPr lang="ko-KR" altLang="en-US" b="1"/>
          </a:p>
        </p:txBody>
      </p:sp>
      <p:sp>
        <p:nvSpPr>
          <p:cNvPr id="8" name="직사각형 7"/>
          <p:cNvSpPr/>
          <p:nvPr/>
        </p:nvSpPr>
        <p:spPr>
          <a:xfrm>
            <a:off x="497747" y="1876134"/>
            <a:ext cx="42652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="interest"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="choices"&gt;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datalist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="choices"&gt;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="grammar"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문법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="voca"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어휘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="speaking"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회화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="listening"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리스닝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="news"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뉴스청취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datalist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04" y="3783274"/>
            <a:ext cx="4687684" cy="13638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337" y="2439442"/>
            <a:ext cx="3495675" cy="3143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22" y="3783274"/>
            <a:ext cx="56578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44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기타 다양한 폼 요소들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7229" y="1551005"/>
            <a:ext cx="501661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다양한</a:t>
            </a:r>
            <a:r>
              <a:rPr lang="en-US" altLang="ko-KR" sz="1400"/>
              <a:t> </a:t>
            </a:r>
            <a:r>
              <a:rPr lang="ko-KR" altLang="en-US" sz="1400"/>
              <a:t>형태의 버튼 삽입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화면 낭독기에서 버튼임을 정확히 전달할 수 있음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CSS</a:t>
            </a:r>
            <a:r>
              <a:rPr lang="ko-KR" altLang="en-US" sz="1400"/>
              <a:t>를 이용해 원하는 형태로 꾸밀 수 있음</a:t>
            </a:r>
            <a:endParaRPr lang="en-US" altLang="ko-KR" sz="1400"/>
          </a:p>
        </p:txBody>
      </p:sp>
      <p:sp>
        <p:nvSpPr>
          <p:cNvPr id="16" name="TextBox 15"/>
          <p:cNvSpPr txBox="1"/>
          <p:nvPr/>
        </p:nvSpPr>
        <p:spPr>
          <a:xfrm>
            <a:off x="360726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&lt;button&gt;</a:t>
            </a:r>
            <a:endParaRPr lang="ko-KR" altLang="en-US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51" y="2747337"/>
            <a:ext cx="4591050" cy="361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2" y="3329649"/>
            <a:ext cx="5101762" cy="13571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88" y="5061838"/>
            <a:ext cx="3209925" cy="5429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989091" y="854511"/>
            <a:ext cx="531582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.subm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버튼 스타일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block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블록 레벨 요소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background-color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#fff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#dedede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cursor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pointer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마우스 포인터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6px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7px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패딩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.subm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버튼 내 왼쪽 이미지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 없음*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패딩 없음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16px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가로 크기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16px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세로 크기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.subm:hover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버튼 위로 마우스 포인터 올렸을 때 스타일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background-color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#e6efc2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#c6d880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#529215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button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="submit"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="subm"&gt;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="images/tick.png"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전송하기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button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045" y="5467523"/>
            <a:ext cx="3427376" cy="109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98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기타 다양한 폼 요소들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7229" y="1551005"/>
            <a:ext cx="501661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계산</a:t>
            </a:r>
            <a:r>
              <a:rPr lang="en-US" altLang="ko-KR" sz="1400"/>
              <a:t> </a:t>
            </a:r>
            <a:r>
              <a:rPr lang="ko-KR" altLang="en-US" sz="1400"/>
              <a:t>결과를 브라우저에 표시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브라우저 화면에 다르게 표시되는 것은 아니지만 </a:t>
            </a:r>
            <a:r>
              <a:rPr lang="en-US" altLang="ko-KR" sz="1400"/>
              <a:t>&lt;output&gt; </a:t>
            </a:r>
            <a:r>
              <a:rPr lang="ko-KR" altLang="en-US" sz="1400"/>
              <a:t>태그로 묶인 부분이 일반 텍스트가 아니라 계산의 결과값이라는 점을 웹 브라우저가 정확히 인식할 수 있습니다</a:t>
            </a:r>
            <a:r>
              <a:rPr lang="en-US" altLang="ko-KR" sz="140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0726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&lt;output&gt;</a:t>
            </a:r>
            <a:endParaRPr lang="ko-KR" altLang="en-US" b="1"/>
          </a:p>
        </p:txBody>
      </p:sp>
      <p:sp>
        <p:nvSpPr>
          <p:cNvPr id="8" name="직사각형 7"/>
          <p:cNvSpPr/>
          <p:nvPr/>
        </p:nvSpPr>
        <p:spPr>
          <a:xfrm>
            <a:off x="757806" y="3482205"/>
            <a:ext cx="43007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oninput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result.value=parseInt(num1.value)+parseInt(num2.value)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="number"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="num1"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="0"&gt;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+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="number"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="num2"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="0"&gt;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=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output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="result"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="num"&gt;&lt;/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output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91" y="5243685"/>
            <a:ext cx="3533775" cy="4476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39405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&lt;progress&gt;</a:t>
            </a:r>
            <a:endParaRPr lang="ko-KR" altLang="en-US" b="1"/>
          </a:p>
        </p:txBody>
      </p:sp>
      <p:sp>
        <p:nvSpPr>
          <p:cNvPr id="15" name="TextBox 14"/>
          <p:cNvSpPr txBox="1"/>
          <p:nvPr/>
        </p:nvSpPr>
        <p:spPr>
          <a:xfrm>
            <a:off x="6052656" y="1551005"/>
            <a:ext cx="50166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작업 진행 상태를 브라우저에 표시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값에는 특별한 단위가 없고 단위를 표시하지도 않음</a:t>
            </a:r>
            <a:endParaRPr lang="en-US" altLang="ko-KR" sz="14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405" y="2327462"/>
            <a:ext cx="5667375" cy="12954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868096" y="3666870"/>
            <a:ext cx="41231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초 남음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progress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="50"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="60"&gt;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progress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진행률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30%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progress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="30"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="100"&gt;&lt;/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progress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 sz="12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405" y="4744813"/>
            <a:ext cx="41433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43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기타 다양한 폼 요소들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7229" y="1551005"/>
            <a:ext cx="50166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전체 크기 중에서 얼마나 차지하는지를 표현할 때 사용</a:t>
            </a:r>
            <a:br>
              <a:rPr lang="en-US" altLang="ko-KR" sz="1400"/>
            </a:br>
            <a:r>
              <a:rPr lang="ko-KR" altLang="en-US" sz="1400"/>
              <a:t>예</a:t>
            </a:r>
            <a:r>
              <a:rPr lang="en-US" altLang="ko-KR" sz="1400"/>
              <a:t>) </a:t>
            </a:r>
            <a:r>
              <a:rPr lang="ko-KR" altLang="en-US" sz="1400"/>
              <a:t>하드 디스크 사용량</a:t>
            </a:r>
            <a:r>
              <a:rPr lang="en-US" altLang="ko-KR" sz="1400"/>
              <a:t>, </a:t>
            </a:r>
            <a:r>
              <a:rPr lang="ko-KR" altLang="en-US" sz="1400"/>
              <a:t>유권자 투표율 등</a:t>
            </a:r>
            <a:endParaRPr lang="en-US" altLang="ko-KR" sz="1400"/>
          </a:p>
        </p:txBody>
      </p:sp>
      <p:sp>
        <p:nvSpPr>
          <p:cNvPr id="16" name="TextBox 15"/>
          <p:cNvSpPr txBox="1"/>
          <p:nvPr/>
        </p:nvSpPr>
        <p:spPr>
          <a:xfrm>
            <a:off x="360726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&lt;meter&gt;</a:t>
            </a:r>
            <a:endParaRPr lang="ko-KR" altLang="en-US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59" y="2975162"/>
            <a:ext cx="4912238" cy="16401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6167" y="2608976"/>
            <a:ext cx="2644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사용할 수 있는 속성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68095" y="1854924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점유율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0.8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="0.8"&gt;&lt;/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사용량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64%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min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="100"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="64"&gt;&lt;/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트래픽 초과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min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="1024"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="10240"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low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="2048"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high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="8192"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="9216"&gt;&lt;/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적절한 트래픽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="0.5"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optimum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="0.8"&gt;&lt;/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229" y="4206293"/>
            <a:ext cx="18764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9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폼 만들기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9904" y="1309430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폼의 동작 방식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04" y="1966446"/>
            <a:ext cx="2110138" cy="1820085"/>
          </a:xfrm>
          <a:prstGeom prst="rect">
            <a:avLst/>
          </a:prstGeom>
        </p:spPr>
      </p:pic>
      <p:sp>
        <p:nvSpPr>
          <p:cNvPr id="11" name="모서리가 둥근 사각형 설명선 10"/>
          <p:cNvSpPr/>
          <p:nvPr/>
        </p:nvSpPr>
        <p:spPr>
          <a:xfrm>
            <a:off x="3903847" y="1494096"/>
            <a:ext cx="6045496" cy="3195782"/>
          </a:xfrm>
          <a:prstGeom prst="wedgeRoundRectCallout">
            <a:avLst>
              <a:gd name="adj1" fmla="val -67842"/>
              <a:gd name="adj2" fmla="val -183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016991" y="1749538"/>
            <a:ext cx="5932351" cy="29403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AutoNum type="arabicParenR"/>
            </a:pPr>
            <a:r>
              <a:rPr lang="ko-KR" altLang="en-US" sz="1400" dirty="0"/>
              <a:t>사용자가 </a:t>
            </a:r>
            <a:r>
              <a:rPr lang="en-US" altLang="ko-KR" sz="1400"/>
              <a:t>[</a:t>
            </a:r>
            <a:r>
              <a:rPr lang="ko-KR" altLang="en-US" sz="1400"/>
              <a:t>아이디</a:t>
            </a:r>
            <a:r>
              <a:rPr lang="en-US" altLang="ko-KR" sz="1400"/>
              <a:t>]</a:t>
            </a:r>
            <a:r>
              <a:rPr lang="ko-KR" altLang="en-US" sz="1400"/>
              <a:t>와 </a:t>
            </a:r>
            <a:r>
              <a:rPr lang="en-US" altLang="ko-KR" sz="1400" dirty="0"/>
              <a:t>[</a:t>
            </a:r>
            <a:r>
              <a:rPr lang="ko-KR" altLang="en-US" sz="1400" dirty="0"/>
              <a:t>비밀번호</a:t>
            </a:r>
            <a:r>
              <a:rPr lang="en-US" altLang="ko-KR" sz="1400" dirty="0"/>
              <a:t>]</a:t>
            </a:r>
            <a:r>
              <a:rPr lang="ko-KR" altLang="en-US" sz="1400" dirty="0"/>
              <a:t>에 정보 입력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en-US" altLang="ko-KR" sz="1400" dirty="0"/>
              <a:t>[</a:t>
            </a:r>
            <a:r>
              <a:rPr lang="ko-KR" altLang="en-US" sz="1400" dirty="0"/>
              <a:t>로그인</a:t>
            </a:r>
            <a:r>
              <a:rPr lang="en-US" altLang="ko-KR" sz="1400" dirty="0"/>
              <a:t>]</a:t>
            </a:r>
            <a:r>
              <a:rPr lang="ko-KR" altLang="en-US" sz="1400" dirty="0"/>
              <a:t> 클릭</a:t>
            </a:r>
            <a:endParaRPr lang="en-US" altLang="ko-KR" sz="1400" dirty="0"/>
          </a:p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AutoNum type="arabicParenR"/>
            </a:pPr>
            <a:r>
              <a:rPr lang="ko-KR" altLang="en-US" sz="1400" dirty="0"/>
              <a:t>사용자가 입력한 아이디와 비밀번호가 웹 서버로 보내짐</a:t>
            </a:r>
            <a:endParaRPr lang="en-US" altLang="ko-KR" sz="1400" dirty="0"/>
          </a:p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AutoNum type="arabicParenR"/>
            </a:pPr>
            <a:r>
              <a:rPr lang="ko-KR" altLang="en-US" sz="1400" dirty="0"/>
              <a:t>서버는 자신이 가지고 있는 사용자 데이터베이스를 뒤져서 사용자가 보내온 아이디와 비밀번호가 서로 일치하는 정보인지 확인하고 그 결과를 </a:t>
            </a:r>
            <a:r>
              <a:rPr lang="ko-KR" altLang="en-US" sz="1400"/>
              <a:t>브라우저에 보냄</a:t>
            </a:r>
            <a:r>
              <a:rPr lang="en-US" altLang="ko-KR" sz="1400"/>
              <a:t>.</a:t>
            </a:r>
            <a:endParaRPr lang="en-US" altLang="ko-KR" sz="1400" dirty="0"/>
          </a:p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AutoNum type="arabicParenR"/>
            </a:pPr>
            <a:r>
              <a:rPr lang="ko-KR" altLang="en-US" sz="1400" dirty="0"/>
              <a:t>회원이라면 로그인한 후의 결과 화면이 나타나고</a:t>
            </a:r>
            <a:r>
              <a:rPr lang="en-US" altLang="ko-KR" sz="1400" dirty="0"/>
              <a:t>, </a:t>
            </a:r>
            <a:r>
              <a:rPr lang="ko-KR" altLang="en-US" sz="1400" dirty="0"/>
              <a:t>아니라면 로그인 실패 화면이 나타남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9393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폼 만들기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9904" y="1309430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&lt;form&gt; </a:t>
            </a:r>
            <a:r>
              <a:rPr lang="ko-KR" altLang="en-US" b="1"/>
              <a:t>태그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49904" y="1763272"/>
            <a:ext cx="58096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폼을</a:t>
            </a:r>
            <a:r>
              <a:rPr lang="en-US" altLang="ko-KR" sz="1400"/>
              <a:t> </a:t>
            </a:r>
            <a:r>
              <a:rPr lang="ko-KR" altLang="en-US" sz="1400"/>
              <a:t>만드는 기본 태그</a:t>
            </a:r>
            <a:r>
              <a:rPr lang="en-US" altLang="ko-KR" sz="1400"/>
              <a:t>.  &lt;form&gt;</a:t>
            </a:r>
            <a:r>
              <a:rPr lang="ko-KR" altLang="en-US" sz="1400"/>
              <a:t>과 </a:t>
            </a:r>
            <a:r>
              <a:rPr lang="en-US" altLang="ko-KR" sz="1400"/>
              <a:t>&lt;/form&gt; </a:t>
            </a:r>
            <a:r>
              <a:rPr lang="ko-KR" altLang="en-US" sz="1400"/>
              <a:t>사이에 여러 폼 요소 삽입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08" y="2265396"/>
            <a:ext cx="4248150" cy="4000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49904" y="3217004"/>
            <a:ext cx="30636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>
                <a:solidFill>
                  <a:srgbClr val="211D1E"/>
                </a:solidFill>
                <a:latin typeface="TDc_SSiMyungJo 120"/>
              </a:rPr>
              <a:t>&lt;form&gt; </a:t>
            </a:r>
            <a:r>
              <a:rPr lang="ko-KR" altLang="en-US" sz="1400" b="1">
                <a:solidFill>
                  <a:srgbClr val="211D1E"/>
                </a:solidFill>
                <a:latin typeface="TDc_SSiMyungJo 120"/>
              </a:rPr>
              <a:t>태그에서 사용 하는 속성들 </a:t>
            </a:r>
            <a:endParaRPr lang="ko-KR" altLang="en-US" sz="1400" b="1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08" y="3524781"/>
            <a:ext cx="6160261" cy="307599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796168" y="1847324"/>
            <a:ext cx="41423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action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="search.php"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method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="post"&gt;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검색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="submit"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검색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049" y="3324756"/>
            <a:ext cx="2762250" cy="400050"/>
          </a:xfrm>
          <a:prstGeom prst="rect">
            <a:avLst/>
          </a:prstGeom>
        </p:spPr>
      </p:pic>
      <p:sp>
        <p:nvSpPr>
          <p:cNvPr id="15" name="사각형 설명선 14"/>
          <p:cNvSpPr/>
          <p:nvPr/>
        </p:nvSpPr>
        <p:spPr>
          <a:xfrm>
            <a:off x="8011486" y="4131285"/>
            <a:ext cx="3663662" cy="2177236"/>
          </a:xfrm>
          <a:prstGeom prst="wedgeRectCallout">
            <a:avLst>
              <a:gd name="adj1" fmla="val -21082"/>
              <a:gd name="adj2" fmla="val -6261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059493" y="4216105"/>
            <a:ext cx="36156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/>
              <a:t>검색어를 입력하고 </a:t>
            </a:r>
            <a:r>
              <a:rPr lang="en-US" altLang="ko-KR" sz="1400"/>
              <a:t>[</a:t>
            </a:r>
            <a:r>
              <a:rPr lang="ko-KR" altLang="en-US" sz="1400"/>
              <a:t>검색</a:t>
            </a:r>
            <a:r>
              <a:rPr lang="en-US" altLang="ko-KR" sz="1400"/>
              <a:t>] </a:t>
            </a:r>
            <a:r>
              <a:rPr lang="ko-KR" altLang="en-US" sz="1400"/>
              <a:t>버튼을 클릭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/>
              <a:t>입력한 내용이 웹 서버에 있는 </a:t>
            </a:r>
            <a:r>
              <a:rPr lang="en-US" altLang="ko-KR" sz="1400"/>
              <a:t>search.php </a:t>
            </a:r>
            <a:r>
              <a:rPr lang="ko-KR" altLang="en-US" sz="1400"/>
              <a:t>파일로 전송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/>
              <a:t>서버에서 </a:t>
            </a:r>
            <a:r>
              <a:rPr lang="en-US" altLang="ko-KR" sz="1400"/>
              <a:t>search.php </a:t>
            </a:r>
            <a:r>
              <a:rPr lang="ko-KR" altLang="en-US" sz="1400"/>
              <a:t>파일 실행 후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/>
              <a:t>그 결과가 다시 웹 브라우저로 전달되어 화면에 표시됨</a:t>
            </a:r>
          </a:p>
        </p:txBody>
      </p:sp>
    </p:spTree>
    <p:extLst>
      <p:ext uri="{BB962C8B-B14F-4D97-AF65-F5344CB8AC3E}">
        <p14:creationId xmlns:p14="http://schemas.microsoft.com/office/powerpoint/2010/main" val="29723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폼 만들기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9904" y="1309430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&lt;label&gt; </a:t>
            </a:r>
            <a:r>
              <a:rPr lang="ko-KR" altLang="en-US" b="1"/>
              <a:t>태그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8995" y="1787033"/>
            <a:ext cx="102523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폼 </a:t>
            </a:r>
            <a:r>
              <a:rPr lang="ko-KR" altLang="en-US" sz="1400"/>
              <a:t>요소에 레이블</a:t>
            </a:r>
            <a:r>
              <a:rPr lang="en-US" altLang="ko-KR" sz="1400"/>
              <a:t>(</a:t>
            </a:r>
            <a:r>
              <a:rPr lang="ko-KR" altLang="en-US" sz="1400" dirty="0"/>
              <a:t>텍스트</a:t>
            </a:r>
            <a:r>
              <a:rPr lang="en-US" altLang="ko-KR" sz="1400" dirty="0"/>
              <a:t>)</a:t>
            </a:r>
            <a:r>
              <a:rPr lang="ko-KR" altLang="en-US" sz="1400" dirty="0"/>
              <a:t>을 붙이는 태그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라디오 버튼이나 체크 </a:t>
            </a:r>
            <a:r>
              <a:rPr lang="ko-KR" altLang="en-US" sz="1400"/>
              <a:t>박스에서 텍스트 </a:t>
            </a:r>
            <a:r>
              <a:rPr lang="ko-KR" altLang="en-US" sz="1400" dirty="0"/>
              <a:t>부분을 클릭해도 라디오 버튼과 체크 박스 버튼이 </a:t>
            </a:r>
            <a:r>
              <a:rPr lang="ko-KR" altLang="en-US" sz="1400"/>
              <a:t>선택된다</a:t>
            </a:r>
            <a:r>
              <a:rPr lang="en-US" altLang="ko-KR" sz="1400"/>
              <a:t>.</a:t>
            </a:r>
            <a:endParaRPr lang="en-US" altLang="ko-K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995" y="2724510"/>
            <a:ext cx="4834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[</a:t>
            </a:r>
            <a:r>
              <a:rPr lang="ko-KR" altLang="en-US" sz="1400"/>
              <a:t>방법</a:t>
            </a:r>
            <a:r>
              <a:rPr lang="en-US" altLang="ko-KR" sz="1400"/>
              <a:t>1] 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sp>
        <p:nvSpPr>
          <p:cNvPr id="18" name="TextBox 17"/>
          <p:cNvSpPr txBox="1"/>
          <p:nvPr/>
        </p:nvSpPr>
        <p:spPr>
          <a:xfrm>
            <a:off x="728995" y="3750084"/>
            <a:ext cx="4270844" cy="134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[</a:t>
            </a:r>
            <a:r>
              <a:rPr lang="ko-KR" altLang="en-US" sz="1400"/>
              <a:t>방법</a:t>
            </a:r>
            <a:r>
              <a:rPr lang="en-US" altLang="ko-KR" sz="1400"/>
              <a:t>2]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   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sp>
        <p:nvSpPr>
          <p:cNvPr id="7" name="직사각형 6"/>
          <p:cNvSpPr/>
          <p:nvPr/>
        </p:nvSpPr>
        <p:spPr>
          <a:xfrm>
            <a:off x="5732477" y="3160863"/>
            <a:ext cx="6096000" cy="3806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아이디</a:t>
            </a:r>
            <a:r>
              <a:rPr lang="en-US" altLang="ko-KR" sz="120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(6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자 이상</a:t>
            </a:r>
            <a:r>
              <a:rPr lang="en-US" altLang="ko-KR" sz="120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)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</a:t>
            </a:r>
            <a:r>
              <a:rPr lang="en-US" altLang="ko-KR" sz="14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=”text” </a:t>
            </a:r>
            <a:r>
              <a:rPr lang="en-US" altLang="ko-KR" sz="1400">
                <a:solidFill>
                  <a:srgbClr val="2E539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5720925" y="436068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 </a:t>
            </a:r>
            <a:r>
              <a:rPr lang="en-US" altLang="ko-KR" sz="14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=”user-id”&gt;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아이디</a:t>
            </a:r>
            <a:r>
              <a:rPr lang="en-US" altLang="ko-KR" sz="120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(6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자 이상</a:t>
            </a:r>
            <a:r>
              <a:rPr lang="en-US" altLang="ko-KR" sz="120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)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just"/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</a:t>
            </a:r>
            <a:r>
              <a:rPr lang="en-US" altLang="ko-KR" sz="14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=”text” </a:t>
            </a:r>
            <a:r>
              <a:rPr lang="en-US" altLang="ko-KR" sz="14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=”user-id”&gt;</a:t>
            </a:r>
            <a:endParaRPr lang="en-US" altLang="ko-KR" sz="1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6010A6-0D68-4064-B383-9C687C65B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84" y="3196259"/>
            <a:ext cx="4006173" cy="345221"/>
          </a:xfrm>
          <a:prstGeom prst="rect">
            <a:avLst/>
          </a:prstGeom>
        </p:spPr>
      </p:pic>
      <p:pic>
        <p:nvPicPr>
          <p:cNvPr id="10" name="그림 9" descr="개체이(가) 표시된 사진&#10;&#10;자동 생성된 설명">
            <a:extLst>
              <a:ext uri="{FF2B5EF4-FFF2-40B4-BE49-F238E27FC236}">
                <a16:creationId xmlns:a16="http://schemas.microsoft.com/office/drawing/2014/main" id="{15266E8C-9BDC-4B7A-9660-8DA6D35FF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84" y="4218431"/>
            <a:ext cx="3800000" cy="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5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폼 만들기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9903" y="1309430"/>
            <a:ext cx="589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&lt;fieldset&gt; </a:t>
            </a:r>
            <a:r>
              <a:rPr lang="ko-KR" altLang="en-US" b="1"/>
              <a:t>태그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8995" y="1787033"/>
            <a:ext cx="4161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폼 요소를 그룹으로 묶는 태그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36116" y="2970836"/>
            <a:ext cx="589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&lt;legend&gt; </a:t>
            </a:r>
            <a:r>
              <a:rPr lang="ko-KR" altLang="en-US" b="1"/>
              <a:t>태그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5208" y="3448439"/>
            <a:ext cx="4161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그룹으로 묶는 구역에</a:t>
            </a:r>
            <a:r>
              <a:rPr lang="en-US" altLang="ko-KR" sz="1400"/>
              <a:t> </a:t>
            </a:r>
            <a:r>
              <a:rPr lang="ko-KR" altLang="en-US" sz="1400"/>
              <a:t>제목을 붙이는 태그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95" y="2232172"/>
            <a:ext cx="3638550" cy="3333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274519" y="1309430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개인 정보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="name"&gt;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="name"&gt;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="mail"&gt;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메일 주소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="mail"&gt;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로그인 정보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="id"&gt;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아이디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="id"&gt;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="pwd"&gt;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비밀번호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="pwd"&gt;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182" y="4079924"/>
            <a:ext cx="2800000" cy="224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9904" y="1149292"/>
            <a:ext cx="778103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입력하는 부분은 거의 </a:t>
            </a:r>
            <a:r>
              <a:rPr lang="en-US" altLang="ko-KR" sz="1400"/>
              <a:t>&lt;input&gt; </a:t>
            </a:r>
            <a:r>
              <a:rPr lang="ko-KR" altLang="en-US" sz="1400"/>
              <a:t>태그를 이용해 처리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입력하는 내용의 종류는 </a:t>
            </a:r>
            <a:r>
              <a:rPr lang="en-US" altLang="ko-KR" sz="1400"/>
              <a:t>&lt;input&gt; </a:t>
            </a:r>
            <a:r>
              <a:rPr lang="ko-KR" altLang="en-US" sz="1400"/>
              <a:t>태그의 </a:t>
            </a:r>
            <a:r>
              <a:rPr lang="en-US" altLang="ko-KR" sz="1400"/>
              <a:t>type </a:t>
            </a:r>
            <a:r>
              <a:rPr lang="ko-KR" altLang="en-US" sz="1400"/>
              <a:t>속성을 통해 지정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type </a:t>
            </a:r>
            <a:r>
              <a:rPr lang="ko-KR" altLang="en-US" sz="1400"/>
              <a:t>속성 값에 따라 함께 사용할 수 있는 속성들도 달라진다</a:t>
            </a:r>
            <a:endParaRPr lang="en-US" altLang="ko-KR" sz="1400"/>
          </a:p>
          <a:p>
            <a:endParaRPr lang="ko-KR" altLang="en-US" sz="14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78" y="2341229"/>
            <a:ext cx="2971800" cy="295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3397" y="3112316"/>
            <a:ext cx="5561901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&lt;input&gt; </a:t>
            </a:r>
            <a:r>
              <a:rPr lang="ko-KR" altLang="en-US" sz="1400" b="1"/>
              <a:t>태그의 </a:t>
            </a:r>
            <a:r>
              <a:rPr lang="en-US" altLang="ko-KR" sz="1400" b="1"/>
              <a:t>id </a:t>
            </a:r>
            <a:r>
              <a:rPr lang="ko-KR" altLang="en-US" sz="1400" b="1"/>
              <a:t>속성</a:t>
            </a:r>
            <a:endParaRPr lang="en-US" altLang="ko-KR" sz="1400" b="1"/>
          </a:p>
          <a:p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여러 번 사용된 폼 요소를 구분하기 위해 사용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&lt;label&gt; </a:t>
            </a:r>
            <a:r>
              <a:rPr lang="ko-KR" altLang="en-US" sz="1400"/>
              <a:t>태그를 이용해 캡션을 붙일 수 있다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CSS</a:t>
            </a:r>
            <a:r>
              <a:rPr lang="ko-KR" altLang="en-US" sz="1400"/>
              <a:t>를 이용해 각 요소마다 다른 형태로 꾸밀 수 있다</a:t>
            </a:r>
            <a:r>
              <a:rPr lang="en-US" altLang="ko-KR" sz="1400"/>
              <a:t>. </a:t>
            </a:r>
            <a:endParaRPr lang="ko-KR" altLang="en-US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057" y="4800643"/>
            <a:ext cx="3152775" cy="561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025" y="1021928"/>
            <a:ext cx="4022128" cy="175167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025" y="3036756"/>
            <a:ext cx="3814981" cy="23258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5182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r="9704"/>
          <a:stretch/>
        </p:blipFill>
        <p:spPr>
          <a:xfrm>
            <a:off x="540847" y="1276568"/>
            <a:ext cx="5601771" cy="369810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644" y="1276568"/>
            <a:ext cx="5119173" cy="369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19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“hidden”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713064" y="1652631"/>
            <a:ext cx="4462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화면 상의 폼에는 보이지 않는다</a:t>
            </a:r>
            <a:r>
              <a:rPr lang="en-US" altLang="ko-KR" sz="140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폼을 서버로 전송할 때 서버로 함께 전송되는 요소</a:t>
            </a:r>
            <a:endParaRPr lang="en-US" altLang="ko-KR" sz="1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64" y="2529187"/>
            <a:ext cx="4324350" cy="3333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60424" y="116607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“text”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6036593" y="1652631"/>
            <a:ext cx="4462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한</a:t>
            </a:r>
            <a:r>
              <a:rPr lang="en-US" altLang="ko-KR" sz="1400"/>
              <a:t> </a:t>
            </a:r>
            <a:r>
              <a:rPr lang="ko-KR" altLang="en-US" sz="1400"/>
              <a:t>줄짜리 텍스트 입력 필드</a:t>
            </a:r>
            <a:r>
              <a:rPr lang="en-US" altLang="ko-KR" sz="140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주로 아이디나 이름</a:t>
            </a:r>
            <a:r>
              <a:rPr lang="en-US" altLang="ko-KR" sz="1400"/>
              <a:t>, </a:t>
            </a:r>
            <a:r>
              <a:rPr lang="ko-KR" altLang="en-US" sz="1400"/>
              <a:t>주소 등 텍스트 입력</a:t>
            </a:r>
            <a:endParaRPr lang="en-US" altLang="ko-KR" sz="1400"/>
          </a:p>
        </p:txBody>
      </p:sp>
      <p:sp>
        <p:nvSpPr>
          <p:cNvPr id="15" name="TextBox 14"/>
          <p:cNvSpPr txBox="1"/>
          <p:nvPr/>
        </p:nvSpPr>
        <p:spPr>
          <a:xfrm>
            <a:off x="649904" y="3649212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“password”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826073" y="4135773"/>
            <a:ext cx="4462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비밀번호 입력란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입력하는 내용이 ‘ * ’나 ‘</a:t>
            </a:r>
            <a:r>
              <a:rPr lang="en-US" altLang="ko-KR" sz="1400"/>
              <a:t>•’</a:t>
            </a:r>
            <a:r>
              <a:rPr lang="ko-KR" altLang="en-US" sz="1400"/>
              <a:t>로 표시된다</a:t>
            </a:r>
            <a:endParaRPr lang="en-US" altLang="ko-KR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76" y="2508524"/>
            <a:ext cx="2981325" cy="3238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64" y="5055066"/>
            <a:ext cx="3248025" cy="304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860424" y="3458073"/>
            <a:ext cx="3887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텍스트 필드와 패스워드 필드의 속성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0424" y="4018544"/>
            <a:ext cx="5953125" cy="22764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60424" y="3753698"/>
            <a:ext cx="4798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C00000"/>
                </a:solidFill>
              </a:rPr>
              <a:t>(</a:t>
            </a:r>
            <a:r>
              <a:rPr lang="ko-KR" altLang="en-US" sz="1200">
                <a:solidFill>
                  <a:srgbClr val="C00000"/>
                </a:solidFill>
              </a:rPr>
              <a:t>단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>
                <a:solidFill>
                  <a:srgbClr val="C00000"/>
                </a:solidFill>
              </a:rPr>
              <a:t>패스워드 필드에는 </a:t>
            </a:r>
            <a:r>
              <a:rPr lang="en-US" altLang="ko-KR" sz="1200">
                <a:solidFill>
                  <a:srgbClr val="C00000"/>
                </a:solidFill>
              </a:rPr>
              <a:t>value </a:t>
            </a:r>
            <a:r>
              <a:rPr lang="ko-KR" altLang="en-US" sz="1200">
                <a:solidFill>
                  <a:srgbClr val="C00000"/>
                </a:solidFill>
              </a:rPr>
              <a:t>속성이 없음</a:t>
            </a:r>
            <a:r>
              <a:rPr lang="en-US" altLang="ko-KR" sz="1200">
                <a:solidFill>
                  <a:srgbClr val="C00000"/>
                </a:solidFill>
              </a:rPr>
              <a:t>)</a:t>
            </a:r>
            <a:endParaRPr lang="ko-KR" altLang="en-US" sz="12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20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8A777310-936F-4A84-B367-80ED03D4C92B}" vid="{5F637632-B73A-4905-8B9C-DA0CC8546722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1296</TotalTime>
  <Words>3066</Words>
  <Application>Microsoft Office PowerPoint</Application>
  <PresentationFormat>와이드스크린</PresentationFormat>
  <Paragraphs>381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D2Coding</vt:lpstr>
      <vt:lpstr>TDc_SSiGothic 120</vt:lpstr>
      <vt:lpstr>TDc_SSiMyungJo 120</vt:lpstr>
      <vt:lpstr>맑은 고딕</vt:lpstr>
      <vt:lpstr>Arial</vt:lpstr>
      <vt:lpstr>Office 테마</vt:lpstr>
      <vt:lpstr>1_Office 테마</vt:lpstr>
      <vt:lpstr>04. 폼 관련 태그들</vt:lpstr>
      <vt:lpstr>폼 만들기</vt:lpstr>
      <vt:lpstr>폼 만들기</vt:lpstr>
      <vt:lpstr>폼 만들기</vt:lpstr>
      <vt:lpstr>폼 만들기</vt:lpstr>
      <vt:lpstr>폼 만들기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태그의 다양한 속성</vt:lpstr>
      <vt:lpstr>&lt;input&gt; 태그의 다양한 속성</vt:lpstr>
      <vt:lpstr>&lt;input&gt; 태그의 다양한 속성</vt:lpstr>
      <vt:lpstr>여러 데이터 나열해 보여주기</vt:lpstr>
      <vt:lpstr>여러 데이터 나열해 보여주기</vt:lpstr>
      <vt:lpstr>여러 데이터 나열해 보여주기</vt:lpstr>
      <vt:lpstr>기타 다양한 폼 요소들</vt:lpstr>
      <vt:lpstr>기타 다양한 폼 요소들</vt:lpstr>
      <vt:lpstr>기타 다양한 폼 요소들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HTML이란 무엇일까?</dc:title>
  <dc:creator>Kyunghee Ko</dc:creator>
  <cp:lastModifiedBy>Ko Kyunghee</cp:lastModifiedBy>
  <cp:revision>40</cp:revision>
  <dcterms:created xsi:type="dcterms:W3CDTF">2016-12-02T05:48:21Z</dcterms:created>
  <dcterms:modified xsi:type="dcterms:W3CDTF">2019-12-21T02:30:29Z</dcterms:modified>
</cp:coreProperties>
</file>