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6" r:id="rId11"/>
    <p:sldId id="277" r:id="rId12"/>
    <p:sldId id="267" r:id="rId13"/>
    <p:sldId id="268" r:id="rId14"/>
    <p:sldId id="269" r:id="rId15"/>
    <p:sldId id="270" r:id="rId16"/>
    <p:sldId id="272" r:id="rId17"/>
    <p:sldId id="278" r:id="rId18"/>
    <p:sldId id="273" r:id="rId19"/>
    <p:sldId id="279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17538"/>
            <a:ext cx="7410450" cy="839787"/>
          </a:xfrm>
        </p:spPr>
        <p:txBody>
          <a:bodyPr anchor="b">
            <a:normAutofit/>
          </a:bodyPr>
          <a:lstStyle>
            <a:lvl1pPr algn="ctr">
              <a:defRPr sz="4800" b="1" cap="none" spc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70C0"/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447926" y="2537851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52601" y="2537851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2428876" y="3004576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447926" y="3273355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52601" y="3273355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2428876" y="3740080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447926" y="4008859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52601" y="4008859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2428876" y="4475584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447926" y="4744364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752601" y="4744364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2428876" y="5211089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 descr="개이(가) 표시된 사진&#10;&#10;자동 생성된 설명">
            <a:extLst>
              <a:ext uri="{FF2B5EF4-FFF2-40B4-BE49-F238E27FC236}">
                <a16:creationId xmlns:a16="http://schemas.microsoft.com/office/drawing/2014/main" id="{9DFEEE2F-8BE8-401A-85E3-0FB6FD2B61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469" y="2863516"/>
            <a:ext cx="2169331" cy="3095266"/>
          </a:xfrm>
          <a:prstGeom prst="rect">
            <a:avLst/>
          </a:prstGeom>
          <a:effectLst>
            <a:softEdge rad="317500"/>
          </a:effectLst>
          <a:scene3d>
            <a:camera prst="isometricOffAxis2Left"/>
            <a:lightRig rig="threePt" dir="t"/>
          </a:scene3d>
        </p:spPr>
      </p:pic>
      <p:pic>
        <p:nvPicPr>
          <p:cNvPr id="29" name="그림 28" descr="실내, 음식, 사진, 다른이(가) 표시된 사진&#10;&#10;자동 생성된 설명">
            <a:extLst>
              <a:ext uri="{FF2B5EF4-FFF2-40B4-BE49-F238E27FC236}">
                <a16:creationId xmlns:a16="http://schemas.microsoft.com/office/drawing/2014/main" id="{0E2C5CE1-B995-49A5-B27F-E1627B173F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423" y="3905445"/>
            <a:ext cx="2286158" cy="225212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DE5389E8-9D99-47CC-821E-C38A0E42C58D}"/>
              </a:ext>
            </a:extLst>
          </p:cNvPr>
          <p:cNvSpPr/>
          <p:nvPr userDrawn="1"/>
        </p:nvSpPr>
        <p:spPr>
          <a:xfrm>
            <a:off x="7257011" y="2635135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95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7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75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17538"/>
            <a:ext cx="7410450" cy="839787"/>
          </a:xfrm>
        </p:spPr>
        <p:txBody>
          <a:bodyPr anchor="b">
            <a:normAutofit/>
          </a:bodyPr>
          <a:lstStyle>
            <a:lvl1pPr algn="ctr">
              <a:defRPr sz="48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2019-12-21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 descr="개이(가) 표시된 사진&#10;&#10;자동 생성된 설명">
            <a:extLst>
              <a:ext uri="{FF2B5EF4-FFF2-40B4-BE49-F238E27FC236}">
                <a16:creationId xmlns:a16="http://schemas.microsoft.com/office/drawing/2014/main" id="{A9CB9910-D6AE-4A07-A667-D2FB185989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469" y="2863516"/>
            <a:ext cx="2169331" cy="3095266"/>
          </a:xfrm>
          <a:prstGeom prst="rect">
            <a:avLst/>
          </a:prstGeom>
          <a:effectLst>
            <a:softEdge rad="317500"/>
          </a:effectLst>
          <a:scene3d>
            <a:camera prst="isometricOffAxis2Left"/>
            <a:lightRig rig="threePt" dir="t"/>
          </a:scene3d>
        </p:spPr>
      </p:pic>
      <p:pic>
        <p:nvPicPr>
          <p:cNvPr id="11" name="그림 10" descr="실내, 음식, 사진, 다른이(가) 표시된 사진&#10;&#10;자동 생성된 설명">
            <a:extLst>
              <a:ext uri="{FF2B5EF4-FFF2-40B4-BE49-F238E27FC236}">
                <a16:creationId xmlns:a16="http://schemas.microsoft.com/office/drawing/2014/main" id="{F491C118-2ED8-4B9A-ADBB-55221202277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423" y="3905445"/>
            <a:ext cx="2286158" cy="225212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A74B42-642D-4114-9351-6C4509C6AF62}"/>
              </a:ext>
            </a:extLst>
          </p:cNvPr>
          <p:cNvSpPr/>
          <p:nvPr userDrawn="1"/>
        </p:nvSpPr>
        <p:spPr>
          <a:xfrm>
            <a:off x="7257011" y="2635135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031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7" y="184995"/>
            <a:ext cx="9091189" cy="66758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2019-12-21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2914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2019-12-21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3278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2019-12-21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950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2019-12-21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0886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2019-12-21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23639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2019-12-21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98974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2019-12-21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9592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7" y="184995"/>
            <a:ext cx="9091189" cy="66758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5351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2019-12-21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81899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2019-12-21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34873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2019-12-21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9840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77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79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7182" y="244781"/>
            <a:ext cx="9091189" cy="66758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0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4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70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2439" y="246073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481203" y="6118888"/>
            <a:ext cx="462857" cy="60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1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C952C93-AC64-4CE5-B321-410179DEF07A}"/>
              </a:ext>
            </a:extLst>
          </p:cNvPr>
          <p:cNvSpPr/>
          <p:nvPr userDrawn="1"/>
        </p:nvSpPr>
        <p:spPr>
          <a:xfrm>
            <a:off x="0" y="190114"/>
            <a:ext cx="12192000" cy="6675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2439" y="190114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2019-12-21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AA51736-AE3F-45E0-8B5D-EE22451683B2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549053" y="6133296"/>
            <a:ext cx="501167" cy="65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953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bg1">
              <a:lumMod val="95000"/>
            </a:schemeClr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www.w3.org/Style/CSS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szengarden.com/" TargetMode="Externa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17538"/>
            <a:ext cx="7410450" cy="839787"/>
          </a:xfrm>
        </p:spPr>
        <p:txBody>
          <a:bodyPr/>
          <a:lstStyle/>
          <a:p>
            <a:r>
              <a:rPr lang="en-US" altLang="ko-KR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05. CSS </a:t>
            </a:r>
            <a:r>
              <a: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기초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44909" y="2583809"/>
            <a:ext cx="654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</a:rPr>
              <a:t>05-1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1530" y="2583809"/>
            <a:ext cx="265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스타일과 스타일 시트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44909" y="3313651"/>
            <a:ext cx="654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</a:rPr>
              <a:t>05-2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91530" y="3313651"/>
            <a:ext cx="265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주요 선택자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4909" y="4079625"/>
            <a:ext cx="654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</a:rPr>
              <a:t>05-3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91530" y="4079625"/>
            <a:ext cx="3221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캐스캐이딩 스타일 시트</a:t>
            </a:r>
            <a:r>
              <a:rPr lang="en-US" altLang="ko-KR" b="1"/>
              <a:t>(CSS)</a:t>
            </a:r>
            <a:endParaRPr lang="ko-KR" altLang="en-US" b="1"/>
          </a:p>
        </p:txBody>
      </p:sp>
      <p:sp>
        <p:nvSpPr>
          <p:cNvPr id="9" name="TextBox 8"/>
          <p:cNvSpPr txBox="1"/>
          <p:nvPr/>
        </p:nvSpPr>
        <p:spPr>
          <a:xfrm>
            <a:off x="1744909" y="4792689"/>
            <a:ext cx="654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</a:rPr>
              <a:t>05-4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91530" y="4792689"/>
            <a:ext cx="265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CSS3</a:t>
            </a:r>
            <a:r>
              <a:rPr lang="ko-KR" altLang="en-US" b="1"/>
              <a:t>와 </a:t>
            </a:r>
            <a:r>
              <a:rPr lang="en-US" altLang="ko-KR" b="1"/>
              <a:t>CSS </a:t>
            </a:r>
            <a:r>
              <a:rPr lang="ko-KR" altLang="en-US" b="1"/>
              <a:t>모듈</a:t>
            </a:r>
          </a:p>
        </p:txBody>
      </p:sp>
    </p:spTree>
    <p:extLst>
      <p:ext uri="{BB962C8B-B14F-4D97-AF65-F5344CB8AC3E}">
        <p14:creationId xmlns:p14="http://schemas.microsoft.com/office/powerpoint/2010/main" val="1184623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주요 선택자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3005" y="1276150"/>
            <a:ext cx="500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클래스</a:t>
            </a:r>
            <a:r>
              <a:rPr lang="en-US" altLang="ko-KR" b="1"/>
              <a:t>(class)</a:t>
            </a:r>
            <a:r>
              <a:rPr lang="ko-KR" altLang="en-US" b="1"/>
              <a:t> 선택자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7485A5E0-0725-412E-8411-29A653687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98" y="1911597"/>
            <a:ext cx="2863773" cy="1242663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87E0F408-8988-4066-AD11-B5FB279CB0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98" y="3546275"/>
            <a:ext cx="5225075" cy="2035575"/>
          </a:xfrm>
          <a:prstGeom prst="rect">
            <a:avLst/>
          </a:prstGeom>
        </p:spPr>
      </p:pic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01D39A36-0E24-42A7-BB8E-C39A3A5901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526" y="1211534"/>
            <a:ext cx="3133069" cy="2035575"/>
          </a:xfrm>
          <a:prstGeom prst="rect">
            <a:avLst/>
          </a:prstGeom>
        </p:spPr>
      </p:pic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491FDBEA-B586-4FD6-9C95-D977337011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526" y="3370447"/>
            <a:ext cx="5225076" cy="2492697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07C3E89-2D94-466D-AF1D-53E627318C7A}"/>
              </a:ext>
            </a:extLst>
          </p:cNvPr>
          <p:cNvCxnSpPr/>
          <p:nvPr/>
        </p:nvCxnSpPr>
        <p:spPr>
          <a:xfrm>
            <a:off x="6070833" y="1145438"/>
            <a:ext cx="0" cy="480167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829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B30CC7-5AD4-4A47-BF4B-983EC2061529}"/>
              </a:ext>
            </a:extLst>
          </p:cNvPr>
          <p:cNvSpPr/>
          <p:nvPr/>
        </p:nvSpPr>
        <p:spPr>
          <a:xfrm>
            <a:off x="453005" y="3254928"/>
            <a:ext cx="3867325" cy="20520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주요 선택자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3005" y="1276150"/>
            <a:ext cx="500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id </a:t>
            </a:r>
            <a:r>
              <a:rPr lang="ko-KR" altLang="en-US" b="1"/>
              <a:t>선택자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B64CF8A-664E-417A-8BAC-3ED6AE162EBE}"/>
              </a:ext>
            </a:extLst>
          </p:cNvPr>
          <p:cNvSpPr/>
          <p:nvPr/>
        </p:nvSpPr>
        <p:spPr>
          <a:xfrm>
            <a:off x="507182" y="1931376"/>
            <a:ext cx="6096000" cy="6970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문서 안에서 한번만 사용한다면 </a:t>
            </a:r>
            <a:r>
              <a:rPr lang="en-US" altLang="ko-KR" sz="1400">
                <a:latin typeface="+mn-ea"/>
              </a:rPr>
              <a:t>id </a:t>
            </a:r>
            <a:r>
              <a:rPr lang="ko-KR" altLang="en-US" sz="1400">
                <a:latin typeface="+mn-ea"/>
              </a:rPr>
              <a:t>선택자로 정의</a:t>
            </a:r>
            <a:r>
              <a:rPr lang="en-US" altLang="ko-KR" sz="1400">
                <a:latin typeface="+mn-ea"/>
              </a:rPr>
              <a:t>. </a:t>
            </a:r>
            <a:br>
              <a:rPr lang="en-US" altLang="ko-KR" sz="1400">
                <a:latin typeface="+mn-ea"/>
              </a:rPr>
            </a:br>
            <a:r>
              <a:rPr lang="ko-KR" altLang="en-US" sz="1400">
                <a:latin typeface="+mn-ea"/>
              </a:rPr>
              <a:t>파운드</a:t>
            </a:r>
            <a:r>
              <a:rPr lang="en-US" altLang="ko-KR" sz="1400">
                <a:latin typeface="+mn-ea"/>
              </a:rPr>
              <a:t>(#) </a:t>
            </a:r>
            <a:r>
              <a:rPr lang="ko-KR" altLang="en-US" sz="1400">
                <a:latin typeface="+mn-ea"/>
              </a:rPr>
              <a:t>다음에 </a:t>
            </a:r>
            <a:r>
              <a:rPr lang="en-US" altLang="ko-KR" sz="1400">
                <a:latin typeface="+mn-ea"/>
              </a:rPr>
              <a:t>id </a:t>
            </a:r>
            <a:r>
              <a:rPr lang="ko-KR" altLang="en-US" sz="1400">
                <a:latin typeface="+mn-ea"/>
              </a:rPr>
              <a:t>이름 지정</a:t>
            </a:r>
            <a:endParaRPr lang="ko-KR" altLang="en-US" sz="1400"/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5286DBB7-371E-4D8B-AA52-965145D6A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072" y="1028093"/>
            <a:ext cx="3606048" cy="1806566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AC8D3AEE-D959-416E-BEA5-862E2D5BD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300" y="3326292"/>
            <a:ext cx="3160298" cy="19807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3F0AAFA-B74E-4B7F-AC3B-47C8AA433701}"/>
              </a:ext>
            </a:extLst>
          </p:cNvPr>
          <p:cNvSpPr txBox="1"/>
          <p:nvPr/>
        </p:nvSpPr>
        <p:spPr>
          <a:xfrm>
            <a:off x="507182" y="3429000"/>
            <a:ext cx="2762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rgbClr val="C00000"/>
                </a:solidFill>
              </a:rPr>
              <a:t>class </a:t>
            </a:r>
            <a:r>
              <a:rPr lang="ko-KR" altLang="en-US" sz="1400">
                <a:solidFill>
                  <a:srgbClr val="C00000"/>
                </a:solidFill>
              </a:rPr>
              <a:t>선택자와 </a:t>
            </a:r>
            <a:r>
              <a:rPr lang="en-US" altLang="ko-KR" sz="1400">
                <a:solidFill>
                  <a:srgbClr val="C00000"/>
                </a:solidFill>
              </a:rPr>
              <a:t>id </a:t>
            </a:r>
            <a:r>
              <a:rPr lang="ko-KR" altLang="en-US" sz="1400">
                <a:solidFill>
                  <a:srgbClr val="C00000"/>
                </a:solidFill>
              </a:rPr>
              <a:t>선택자의 차이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3082837-9BF9-4FED-9204-19CE4F463397}"/>
              </a:ext>
            </a:extLst>
          </p:cNvPr>
          <p:cNvSpPr/>
          <p:nvPr/>
        </p:nvSpPr>
        <p:spPr>
          <a:xfrm>
            <a:off x="472387" y="3819494"/>
            <a:ext cx="4580389" cy="1164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>
                <a:latin typeface="+mn-ea"/>
              </a:rPr>
              <a:t>공통점</a:t>
            </a:r>
            <a:r>
              <a:rPr lang="ko-KR" altLang="en-US" sz="1200">
                <a:latin typeface="+mn-ea"/>
              </a:rPr>
              <a:t> </a:t>
            </a:r>
            <a:r>
              <a:rPr lang="en-US" altLang="ko-KR" sz="1200">
                <a:latin typeface="+mn-ea"/>
              </a:rPr>
              <a:t>: </a:t>
            </a:r>
            <a:r>
              <a:rPr lang="ko-KR" altLang="en-US" sz="1200">
                <a:latin typeface="+mn-ea"/>
              </a:rPr>
              <a:t>요소의 특정 부분에만 스타일 적용</a:t>
            </a:r>
            <a:endParaRPr lang="en-US" altLang="ko-KR" sz="12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>
                <a:latin typeface="+mn-ea"/>
              </a:rPr>
              <a:t>차이점</a:t>
            </a:r>
            <a:r>
              <a:rPr lang="ko-KR" altLang="en-US" sz="1200">
                <a:latin typeface="+mn-ea"/>
              </a:rPr>
              <a:t> </a:t>
            </a: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>
                <a:latin typeface="+mn-ea"/>
              </a:rPr>
              <a:t>클래스 선택자 </a:t>
            </a:r>
            <a:r>
              <a:rPr lang="en-US" altLang="ko-KR" sz="1200">
                <a:latin typeface="+mn-ea"/>
              </a:rPr>
              <a:t>: </a:t>
            </a:r>
            <a:r>
              <a:rPr lang="ko-KR" altLang="en-US" sz="1200">
                <a:latin typeface="+mn-ea"/>
              </a:rPr>
              <a:t>문서 안에서 여러 번 반복</a:t>
            </a: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>
                <a:latin typeface="+mn-ea"/>
              </a:rPr>
              <a:t>id </a:t>
            </a:r>
            <a:r>
              <a:rPr lang="ko-KR" altLang="en-US" sz="1200">
                <a:latin typeface="+mn-ea"/>
              </a:rPr>
              <a:t>선택자 </a:t>
            </a:r>
            <a:r>
              <a:rPr lang="en-US" altLang="ko-KR" sz="1200">
                <a:latin typeface="+mn-ea"/>
              </a:rPr>
              <a:t>: </a:t>
            </a:r>
            <a:r>
              <a:rPr lang="ko-KR" altLang="en-US" sz="1200">
                <a:latin typeface="+mn-ea"/>
              </a:rPr>
              <a:t>문서 안에서 한번만 사용</a:t>
            </a:r>
            <a:endParaRPr lang="en-US" altLang="ko-KR" sz="12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0218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주요 선택자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3005" y="1276150"/>
            <a:ext cx="500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그룹</a:t>
            </a:r>
            <a:r>
              <a:rPr lang="en-US" altLang="ko-KR" b="1"/>
              <a:t> </a:t>
            </a:r>
            <a:r>
              <a:rPr lang="ko-KR" altLang="en-US" b="1"/>
              <a:t>선택자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62730" y="1768929"/>
            <a:ext cx="1064563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같은 스타일을 사용하는 선택자를 한꺼번에 정의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쉼표</a:t>
            </a:r>
            <a:r>
              <a:rPr lang="en-US" altLang="ko-KR" sz="1400">
                <a:latin typeface="+mn-ea"/>
              </a:rPr>
              <a:t>(,)</a:t>
            </a:r>
            <a:r>
              <a:rPr lang="ko-KR" altLang="en-US" sz="1400">
                <a:latin typeface="+mn-ea"/>
              </a:rPr>
              <a:t>로 구분해 여러 선택자를 나열</a:t>
            </a:r>
            <a:endParaRPr lang="en-US" altLang="ko-KR" sz="1400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088" y="2631040"/>
            <a:ext cx="1647825" cy="3143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53" y="3525386"/>
            <a:ext cx="60198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07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캐스캐이딩 스타일 시트</a:t>
            </a:r>
            <a:r>
              <a:rPr lang="en-US" altLang="ko-KR"/>
              <a:t>(CSS)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53005" y="1276150"/>
            <a:ext cx="500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캐스캐이딩의 의미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62730" y="1766524"/>
            <a:ext cx="1064563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캐스캐이딩</a:t>
            </a:r>
            <a:r>
              <a:rPr lang="en-US" altLang="ko-KR" sz="1400">
                <a:latin typeface="+mn-ea"/>
              </a:rPr>
              <a:t>(Cascading) : </a:t>
            </a:r>
            <a:r>
              <a:rPr lang="ko-KR" altLang="en-US" sz="1400">
                <a:latin typeface="+mn-ea"/>
              </a:rPr>
              <a:t> ‘위에서 아래로 흐른다</a:t>
            </a:r>
            <a:r>
              <a:rPr lang="en-US" altLang="ko-KR" sz="1400">
                <a:latin typeface="+mn-ea"/>
              </a:rPr>
              <a:t>’</a:t>
            </a:r>
            <a:r>
              <a:rPr lang="ko-KR" altLang="en-US" sz="1400">
                <a:latin typeface="+mn-ea"/>
              </a:rPr>
              <a:t>는 뜻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선택자에 여러 스타일이 적용될 때 스타일 충돌을 막기 위해 </a:t>
            </a:r>
            <a:r>
              <a:rPr lang="en-US" altLang="ko-KR" sz="1400">
                <a:latin typeface="+mn-ea"/>
              </a:rPr>
              <a:t>‘</a:t>
            </a:r>
            <a:r>
              <a:rPr lang="ko-KR" altLang="en-US" sz="1400">
                <a:latin typeface="+mn-ea"/>
              </a:rPr>
              <a:t>위에서 아래로 흐르며 적용되는</a:t>
            </a:r>
            <a:r>
              <a:rPr lang="en-US" altLang="ko-KR" sz="1400">
                <a:latin typeface="+mn-ea"/>
              </a:rPr>
              <a:t>’ </a:t>
            </a:r>
            <a:r>
              <a:rPr lang="ko-KR" altLang="en-US" sz="1400">
                <a:latin typeface="+mn-ea"/>
              </a:rPr>
              <a:t>방법을 선택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3005" y="3147134"/>
            <a:ext cx="500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캐스캐이딩의 원칙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62730" y="3641892"/>
            <a:ext cx="850643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solidFill>
                  <a:srgbClr val="211D1E"/>
                </a:solidFill>
                <a:latin typeface="TDc_SSiGothic 120"/>
              </a:rPr>
              <a:t>① </a:t>
            </a:r>
            <a:r>
              <a:rPr lang="ko-KR" altLang="en-US" sz="1400">
                <a:solidFill>
                  <a:srgbClr val="211D1E"/>
                </a:solidFill>
                <a:latin typeface="TDc_SSiGothic 140"/>
              </a:rPr>
              <a:t>스타일 우선순위 </a:t>
            </a:r>
            <a:r>
              <a:rPr lang="en-US" altLang="ko-KR" sz="1400">
                <a:solidFill>
                  <a:srgbClr val="211D1E"/>
                </a:solidFill>
                <a:latin typeface="TDc_SSiGothic 120"/>
              </a:rPr>
              <a:t>- </a:t>
            </a:r>
            <a:r>
              <a:rPr lang="ko-KR" altLang="en-US" sz="1400">
                <a:solidFill>
                  <a:srgbClr val="211D1E"/>
                </a:solidFill>
                <a:latin typeface="TDc_SSiGothic 120"/>
              </a:rPr>
              <a:t>스타일 규칙의 중요도</a:t>
            </a:r>
            <a:r>
              <a:rPr lang="en-US" altLang="ko-KR" sz="1400">
                <a:solidFill>
                  <a:srgbClr val="211D1E"/>
                </a:solidFill>
                <a:latin typeface="TDc_SSiGothic 120"/>
              </a:rPr>
              <a:t>, </a:t>
            </a:r>
            <a:r>
              <a:rPr lang="ko-KR" altLang="en-US" sz="1400">
                <a:solidFill>
                  <a:srgbClr val="211D1E"/>
                </a:solidFill>
                <a:latin typeface="TDc_SSiGothic 120"/>
              </a:rPr>
              <a:t>적용 범위에 따라 우선순위가 결정되고 </a:t>
            </a:r>
            <a:br>
              <a:rPr lang="en-US" altLang="ko-KR" sz="1400">
                <a:solidFill>
                  <a:srgbClr val="211D1E"/>
                </a:solidFill>
                <a:latin typeface="TDc_SSiGothic 120"/>
              </a:rPr>
            </a:br>
            <a:r>
              <a:rPr lang="en-US" altLang="ko-KR" sz="1400">
                <a:solidFill>
                  <a:srgbClr val="211D1E"/>
                </a:solidFill>
                <a:latin typeface="TDc_SSiGothic 120"/>
              </a:rPr>
              <a:t>                                       </a:t>
            </a:r>
            <a:r>
              <a:rPr lang="ko-KR" altLang="en-US" sz="1400">
                <a:solidFill>
                  <a:srgbClr val="211D1E"/>
                </a:solidFill>
                <a:latin typeface="TDc_SSiGothic 120"/>
              </a:rPr>
              <a:t>우선순위에 따라 위에서 아래로 스타일 적용</a:t>
            </a:r>
            <a:endParaRPr lang="en-US" altLang="ko-KR" sz="1400">
              <a:solidFill>
                <a:srgbClr val="211D1E"/>
              </a:solidFill>
              <a:latin typeface="TDc_SSiGothic 120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>
                <a:solidFill>
                  <a:srgbClr val="211D1E"/>
                </a:solidFill>
                <a:latin typeface="TDc_SSiGothic 120"/>
              </a:rPr>
              <a:t>② </a:t>
            </a:r>
            <a:r>
              <a:rPr lang="ko-KR" altLang="en-US" sz="1400">
                <a:solidFill>
                  <a:srgbClr val="211D1E"/>
                </a:solidFill>
                <a:latin typeface="TDc_SSiGothic 140"/>
              </a:rPr>
              <a:t>스타일 상속 </a:t>
            </a:r>
            <a:r>
              <a:rPr lang="en-US" altLang="ko-KR" sz="1400">
                <a:solidFill>
                  <a:srgbClr val="211D1E"/>
                </a:solidFill>
                <a:latin typeface="TDc_SSiGothic 120"/>
              </a:rPr>
              <a:t>- </a:t>
            </a:r>
            <a:r>
              <a:rPr lang="ko-KR" altLang="en-US" sz="1400">
                <a:solidFill>
                  <a:srgbClr val="211D1E"/>
                </a:solidFill>
                <a:latin typeface="TDc_SSiGothic 120"/>
              </a:rPr>
              <a:t>태그들의 포함 관계에 따라 부모 요소의 스타일을 자식 요소로</a:t>
            </a:r>
            <a:r>
              <a:rPr lang="en-US" altLang="ko-KR" sz="1400">
                <a:solidFill>
                  <a:srgbClr val="211D1E"/>
                </a:solidFill>
                <a:latin typeface="TDc_SSiGothic 120"/>
              </a:rPr>
              <a:t>, </a:t>
            </a:r>
            <a:r>
              <a:rPr lang="ko-KR" altLang="en-US" sz="1400">
                <a:solidFill>
                  <a:srgbClr val="211D1E"/>
                </a:solidFill>
                <a:latin typeface="TDc_SSiGothic 120"/>
              </a:rPr>
              <a:t>위에서 아래로 전달</a:t>
            </a:r>
            <a:endParaRPr lang="ko-KR" altLang="en-US" sz="1400"/>
          </a:p>
        </p:txBody>
      </p:sp>
      <p:sp>
        <p:nvSpPr>
          <p:cNvPr id="5" name="직사각형 4"/>
          <p:cNvSpPr/>
          <p:nvPr/>
        </p:nvSpPr>
        <p:spPr>
          <a:xfrm>
            <a:off x="612396" y="5178706"/>
            <a:ext cx="104331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C00000"/>
                </a:solidFill>
                <a:latin typeface="TDc_SSiGothic 110"/>
              </a:rPr>
              <a:t>※ </a:t>
            </a:r>
            <a:r>
              <a:rPr lang="ko-KR" altLang="en-US" sz="1200">
                <a:solidFill>
                  <a:srgbClr val="C00000"/>
                </a:solidFill>
                <a:latin typeface="TDc_SSiGothic 110"/>
              </a:rPr>
              <a:t>스타일 시트에서 ‘캐스캐이딩’은 가장 기본적인 개념이기 때문에 일반적으로 ‘스타일 시트’는 ‘캐스캐이딩 스타일 시트</a:t>
            </a:r>
            <a:r>
              <a:rPr lang="en-US" altLang="ko-KR" sz="1200">
                <a:solidFill>
                  <a:srgbClr val="C00000"/>
                </a:solidFill>
                <a:latin typeface="TDc_SSiGothic 110"/>
              </a:rPr>
              <a:t>(CSS)’</a:t>
            </a:r>
            <a:r>
              <a:rPr lang="ko-KR" altLang="en-US" sz="1200">
                <a:solidFill>
                  <a:srgbClr val="C00000"/>
                </a:solidFill>
                <a:latin typeface="TDc_SSiGothic 110"/>
              </a:rPr>
              <a:t>와 같은 의미로 사용됨</a:t>
            </a:r>
            <a:endParaRPr lang="ko-KR" altLang="en-US" sz="36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679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캐스캐이딩 스타일 시트</a:t>
            </a:r>
            <a:r>
              <a:rPr lang="en-US" altLang="ko-KR"/>
              <a:t>(CSS)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53005" y="1385447"/>
            <a:ext cx="500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C00000"/>
                </a:solidFill>
              </a:rPr>
              <a:t>원칙 </a:t>
            </a:r>
            <a:r>
              <a:rPr lang="en-US" altLang="ko-KR" b="1">
                <a:solidFill>
                  <a:srgbClr val="C00000"/>
                </a:solidFill>
              </a:rPr>
              <a:t>1: </a:t>
            </a:r>
            <a:r>
              <a:rPr lang="ko-KR" altLang="en-US" b="1">
                <a:solidFill>
                  <a:srgbClr val="C00000"/>
                </a:solidFill>
              </a:rPr>
              <a:t>스타일 우선 순위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840" y="2071033"/>
            <a:ext cx="3263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1. </a:t>
            </a:r>
            <a:r>
              <a:rPr lang="ko-KR" altLang="en-US" sz="1400" b="1"/>
              <a:t>얼마나 중요한가에 따라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56397" y="3146349"/>
            <a:ext cx="2952925" cy="3271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사용자 스타일 시트의 중요 스타일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756397" y="3677471"/>
            <a:ext cx="2952925" cy="3271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제작자 스타일 시트의 중요 스타일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56397" y="4208593"/>
            <a:ext cx="2952925" cy="3271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제작자 스타일 시트의 일반 스타일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760632" y="4762365"/>
            <a:ext cx="2952925" cy="3271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브라우저 스타일 시트의 스타일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6391684" y="3629849"/>
            <a:ext cx="1170263" cy="1132515"/>
            <a:chOff x="671119" y="5217951"/>
            <a:chExt cx="1170263" cy="1132515"/>
          </a:xfrm>
        </p:grpSpPr>
        <p:sp>
          <p:nvSpPr>
            <p:cNvPr id="33" name="직사각형 32"/>
            <p:cNvSpPr/>
            <p:nvPr/>
          </p:nvSpPr>
          <p:spPr>
            <a:xfrm>
              <a:off x="671119" y="5217952"/>
              <a:ext cx="1107347" cy="1132514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34036" y="5608139"/>
              <a:ext cx="9815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사용자 </a:t>
              </a:r>
              <a:r>
                <a:rPr lang="en-US" altLang="ko-KR" sz="1200"/>
                <a:t>css</a:t>
              </a:r>
            </a:p>
            <a:p>
              <a:r>
                <a:rPr lang="en-US" altLang="ko-KR" sz="1200"/>
                <a:t>      </a:t>
              </a:r>
              <a:r>
                <a:rPr lang="ko-KR" altLang="en-US" sz="1200"/>
                <a:t>↓</a:t>
              </a:r>
              <a:endParaRPr lang="en-US" altLang="ko-KR" sz="1200"/>
            </a:p>
            <a:p>
              <a:r>
                <a:rPr lang="ko-KR" altLang="en-US" sz="1200"/>
                <a:t>제작자 </a:t>
              </a:r>
              <a:r>
                <a:rPr lang="en-US" altLang="ko-KR" sz="1200"/>
                <a:t>css</a:t>
              </a:r>
              <a:endParaRPr lang="ko-KR" altLang="en-US" sz="120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71119" y="5217951"/>
              <a:ext cx="11702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rgbClr val="C00000"/>
                  </a:solidFill>
                </a:rPr>
                <a:t>중요 스타일</a:t>
              </a:r>
              <a:endParaRPr lang="ko-KR" altLang="en-US" sz="1400" b="1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7668908" y="3629849"/>
            <a:ext cx="1170263" cy="1132515"/>
            <a:chOff x="1948343" y="5217951"/>
            <a:chExt cx="1170263" cy="1132515"/>
          </a:xfrm>
        </p:grpSpPr>
        <p:sp>
          <p:nvSpPr>
            <p:cNvPr id="35" name="직사각형 34"/>
            <p:cNvSpPr/>
            <p:nvPr/>
          </p:nvSpPr>
          <p:spPr>
            <a:xfrm>
              <a:off x="1979802" y="5217952"/>
              <a:ext cx="1044429" cy="1132514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042719" y="5608139"/>
              <a:ext cx="9815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제작자 </a:t>
              </a:r>
              <a:r>
                <a:rPr lang="en-US" altLang="ko-KR" sz="1200"/>
                <a:t>css</a:t>
              </a:r>
            </a:p>
            <a:p>
              <a:r>
                <a:rPr lang="en-US" altLang="ko-KR" sz="1200"/>
                <a:t>       </a:t>
              </a:r>
              <a:r>
                <a:rPr lang="ko-KR" altLang="en-US" sz="1200"/>
                <a:t>↓</a:t>
              </a:r>
              <a:endParaRPr lang="en-US" altLang="ko-KR" sz="1200"/>
            </a:p>
            <a:p>
              <a:r>
                <a:rPr lang="ko-KR" altLang="en-US" sz="1200"/>
                <a:t>사용자 </a:t>
              </a:r>
              <a:r>
                <a:rPr lang="en-US" altLang="ko-KR" sz="1200"/>
                <a:t>css</a:t>
              </a:r>
              <a:endParaRPr lang="ko-KR" altLang="en-US" sz="120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48343" y="5217951"/>
              <a:ext cx="11702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rgbClr val="C00000"/>
                  </a:solidFill>
                </a:rPr>
                <a:t>일반 스타일</a:t>
              </a:r>
              <a:endParaRPr lang="ko-KR" altLang="en-US" sz="1400" b="1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8902088" y="3629849"/>
            <a:ext cx="1170263" cy="1132515"/>
            <a:chOff x="3181523" y="5217951"/>
            <a:chExt cx="1170263" cy="1132515"/>
          </a:xfrm>
        </p:grpSpPr>
        <p:sp>
          <p:nvSpPr>
            <p:cNvPr id="39" name="직사각형 38"/>
            <p:cNvSpPr/>
            <p:nvPr/>
          </p:nvSpPr>
          <p:spPr>
            <a:xfrm>
              <a:off x="3212982" y="5217952"/>
              <a:ext cx="1044429" cy="1132514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181523" y="5217951"/>
              <a:ext cx="11702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브라우저</a:t>
              </a:r>
              <a:endParaRPr lang="en-US" altLang="ko-KR" sz="1400" b="1">
                <a:solidFill>
                  <a:srgbClr val="C00000"/>
                </a:solidFill>
              </a:endParaRP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스타일</a:t>
              </a:r>
              <a:endParaRPr lang="ko-KR" altLang="en-US" sz="1400" b="1"/>
            </a:p>
          </p:txBody>
        </p:sp>
      </p:grpSp>
      <p:sp>
        <p:nvSpPr>
          <p:cNvPr id="41" name="오른쪽 화살표 40"/>
          <p:cNvSpPr/>
          <p:nvPr/>
        </p:nvSpPr>
        <p:spPr>
          <a:xfrm>
            <a:off x="7524196" y="4020037"/>
            <a:ext cx="201336" cy="2222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화살표 41"/>
          <p:cNvSpPr/>
          <p:nvPr/>
        </p:nvSpPr>
        <p:spPr>
          <a:xfrm>
            <a:off x="8751087" y="4020037"/>
            <a:ext cx="201336" cy="2222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아래쪽 화살표 45"/>
          <p:cNvSpPr/>
          <p:nvPr/>
        </p:nvSpPr>
        <p:spPr>
          <a:xfrm>
            <a:off x="2115414" y="3473520"/>
            <a:ext cx="192946" cy="203951"/>
          </a:xfrm>
          <a:prstGeom prst="downArrow">
            <a:avLst/>
          </a:prstGeom>
          <a:solidFill>
            <a:schemeClr val="bg2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아래쪽 화살표 46"/>
          <p:cNvSpPr/>
          <p:nvPr/>
        </p:nvSpPr>
        <p:spPr>
          <a:xfrm>
            <a:off x="2115414" y="3992970"/>
            <a:ext cx="192946" cy="203951"/>
          </a:xfrm>
          <a:prstGeom prst="downArrow">
            <a:avLst/>
          </a:prstGeom>
          <a:solidFill>
            <a:schemeClr val="bg2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아래쪽 화살표 48"/>
          <p:cNvSpPr/>
          <p:nvPr/>
        </p:nvSpPr>
        <p:spPr>
          <a:xfrm>
            <a:off x="2119649" y="4558413"/>
            <a:ext cx="192946" cy="203951"/>
          </a:xfrm>
          <a:prstGeom prst="downArrow">
            <a:avLst/>
          </a:prstGeom>
          <a:solidFill>
            <a:schemeClr val="bg2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/>
          <p:cNvGrpSpPr/>
          <p:nvPr/>
        </p:nvGrpSpPr>
        <p:grpSpPr>
          <a:xfrm>
            <a:off x="1058401" y="2475996"/>
            <a:ext cx="4362275" cy="944284"/>
            <a:chOff x="1098958" y="1678564"/>
            <a:chExt cx="4362275" cy="944284"/>
          </a:xfrm>
        </p:grpSpPr>
        <p:sp>
          <p:nvSpPr>
            <p:cNvPr id="50" name="TextBox 49"/>
            <p:cNvSpPr txBox="1"/>
            <p:nvPr/>
          </p:nvSpPr>
          <p:spPr>
            <a:xfrm>
              <a:off x="3414319" y="1678564"/>
              <a:ext cx="20469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>
                  <a:solidFill>
                    <a:schemeClr val="accent2"/>
                  </a:solidFill>
                </a:rPr>
                <a:t>시스템에서 만든 스타일</a:t>
              </a:r>
              <a:r>
                <a:rPr lang="en-US" altLang="ko-KR" sz="1200">
                  <a:solidFill>
                    <a:schemeClr val="accent2"/>
                  </a:solidFill>
                </a:rPr>
                <a:t>. </a:t>
              </a:r>
              <a:r>
                <a:rPr lang="ko-KR" altLang="en-US" sz="1200">
                  <a:solidFill>
                    <a:schemeClr val="accent2"/>
                  </a:solidFill>
                </a:rPr>
                <a:t>사용자가 제어할 수 없음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098958" y="2424059"/>
              <a:ext cx="1308682" cy="198789"/>
            </a:xfrm>
            <a:prstGeom prst="rect">
              <a:avLst/>
            </a:prstGeom>
            <a:solidFill>
              <a:schemeClr val="accent4">
                <a:alpha val="32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3" name="구부러진 연결선 52"/>
            <p:cNvCxnSpPr>
              <a:stCxn id="50" idx="1"/>
              <a:endCxn id="51" idx="0"/>
            </p:cNvCxnSpPr>
            <p:nvPr/>
          </p:nvCxnSpPr>
          <p:spPr>
            <a:xfrm rot="10800000" flipV="1">
              <a:off x="1753299" y="1909397"/>
              <a:ext cx="1661020" cy="514662"/>
            </a:xfrm>
            <a:prstGeom prst="curvedConnector2">
              <a:avLst/>
            </a:prstGeom>
            <a:ln w="952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69" name="그룹 68"/>
          <p:cNvGrpSpPr/>
          <p:nvPr/>
        </p:nvGrpSpPr>
        <p:grpSpPr>
          <a:xfrm>
            <a:off x="1048422" y="3677471"/>
            <a:ext cx="4564095" cy="783292"/>
            <a:chOff x="1088979" y="2880039"/>
            <a:chExt cx="4564095" cy="783292"/>
          </a:xfrm>
        </p:grpSpPr>
        <p:sp>
          <p:nvSpPr>
            <p:cNvPr id="55" name="직사각형 54"/>
            <p:cNvSpPr/>
            <p:nvPr/>
          </p:nvSpPr>
          <p:spPr>
            <a:xfrm>
              <a:off x="1088979" y="3481140"/>
              <a:ext cx="1318661" cy="182191"/>
            </a:xfrm>
            <a:prstGeom prst="rect">
              <a:avLst/>
            </a:prstGeom>
            <a:solidFill>
              <a:schemeClr val="accent6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064906" y="2880039"/>
              <a:ext cx="15881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>
                  <a:solidFill>
                    <a:srgbClr val="0070C0"/>
                  </a:solidFill>
                </a:rPr>
                <a:t>웹 사이트를 만들 때 제작자가 만든 스타일</a:t>
              </a:r>
            </a:p>
          </p:txBody>
        </p:sp>
        <p:cxnSp>
          <p:nvCxnSpPr>
            <p:cNvPr id="58" name="구부러진 연결선 57"/>
            <p:cNvCxnSpPr>
              <a:stCxn id="56" idx="1"/>
              <a:endCxn id="55" idx="0"/>
            </p:cNvCxnSpPr>
            <p:nvPr/>
          </p:nvCxnSpPr>
          <p:spPr>
            <a:xfrm rot="10800000" flipV="1">
              <a:off x="1748310" y="3095482"/>
              <a:ext cx="2316596" cy="385657"/>
            </a:xfrm>
            <a:prstGeom prst="curvedConnector2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70" name="그룹 69"/>
          <p:cNvGrpSpPr/>
          <p:nvPr/>
        </p:nvGrpSpPr>
        <p:grpSpPr>
          <a:xfrm>
            <a:off x="1184235" y="4817885"/>
            <a:ext cx="4106611" cy="929668"/>
            <a:chOff x="1195917" y="4540780"/>
            <a:chExt cx="4106611" cy="929668"/>
          </a:xfrm>
        </p:grpSpPr>
        <p:sp>
          <p:nvSpPr>
            <p:cNvPr id="63" name="직사각형 62"/>
            <p:cNvSpPr/>
            <p:nvPr/>
          </p:nvSpPr>
          <p:spPr>
            <a:xfrm>
              <a:off x="1195917" y="4540780"/>
              <a:ext cx="1499157" cy="185930"/>
            </a:xfrm>
            <a:prstGeom prst="rect">
              <a:avLst/>
            </a:prstGeom>
            <a:solidFill>
              <a:srgbClr val="7030A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515274" y="5208838"/>
              <a:ext cx="17872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>
                  <a:solidFill>
                    <a:srgbClr val="7030A0"/>
                  </a:solidFill>
                </a:rPr>
                <a:t>브라우저의 기본 스타일</a:t>
              </a:r>
            </a:p>
          </p:txBody>
        </p:sp>
        <p:cxnSp>
          <p:nvCxnSpPr>
            <p:cNvPr id="67" name="구부러진 연결선 66"/>
            <p:cNvCxnSpPr>
              <a:cxnSpLocks/>
              <a:stCxn id="65" idx="1"/>
              <a:endCxn id="63" idx="2"/>
            </p:cNvCxnSpPr>
            <p:nvPr/>
          </p:nvCxnSpPr>
          <p:spPr>
            <a:xfrm rot="10800000">
              <a:off x="1945496" y="4726711"/>
              <a:ext cx="1569778" cy="612933"/>
            </a:xfrm>
            <a:prstGeom prst="curvedConnector2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0010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캐스캐이딩 스타일 시트</a:t>
            </a:r>
            <a:r>
              <a:rPr lang="en-US" altLang="ko-KR"/>
              <a:t>(CSS)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53005" y="1385447"/>
            <a:ext cx="500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C00000"/>
                </a:solidFill>
              </a:rPr>
              <a:t>원칙 </a:t>
            </a:r>
            <a:r>
              <a:rPr lang="en-US" altLang="ko-KR" b="1">
                <a:solidFill>
                  <a:srgbClr val="C00000"/>
                </a:solidFill>
              </a:rPr>
              <a:t>1: </a:t>
            </a:r>
            <a:r>
              <a:rPr lang="ko-KR" altLang="en-US" b="1">
                <a:solidFill>
                  <a:srgbClr val="C00000"/>
                </a:solidFill>
              </a:rPr>
              <a:t>스타일 우선 순위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7182" y="2407641"/>
            <a:ext cx="3263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2. </a:t>
            </a:r>
            <a:r>
              <a:rPr lang="ko-KR" altLang="en-US" sz="1400" b="1"/>
              <a:t>얼마나 한정지을 수 있는가에 따라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19004" y="2955614"/>
            <a:ext cx="1501630" cy="3271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인라인 스타일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719004" y="3726247"/>
            <a:ext cx="1501630" cy="3271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id </a:t>
            </a:r>
            <a:r>
              <a:rPr lang="ko-KR" altLang="en-US" sz="1400">
                <a:solidFill>
                  <a:schemeClr val="tx1"/>
                </a:solidFill>
              </a:rPr>
              <a:t>스타일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19004" y="4516295"/>
            <a:ext cx="1501630" cy="3271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클래스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스타일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719004" y="5251280"/>
            <a:ext cx="1501630" cy="3271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태그 스타일</a:t>
            </a:r>
          </a:p>
        </p:txBody>
      </p:sp>
      <p:sp>
        <p:nvSpPr>
          <p:cNvPr id="46" name="아래쪽 화살표 45"/>
          <p:cNvSpPr/>
          <p:nvPr/>
        </p:nvSpPr>
        <p:spPr>
          <a:xfrm>
            <a:off x="1371952" y="3385938"/>
            <a:ext cx="192946" cy="203951"/>
          </a:xfrm>
          <a:prstGeom prst="downArrow">
            <a:avLst/>
          </a:prstGeom>
          <a:solidFill>
            <a:schemeClr val="bg2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7" name="아래쪽 화살표 46"/>
          <p:cNvSpPr/>
          <p:nvPr/>
        </p:nvSpPr>
        <p:spPr>
          <a:xfrm>
            <a:off x="1372304" y="4134952"/>
            <a:ext cx="192946" cy="203951"/>
          </a:xfrm>
          <a:prstGeom prst="downArrow">
            <a:avLst/>
          </a:prstGeom>
          <a:solidFill>
            <a:schemeClr val="bg2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8" name="아래쪽 화살표 47"/>
          <p:cNvSpPr/>
          <p:nvPr/>
        </p:nvSpPr>
        <p:spPr>
          <a:xfrm>
            <a:off x="1371952" y="4983180"/>
            <a:ext cx="192946" cy="203951"/>
          </a:xfrm>
          <a:prstGeom prst="downArrow">
            <a:avLst/>
          </a:prstGeom>
          <a:solidFill>
            <a:schemeClr val="bg2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2" name="TextBox 51"/>
          <p:cNvSpPr txBox="1"/>
          <p:nvPr/>
        </p:nvSpPr>
        <p:spPr>
          <a:xfrm>
            <a:off x="2394705" y="2983139"/>
            <a:ext cx="3827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accent2"/>
                </a:solidFill>
              </a:rPr>
              <a:t>해당 태그에만 적용되는 스타일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394704" y="3622105"/>
            <a:ext cx="3827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accent2"/>
                </a:solidFill>
              </a:rPr>
              <a:t>지정한 부분에만 적용되는 스타일</a:t>
            </a:r>
            <a:r>
              <a:rPr lang="en-US" altLang="ko-KR" sz="1400">
                <a:solidFill>
                  <a:schemeClr val="accent2"/>
                </a:solidFill>
              </a:rPr>
              <a:t>. </a:t>
            </a:r>
            <a:br>
              <a:rPr lang="en-US" altLang="ko-KR" sz="1400">
                <a:solidFill>
                  <a:schemeClr val="accent2"/>
                </a:solidFill>
              </a:rPr>
            </a:br>
            <a:r>
              <a:rPr lang="ko-KR" altLang="en-US" sz="1400">
                <a:solidFill>
                  <a:schemeClr val="accent2"/>
                </a:solidFill>
              </a:rPr>
              <a:t>문서 안에서 한번만 사용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394703" y="4420437"/>
            <a:ext cx="3827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accent2"/>
                </a:solidFill>
              </a:rPr>
              <a:t>지정한 부분에만 적용되는 스타일</a:t>
            </a:r>
            <a:r>
              <a:rPr lang="en-US" altLang="ko-KR" sz="1400">
                <a:solidFill>
                  <a:schemeClr val="accent2"/>
                </a:solidFill>
              </a:rPr>
              <a:t>. </a:t>
            </a:r>
            <a:br>
              <a:rPr lang="en-US" altLang="ko-KR" sz="1400">
                <a:solidFill>
                  <a:schemeClr val="accent2"/>
                </a:solidFill>
              </a:rPr>
            </a:br>
            <a:r>
              <a:rPr lang="ko-KR" altLang="en-US" sz="1400">
                <a:solidFill>
                  <a:schemeClr val="accent2"/>
                </a:solidFill>
              </a:rPr>
              <a:t>문서 안에서 여러번 사용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394703" y="5198477"/>
            <a:ext cx="3827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accent2"/>
                </a:solidFill>
              </a:rPr>
              <a:t>특정 태그에만 적용되는 스타일</a:t>
            </a:r>
            <a:endParaRPr lang="en-US" altLang="ko-KR" sz="1400">
              <a:solidFill>
                <a:schemeClr val="accent2"/>
              </a:solidFill>
            </a:endParaRPr>
          </a:p>
          <a:p>
            <a:r>
              <a:rPr lang="ko-KR" altLang="en-US" sz="1400">
                <a:solidFill>
                  <a:schemeClr val="accent2"/>
                </a:solidFill>
              </a:rPr>
              <a:t>문서 안의 같은 태그에 모두 적용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204709" y="2404823"/>
            <a:ext cx="3263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3. </a:t>
            </a:r>
            <a:r>
              <a:rPr lang="ko-KR" altLang="en-US" sz="1400" b="1"/>
              <a:t>소스 순서에 따라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6280210" y="2894519"/>
            <a:ext cx="519278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중요도와 명시도가 같다면 소스 순서에 따라 결정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소스에서 나중에 온 스타일이 먼저 온 스타일을 덮어씀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8091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캐스캐이딩 스타일 시트</a:t>
            </a:r>
            <a:r>
              <a:rPr lang="en-US" altLang="ko-KR"/>
              <a:t>(CSS)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53005" y="1385447"/>
            <a:ext cx="500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C00000"/>
                </a:solidFill>
              </a:rPr>
              <a:t>원칙 </a:t>
            </a:r>
            <a:r>
              <a:rPr lang="en-US" altLang="ko-KR" b="1">
                <a:solidFill>
                  <a:srgbClr val="C00000"/>
                </a:solidFill>
              </a:rPr>
              <a:t>1: </a:t>
            </a:r>
            <a:r>
              <a:rPr lang="ko-KR" altLang="en-US" b="1">
                <a:solidFill>
                  <a:srgbClr val="C00000"/>
                </a:solidFill>
              </a:rPr>
              <a:t>스타일 우선 순위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664A10B1-DB17-4F9A-9396-0F9008D48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57" y="2375729"/>
            <a:ext cx="3642138" cy="1391946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94C9BF2B-5985-4FB1-90E9-6DD57CBA03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824" y="1266737"/>
            <a:ext cx="6469758" cy="462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540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캐스캐이딩 스타일 시트</a:t>
            </a:r>
            <a:r>
              <a:rPr lang="en-US" altLang="ko-KR"/>
              <a:t>(CSS)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53005" y="1385447"/>
            <a:ext cx="500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C00000"/>
                </a:solidFill>
              </a:rPr>
              <a:t>원칙 </a:t>
            </a:r>
            <a:r>
              <a:rPr lang="en-US" altLang="ko-KR" b="1">
                <a:solidFill>
                  <a:srgbClr val="C00000"/>
                </a:solidFill>
              </a:rPr>
              <a:t>2: </a:t>
            </a:r>
            <a:r>
              <a:rPr lang="ko-KR" altLang="en-US" b="1">
                <a:solidFill>
                  <a:srgbClr val="C00000"/>
                </a:solidFill>
              </a:rPr>
              <a:t>스타일 상속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453003" y="1957748"/>
            <a:ext cx="10125514" cy="1989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자식 요소에서 별도로 스타일을 지정하지 않으면 부모 요소에 있는 스타일 속성들이 자식 요소로 전달됨</a:t>
            </a:r>
            <a:r>
              <a:rPr lang="en-US" altLang="ko-KR" sz="140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상속을 이용하면 스타일 시트를 효과적으로 만들 수 있다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solidFill>
                  <a:srgbClr val="C00000"/>
                </a:solidFill>
                <a:highlight>
                  <a:srgbClr val="FFFF00"/>
                </a:highlight>
                <a:latin typeface="+mn-ea"/>
              </a:rPr>
              <a:t>주의</a:t>
            </a:r>
            <a:r>
              <a:rPr lang="ko-KR" altLang="en-US" sz="1400" b="1">
                <a:solidFill>
                  <a:srgbClr val="C00000"/>
                </a:solidFill>
                <a:latin typeface="+mn-ea"/>
              </a:rPr>
              <a:t>   </a:t>
            </a:r>
            <a:r>
              <a:rPr lang="ko-KR" altLang="en-US" sz="1400">
                <a:latin typeface="+mn-ea"/>
              </a:rPr>
              <a:t>스타일의 모든 속성이 부모 요소에서 자식 요소로 상속되는 것은 아님 </a:t>
            </a:r>
            <a:br>
              <a:rPr lang="en-US" altLang="ko-KR" sz="1400">
                <a:latin typeface="+mn-ea"/>
              </a:rPr>
            </a:br>
            <a:r>
              <a:rPr lang="en-US" altLang="ko-KR" sz="1400">
                <a:latin typeface="+mn-ea"/>
              </a:rPr>
              <a:t>(</a:t>
            </a:r>
            <a:r>
              <a:rPr lang="ko-KR" altLang="en-US" sz="1400">
                <a:latin typeface="+mn-ea"/>
              </a:rPr>
              <a:t>예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글자 색은 상속되지만 배경 색은 상속되지 않음</a:t>
            </a:r>
            <a:r>
              <a:rPr lang="en-US" altLang="ko-KR" sz="1400">
                <a:latin typeface="+mn-e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부모 요소로부터 스타일이 상속되는데 자식 요소에서 다른 스타일을 사용하고자 한다면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즉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스타일 충돌이 생긴다면 </a:t>
            </a:r>
            <a:r>
              <a:rPr lang="en-US" altLang="ko-KR" sz="1400">
                <a:latin typeface="+mn-ea"/>
              </a:rPr>
              <a:t>‘</a:t>
            </a:r>
            <a:r>
              <a:rPr lang="ko-KR" altLang="en-US" sz="1400">
                <a:latin typeface="+mn-ea"/>
              </a:rPr>
              <a:t>중요도</a:t>
            </a:r>
            <a:r>
              <a:rPr lang="en-US" altLang="ko-KR" sz="1400">
                <a:latin typeface="+mn-ea"/>
              </a:rPr>
              <a:t>＇</a:t>
            </a:r>
            <a:r>
              <a:rPr lang="ko-KR" altLang="en-US" sz="1400">
                <a:latin typeface="+mn-ea"/>
              </a:rPr>
              <a:t>나  </a:t>
            </a:r>
            <a:r>
              <a:rPr lang="en-US" altLang="ko-KR" sz="1400">
                <a:latin typeface="+mn-ea"/>
              </a:rPr>
              <a:t>‘</a:t>
            </a:r>
            <a:r>
              <a:rPr lang="ko-KR" altLang="en-US" sz="1400">
                <a:latin typeface="+mn-ea"/>
              </a:rPr>
              <a:t>명시도</a:t>
            </a:r>
            <a:r>
              <a:rPr lang="en-US" altLang="ko-KR" sz="1400">
                <a:latin typeface="+mn-ea"/>
              </a:rPr>
              <a:t>‘, </a:t>
            </a:r>
            <a:r>
              <a:rPr lang="ko-KR" altLang="en-US" sz="1400">
                <a:latin typeface="+mn-ea"/>
              </a:rPr>
              <a:t> </a:t>
            </a:r>
            <a:r>
              <a:rPr lang="en-US" altLang="ko-KR" sz="1400">
                <a:latin typeface="+mn-ea"/>
              </a:rPr>
              <a:t>‘</a:t>
            </a:r>
            <a:r>
              <a:rPr lang="ko-KR" altLang="en-US" sz="1400">
                <a:latin typeface="+mn-ea"/>
              </a:rPr>
              <a:t>소스순서</a:t>
            </a:r>
            <a:r>
              <a:rPr lang="en-US" altLang="ko-KR" sz="1400">
                <a:latin typeface="+mn-ea"/>
              </a:rPr>
              <a:t>‘ </a:t>
            </a:r>
            <a:r>
              <a:rPr lang="ko-KR" altLang="en-US" sz="1400">
                <a:latin typeface="+mn-ea"/>
              </a:rPr>
              <a:t>등에 따라 우선 순위 결정</a:t>
            </a:r>
            <a:r>
              <a:rPr lang="en-US" altLang="ko-KR" sz="1400">
                <a:latin typeface="+mn-ea"/>
              </a:rPr>
              <a:t>.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227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캐스캐이딩 스타일 시트</a:t>
            </a:r>
            <a:r>
              <a:rPr lang="en-US" altLang="ko-KR"/>
              <a:t>(CSS)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53005" y="1385447"/>
            <a:ext cx="500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C00000"/>
                </a:solidFill>
              </a:rPr>
              <a:t>원칙 </a:t>
            </a:r>
            <a:r>
              <a:rPr lang="en-US" altLang="ko-KR" b="1">
                <a:solidFill>
                  <a:srgbClr val="C00000"/>
                </a:solidFill>
              </a:rPr>
              <a:t>2: </a:t>
            </a:r>
            <a:r>
              <a:rPr lang="ko-KR" altLang="en-US" b="1">
                <a:solidFill>
                  <a:srgbClr val="C00000"/>
                </a:solidFill>
              </a:rPr>
              <a:t>스타일 상속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3EB8EE02-09BF-47C6-B954-3693B87B1A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29" y="2327264"/>
            <a:ext cx="3424673" cy="1101736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AD947DEA-AEF7-4F3F-A3CC-4DE8EAC472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460" y="1937949"/>
            <a:ext cx="5110274" cy="316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788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CSS3</a:t>
            </a:r>
            <a:r>
              <a:rPr lang="ko-KR" altLang="en-US"/>
              <a:t>와 </a:t>
            </a:r>
            <a:r>
              <a:rPr lang="en-US" altLang="ko-KR"/>
              <a:t>CSS </a:t>
            </a:r>
            <a:r>
              <a:rPr lang="ko-KR" altLang="en-US"/>
              <a:t>모듈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3005" y="1385447"/>
            <a:ext cx="500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CSS3</a:t>
            </a:r>
            <a:r>
              <a:rPr lang="ko-KR" altLang="en-US" b="1"/>
              <a:t>란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453003" y="1957748"/>
            <a:ext cx="5629015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</a:rPr>
              <a:t>CSS1 </a:t>
            </a:r>
            <a:r>
              <a:rPr lang="en-US" altLang="ko-KR" sz="1400">
                <a:latin typeface="+mn-ea"/>
                <a:sym typeface="Wingdings" panose="05000000000000000000" pitchFamily="2" charset="2"/>
              </a:rPr>
              <a:t> CSS2  </a:t>
            </a:r>
            <a:r>
              <a:rPr lang="en-US" altLang="ko-KR" sz="1400" b="1">
                <a:solidFill>
                  <a:srgbClr val="C00000"/>
                </a:solidFill>
                <a:latin typeface="+mn-ea"/>
                <a:sym typeface="Wingdings" panose="05000000000000000000" pitchFamily="2" charset="2"/>
              </a:rPr>
              <a:t>CSS3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  <a:sym typeface="Wingdings" panose="05000000000000000000" pitchFamily="2" charset="2"/>
              </a:rPr>
              <a:t>CSS2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를 기본으로 새로운 규약들을 추가한 것이 </a:t>
            </a:r>
            <a:r>
              <a:rPr lang="en-US" altLang="ko-KR" sz="1400">
                <a:latin typeface="+mn-ea"/>
                <a:sym typeface="Wingdings" panose="05000000000000000000" pitchFamily="2" charset="2"/>
              </a:rPr>
              <a:t>CSS3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  <a:sym typeface="Wingdings" panose="05000000000000000000" pitchFamily="2" charset="2"/>
              </a:rPr>
              <a:t>CSS2 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규약 안에는 모든 스타일 규약이 담겨있어서 덩치가 크고 복잡해서 한꺼번에 업데이트하기 어려움</a:t>
            </a:r>
            <a:br>
              <a:rPr lang="en-US" altLang="ko-KR" sz="1400">
                <a:latin typeface="+mn-ea"/>
                <a:sym typeface="Wingdings" panose="05000000000000000000" pitchFamily="2" charset="2"/>
              </a:rPr>
            </a:br>
            <a:r>
              <a:rPr lang="en-US" altLang="ko-KR" sz="1400">
                <a:latin typeface="+mn-ea"/>
                <a:sym typeface="Wingdings" panose="05000000000000000000" pitchFamily="2" charset="2"/>
              </a:rPr>
              <a:t> CSS3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부터는 배경이나 글꼴</a:t>
            </a:r>
            <a:r>
              <a:rPr lang="en-US" altLang="ko-KR" sz="1400"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박스 모델 등 수십 개 기능을 주제별로 규약을 따로 만듦 </a:t>
            </a:r>
            <a:r>
              <a:rPr lang="en-US" altLang="ko-KR" sz="1400">
                <a:latin typeface="+mn-ea"/>
                <a:sym typeface="Wingdings" panose="05000000000000000000" pitchFamily="2" charset="2"/>
              </a:rPr>
              <a:t> “CSS 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모듈</a:t>
            </a:r>
            <a:r>
              <a:rPr lang="en-US" altLang="ko-KR" sz="1400">
                <a:latin typeface="+mn-ea"/>
                <a:sym typeface="Wingdings" panose="05000000000000000000" pitchFamily="2" charset="2"/>
              </a:rPr>
              <a:t> “ 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이라고 부름</a:t>
            </a:r>
            <a:endParaRPr lang="en-US" altLang="ko-KR" sz="1400">
              <a:latin typeface="+mn-ea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  <a:sym typeface="Wingdings" panose="05000000000000000000" pitchFamily="2" charset="2"/>
              </a:rPr>
              <a:t>CSS 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모듈별로 개발 진행 속도도 다르고 필요에 따라 계속 새로운 모듈이 생김</a:t>
            </a:r>
            <a:br>
              <a:rPr lang="en-US" altLang="ko-KR" sz="1400">
                <a:latin typeface="+mn-ea"/>
                <a:sym typeface="Wingdings" panose="05000000000000000000" pitchFamily="2" charset="2"/>
              </a:rPr>
            </a:br>
            <a:r>
              <a:rPr lang="en-US" altLang="ko-KR" sz="1400">
                <a:latin typeface="+mn-ea"/>
                <a:sym typeface="Wingdings" panose="05000000000000000000" pitchFamily="2" charset="2"/>
              </a:rPr>
              <a:t> CSS3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는 한번에 표준 규약이 결정되지 않음</a:t>
            </a:r>
            <a:r>
              <a:rPr lang="en-US" altLang="ko-KR" sz="1400">
                <a:latin typeface="+mn-ea"/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+mn-ea"/>
                <a:hlinkClick r:id="rId2"/>
              </a:rPr>
              <a:t>W3C CSS </a:t>
            </a:r>
            <a:r>
              <a:rPr lang="ko-KR" altLang="en-US" sz="1400">
                <a:latin typeface="+mn-ea"/>
                <a:hlinkClick r:id="rId2"/>
              </a:rPr>
              <a:t>사이트로 이동하기</a:t>
            </a:r>
            <a:endParaRPr lang="en-US" altLang="ko-KR" sz="1400" dirty="0">
              <a:latin typeface="+mn-ea"/>
            </a:endParaRPr>
          </a:p>
        </p:txBody>
      </p:sp>
      <p:pic>
        <p:nvPicPr>
          <p:cNvPr id="5" name="그림 4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238" y="1886671"/>
            <a:ext cx="4365702" cy="333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338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스타일과</a:t>
            </a:r>
            <a:r>
              <a:rPr lang="en-US" altLang="ko-KR"/>
              <a:t> </a:t>
            </a:r>
            <a:r>
              <a:rPr lang="ko-KR" altLang="en-US"/>
              <a:t>스타일 시트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8506" y="1283516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스타일과</a:t>
            </a:r>
            <a:r>
              <a:rPr lang="en-US" altLang="ko-KR" b="1"/>
              <a:t> </a:t>
            </a:r>
            <a:r>
              <a:rPr lang="ko-KR" altLang="en-US" b="1"/>
              <a:t>스타일 시트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1119" y="3454092"/>
            <a:ext cx="87916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웹 문서의 내용과 상관없이 디자인만 바꿀 수 있다</a:t>
            </a:r>
            <a:r>
              <a:rPr lang="en-US" altLang="ko-KR" sz="1400"/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/>
              <a:t>내용과 디자인의 분리 </a:t>
            </a:r>
            <a:r>
              <a:rPr lang="en-US" altLang="ko-KR" sz="1400"/>
              <a:t>– </a:t>
            </a:r>
            <a:r>
              <a:rPr lang="ko-KR" altLang="en-US" sz="1400"/>
              <a:t>웹 표준의 시작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/>
              <a:t>디자인에 영향 없이 내용 수정하거나 내용은 건드리지 않고 디자인만 바꾸는게 가능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400">
                <a:hlinkClick r:id="rId2"/>
              </a:rPr>
              <a:t>CSS Zen Garden</a:t>
            </a:r>
            <a:r>
              <a:rPr lang="en-US" altLang="ko-KR" sz="1400"/>
              <a:t> </a:t>
            </a:r>
            <a:r>
              <a:rPr lang="ko-KR" altLang="en-US" sz="1400"/>
              <a:t>사이트 참고 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다양한 기기에 맞춰 탄력적으로 바뀌는 문서를 만들 수 있다</a:t>
            </a:r>
            <a:r>
              <a:rPr lang="en-US" altLang="ko-KR" sz="140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400"/>
              <a:t>- </a:t>
            </a:r>
            <a:r>
              <a:rPr lang="ko-KR" altLang="en-US" sz="1400"/>
              <a:t>내용은</a:t>
            </a:r>
            <a:r>
              <a:rPr lang="en-US" altLang="ko-KR" sz="1400"/>
              <a:t> </a:t>
            </a:r>
            <a:r>
              <a:rPr lang="ko-KR" altLang="en-US" sz="1400"/>
              <a:t>그대로 두고</a:t>
            </a:r>
            <a:r>
              <a:rPr lang="en-US" altLang="ko-KR" sz="1400"/>
              <a:t>, </a:t>
            </a:r>
            <a:r>
              <a:rPr lang="ko-KR" altLang="en-US" sz="1400"/>
              <a:t>프린터나 스마트폰 브라우저 등 다양한 기기에 맞는 레이아웃을 만들 수 있다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528506" y="2887620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왜 스타일을 사용할까</a:t>
            </a:r>
            <a:r>
              <a:rPr lang="en-US" altLang="ko-KR" b="1"/>
              <a:t>?</a:t>
            </a:r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528506" y="1809742"/>
            <a:ext cx="111909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스타일</a:t>
            </a:r>
            <a:r>
              <a:rPr lang="en-US" altLang="ko-KR" sz="1400"/>
              <a:t>(style) : HTML </a:t>
            </a:r>
            <a:r>
              <a:rPr lang="ko-KR" altLang="en-US" sz="1400"/>
              <a:t>문서에서 자주 사용하는 글꼴이나 색상</a:t>
            </a:r>
            <a:r>
              <a:rPr lang="en-US" altLang="ko-KR" sz="1400"/>
              <a:t>, </a:t>
            </a:r>
            <a:r>
              <a:rPr lang="ko-KR" altLang="en-US" sz="1400"/>
              <a:t>정렬</a:t>
            </a:r>
            <a:r>
              <a:rPr lang="en-US" altLang="ko-KR" sz="1400"/>
              <a:t>, </a:t>
            </a:r>
            <a:r>
              <a:rPr lang="ko-KR" altLang="en-US" sz="1400"/>
              <a:t>각 요소들의  배치 방법 등 문서의 겉모습을 결정짓는 내용들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스타일 시트</a:t>
            </a:r>
            <a:r>
              <a:rPr lang="en-US" altLang="ko-KR" sz="1400"/>
              <a:t>(style sheet) : </a:t>
            </a:r>
            <a:r>
              <a:rPr lang="ko-KR" altLang="en-US" sz="1400"/>
              <a:t>스타일을</a:t>
            </a:r>
            <a:r>
              <a:rPr lang="en-US" altLang="ko-KR" sz="1400"/>
              <a:t> </a:t>
            </a:r>
            <a:r>
              <a:rPr lang="ko-KR" altLang="en-US" sz="1400"/>
              <a:t>관리하기 쉽도록 한 군데 모아놓은 것</a:t>
            </a:r>
          </a:p>
        </p:txBody>
      </p:sp>
    </p:spTree>
    <p:extLst>
      <p:ext uri="{BB962C8B-B14F-4D97-AF65-F5344CB8AC3E}">
        <p14:creationId xmlns:p14="http://schemas.microsoft.com/office/powerpoint/2010/main" val="1039328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CSS3</a:t>
            </a:r>
            <a:r>
              <a:rPr lang="ko-KR" altLang="en-US"/>
              <a:t>와 </a:t>
            </a:r>
            <a:r>
              <a:rPr lang="en-US" altLang="ko-KR"/>
              <a:t>CSS </a:t>
            </a:r>
            <a:r>
              <a:rPr lang="ko-KR" altLang="en-US"/>
              <a:t>모듈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3005" y="1385447"/>
            <a:ext cx="500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CSS3</a:t>
            </a:r>
            <a:r>
              <a:rPr lang="ko-KR" altLang="en-US" b="1"/>
              <a:t>와 브라우저 접두사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453003" y="1957748"/>
            <a:ext cx="562901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</a:rPr>
              <a:t>CSS3 </a:t>
            </a:r>
            <a:r>
              <a:rPr lang="ko-KR" altLang="en-US" sz="1400">
                <a:latin typeface="+mn-ea"/>
              </a:rPr>
              <a:t>모듈이 계속 개발되고 있는데 표준 규약이 아닌 속성들은 브라우저에 따라 다른 방식으로 지원됨</a:t>
            </a:r>
            <a:br>
              <a:rPr lang="en-US" altLang="ko-KR" sz="1400">
                <a:latin typeface="+mn-ea"/>
              </a:rPr>
            </a:br>
            <a:r>
              <a:rPr lang="en-US" altLang="ko-KR" sz="1400">
                <a:latin typeface="+mn-ea"/>
                <a:sym typeface="Wingdings" panose="05000000000000000000" pitchFamily="2" charset="2"/>
              </a:rPr>
              <a:t>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속성 이름 앞에 접두사</a:t>
            </a:r>
            <a:r>
              <a:rPr lang="en-US" altLang="ko-KR" sz="1400">
                <a:latin typeface="+mn-ea"/>
                <a:sym typeface="Wingdings" panose="05000000000000000000" pitchFamily="2" charset="2"/>
              </a:rPr>
              <a:t>(prefix)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를 붙여 브라우저별로 구분해야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표준 규약이 완성된 속성도 옛날 버전의 모던 브라우저 사용자를 고려하기 위해 브라우저 접두사를 붙여 사용하기도 함</a:t>
            </a:r>
            <a:endParaRPr lang="en-US" altLang="ko-KR" sz="1400">
              <a:latin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337792" y="3233935"/>
            <a:ext cx="3936732" cy="959500"/>
            <a:chOff x="2337792" y="3233935"/>
            <a:chExt cx="3936732" cy="959500"/>
          </a:xfrm>
        </p:grpSpPr>
        <p:sp>
          <p:nvSpPr>
            <p:cNvPr id="4" name="직사각형 3"/>
            <p:cNvSpPr/>
            <p:nvPr/>
          </p:nvSpPr>
          <p:spPr>
            <a:xfrm>
              <a:off x="4079523" y="4017266"/>
              <a:ext cx="1107346" cy="176169"/>
            </a:xfrm>
            <a:prstGeom prst="rect">
              <a:avLst/>
            </a:prstGeom>
            <a:solidFill>
              <a:schemeClr val="accent4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37792" y="3233935"/>
              <a:ext cx="39367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>
                  <a:solidFill>
                    <a:schemeClr val="accent2"/>
                  </a:solidFill>
                </a:rPr>
                <a:t>크롬</a:t>
              </a:r>
              <a:r>
                <a:rPr lang="en-US" altLang="ko-KR" sz="1200">
                  <a:solidFill>
                    <a:schemeClr val="accent2"/>
                  </a:solidFill>
                </a:rPr>
                <a:t>, </a:t>
              </a:r>
              <a:r>
                <a:rPr lang="ko-KR" altLang="en-US" sz="1200">
                  <a:solidFill>
                    <a:schemeClr val="accent2"/>
                  </a:solidFill>
                </a:rPr>
                <a:t>파이어폭스</a:t>
              </a:r>
              <a:r>
                <a:rPr lang="en-US" altLang="ko-KR" sz="1200">
                  <a:solidFill>
                    <a:schemeClr val="accent2"/>
                  </a:solidFill>
                </a:rPr>
                <a:t>, </a:t>
              </a:r>
              <a:r>
                <a:rPr lang="ko-KR" altLang="en-US" sz="1200">
                  <a:solidFill>
                    <a:schemeClr val="accent2"/>
                  </a:solidFill>
                </a:rPr>
                <a:t>오페라</a:t>
              </a:r>
              <a:r>
                <a:rPr lang="en-US" altLang="ko-KR" sz="1200">
                  <a:solidFill>
                    <a:schemeClr val="accent2"/>
                  </a:solidFill>
                </a:rPr>
                <a:t>, </a:t>
              </a:r>
              <a:r>
                <a:rPr lang="ko-KR" altLang="en-US" sz="1200">
                  <a:solidFill>
                    <a:schemeClr val="accent2"/>
                  </a:solidFill>
                </a:rPr>
                <a:t>사파리 등 </a:t>
              </a:r>
              <a:br>
                <a:rPr lang="en-US" altLang="ko-KR" sz="1200">
                  <a:solidFill>
                    <a:schemeClr val="accent2"/>
                  </a:solidFill>
                </a:rPr>
              </a:br>
              <a:r>
                <a:rPr lang="ko-KR" altLang="en-US" sz="1200">
                  <a:solidFill>
                    <a:schemeClr val="accent2"/>
                  </a:solidFill>
                </a:rPr>
                <a:t>웹 표준을 지원하는 브라우저</a:t>
              </a:r>
              <a:r>
                <a:rPr lang="en-US" altLang="ko-KR" sz="1200">
                  <a:solidFill>
                    <a:schemeClr val="accent2"/>
                  </a:solidFill>
                </a:rPr>
                <a:t>.</a:t>
              </a:r>
              <a:endParaRPr lang="ko-KR" altLang="en-US" sz="1200">
                <a:solidFill>
                  <a:schemeClr val="accent2"/>
                </a:solidFill>
              </a:endParaRPr>
            </a:p>
          </p:txBody>
        </p:sp>
        <p:cxnSp>
          <p:nvCxnSpPr>
            <p:cNvPr id="8" name="직선 화살표 연결선 7"/>
            <p:cNvCxnSpPr>
              <a:endCxn id="4" idx="0"/>
            </p:cNvCxnSpPr>
            <p:nvPr/>
          </p:nvCxnSpPr>
          <p:spPr>
            <a:xfrm>
              <a:off x="4292867" y="3684949"/>
              <a:ext cx="340329" cy="3323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" y="4838373"/>
            <a:ext cx="4943475" cy="15621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3269" y="1570113"/>
            <a:ext cx="3676650" cy="1352550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462F3658-BD0E-48B9-A1FB-643252BAD0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269" y="3580408"/>
            <a:ext cx="2696960" cy="261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916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CSS3</a:t>
            </a:r>
            <a:r>
              <a:rPr lang="ko-KR" altLang="en-US"/>
              <a:t>와 </a:t>
            </a:r>
            <a:r>
              <a:rPr lang="en-US" altLang="ko-KR"/>
              <a:t>CSS </a:t>
            </a:r>
            <a:r>
              <a:rPr lang="ko-KR" altLang="en-US"/>
              <a:t>모듈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3005" y="1385447"/>
            <a:ext cx="500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브라우저 접두사를 자동으로 붙여준다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453003" y="1957748"/>
            <a:ext cx="583874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C00000"/>
                </a:solidFill>
                <a:latin typeface="+mn-ea"/>
              </a:rPr>
              <a:t>-prefix-free.js </a:t>
            </a:r>
            <a:r>
              <a:rPr lang="en-US" altLang="ko-KR" sz="1400">
                <a:latin typeface="+mn-ea"/>
              </a:rPr>
              <a:t>: </a:t>
            </a:r>
            <a:r>
              <a:rPr lang="ko-KR" altLang="en-US" sz="1400">
                <a:latin typeface="+mn-ea"/>
              </a:rPr>
              <a:t>브라우저 벤더 접두사를 자동으로 붙여줌</a:t>
            </a:r>
            <a:r>
              <a:rPr lang="en-US" altLang="ko-KR" sz="140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/>
              <a:t>http://leaverou.github.io/prefixfree/ </a:t>
            </a:r>
            <a:r>
              <a:rPr lang="ko-KR" altLang="en-US" sz="1400"/>
              <a:t>에서 파일 다운로드</a:t>
            </a:r>
            <a:endParaRPr lang="en-US" altLang="ko-KR" sz="140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>
                <a:latin typeface="+mn-ea"/>
              </a:rPr>
              <a:t>prefixfree.min.js </a:t>
            </a:r>
            <a:r>
              <a:rPr lang="ko-KR" altLang="en-US" sz="1400">
                <a:latin typeface="+mn-ea"/>
              </a:rPr>
              <a:t>파일을 원하는 곳으로 복사하거나 옮김</a:t>
            </a:r>
            <a:endParaRPr lang="en-US" altLang="ko-KR" sz="140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>
                <a:latin typeface="+mn-ea"/>
              </a:rPr>
              <a:t>&lt;script&gt; </a:t>
            </a:r>
            <a:r>
              <a:rPr lang="ko-KR" altLang="en-US" sz="1400">
                <a:latin typeface="+mn-ea"/>
              </a:rPr>
              <a:t>태그를 이용해 웹 문서에 삽입</a:t>
            </a:r>
            <a:br>
              <a:rPr lang="en-US" altLang="ko-KR" sz="1400">
                <a:latin typeface="+mn-ea"/>
              </a:rPr>
            </a:b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script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="prefixfree.min.js"&gt;&lt;/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script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>
                <a:latin typeface="+mn-ea"/>
              </a:rPr>
              <a:t>이제부터는 브라우저 접두사 없이 </a:t>
            </a:r>
            <a:r>
              <a:rPr lang="en-US" altLang="ko-KR" sz="1400">
                <a:latin typeface="+mn-ea"/>
              </a:rPr>
              <a:t>CSS3 </a:t>
            </a:r>
            <a:r>
              <a:rPr lang="ko-KR" altLang="en-US" sz="1400">
                <a:latin typeface="+mn-ea"/>
              </a:rPr>
              <a:t>속성 사용</a:t>
            </a:r>
            <a:endParaRPr lang="en-US" altLang="ko-KR" sz="1100">
              <a:latin typeface="+mn-ea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822" y="1957748"/>
            <a:ext cx="3676650" cy="1352550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06201CB1-BADE-466A-8336-DB647EAE00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605" y="3771619"/>
            <a:ext cx="3427205" cy="226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086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스타일과</a:t>
            </a:r>
            <a:r>
              <a:rPr lang="en-US" altLang="ko-KR"/>
              <a:t> </a:t>
            </a:r>
            <a:r>
              <a:rPr lang="ko-KR" altLang="en-US"/>
              <a:t>스타일 시트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8506" y="1283516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스타일 형식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23" y="1902029"/>
            <a:ext cx="3114675" cy="1409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8232" y="3311729"/>
            <a:ext cx="6040074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선택자 </a:t>
            </a:r>
            <a:r>
              <a:rPr lang="en-US" altLang="ko-KR" sz="1400"/>
              <a:t>: { </a:t>
            </a:r>
            <a:r>
              <a:rPr lang="ko-KR" altLang="en-US" sz="1400"/>
              <a:t>와 </a:t>
            </a:r>
            <a:r>
              <a:rPr lang="en-US" altLang="ko-KR" sz="1400"/>
              <a:t>} </a:t>
            </a:r>
            <a:r>
              <a:rPr lang="ko-KR" altLang="en-US" sz="1400"/>
              <a:t>사이에 정의한 스타일 규칙이 적용될 대상</a:t>
            </a:r>
            <a:r>
              <a:rPr lang="en-US" altLang="ko-KR" sz="140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속성과 속성 값 </a:t>
            </a:r>
            <a:r>
              <a:rPr lang="en-US" altLang="ko-KR" sz="1400"/>
              <a:t>: </a:t>
            </a:r>
            <a:r>
              <a:rPr lang="ko-KR" altLang="en-US" sz="1400"/>
              <a:t>‘속성 </a:t>
            </a:r>
            <a:r>
              <a:rPr lang="en-US" altLang="ko-KR" sz="1400"/>
              <a:t>: </a:t>
            </a:r>
            <a:r>
              <a:rPr lang="ko-KR" altLang="en-US" sz="1400"/>
              <a:t>속성 값’과 같은 형식으로 함께 표시하며</a:t>
            </a:r>
            <a:r>
              <a:rPr lang="en-US" altLang="ko-KR" sz="1400"/>
              <a:t>, </a:t>
            </a:r>
            <a:r>
              <a:rPr lang="ko-KR" altLang="en-US" sz="1400"/>
              <a:t>속성</a:t>
            </a:r>
            <a:r>
              <a:rPr lang="en-US" altLang="ko-KR" sz="1400"/>
              <a:t>/</a:t>
            </a:r>
            <a:r>
              <a:rPr lang="ko-KR" altLang="en-US" sz="1400"/>
              <a:t>속성 값 쌍이 여럿일 경우에 세미콜론</a:t>
            </a:r>
            <a:r>
              <a:rPr lang="en-US" altLang="ko-KR" sz="1400"/>
              <a:t>(;)</a:t>
            </a:r>
            <a:r>
              <a:rPr lang="ko-KR" altLang="en-US" sz="1400"/>
              <a:t>으로 구분</a:t>
            </a:r>
            <a:endParaRPr lang="en-US" altLang="ko-KR" sz="14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32" y="4844688"/>
            <a:ext cx="5656803" cy="37176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232" y="5322576"/>
            <a:ext cx="5656803" cy="51960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550092" y="713281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스타일을 표기하는 방법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3569" y="1082613"/>
            <a:ext cx="3333750" cy="33242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048301" y="2517085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모두 가능</a:t>
            </a:r>
          </a:p>
        </p:txBody>
      </p:sp>
      <p:sp>
        <p:nvSpPr>
          <p:cNvPr id="13" name="오른쪽 중괄호 12"/>
          <p:cNvSpPr/>
          <p:nvPr/>
        </p:nvSpPr>
        <p:spPr>
          <a:xfrm>
            <a:off x="10310070" y="1331794"/>
            <a:ext cx="738231" cy="2610029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558480" y="4585395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스타일 주석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43569" y="5092117"/>
            <a:ext cx="41751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/*</a:t>
            </a:r>
            <a:r>
              <a:rPr lang="ko-KR" altLang="en-US" sz="1400"/>
              <a:t>와 *</a:t>
            </a:r>
            <a:r>
              <a:rPr lang="en-US" altLang="ko-KR" sz="1400"/>
              <a:t>/ </a:t>
            </a:r>
            <a:r>
              <a:rPr lang="ko-KR" altLang="en-US" sz="1400"/>
              <a:t>사이에 주석 내용 입력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한 줄 또는 여러 줄을 입력 가능</a:t>
            </a:r>
          </a:p>
        </p:txBody>
      </p:sp>
    </p:spTree>
    <p:extLst>
      <p:ext uri="{BB962C8B-B14F-4D97-AF65-F5344CB8AC3E}">
        <p14:creationId xmlns:p14="http://schemas.microsoft.com/office/powerpoint/2010/main" val="2173595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스타일과</a:t>
            </a:r>
            <a:r>
              <a:rPr lang="en-US" altLang="ko-KR"/>
              <a:t> </a:t>
            </a:r>
            <a:r>
              <a:rPr lang="ko-KR" altLang="en-US"/>
              <a:t>스타일 시트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8506" y="1283516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내부 스타일 시트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9173" y="1758975"/>
            <a:ext cx="4018327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사용할 스타일을 문서 안에 정리한 것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모든 스타일 정보는 </a:t>
            </a:r>
            <a:br>
              <a:rPr lang="en-US" altLang="ko-KR" sz="1400"/>
            </a:br>
            <a:r>
              <a:rPr lang="en-US" altLang="ko-KR" sz="1400"/>
              <a:t>&lt;head&gt; </a:t>
            </a:r>
            <a:r>
              <a:rPr lang="ko-KR" altLang="en-US" sz="1400"/>
              <a:t>태그와 </a:t>
            </a:r>
            <a:r>
              <a:rPr lang="en-US" altLang="ko-KR" sz="1400"/>
              <a:t>&lt;/head&gt; </a:t>
            </a:r>
            <a:r>
              <a:rPr lang="ko-KR" altLang="en-US" sz="1400"/>
              <a:t>태그 안에서 정의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&lt;style&gt; </a:t>
            </a:r>
            <a:r>
              <a:rPr lang="ko-KR" altLang="en-US" sz="1400"/>
              <a:t>태그와 </a:t>
            </a:r>
            <a:r>
              <a:rPr lang="en-US" altLang="ko-KR" sz="1400"/>
              <a:t>&lt;/style&gt; </a:t>
            </a:r>
            <a:r>
              <a:rPr lang="ko-KR" altLang="en-US" sz="1400"/>
              <a:t>태그 사이에 작성</a:t>
            </a:r>
            <a:endParaRPr lang="en-US" altLang="ko-KR" sz="1400"/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C94C4ED1-ED85-427D-B9E3-DDC48DCA2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733" y="912368"/>
            <a:ext cx="5639548" cy="527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75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스크린샷이(가) 표시된 사진&#10;&#10;자동 생성된 설명">
            <a:extLst>
              <a:ext uri="{FF2B5EF4-FFF2-40B4-BE49-F238E27FC236}">
                <a16:creationId xmlns:a16="http://schemas.microsoft.com/office/drawing/2014/main" id="{54B0E86C-9B45-4F7A-92BB-DC721E907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756" y="2833797"/>
            <a:ext cx="3402675" cy="22961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스타일과</a:t>
            </a:r>
            <a:r>
              <a:rPr lang="en-US" altLang="ko-KR"/>
              <a:t> </a:t>
            </a:r>
            <a:r>
              <a:rPr lang="ko-KR" altLang="en-US"/>
              <a:t>스타일 시트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8506" y="1283516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외부 스타일 시트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9174" y="1758975"/>
            <a:ext cx="99667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여러 웹 문서에서 사용할 스타일을 별도 파일로 저장해 놓고 필요할 때마다 파일에서 가져와 사용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&lt;style&gt; </a:t>
            </a:r>
            <a:r>
              <a:rPr lang="ko-KR" altLang="en-US" sz="1400"/>
              <a:t>태그 없이 </a:t>
            </a:r>
            <a:r>
              <a:rPr lang="en-US" altLang="ko-KR" sz="1400"/>
              <a:t>&lt;link&gt; </a:t>
            </a:r>
            <a:r>
              <a:rPr lang="ko-KR" altLang="en-US" sz="1400"/>
              <a:t>태그만 사용해 미리 만들어 놓은 외부 스타일 시트 파일 연결</a:t>
            </a:r>
            <a:endParaRPr lang="en-US" altLang="ko-KR" sz="1400"/>
          </a:p>
        </p:txBody>
      </p:sp>
      <p:sp>
        <p:nvSpPr>
          <p:cNvPr id="11" name="TextBox 10"/>
          <p:cNvSpPr txBox="1"/>
          <p:nvPr/>
        </p:nvSpPr>
        <p:spPr>
          <a:xfrm>
            <a:off x="1604339" y="2833797"/>
            <a:ext cx="77938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C00000"/>
                </a:solidFill>
              </a:rPr>
              <a:t>style.css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81581F-D887-46C3-8E01-7FF71F881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978" y="3172353"/>
            <a:ext cx="2130233" cy="1252704"/>
          </a:xfrm>
          <a:prstGeom prst="rect">
            <a:avLst/>
          </a:prstGeom>
        </p:spPr>
      </p:pic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DA7A53DA-D296-4D6F-B988-5DCF1D07589D}"/>
              </a:ext>
            </a:extLst>
          </p:cNvPr>
          <p:cNvCxnSpPr>
            <a:stCxn id="6" idx="2"/>
          </p:cNvCxnSpPr>
          <p:nvPr/>
        </p:nvCxnSpPr>
        <p:spPr>
          <a:xfrm rot="16200000" flipH="1">
            <a:off x="3303240" y="3705912"/>
            <a:ext cx="440558" cy="18788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5" name="그림 24" descr="스크린샷이(가) 표시된 사진&#10;&#10;자동 생성된 설명">
            <a:extLst>
              <a:ext uri="{FF2B5EF4-FFF2-40B4-BE49-F238E27FC236}">
                <a16:creationId xmlns:a16="http://schemas.microsoft.com/office/drawing/2014/main" id="{144FFC42-207B-4E00-9C62-215849A748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380" y="3464117"/>
            <a:ext cx="3200174" cy="116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355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스타일과</a:t>
            </a:r>
            <a:r>
              <a:rPr lang="en-US" altLang="ko-KR"/>
              <a:t> </a:t>
            </a:r>
            <a:r>
              <a:rPr lang="ko-KR" altLang="en-US"/>
              <a:t>스타일 시트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8506" y="1283516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인라인</a:t>
            </a:r>
            <a:r>
              <a:rPr lang="en-US" altLang="ko-KR" b="1"/>
              <a:t> </a:t>
            </a:r>
            <a:r>
              <a:rPr lang="ko-KR" altLang="en-US" b="1"/>
              <a:t>스타일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9174" y="1758975"/>
            <a:ext cx="99667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스타일 시트를 사용하지 않고 스타일을 적용할 대상에 직접 표시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스타일을 적용하고 싶은 태그에 </a:t>
            </a:r>
            <a:r>
              <a:rPr lang="en-US" altLang="ko-KR" sz="1400"/>
              <a:t>style </a:t>
            </a:r>
            <a:r>
              <a:rPr lang="ko-KR" altLang="en-US" sz="1400"/>
              <a:t>속성을 사용해 </a:t>
            </a:r>
            <a:r>
              <a:rPr lang="en-US" altLang="ko-KR" sz="1400" b="1">
                <a:solidFill>
                  <a:srgbClr val="0070C0"/>
                </a:solidFill>
              </a:rPr>
              <a:t>style=“</a:t>
            </a:r>
            <a:r>
              <a:rPr lang="ko-KR" altLang="en-US" sz="1400" b="1">
                <a:solidFill>
                  <a:srgbClr val="0070C0"/>
                </a:solidFill>
              </a:rPr>
              <a:t>속성</a:t>
            </a:r>
            <a:r>
              <a:rPr lang="en-US" altLang="ko-KR" sz="1400" b="1">
                <a:solidFill>
                  <a:srgbClr val="0070C0"/>
                </a:solidFill>
              </a:rPr>
              <a:t>: </a:t>
            </a:r>
            <a:r>
              <a:rPr lang="ko-KR" altLang="en-US" sz="1400" b="1">
                <a:solidFill>
                  <a:srgbClr val="0070C0"/>
                </a:solidFill>
              </a:rPr>
              <a:t>속성 값</a:t>
            </a:r>
            <a:r>
              <a:rPr lang="en-US" altLang="ko-KR" sz="1400" b="1">
                <a:solidFill>
                  <a:srgbClr val="0070C0"/>
                </a:solidFill>
              </a:rPr>
              <a:t>;” </a:t>
            </a:r>
            <a:r>
              <a:rPr lang="ko-KR" altLang="en-US" sz="1400"/>
              <a:t>형태로 스타일 적용</a:t>
            </a:r>
            <a:endParaRPr lang="en-US" altLang="ko-KR" sz="1400"/>
          </a:p>
        </p:txBody>
      </p:sp>
      <p:sp>
        <p:nvSpPr>
          <p:cNvPr id="5" name="직사각형 4"/>
          <p:cNvSpPr/>
          <p:nvPr/>
        </p:nvSpPr>
        <p:spPr>
          <a:xfrm>
            <a:off x="5698920" y="3440745"/>
            <a:ext cx="47789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블루베리와 항산화 효능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블루베리는 항산화제인 안토시아닌과 폴리페놀을 다량 포함하고 있습니다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 매사츄세츠 보스톤에 있는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USDA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노화에 관한 인류 영양 연구센터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(the USDA Human Nutrition Research Center on Aging)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의 자료에 의하면</a:t>
            </a: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블루베리는 과일 중에서 가장 항산화 작용이 뛰어난 과일이라고 합니다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 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564" y="4011990"/>
            <a:ext cx="42195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10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주요 선택자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8506" y="1283516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전체 선택자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9174" y="1758975"/>
            <a:ext cx="9966724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페이지에 있는 모든 요소를 대상으로 스타일을 적용할 때 사용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다른 선택자와 함께 모든 하위 요소에 한꺼번에 스타일을 적용하려고 할 때 주로 사용</a:t>
            </a:r>
            <a:endParaRPr lang="en-US" altLang="ko-KR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05" y="2641746"/>
            <a:ext cx="3638550" cy="40005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786905" y="3310944"/>
            <a:ext cx="2308632" cy="830997"/>
            <a:chOff x="786905" y="3126278"/>
            <a:chExt cx="2308632" cy="830997"/>
          </a:xfrm>
        </p:grpSpPr>
        <p:sp>
          <p:nvSpPr>
            <p:cNvPr id="9" name="TextBox 8"/>
            <p:cNvSpPr txBox="1"/>
            <p:nvPr/>
          </p:nvSpPr>
          <p:spPr>
            <a:xfrm>
              <a:off x="786905" y="3126278"/>
              <a:ext cx="4283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/>
                <a:t>예</a:t>
              </a:r>
              <a:r>
                <a:rPr lang="en-US" altLang="ko-KR" sz="1400" b="1"/>
                <a:t>)</a:t>
              </a:r>
              <a:endParaRPr lang="ko-KR" altLang="en-US" sz="1400" b="1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82179" y="3126278"/>
              <a:ext cx="201335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ko-KR" altLang="en-US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*</a:t>
              </a:r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{</a:t>
              </a:r>
            </a:p>
            <a:p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    </a:t>
              </a:r>
              <a:r>
                <a:rPr lang="en-US" altLang="ko-KR" sz="1200">
                  <a:solidFill>
                    <a:srgbClr val="FF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margin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: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0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;</a:t>
              </a:r>
            </a:p>
            <a:p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    </a:t>
              </a:r>
              <a:r>
                <a:rPr lang="en-US" altLang="ko-KR" sz="1200">
                  <a:solidFill>
                    <a:srgbClr val="FF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padding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: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0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;</a:t>
              </a:r>
            </a:p>
            <a:p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}</a:t>
              </a:r>
              <a:endParaRPr lang="ko-KR" altLang="en-US" sz="120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BEE0351-0A1A-4CCF-8579-384E08B7FF31}"/>
              </a:ext>
            </a:extLst>
          </p:cNvPr>
          <p:cNvSpPr txBox="1"/>
          <p:nvPr/>
        </p:nvSpPr>
        <p:spPr>
          <a:xfrm>
            <a:off x="4160939" y="3891868"/>
            <a:ext cx="5528345" cy="88761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웹 브라우저마다 기본적으로 설정해 놓은 </a:t>
            </a:r>
            <a:r>
              <a:rPr lang="en-US" altLang="ko-KR" sz="1200"/>
              <a:t>‘</a:t>
            </a:r>
            <a:r>
              <a:rPr lang="ko-KR" altLang="en-US" sz="1200"/>
              <a:t>패딩＇과 </a:t>
            </a:r>
            <a:r>
              <a:rPr lang="en-US" altLang="ko-KR" sz="1200"/>
              <a:t>‘</a:t>
            </a:r>
            <a:r>
              <a:rPr lang="ko-KR" altLang="en-US" sz="1200"/>
              <a:t>마진＇ 의 기본 값이 있습니다</a:t>
            </a:r>
            <a:r>
              <a:rPr lang="en-US" altLang="ko-KR" sz="1200"/>
              <a:t>. </a:t>
            </a:r>
            <a:r>
              <a:rPr lang="ko-KR" altLang="en-US" sz="1200"/>
              <a:t>브라우저마다 그 값이 똑같지 않기 때문에 일반적으로 전체 선택자</a:t>
            </a:r>
            <a:r>
              <a:rPr lang="en-US" altLang="ko-KR" sz="1200"/>
              <a:t>(*)</a:t>
            </a:r>
            <a:r>
              <a:rPr lang="ko-KR" altLang="en-US" sz="1200"/>
              <a:t>를 사용해서 패딩과 마진 값을 </a:t>
            </a:r>
            <a:r>
              <a:rPr lang="en-US" altLang="ko-KR" sz="1200"/>
              <a:t>0</a:t>
            </a:r>
            <a:r>
              <a:rPr lang="ko-KR" altLang="en-US" sz="1200"/>
              <a:t>으로 리셋합니다</a:t>
            </a:r>
            <a:r>
              <a:rPr lang="en-US" altLang="ko-KR" sz="1200"/>
              <a:t>.</a:t>
            </a:r>
            <a:endParaRPr lang="ko-KR" altLang="en-US" sz="1200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46E880E-AB9F-4960-B00E-D36ECDE7FE76}"/>
              </a:ext>
            </a:extLst>
          </p:cNvPr>
          <p:cNvCxnSpPr>
            <a:cxnSpLocks/>
            <a:stCxn id="5" idx="1"/>
            <a:endCxn id="10" idx="2"/>
          </p:cNvCxnSpPr>
          <p:nvPr/>
        </p:nvCxnSpPr>
        <p:spPr>
          <a:xfrm rot="10800000">
            <a:off x="2088859" y="4141942"/>
            <a:ext cx="2072081" cy="1937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829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주요 선택자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8506" y="1399787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태그 선택자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9174" y="1875246"/>
            <a:ext cx="5486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문서에서 특정 태그를 사용한 모든 요소에 스타일이 적용됨</a:t>
            </a:r>
            <a:endParaRPr lang="en-US" altLang="ko-KR" sz="14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917" y="2396871"/>
            <a:ext cx="2162175" cy="40957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678168" y="2482053"/>
            <a:ext cx="555469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블루베리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(Blueberry)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font-size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12px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margin-left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블루베리에 관한 연구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블루베리와 항산화 효능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블루베리는 항산화제인 안토시아닌과 폴리페놀을 다량 포함하고 있습니다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매사츄세츠 보스톤에 있는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……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과일이라고 합니다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 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블루베리와 노화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USDA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인류 영양 연구센터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……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사실을 발견하였습니다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475" y="3607281"/>
            <a:ext cx="3434697" cy="147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875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주요 선택자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3005" y="1276150"/>
            <a:ext cx="500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클래스</a:t>
            </a:r>
            <a:r>
              <a:rPr lang="en-US" altLang="ko-KR" b="1"/>
              <a:t>(class)</a:t>
            </a:r>
            <a:r>
              <a:rPr lang="ko-KR" altLang="en-US" b="1"/>
              <a:t> 선택자</a:t>
            </a: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995670D5-0094-4F2B-8F1B-DBE578BB3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49" y="3038214"/>
            <a:ext cx="3587914" cy="1575010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668A5770-8E95-48BB-87DD-3819BAE5B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720" y="2911850"/>
            <a:ext cx="5651576" cy="256042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B76AC31-A130-4758-9B20-E868700005A4}"/>
              </a:ext>
            </a:extLst>
          </p:cNvPr>
          <p:cNvSpPr/>
          <p:nvPr/>
        </p:nvSpPr>
        <p:spPr>
          <a:xfrm>
            <a:off x="648749" y="1817001"/>
            <a:ext cx="6096000" cy="6970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문서 안에서 여러 번 반복할 스타일이라면 클래스 선택자로 정의</a:t>
            </a:r>
            <a:r>
              <a:rPr lang="en-US" altLang="ko-KR" sz="1400">
                <a:latin typeface="+mn-ea"/>
              </a:rPr>
              <a:t>. </a:t>
            </a:r>
            <a:br>
              <a:rPr lang="en-US" altLang="ko-KR" sz="1400">
                <a:latin typeface="+mn-ea"/>
              </a:rPr>
            </a:br>
            <a:r>
              <a:rPr lang="ko-KR" altLang="en-US" sz="1400">
                <a:latin typeface="+mn-ea"/>
              </a:rPr>
              <a:t>마침표</a:t>
            </a:r>
            <a:r>
              <a:rPr lang="en-US" altLang="ko-KR" sz="1400">
                <a:latin typeface="+mn-ea"/>
              </a:rPr>
              <a:t>(.) </a:t>
            </a:r>
            <a:r>
              <a:rPr lang="ko-KR" altLang="en-US" sz="1400">
                <a:latin typeface="+mn-ea"/>
              </a:rPr>
              <a:t>다음에 클래스 이름 지정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322175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웹표준정석-2016" id="{8A777310-936F-4A84-B367-80ED03D4C92B}" vid="{5F637632-B73A-4905-8B9C-DA0CC8546722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웹표준정석-2016</Template>
  <TotalTime>1533</TotalTime>
  <Words>990</Words>
  <Application>Microsoft Office PowerPoint</Application>
  <PresentationFormat>와이드스크린</PresentationFormat>
  <Paragraphs>176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D2Coding</vt:lpstr>
      <vt:lpstr>TDc_SSiGothic 110</vt:lpstr>
      <vt:lpstr>TDc_SSiGothic 120</vt:lpstr>
      <vt:lpstr>TDc_SSiGothic 140</vt:lpstr>
      <vt:lpstr>맑은 고딕</vt:lpstr>
      <vt:lpstr>Arial</vt:lpstr>
      <vt:lpstr>Wingdings</vt:lpstr>
      <vt:lpstr>Office 테마</vt:lpstr>
      <vt:lpstr>1_Office 테마</vt:lpstr>
      <vt:lpstr>05. CSS 기초</vt:lpstr>
      <vt:lpstr>스타일과 스타일 시트</vt:lpstr>
      <vt:lpstr>스타일과 스타일 시트</vt:lpstr>
      <vt:lpstr>스타일과 스타일 시트</vt:lpstr>
      <vt:lpstr>스타일과 스타일 시트</vt:lpstr>
      <vt:lpstr>스타일과 스타일 시트</vt:lpstr>
      <vt:lpstr>주요 선택자</vt:lpstr>
      <vt:lpstr>주요 선택자</vt:lpstr>
      <vt:lpstr>주요 선택자</vt:lpstr>
      <vt:lpstr>주요 선택자</vt:lpstr>
      <vt:lpstr>주요 선택자</vt:lpstr>
      <vt:lpstr>주요 선택자</vt:lpstr>
      <vt:lpstr>캐스캐이딩 스타일 시트(CSS)</vt:lpstr>
      <vt:lpstr>캐스캐이딩 스타일 시트(CSS)</vt:lpstr>
      <vt:lpstr>캐스캐이딩 스타일 시트(CSS)</vt:lpstr>
      <vt:lpstr>캐스캐이딩 스타일 시트(CSS)</vt:lpstr>
      <vt:lpstr>캐스캐이딩 스타일 시트(CSS)</vt:lpstr>
      <vt:lpstr>캐스캐이딩 스타일 시트(CSS)</vt:lpstr>
      <vt:lpstr>CSS3와 CSS 모듈</vt:lpstr>
      <vt:lpstr>CSS3와 CSS 모듈</vt:lpstr>
      <vt:lpstr>CSS3와 CSS 모듈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05. CSS 기초</dc:title>
  <dc:creator>Kyunghee Ko</dc:creator>
  <cp:lastModifiedBy>Ko Kyunghee</cp:lastModifiedBy>
  <cp:revision>32</cp:revision>
  <dcterms:created xsi:type="dcterms:W3CDTF">2016-12-12T01:35:59Z</dcterms:created>
  <dcterms:modified xsi:type="dcterms:W3CDTF">2019-12-21T02:43:35Z</dcterms:modified>
</cp:coreProperties>
</file>