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개이(가) 표시된 사진&#10;&#10;자동 생성된 설명">
            <a:extLst>
              <a:ext uri="{FF2B5EF4-FFF2-40B4-BE49-F238E27FC236}">
                <a16:creationId xmlns:a16="http://schemas.microsoft.com/office/drawing/2014/main" id="{CBA71F13-DFF9-4597-892F-D92258008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9" name="그림 28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3B5CD5B-FEA9-4AA9-AF71-DCF5E055CD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5D3E0D-85EC-4AB4-A67E-7CD64445D244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783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69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360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031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90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55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81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31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146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674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80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E4D8F6-2E46-49BC-AB48-6B1B7CA7D62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nts.google.com/earlyaccess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06.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텍스트 관련 스타일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761688" y="2592198"/>
            <a:ext cx="3816990" cy="369332"/>
            <a:chOff x="1761688" y="2592198"/>
            <a:chExt cx="3816990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06-1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글꼴 관련 스타일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61688" y="3313651"/>
            <a:ext cx="3816990" cy="369332"/>
            <a:chOff x="1761688" y="2592198"/>
            <a:chExt cx="381699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06-2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텍스트 스타일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61688" y="4060272"/>
            <a:ext cx="3816990" cy="369332"/>
            <a:chOff x="1761688" y="2592198"/>
            <a:chExt cx="381699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06-3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문단 스타일</a:t>
              </a: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61688" y="4806892"/>
            <a:ext cx="3816990" cy="369332"/>
            <a:chOff x="1761688" y="2592198"/>
            <a:chExt cx="381699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1761688" y="2592198"/>
              <a:ext cx="696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bg1"/>
                  </a:solidFill>
                </a:rPr>
                <a:t>06-4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57973" y="2592198"/>
              <a:ext cx="3120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목록과 링크 스타일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text-transform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영문 텍스트의 대문자나 소문자를 바꾸는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37153" y="1453847"/>
            <a:ext cx="52738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uppercase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.trans2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capitalize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첫글자만 대문자로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Have to study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="trans1"&gt;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it-IT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="trans2"&gt;</a:t>
            </a:r>
            <a:r>
              <a:rPr lang="it-IT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javascript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it-IT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1937640"/>
            <a:ext cx="5161743" cy="2115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17" y="4053528"/>
            <a:ext cx="21621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8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text-shadow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그림자 효과를 추가하는 속성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477195" y="1250068"/>
            <a:ext cx="527387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"Arial Rounded MT"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orange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.shadow2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.shadow3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text-shadow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-7px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텍스트 그림자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="shadow3"&gt;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345" y="4469801"/>
            <a:ext cx="1546663" cy="18722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2" y="1980792"/>
            <a:ext cx="54578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6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white-space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공백</a:t>
            </a:r>
            <a:r>
              <a:rPr lang="en-US" altLang="ko-KR" sz="1400"/>
              <a:t> </a:t>
            </a:r>
            <a:r>
              <a:rPr lang="ko-KR" altLang="en-US" sz="1400"/>
              <a:t>처리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1" y="1937640"/>
            <a:ext cx="5492867" cy="27105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letter-spacing, word-spacing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90441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글자간</a:t>
            </a:r>
            <a:r>
              <a:rPr lang="en-US" altLang="ko-KR" sz="1400"/>
              <a:t> </a:t>
            </a:r>
            <a:r>
              <a:rPr lang="ko-KR" altLang="en-US" sz="1400"/>
              <a:t>간격</a:t>
            </a:r>
            <a:r>
              <a:rPr lang="en-US" altLang="ko-KR" sz="1400"/>
              <a:t>, </a:t>
            </a:r>
            <a:r>
              <a:rPr lang="ko-KR" altLang="en-US" sz="1400"/>
              <a:t>단어간 간격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41" y="1977812"/>
            <a:ext cx="2547174" cy="48396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77810" y="2893846"/>
            <a:ext cx="49073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0.2em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.letter2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letter-spacing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0.5em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자간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="letter1"&gt;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="letter2"&gt;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014" y="4261093"/>
            <a:ext cx="1257300" cy="16383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18" name="직선 연결선 17"/>
          <p:cNvCxnSpPr/>
          <p:nvPr/>
        </p:nvCxnSpPr>
        <p:spPr>
          <a:xfrm>
            <a:off x="6241409" y="904056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6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direction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34382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텍스트를 쓰는 방향 지정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아랍어처럼 오른쪽에서 왼쪽으로 쓰는 언어일 경우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direction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속성으로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right to left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781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677810" y="1503518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정렬 방법 지정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20" y="2627123"/>
            <a:ext cx="2162175" cy="3429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84" y="3035303"/>
            <a:ext cx="4686300" cy="1019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289" y="2032082"/>
            <a:ext cx="4862907" cy="362131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238" y="2561843"/>
            <a:ext cx="56483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r>
              <a:rPr lang="ko-KR" altLang="en-US" b="1"/>
              <a:t>속성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2580" y="182901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패딩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 주변의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오른쪽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가운데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.align-justify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양쪽 정렬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45952" y="402813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="align-left"&gt;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="align-right"&gt;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="align-center"&gt;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="align-justify"&gt;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sv-SE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Integer elementum ......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ko-KR" altLang="en-US" sz="1200"/>
          </a:p>
          <a:p>
            <a:endParaRPr lang="ko-KR" altLang="en-US" sz="1200"/>
          </a:p>
        </p:txBody>
      </p:sp>
      <p:sp>
        <p:nvSpPr>
          <p:cNvPr id="18" name="TextBox 17"/>
          <p:cNvSpPr txBox="1"/>
          <p:nvPr/>
        </p:nvSpPr>
        <p:spPr>
          <a:xfrm>
            <a:off x="6568580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text-justify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504264" y="1510235"/>
            <a:ext cx="5189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text-align=“justify”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경우 양쪽 끝에 맞춰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정렬할 때 글자와 단어 사이의 간격을 조절하는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18" y="2353242"/>
            <a:ext cx="5440397" cy="25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457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text-indent </a:t>
            </a:r>
            <a:r>
              <a:rPr lang="ko-KR" altLang="en-US" b="1"/>
              <a:t>속성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45457" y="1510235"/>
            <a:ext cx="51899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 첫 글자를 얼마나 들여 쓸지 지정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5" y="1960675"/>
            <a:ext cx="2533476" cy="3166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1" y="2345699"/>
            <a:ext cx="3959604" cy="82164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4448" y="3411136"/>
            <a:ext cx="43787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.indent1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.indent2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text-indent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5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들여쓰기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="indent1"&gt;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="indent2"&gt;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비타민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A,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1189" y="10654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line-height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91189" y="1510235"/>
            <a:ext cx="54610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문단의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줄 간격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&lt;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백분율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&gt;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은 부모 요소를 기준으로 몇 배인지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보통 글자 크기의 </a:t>
            </a:r>
            <a:r>
              <a:rPr lang="en-US" altLang="ko-KR" sz="1400">
                <a:latin typeface="+mn-ea"/>
              </a:rPr>
              <a:t>1.5~2</a:t>
            </a:r>
            <a:r>
              <a:rPr lang="ko-KR" altLang="en-US" sz="1400">
                <a:latin typeface="+mn-ea"/>
              </a:rPr>
              <a:t>배 정도면 적당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1189" y="3150670"/>
            <a:ext cx="47997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.big-line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.small-line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line-height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0.7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=“small-line"&gt;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=“bi"&gt;</a:t>
            </a:r>
            <a:r>
              <a:rPr lang="ko-KR" altLang="en-US" sz="1200">
                <a:solidFill>
                  <a:srgbClr val="211D1E"/>
                </a:solidFill>
                <a:latin typeface="TDc_SSiGothic 120"/>
              </a:rPr>
              <a:t>블루베리의 대표적인 기능은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30" y="2700571"/>
            <a:ext cx="4311229" cy="3220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t="18080"/>
          <a:stretch/>
        </p:blipFill>
        <p:spPr>
          <a:xfrm>
            <a:off x="6488095" y="4861682"/>
            <a:ext cx="3724275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/>
          <a:srcRect t="18080"/>
          <a:stretch/>
        </p:blipFill>
        <p:spPr>
          <a:xfrm>
            <a:off x="767845" y="5078522"/>
            <a:ext cx="3695700" cy="16230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966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문단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text-overflow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26182" y="1510235"/>
            <a:ext cx="4909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지정한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영역을 벗어나는 텍스트를 어떻게 할지 지정</a:t>
            </a:r>
            <a:endParaRPr lang="en-US" altLang="ko-KR" sz="1400">
              <a:solidFill>
                <a:srgbClr val="211D1E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해당 요소의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 값이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hidde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또는</a:t>
            </a:r>
            <a:br>
              <a:rPr lang="en-US" altLang="ko-KR" sz="1400">
                <a:solidFill>
                  <a:srgbClr val="211D1E"/>
                </a:solidFill>
                <a:latin typeface="+mn-ea"/>
              </a:rPr>
            </a:br>
            <a:r>
              <a:rPr lang="en-US" altLang="ko-KR" sz="1400">
                <a:solidFill>
                  <a:srgbClr val="211D1E"/>
                </a:solidFill>
                <a:latin typeface="+mn-ea"/>
              </a:rPr>
              <a:t>overflow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가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scroll, auto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이면서 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white-space:nowrap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일 때만 적용됨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108100"/>
            <a:ext cx="2937814" cy="138001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91742" y="1366054"/>
            <a:ext cx="52934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.content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단락의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white-space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nowrap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줄바꿈 없음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감춤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text-overflow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ellipsis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말줄임표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.content:hover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overflow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visible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넘치는 부분 보여줌*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귀리는 베타글루칸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항암 및 면역증강작용을 가지고 있는 불소화성 다당류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성분을 포함하고 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6" y="4384762"/>
            <a:ext cx="4060612" cy="16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5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3B8BD-0EF6-4F46-8995-E48C9714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상품 소개 페이지 </a:t>
            </a:r>
            <a:r>
              <a:rPr lang="en-US" altLang="ko-KR"/>
              <a:t>– </a:t>
            </a:r>
            <a:r>
              <a:rPr lang="ko-KR" altLang="en-US"/>
              <a:t>텍스트 스타일 사용하기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D28CA-FF81-4630-8FC3-F5745EAFF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2" y="3528394"/>
            <a:ext cx="1213785" cy="1143079"/>
          </a:xfrm>
          <a:prstGeom prst="rect">
            <a:avLst/>
          </a:prstGeom>
        </p:spPr>
      </p:pic>
      <p:pic>
        <p:nvPicPr>
          <p:cNvPr id="6" name="그림 5" descr="과일, 음식이(가) 표시된 사진&#10;&#10;자동 생성된 설명">
            <a:extLst>
              <a:ext uri="{FF2B5EF4-FFF2-40B4-BE49-F238E27FC236}">
                <a16:creationId xmlns:a16="http://schemas.microsoft.com/office/drawing/2014/main" id="{874EDC05-557E-434A-89B0-F7FB94EF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867" y="1581091"/>
            <a:ext cx="2794551" cy="389460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2CA55F1-8268-4157-AB2C-627B9D80E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83" y="1499557"/>
            <a:ext cx="2816154" cy="397614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C752015-6289-4DF0-88F9-E8F2364F47F7}"/>
              </a:ext>
            </a:extLst>
          </p:cNvPr>
          <p:cNvSpPr/>
          <p:nvPr/>
        </p:nvSpPr>
        <p:spPr>
          <a:xfrm>
            <a:off x="5738327" y="3284376"/>
            <a:ext cx="1278293" cy="24401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59739" y="2797215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39" y="2050162"/>
            <a:ext cx="4741436" cy="38849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618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불릿이나 순서 목록의 숫자를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5" y="3294869"/>
            <a:ext cx="1939513" cy="125310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9739" y="4751849"/>
            <a:ext cx="490921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</a:t>
            </a:r>
            <a:r>
              <a:rPr lang="en-US" altLang="ko-KR" sz="1400" b="1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없는 목록의 불릿 없애기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17" y="5254112"/>
            <a:ext cx="1931001" cy="30968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86881" y="1321023"/>
            <a:ext cx="4909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b="1">
                <a:solidFill>
                  <a:srgbClr val="211D1E"/>
                </a:solidFill>
                <a:latin typeface="+mn-ea"/>
              </a:rPr>
              <a:t>순서 목록의 숫자 바꾸기</a:t>
            </a:r>
            <a:endParaRPr lang="ko-KR" altLang="en-US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881" y="1835413"/>
            <a:ext cx="5079534" cy="2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6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list-style-type </a:t>
            </a:r>
            <a:r>
              <a:rPr lang="ko-KR" altLang="en-US" b="1"/>
              <a:t>속성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5952" y="1614578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lower-alpha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소문자 알파벳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.book2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upper-roman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대문자 로마 숫자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="book1"&gt;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="book2"&gt;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 it!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된다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DCM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프로 사진가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데이터과학 시리즈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11" y="3235057"/>
            <a:ext cx="2305050" cy="27051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list-style-image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3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순서 없는 목록의 불릿을 이미지로 바꾸는 속성</a:t>
            </a:r>
            <a:endParaRPr lang="ko-KR" altLang="en-US" sz="1400"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43" y="1921187"/>
            <a:ext cx="5588724" cy="1744193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323643" y="3810186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list-style-image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url('images/dot.png')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불릿으로 사용할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28" y="4970655"/>
            <a:ext cx="1693343" cy="14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9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font-family </a:t>
            </a:r>
            <a:r>
              <a:rPr lang="ko-KR" altLang="en-US" b="1"/>
              <a:t>속성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328" y="1131596"/>
            <a:ext cx="4171950" cy="33337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587228" y="1526796"/>
            <a:ext cx="8992999" cy="4022126"/>
            <a:chOff x="587228" y="1526796"/>
            <a:chExt cx="8992999" cy="4022126"/>
          </a:xfrm>
        </p:grpSpPr>
        <p:sp>
          <p:nvSpPr>
            <p:cNvPr id="7" name="TextBox 6"/>
            <p:cNvSpPr txBox="1"/>
            <p:nvPr/>
          </p:nvSpPr>
          <p:spPr>
            <a:xfrm>
              <a:off x="587228" y="1526796"/>
              <a:ext cx="8992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웹 문서에서 사용할 글꼴 </a:t>
              </a:r>
              <a:r>
                <a:rPr lang="ko-KR" altLang="en-US" sz="1400"/>
                <a:t>지정</a:t>
              </a:r>
              <a:endParaRPr lang="en-US" altLang="ko-KR" sz="140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&lt;body&gt; 태그를 비롯해 &lt;p&gt; 태그나 &lt;h</a:t>
              </a:r>
              <a:r>
                <a:rPr lang="en-US" altLang="ko-KR" sz="1400" i="1"/>
                <a:t>n&gt;</a:t>
              </a:r>
              <a:r>
                <a:rPr lang="en-US" altLang="ko-KR" sz="1400"/>
                <a:t> 태그처럼 텍스트를 사용하는 요소들에서 사용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7228" y="2224935"/>
              <a:ext cx="6096000" cy="33239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웹 문서에서 글꼴을 지정할 때는 한 가지 글꼴만 지정하기도 하지만 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지정한 글꼴이 없을 경우에 대비해 두 번째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, 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세 번째 글꼴까지 지정함</a:t>
              </a:r>
              <a:r>
                <a:rPr lang="en-US" altLang="ko-KR" sz="1400">
                  <a:solidFill>
                    <a:srgbClr val="211D1E"/>
                  </a:solidFill>
                  <a:latin typeface="TDc_SSiMyungJo 120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둘 이상의 글꼴 이름을 지정할 때는 쉼표</a:t>
              </a:r>
              <a:r>
                <a:rPr lang="en-US" altLang="ko-KR" sz="1400">
                  <a:solidFill>
                    <a:srgbClr val="57585A"/>
                  </a:solidFill>
                  <a:latin typeface="TDc_SSiMyungJo 120"/>
                </a:rPr>
                <a:t>(,)</a:t>
              </a:r>
              <a:r>
                <a:rPr lang="ko-KR" altLang="en-US" sz="1400">
                  <a:solidFill>
                    <a:srgbClr val="211D1E"/>
                  </a:solidFill>
                  <a:latin typeface="TDc_SSiMyungJo 120"/>
                </a:rPr>
                <a:t>로 글꼴 구분</a:t>
              </a: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rgbClr val="211D1E"/>
                </a:solidFill>
                <a:latin typeface="TDc_SSiMyungJo 12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/>
                <a:t>font-family </a:t>
              </a:r>
              <a:r>
                <a:rPr lang="ko-KR" altLang="en-US" sz="1400"/>
                <a:t>속성은 상속되기 때문에 </a:t>
              </a:r>
              <a:r>
                <a:rPr lang="en-US" altLang="ko-KR" sz="1400"/>
                <a:t>&lt;body&gt; </a:t>
              </a:r>
              <a:r>
                <a:rPr lang="ko-KR" altLang="en-US" sz="1400"/>
                <a:t>태그 스타일에서 한 번 정의하면 문서 전체에 적용되고 문서 안의 모든 자식 요소에 계속 같은 글꼴이 사용됨</a:t>
              </a:r>
              <a:r>
                <a:rPr lang="en-US" altLang="ko-KR" sz="140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/>
                <a:t>부모 요소와 다른 글꼴을 사용하고 싶다면 태그 스타일이나 클래스 스타일을 이용해 해당 요소에서 다른 글꼴을 정의한다</a:t>
              </a:r>
              <a:r>
                <a:rPr lang="en-US" altLang="ko-KR" sz="1400"/>
                <a:t>.</a:t>
              </a:r>
              <a:endParaRPr lang="ko-KR" altLang="en-US" sz="140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275314" y="3015692"/>
            <a:ext cx="6609826" cy="1153286"/>
            <a:chOff x="889932" y="4492884"/>
            <a:chExt cx="6609826" cy="115328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32" y="4492884"/>
              <a:ext cx="2895600" cy="3238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265028" y="4999839"/>
              <a:ext cx="5234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웹 문서 전체에 “맑은 고딕” 이라는 글꼴을 적용하는데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만일 “맑은 고딕” 글꼴이 없다면 “돋움” 글꼴로 적용하고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그 글꼴도 없다면 “굴림” 글꼴로 적용하라는 뜻 </a:t>
              </a:r>
            </a:p>
          </p:txBody>
        </p:sp>
        <p:cxnSp>
          <p:nvCxnSpPr>
            <p:cNvPr id="13" name="구부러진 연결선 12"/>
            <p:cNvCxnSpPr>
              <a:stCxn id="11" idx="1"/>
            </p:cNvCxnSpPr>
            <p:nvPr/>
          </p:nvCxnSpPr>
          <p:spPr>
            <a:xfrm rot="10800000">
              <a:off x="1770078" y="4816735"/>
              <a:ext cx="494951" cy="50627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목록과 링크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952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list-style-position </a:t>
            </a:r>
            <a:r>
              <a:rPr lang="ko-KR" altLang="en-US" b="1"/>
              <a:t>속성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3413" y="1074651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list-style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323642" y="1510235"/>
            <a:ext cx="59058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211D1E"/>
                </a:solidFill>
                <a:latin typeface="+mn-ea"/>
              </a:rPr>
              <a:t>list-style-type, list-style-position, list-style-image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속성을 한꺼번에 표기</a:t>
            </a:r>
            <a:endParaRPr lang="ko-KR" altLang="en-US" sz="140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5952" y="1510235"/>
            <a:ext cx="53118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+mn-ea"/>
              </a:rPr>
              <a:t>불릿이나</a:t>
            </a:r>
            <a:r>
              <a:rPr lang="en-US" altLang="ko-KR" sz="1400">
                <a:solidFill>
                  <a:srgbClr val="211D1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+mn-ea"/>
              </a:rPr>
              <a:t>번호를 들여쓰거나 내어쓸 수 있음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48899"/>
            <a:ext cx="3514987" cy="143656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5952" y="3737295"/>
            <a:ext cx="3029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inside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을 지정하지 않음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list-style-position : inside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=inside&gt;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67" y="4318017"/>
            <a:ext cx="1980998" cy="19422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42" y="2144754"/>
            <a:ext cx="5623192" cy="238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7086" y="1596080"/>
            <a:ext cx="1050832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(web-font) 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 안에 글꼴 정보도 함께 저장했다가 사용자가 웹 문서에 접속하면 글꼴을 사용자 시스템으로 다운로드시켜 사용하는 글꼴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사용자 시스템에 없는 글꼴이더라도 웹 제작자가 의도한 대로 텍스트를 표시할 수 있다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5007" y="2902591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구글 웹 폰트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07086" y="3491993"/>
            <a:ext cx="493803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https://fonts.google.com/earlyaccess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접속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한글 폰트 검색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Link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항목에 있는 소스 복사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&amp;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글꼴 이름 기억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문서의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&lt;style&gt;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 안에 붙여넣음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font-family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속성에서 웹 폰트 글꼴 이름 사용</a:t>
            </a:r>
            <a:endParaRPr lang="ko-KR" altLang="en-US" sz="1400"/>
          </a:p>
        </p:txBody>
      </p:sp>
      <p:sp>
        <p:nvSpPr>
          <p:cNvPr id="3" name="직사각형 2"/>
          <p:cNvSpPr/>
          <p:nvPr/>
        </p:nvSpPr>
        <p:spPr>
          <a:xfrm>
            <a:off x="5545123" y="290259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@import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url(http://fonts.googleapis.com/earlyaccess/nanumgothic.css)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b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구글 웹 폰트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.ng-font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'Nanum Gothic'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돋움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5545123" y="488161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기본 글꼴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="ng-font"&gt;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나눔고딕 웹 폰트 사용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45" y="4934120"/>
            <a:ext cx="25146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@font-face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59649" y="1602378"/>
            <a:ext cx="5100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직접 웹 폰트 업로드해 사용하기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1728" y="2191780"/>
            <a:ext cx="49380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웹 폰트 파일 준비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woff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파일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변환해서 사용할 수도 있음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다운로드하기 전에 사용자 시스템에 있는지 확인 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- local(</a:t>
            </a:r>
            <a:r>
              <a:rPr lang="ko-KR" altLang="en-US" sz="1200" i="1">
                <a:solidFill>
                  <a:srgbClr val="211D1E"/>
                </a:solidFill>
                <a:latin typeface="TDc_SSiMyungJo 120"/>
              </a:rPr>
              <a:t>글꼴이름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IE8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이하 버전을 위해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eot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먼저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woff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 선언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용량이 큰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ttf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파일을 마지막에 선언</a:t>
            </a:r>
            <a:endParaRPr lang="ko-KR" altLang="en-US" sz="1400"/>
          </a:p>
        </p:txBody>
      </p:sp>
      <p:sp>
        <p:nvSpPr>
          <p:cNvPr id="19" name="직사각형 18"/>
          <p:cNvSpPr/>
          <p:nvPr/>
        </p:nvSpPr>
        <p:spPr>
          <a:xfrm>
            <a:off x="5760156" y="1728132"/>
            <a:ext cx="5030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@font-face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local('trana')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url('trana.eot')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format('woff')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url('trana.ttf')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format('truetype')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.w-font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font-family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'trana'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sans-serif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웹 폰트 지정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Default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just"/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 "w-font"&gt;</a:t>
            </a:r>
            <a:r>
              <a:rPr lang="en-US" altLang="ko-KR" sz="120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Using Trana Fonts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11" y="4869436"/>
            <a:ext cx="24003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8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font-size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678014"/>
            <a:ext cx="4938037" cy="1341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크기를 조절하는 속성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사용할 수 있는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절대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상대 크기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숫자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백분율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기본 값은 상대 크기인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medium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font-size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속성은 상속된다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3263136"/>
            <a:ext cx="4143375" cy="352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5" y="3793814"/>
            <a:ext cx="5360565" cy="175093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34958" y="919687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</a:t>
            </a:r>
            <a:r>
              <a:rPr lang="ko-KR" altLang="en-US" sz="1400" b="1"/>
              <a:t>크기</a:t>
            </a:r>
            <a:r>
              <a:rPr lang="en-US" altLang="ko-KR" sz="1400" b="1"/>
              <a:t>&gt; </a:t>
            </a:r>
            <a:r>
              <a:rPr lang="ko-KR" altLang="en-US" sz="1400" b="1"/>
              <a:t>값에서 사용하는 단위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958" y="1327735"/>
            <a:ext cx="4618009" cy="130061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435745" y="2806730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px </a:t>
            </a:r>
            <a:r>
              <a:rPr lang="ko-KR" altLang="en-US" sz="1400" b="1"/>
              <a:t>단위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4958" y="4257772"/>
            <a:ext cx="403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5981" y="3073146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px </a:t>
            </a:r>
            <a:r>
              <a:rPr lang="ko-KR" altLang="en-US" sz="1400"/>
              <a:t>단위를 사용하면 폰트 크기가 고정됨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모바일 기기로 볼 때도 같은 크기로 화면에 표시되기 때문에 작은 화면 안에 작은 글씨로 표시됨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45981" y="4669283"/>
            <a:ext cx="472300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사용하는 글꼴의 대문자 </a:t>
            </a:r>
            <a:r>
              <a:rPr lang="en-US" altLang="ko-KR" sz="1400"/>
              <a:t>M</a:t>
            </a:r>
            <a:r>
              <a:rPr lang="ko-KR" altLang="en-US" sz="1400"/>
              <a:t>을 기준으로 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대문자 </a:t>
            </a:r>
            <a:r>
              <a:rPr lang="en-US" altLang="ko-KR" sz="1400"/>
              <a:t>M</a:t>
            </a:r>
            <a:r>
              <a:rPr lang="ko-KR" altLang="en-US" sz="1400"/>
              <a:t>의 너비를 </a:t>
            </a:r>
            <a:r>
              <a:rPr lang="en-US" altLang="ko-KR" sz="1400"/>
              <a:t>1em</a:t>
            </a:r>
            <a:r>
              <a:rPr lang="ko-KR" altLang="en-US" sz="1400"/>
              <a:t>으로 놓고 상대적 값을 계산해 다른 요소들의 글자 크기를 조절함</a:t>
            </a:r>
          </a:p>
        </p:txBody>
      </p:sp>
    </p:spTree>
    <p:extLst>
      <p:ext uri="{BB962C8B-B14F-4D97-AF65-F5344CB8AC3E}">
        <p14:creationId xmlns:p14="http://schemas.microsoft.com/office/powerpoint/2010/main" val="62530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font-weight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251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굵기를 조절하는 속성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978043"/>
            <a:ext cx="5226342" cy="4271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8" y="2460589"/>
            <a:ext cx="5355094" cy="13431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11728" y="3950309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font-variant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11728" y="4435255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대문자를 소문자 크기에 맞추어 작게 표시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4" y="4935373"/>
            <a:ext cx="3238151" cy="1579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241409" y="1460118"/>
            <a:ext cx="58862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font-variant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small-caps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작은 대문자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font-weight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굵게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72" y="3860179"/>
            <a:ext cx="2409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2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글꼴 관련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font-style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글자를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이탤릭체로 표시하는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8" y="1987974"/>
            <a:ext cx="3061982" cy="142777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11728" y="4107411"/>
            <a:ext cx="40071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p#txt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normal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560" y="3888754"/>
            <a:ext cx="2169573" cy="13102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94540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font </a:t>
            </a:r>
            <a:r>
              <a:rPr lang="ko-KR" altLang="en-US" b="1"/>
              <a:t>속성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6006517" y="989901"/>
            <a:ext cx="0" cy="54947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417578" y="1500014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글꼴 관련 속성들을 한꺼번에 묶어 표기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78" y="1987974"/>
            <a:ext cx="4933033" cy="5111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809" y="2614783"/>
            <a:ext cx="3987045" cy="204949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417578" y="4845053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line-height</a:t>
            </a:r>
            <a:r>
              <a:rPr lang="ko-KR" altLang="en-US" sz="1400"/>
              <a:t>는 줄 간격 조절 속성인데 </a:t>
            </a:r>
            <a:r>
              <a:rPr lang="en-US" altLang="ko-KR" sz="1400"/>
              <a:t>font </a:t>
            </a:r>
            <a:r>
              <a:rPr lang="ko-KR" altLang="en-US" sz="1400"/>
              <a:t>속성은 아니지만 글자 크기와 줄 간격이 밀접한 관련이 있기 때문에 </a:t>
            </a:r>
            <a:r>
              <a:rPr lang="en-US" altLang="ko-KR" sz="1400"/>
              <a:t>font-size/line-height</a:t>
            </a:r>
            <a:r>
              <a:rPr lang="ko-KR" altLang="en-US" sz="1400"/>
              <a:t>처럼 하나의 속성처럼 사용하기도 함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</p:spTree>
    <p:extLst>
      <p:ext uri="{BB962C8B-B14F-4D97-AF65-F5344CB8AC3E}">
        <p14:creationId xmlns:p14="http://schemas.microsoft.com/office/powerpoint/2010/main" val="189298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color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1728" y="1500014"/>
            <a:ext cx="49380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글자 색 지정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16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진수 값이나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rgb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hsl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 값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색상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이름 중에서 사용</a:t>
            </a:r>
            <a:endParaRPr lang="en-US" altLang="ko-KR" sz="1400">
              <a:solidFill>
                <a:srgbClr val="211D1E"/>
              </a:solidFill>
              <a:latin typeface="TDc_SSiMyungJo 120"/>
            </a:endParaRPr>
          </a:p>
          <a:p>
            <a:pPr>
              <a:lnSpc>
                <a:spcPct val="150000"/>
              </a:lnSpc>
            </a:pPr>
            <a:endParaRPr lang="ko-KR" altLang="en-US" sz="14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449624"/>
            <a:ext cx="1971675" cy="342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2410" y="1256842"/>
            <a:ext cx="5419289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rgb(0,200,0)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rgb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값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녹색 계열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이름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.accent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#ff0000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16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진수 사용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–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 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슈퍼푸드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="images/galic.jpg"&gt;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(Garlic)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일해백리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一害百利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준다는 것이다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마늘 특유의 아린 맛은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="accent"&gt;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알리신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이라는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준다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97" y="4352003"/>
            <a:ext cx="3002911" cy="1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3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텍스트 스타일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2705" y="17365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34382" y="10654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text-decoration </a:t>
            </a:r>
            <a:r>
              <a:rPr lang="ko-KR" altLang="en-US" b="1"/>
              <a:t>속성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420" y="1500014"/>
            <a:ext cx="49380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텍스트에</a:t>
            </a:r>
            <a:r>
              <a:rPr lang="en-US" altLang="ko-KR" sz="1400"/>
              <a:t> </a:t>
            </a:r>
            <a:r>
              <a:rPr lang="ko-KR" altLang="en-US" sz="1400"/>
              <a:t>밑줄을 긋거나 가로지르는 줄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텍스트 링크의 밑줄을 없앨 때도 사용</a:t>
            </a:r>
            <a:endParaRPr lang="ko-KR" altLang="en-US" sz="1100">
              <a:solidFill>
                <a:srgbClr val="211D1E"/>
              </a:solidFill>
              <a:latin typeface="TDc_SSiMyungJo 12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2" y="2465459"/>
            <a:ext cx="4953000" cy="211455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D44E2E1-4B9B-4EAB-BA6E-00093EBC2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36" y="1500014"/>
            <a:ext cx="2203858" cy="106574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1787510-75E9-4347-BB98-2D8A0E5EA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36" y="3007471"/>
            <a:ext cx="4977658" cy="192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8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1332</TotalTime>
  <Words>2009</Words>
  <Application>Microsoft Office PowerPoint</Application>
  <PresentationFormat>와이드스크린</PresentationFormat>
  <Paragraphs>305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D2Coding</vt:lpstr>
      <vt:lpstr>TDc_SSiGothic 120</vt:lpstr>
      <vt:lpstr>TDc_SSiMyungJo 120</vt:lpstr>
      <vt:lpstr>맑은 고딕</vt:lpstr>
      <vt:lpstr>Arial</vt:lpstr>
      <vt:lpstr>Office 테마</vt:lpstr>
      <vt:lpstr>1_Office 테마</vt:lpstr>
      <vt:lpstr>06. 텍스트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글꼴 관련 스타일</vt:lpstr>
      <vt:lpstr>텍스트 스타일</vt:lpstr>
      <vt:lpstr>텍스트 스타일</vt:lpstr>
      <vt:lpstr>텍스트 스타일</vt:lpstr>
      <vt:lpstr>텍스트 스타일</vt:lpstr>
      <vt:lpstr>텍스트 스타일</vt:lpstr>
      <vt:lpstr>문단 스타일</vt:lpstr>
      <vt:lpstr>문단 스타일</vt:lpstr>
      <vt:lpstr>문단 스타일</vt:lpstr>
      <vt:lpstr>문단 스타일</vt:lpstr>
      <vt:lpstr>[실습] 상품 소개 페이지 – 텍스트 스타일 사용하기</vt:lpstr>
      <vt:lpstr>목록과 링크 스타일</vt:lpstr>
      <vt:lpstr>목록과 링크 스타일</vt:lpstr>
      <vt:lpstr>목록과 링크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 Kyunghee</cp:lastModifiedBy>
  <cp:revision>31</cp:revision>
  <dcterms:created xsi:type="dcterms:W3CDTF">2016-12-16T06:09:18Z</dcterms:created>
  <dcterms:modified xsi:type="dcterms:W3CDTF">2019-12-21T02:44:41Z</dcterms:modified>
</cp:coreProperties>
</file>