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개이(가) 표시된 사진&#10;&#10;자동 생성된 설명">
            <a:extLst>
              <a:ext uri="{FF2B5EF4-FFF2-40B4-BE49-F238E27FC236}">
                <a16:creationId xmlns:a16="http://schemas.microsoft.com/office/drawing/2014/main" id="{0FE87C01-FC52-406A-BE4A-1DA0E72B93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7" name="그림 2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8D213F15-4C5A-4537-A9C4-99ECFACA1F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99E93-8AA8-4517-B7DB-349004F2F9E0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3E5711-1779-41FC-BEFF-D509A1EF5CF9}"/>
              </a:ext>
            </a:extLst>
          </p:cNvPr>
          <p:cNvSpPr/>
          <p:nvPr userDrawn="1"/>
        </p:nvSpPr>
        <p:spPr>
          <a:xfrm>
            <a:off x="0" y="190113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2D3A3A88-BF18-43C6-B30F-7EF964E43F1A}"/>
              </a:ext>
            </a:extLst>
          </p:cNvPr>
          <p:cNvSpPr txBox="1">
            <a:spLocks/>
          </p:cNvSpPr>
          <p:nvPr userDrawn="1"/>
        </p:nvSpPr>
        <p:spPr>
          <a:xfrm>
            <a:off x="405937" y="190113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9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49054" y="6133296"/>
            <a:ext cx="462838" cy="6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617538"/>
            <a:ext cx="8089783" cy="8397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07. </a:t>
            </a:r>
            <a:r>
              <a:rPr lang="ko-KR" altLang="en-US"/>
              <a:t>색상과 배경을 위한 스타일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0077" y="258380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6363" y="2583809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웹에서 색상 표현하기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0077" y="332204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6363" y="3322040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0077" y="406027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363" y="4060271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그러데이션 효과로 배경 꾸미기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그러데이션과 브라우저 접두사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49" y="1696748"/>
            <a:ext cx="9722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그러데이션은</a:t>
            </a:r>
            <a:r>
              <a:rPr lang="en-US" altLang="ko-KR" sz="1400"/>
              <a:t> </a:t>
            </a:r>
            <a:r>
              <a:rPr lang="ko-KR" altLang="en-US" sz="1400"/>
              <a:t>크기가 없는 배경 이미지이므로 </a:t>
            </a:r>
            <a:r>
              <a:rPr lang="en-US" altLang="ko-KR" sz="1400"/>
              <a:t>background-image</a:t>
            </a:r>
            <a:r>
              <a:rPr lang="ko-KR" altLang="en-US" sz="1400"/>
              <a:t>나 </a:t>
            </a:r>
            <a:r>
              <a:rPr lang="en-US" altLang="ko-KR" sz="1400"/>
              <a:t>background </a:t>
            </a:r>
            <a:r>
              <a:rPr lang="ko-KR" altLang="en-US" sz="1400"/>
              <a:t>속성에서 사용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 속성은 표준화 됨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 구형 모던 브라우저에서는 브라우저 접두사를 붙여야 동작함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1" y="3081743"/>
            <a:ext cx="2898921" cy="1247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09" y="3081743"/>
            <a:ext cx="6123032" cy="21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7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49" y="1696748"/>
            <a:ext cx="928661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수직 방향이나 수평 방향으로</a:t>
            </a:r>
            <a:r>
              <a:rPr lang="en-US" altLang="ko-KR" sz="1400"/>
              <a:t>, </a:t>
            </a:r>
            <a:r>
              <a:rPr lang="ko-KR" altLang="en-US" sz="1400"/>
              <a:t>혹은 대각선 방향으로 색상이 일정하게 변하는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선형 그러데이션을 지정할 때는 방향과 색상이 필요하다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위 구문이 표준 구문이지만 ‘위치’와 ‘각도’를 표시하는 방법이 중간에 몇 번 바뀌다 보니 </a:t>
            </a:r>
            <a:br>
              <a:rPr lang="en-US" altLang="ko-KR" sz="1400">
                <a:solidFill>
                  <a:srgbClr val="FF0000"/>
                </a:solidFill>
              </a:rPr>
            </a:br>
            <a:r>
              <a:rPr lang="ko-KR" altLang="en-US" sz="1400">
                <a:solidFill>
                  <a:srgbClr val="FF0000"/>
                </a:solidFill>
              </a:rPr>
              <a:t>브라우저별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버전별 사용법이 조금씩 다름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2677206"/>
            <a:ext cx="5269772" cy="3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5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1) </a:t>
            </a:r>
            <a:r>
              <a:rPr lang="ko-KR" altLang="en-US" sz="1600" b="1"/>
              <a:t>방향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536056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표준 구문</a:t>
            </a:r>
            <a:r>
              <a:rPr lang="en-US" altLang="ko-KR" sz="1400"/>
              <a:t>] </a:t>
            </a:r>
            <a:r>
              <a:rPr lang="ko-KR" altLang="en-US" sz="1400"/>
              <a:t>끝 지점을 기준으로 ‘</a:t>
            </a:r>
            <a:r>
              <a:rPr lang="en-US" altLang="ko-KR" sz="1400"/>
              <a:t>to’ </a:t>
            </a:r>
            <a:r>
              <a:rPr lang="ko-KR" altLang="en-US" sz="1400"/>
              <a:t>키워드와 함께 사용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516842"/>
            <a:ext cx="4120262" cy="14832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4949" y="4317493"/>
            <a:ext cx="53605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접두사 구문</a:t>
            </a:r>
            <a:r>
              <a:rPr lang="en-US" altLang="ko-KR" sz="1400"/>
              <a:t>] </a:t>
            </a:r>
            <a:r>
              <a:rPr lang="ko-KR" altLang="en-US" sz="1400"/>
              <a:t>예전 모던 브라우저에서는 접두사를 사용해야 하는데</a:t>
            </a:r>
            <a:r>
              <a:rPr lang="en-US" altLang="ko-KR" sz="1400"/>
              <a:t>, </a:t>
            </a:r>
            <a:r>
              <a:rPr lang="ko-KR" altLang="en-US" sz="1400"/>
              <a:t>접두사마다 방향 속성 값을 사용하는 기준이 다름</a:t>
            </a:r>
            <a:r>
              <a:rPr lang="en-US" altLang="ko-KR" sz="140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5130502"/>
            <a:ext cx="4337107" cy="104707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86151" y="1690531"/>
            <a:ext cx="50557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.grad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-webkit-linear-gradient(left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-moz-linear-gradient(right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-o-linear-gradient(right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linear-gradient(to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33" y="4000136"/>
            <a:ext cx="3015651" cy="18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2) </a:t>
            </a:r>
            <a:r>
              <a:rPr lang="ko-KR" altLang="en-US" sz="1600" b="1"/>
              <a:t>각도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536056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그러데이션이 끝나는 각도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단위는 </a:t>
            </a:r>
            <a:r>
              <a:rPr lang="en-US" altLang="ko-KR" sz="1400"/>
              <a:t>deg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4776133" y="1751322"/>
            <a:ext cx="72872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.grad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45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오른쪽 위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방향으로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빨강에서 흰색으로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96" y="3121692"/>
            <a:ext cx="2404932" cy="19968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33" y="4238636"/>
            <a:ext cx="4738993" cy="17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3) </a:t>
            </a:r>
            <a:r>
              <a:rPr lang="ko-KR" altLang="en-US" sz="1600" b="1"/>
              <a:t>색상 중지점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89762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색상이 바뀌는 지점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색상만 지정할 수도 있고 색상과 함께 중지 점의 위치도 함께 지정할 수도 있음</a:t>
            </a:r>
            <a:r>
              <a:rPr lang="en-US" altLang="ko-KR" sz="140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4948" y="3211050"/>
            <a:ext cx="8732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-webkit-linear-gradient(top,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-moz-linear-gradient(bottom,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-o-linear-gradient(bottom,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linear-gradient(to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26" y="4841495"/>
            <a:ext cx="3744942" cy="14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7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49" y="1696748"/>
            <a:ext cx="5310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원이나 타원의 중심부터 동심원을 그리며 바깥 방향으로 색상이 바뀌는 그러데이션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색상이 바뀌기 시작하는 원의 중심과 크기를 지정하고 그러데이션의 모양을 지정해야 함</a:t>
            </a:r>
            <a:r>
              <a:rPr lang="en-US" altLang="ko-KR" sz="140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3" y="3145682"/>
            <a:ext cx="5394123" cy="2954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003" y="4113832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1) </a:t>
            </a:r>
            <a:r>
              <a:rPr lang="ko-KR" altLang="en-US" sz="1600" b="1"/>
              <a:t>모양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3004" y="4732446"/>
            <a:ext cx="6157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원형 그러데이션에서 만들어지는 모양은 </a:t>
            </a:r>
            <a:r>
              <a:rPr lang="en-US" altLang="ko-KR" sz="1400"/>
              <a:t>circle(</a:t>
            </a:r>
            <a:r>
              <a:rPr lang="ko-KR" altLang="en-US" sz="1400"/>
              <a:t>원형</a:t>
            </a:r>
            <a:r>
              <a:rPr lang="en-US" altLang="ko-KR" sz="1400"/>
              <a:t>)</a:t>
            </a:r>
            <a:r>
              <a:rPr lang="ko-KR" altLang="en-US" sz="1400"/>
              <a:t>과 </a:t>
            </a:r>
            <a:r>
              <a:rPr lang="en-US" altLang="ko-KR" sz="1400"/>
              <a:t>ellipse(</a:t>
            </a:r>
            <a:r>
              <a:rPr lang="ko-KR" altLang="en-US" sz="1400"/>
              <a:t>타원형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따로 지정하지 않으면 </a:t>
            </a:r>
            <a:r>
              <a:rPr lang="en-US" altLang="ko-KR" sz="1400"/>
              <a:t>ellipse</a:t>
            </a:r>
            <a:r>
              <a:rPr lang="ko-KR" altLang="en-US" sz="1400"/>
              <a:t>로 인식</a:t>
            </a:r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848212" y="1115736"/>
            <a:ext cx="52487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3" y="4452386"/>
            <a:ext cx="4064073" cy="14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2) </a:t>
            </a:r>
            <a:r>
              <a:rPr lang="ko-KR" altLang="en-US" sz="1600" b="1"/>
              <a:t>위치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10284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그러데이션이 시작하는 원의 중심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표준 구문</a:t>
            </a:r>
            <a:r>
              <a:rPr lang="en-US" altLang="ko-KR" sz="1400"/>
              <a:t>] </a:t>
            </a:r>
            <a:r>
              <a:rPr lang="ko-KR" altLang="en-US" sz="1400"/>
              <a:t>‘모양’과 ‘크기’ 속성 다음에 </a:t>
            </a:r>
            <a:r>
              <a:rPr lang="en-US" altLang="ko-KR" sz="1400"/>
              <a:t>at </a:t>
            </a:r>
            <a:r>
              <a:rPr lang="ko-KR" altLang="en-US" sz="1400"/>
              <a:t>키워드와 함께 위치 값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접두사 구문</a:t>
            </a:r>
            <a:r>
              <a:rPr lang="en-US" altLang="ko-KR" sz="1400"/>
              <a:t>] at </a:t>
            </a:r>
            <a:r>
              <a:rPr lang="ko-KR" altLang="en-US" sz="1400"/>
              <a:t>키워드 없이 구문의 맨 앞에 위치 값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사용할 수 있는 값 </a:t>
            </a:r>
            <a:r>
              <a:rPr lang="en-US" altLang="ko-KR" sz="1400"/>
              <a:t>: </a:t>
            </a:r>
            <a:r>
              <a:rPr lang="ko-KR" altLang="en-US" sz="1400"/>
              <a:t>키워드</a:t>
            </a:r>
            <a:r>
              <a:rPr lang="en-US" altLang="ko-KR" sz="1400"/>
              <a:t>(left, center, right </a:t>
            </a:r>
            <a:r>
              <a:rPr lang="ko-KR" altLang="en-US" sz="1400"/>
              <a:t>중 하나</a:t>
            </a:r>
            <a:r>
              <a:rPr lang="en-US" altLang="ko-KR" sz="1400"/>
              <a:t>, top, center, bottom </a:t>
            </a:r>
            <a:r>
              <a:rPr lang="ko-KR" altLang="en-US" sz="1400"/>
              <a:t>중 하나</a:t>
            </a:r>
            <a:r>
              <a:rPr lang="en-US" altLang="ko-KR" sz="1400"/>
              <a:t>)</a:t>
            </a:r>
            <a:r>
              <a:rPr lang="ko-KR" altLang="en-US" sz="1400"/>
              <a:t>나 백분율</a:t>
            </a:r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782973" y="3616266"/>
            <a:ext cx="56010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circle,white,blue)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radial-gradient(circle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05" y="3777977"/>
            <a:ext cx="2553923" cy="15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3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3) </a:t>
            </a:r>
            <a:r>
              <a:rPr lang="ko-KR" altLang="en-US" sz="1600" b="1"/>
              <a:t>크기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1028490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그러데이션 원의 크기 지정</a:t>
            </a:r>
            <a:endParaRPr lang="en-US" altLang="ko-KR" sz="140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242"/>
              </p:ext>
            </p:extLst>
          </p:nvPr>
        </p:nvGraphicFramePr>
        <p:xfrm>
          <a:off x="369407" y="2667030"/>
          <a:ext cx="5754846" cy="3597288"/>
        </p:xfrm>
        <a:graphic>
          <a:graphicData uri="http://schemas.openxmlformats.org/drawingml/2006/table">
            <a:tbl>
              <a:tblPr firstRow="1" bandRow="1"/>
              <a:tblGrid>
                <a:gridCol w="1433994">
                  <a:extLst>
                    <a:ext uri="{9D8B030D-6E8A-4147-A177-3AD203B41FA5}">
                      <a16:colId xmlns:a16="http://schemas.microsoft.com/office/drawing/2014/main" val="1121857718"/>
                    </a:ext>
                  </a:extLst>
                </a:gridCol>
                <a:gridCol w="2632135">
                  <a:extLst>
                    <a:ext uri="{9D8B030D-6E8A-4147-A177-3AD203B41FA5}">
                      <a16:colId xmlns:a16="http://schemas.microsoft.com/office/drawing/2014/main" val="1417436534"/>
                    </a:ext>
                  </a:extLst>
                </a:gridCol>
                <a:gridCol w="1688717">
                  <a:extLst>
                    <a:ext uri="{9D8B030D-6E8A-4147-A177-3AD203B41FA5}">
                      <a16:colId xmlns:a16="http://schemas.microsoft.com/office/drawing/2014/main" val="3740574131"/>
                    </a:ext>
                  </a:extLst>
                </a:gridCol>
              </a:tblGrid>
              <a:tr h="44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속성 값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35979"/>
                  </a:ext>
                </a:extLst>
              </a:tr>
              <a:tr h="1562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closest-side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가장자리가 그러데이션 중심에서 가장 가까운 요소의 모서리와 만남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타원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중심에서 가장 가까운 요소의 수평축이나</a:t>
                      </a:r>
                    </a:p>
                    <a:p>
                      <a:pPr latinLnBrk="1"/>
                      <a:r>
                        <a:rPr lang="ko-KR" altLang="en-US" sz="1400"/>
                        <a:t>수직축과 만남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8307"/>
                  </a:ext>
                </a:extLst>
              </a:tr>
              <a:tr h="109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closest-corner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그러데이션 가장자리가 그러데이션 중심에서 가장 가까운 요소의 코너에 닿도록 함</a:t>
                      </a:r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796458"/>
                  </a:ext>
                </a:extLst>
              </a:tr>
            </a:tbl>
          </a:graphicData>
        </a:graphic>
      </p:graphicFrame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11" y="3132455"/>
            <a:ext cx="1128395" cy="1148105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23145"/>
              </p:ext>
            </p:extLst>
          </p:nvPr>
        </p:nvGraphicFramePr>
        <p:xfrm>
          <a:off x="6274965" y="2667030"/>
          <a:ext cx="5754846" cy="3542912"/>
        </p:xfrm>
        <a:graphic>
          <a:graphicData uri="http://schemas.openxmlformats.org/drawingml/2006/table">
            <a:tbl>
              <a:tblPr firstRow="1" bandRow="1"/>
              <a:tblGrid>
                <a:gridCol w="1433994">
                  <a:extLst>
                    <a:ext uri="{9D8B030D-6E8A-4147-A177-3AD203B41FA5}">
                      <a16:colId xmlns:a16="http://schemas.microsoft.com/office/drawing/2014/main" val="1121857718"/>
                    </a:ext>
                  </a:extLst>
                </a:gridCol>
                <a:gridCol w="2632135">
                  <a:extLst>
                    <a:ext uri="{9D8B030D-6E8A-4147-A177-3AD203B41FA5}">
                      <a16:colId xmlns:a16="http://schemas.microsoft.com/office/drawing/2014/main" val="1417436534"/>
                    </a:ext>
                  </a:extLst>
                </a:gridCol>
                <a:gridCol w="1688717">
                  <a:extLst>
                    <a:ext uri="{9D8B030D-6E8A-4147-A177-3AD203B41FA5}">
                      <a16:colId xmlns:a16="http://schemas.microsoft.com/office/drawing/2014/main" val="3740574131"/>
                    </a:ext>
                  </a:extLst>
                </a:gridCol>
              </a:tblGrid>
              <a:tr h="43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속성 값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35979"/>
                  </a:ext>
                </a:extLst>
              </a:tr>
              <a:tr h="1520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farthest-side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가장자리가 그러데이션 중심에서 가장 먼 모서리와 만남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타원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가장자리가 그러데이션 중심에서 가장 먼 모서리와 만남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8307"/>
                  </a:ext>
                </a:extLst>
              </a:tr>
              <a:tr h="1062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farthest-corner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그러데이션 가장자리가 그러데이션 중심에서 가장 먼 코너에 닿도록 함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기본값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144828"/>
                  </a:ext>
                </a:extLst>
              </a:tr>
            </a:tbl>
          </a:graphicData>
        </a:graphic>
      </p:graphicFrame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66" y="4918505"/>
            <a:ext cx="1082040" cy="1111885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55" y="3153104"/>
            <a:ext cx="1097280" cy="1106805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95" y="4918505"/>
            <a:ext cx="1031240" cy="10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0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4) </a:t>
            </a:r>
            <a:r>
              <a:rPr lang="ko-KR" altLang="en-US" sz="1600" b="1"/>
              <a:t>색상 중지점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89762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색상이 바뀌는 지점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색상만 지정할 수도 있고 색상과 함께 중지 점의 위치도 함께 지정할 수도 있음</a:t>
            </a:r>
            <a:r>
              <a:rPr lang="en-US" altLang="ko-KR" sz="140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8473" y="302411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73" y="3897558"/>
            <a:ext cx="4573529" cy="16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그러데이션 반복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2396" y="1574292"/>
            <a:ext cx="897622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단순히 그러데이션을 반복하는 것이 아니라 </a:t>
            </a:r>
            <a:r>
              <a:rPr lang="en-US" altLang="ko-KR" sz="1400"/>
              <a:t>‘</a:t>
            </a:r>
            <a:r>
              <a:rPr lang="ko-KR" altLang="en-US" sz="1400"/>
              <a:t>패턴</a:t>
            </a:r>
            <a:r>
              <a:rPr lang="en-US" altLang="ko-KR" sz="1400"/>
              <a:t>’</a:t>
            </a:r>
            <a:r>
              <a:rPr lang="ko-KR" altLang="en-US" sz="1400"/>
              <a:t>을 만들어 반복시킴</a:t>
            </a:r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612396" y="2307096"/>
            <a:ext cx="9983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1" y="4207778"/>
            <a:ext cx="4500513" cy="18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378430" y="4035104"/>
            <a:ext cx="5525548" cy="2371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78430" y="1308683"/>
            <a:ext cx="5525548" cy="229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4950" y="4010045"/>
            <a:ext cx="5396918" cy="24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94950" y="1308683"/>
            <a:ext cx="5396918" cy="229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6620" y="1635853"/>
            <a:ext cx="52794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#ffffff </a:t>
            </a:r>
            <a:r>
              <a:rPr lang="ko-KR" altLang="en-US" sz="1400"/>
              <a:t>처럼 </a:t>
            </a:r>
            <a:r>
              <a:rPr lang="en-US" altLang="ko-KR" sz="1400"/>
              <a:t>#</a:t>
            </a:r>
            <a:r>
              <a:rPr lang="ko-KR" altLang="en-US" sz="1400"/>
              <a:t>과 함께 </a:t>
            </a:r>
            <a:r>
              <a:rPr lang="en-US" altLang="ko-KR" sz="1400"/>
              <a:t>6</a:t>
            </a:r>
            <a:r>
              <a:rPr lang="ko-KR" altLang="en-US" sz="1400"/>
              <a:t>자리의 </a:t>
            </a:r>
            <a:r>
              <a:rPr lang="en-US" altLang="ko-KR" sz="1400"/>
              <a:t>16</a:t>
            </a:r>
            <a:r>
              <a:rPr lang="ko-KR" altLang="en-US" sz="1400"/>
              <a:t>진수로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앞에서부터 두자리씩 묶어 빨강</a:t>
            </a:r>
            <a:r>
              <a:rPr lang="en-US" altLang="ko-KR" sz="1400"/>
              <a:t>, </a:t>
            </a:r>
            <a:r>
              <a:rPr lang="ko-KR" altLang="en-US" sz="1400"/>
              <a:t>초록</a:t>
            </a:r>
            <a:r>
              <a:rPr lang="en-US" altLang="ko-KR" sz="1400"/>
              <a:t>, </a:t>
            </a:r>
            <a:r>
              <a:rPr lang="ko-KR" altLang="en-US" sz="1400"/>
              <a:t>파랑의 양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하나도 섞이지 않았을 때는 </a:t>
            </a:r>
            <a:r>
              <a:rPr lang="en-US" altLang="ko-KR" sz="1400"/>
              <a:t>00, </a:t>
            </a:r>
            <a:r>
              <a:rPr lang="ko-KR" altLang="en-US" sz="1400"/>
              <a:t>가득 섞였을 때는 </a:t>
            </a:r>
            <a:r>
              <a:rPr lang="en-US" altLang="ko-KR" sz="1400"/>
              <a:t>ff</a:t>
            </a:r>
            <a:r>
              <a:rPr lang="ko-KR" altLang="en-US" sz="1400"/>
              <a:t>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000000(</a:t>
            </a:r>
            <a:r>
              <a:rPr lang="ko-KR" altLang="en-US" sz="1400"/>
              <a:t>검은색</a:t>
            </a:r>
            <a:r>
              <a:rPr lang="en-US" altLang="ko-KR" sz="1400"/>
              <a:t>) ~ ffffff(</a:t>
            </a:r>
            <a:r>
              <a:rPr lang="ko-KR" altLang="en-US" sz="1400"/>
              <a:t>흰색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두자리씩 중복될 경우 줄여 사용할 수 있음</a:t>
            </a:r>
            <a:r>
              <a:rPr lang="en-US" altLang="ko-KR" sz="1400"/>
              <a:t>.</a:t>
            </a:r>
          </a:p>
          <a:p>
            <a:r>
              <a:rPr lang="ko-KR" altLang="en-US" sz="1400">
                <a:solidFill>
                  <a:srgbClr val="0070C0"/>
                </a:solidFill>
              </a:rPr>
              <a:t>예</a:t>
            </a:r>
            <a:r>
              <a:rPr lang="en-US" altLang="ko-KR" sz="1400">
                <a:solidFill>
                  <a:srgbClr val="0070C0"/>
                </a:solidFill>
              </a:rPr>
              <a:t>) #ffff00 </a:t>
            </a:r>
            <a:r>
              <a:rPr lang="en-US" altLang="ko-KR" sz="1400">
                <a:solidFill>
                  <a:srgbClr val="0070C0"/>
                </a:solidFill>
                <a:sym typeface="Wingdings" panose="05000000000000000000" pitchFamily="2" charset="2"/>
              </a:rPr>
              <a:t> #ff0, #cccccc  #ccc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396" y="3825380"/>
            <a:ext cx="20553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rgb/rgba</a:t>
            </a:r>
            <a:r>
              <a:rPr lang="ko-KR" altLang="en-US" b="1"/>
              <a:t> 표기법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620" y="4353886"/>
            <a:ext cx="498306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color:rgb(255,0,0)</a:t>
            </a:r>
            <a:r>
              <a:rPr lang="ko-KR" altLang="en-US" sz="1400"/>
              <a:t>처럼 세 자리의 숫자로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앞의 숫자부터 빨강</a:t>
            </a:r>
            <a:r>
              <a:rPr lang="en-US" altLang="ko-KR" sz="1400"/>
              <a:t>, </a:t>
            </a:r>
            <a:r>
              <a:rPr lang="ko-KR" altLang="en-US" sz="1400"/>
              <a:t>초록</a:t>
            </a:r>
            <a:r>
              <a:rPr lang="en-US" altLang="ko-KR" sz="1400"/>
              <a:t>, </a:t>
            </a:r>
            <a:r>
              <a:rPr lang="ko-KR" altLang="en-US" sz="1400"/>
              <a:t>파랑의 양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하나도 섞이지 않았을 때는 </a:t>
            </a:r>
            <a:r>
              <a:rPr lang="en-US" altLang="ko-KR" sz="1400"/>
              <a:t>0, </a:t>
            </a:r>
            <a:r>
              <a:rPr lang="ko-KR" altLang="en-US" sz="1400"/>
              <a:t>가득 섞였을 때는 </a:t>
            </a:r>
            <a:r>
              <a:rPr lang="en-US" altLang="ko-KR" sz="1400"/>
              <a:t>255</a:t>
            </a:r>
            <a:endParaRPr lang="ko-KR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투명도를 조절할 때는 </a:t>
            </a:r>
            <a:r>
              <a:rPr lang="en-US" altLang="ko-KR" sz="1400"/>
              <a:t>color:rgba(255,0,0,.3) </a:t>
            </a:r>
            <a:r>
              <a:rPr lang="ko-KR" altLang="en-US" sz="1400"/>
              <a:t>처럼 마지막에 알파값 추가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알파값은 불투명도를 나타내는 값으로 </a:t>
            </a:r>
            <a:r>
              <a:rPr lang="en-US" altLang="ko-KR" sz="1400"/>
              <a:t>0~1 </a:t>
            </a:r>
            <a:r>
              <a:rPr lang="ko-KR" altLang="en-US" sz="1400"/>
              <a:t>값 중에서 사용</a:t>
            </a:r>
            <a:r>
              <a:rPr lang="en-US" altLang="ko-KR" sz="1400"/>
              <a:t>(1</a:t>
            </a:r>
            <a:r>
              <a:rPr lang="ko-KR" altLang="en-US" sz="1400"/>
              <a:t>은 불투명</a:t>
            </a:r>
            <a:r>
              <a:rPr lang="en-US" altLang="ko-KR" sz="1400"/>
              <a:t>, 0</a:t>
            </a:r>
            <a:r>
              <a:rPr lang="ko-KR" altLang="en-US" sz="1400"/>
              <a:t>은 완전 투명</a:t>
            </a:r>
            <a:r>
              <a:rPr lang="en-US" altLang="ko-KR" sz="140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2654" y="1107347"/>
            <a:ext cx="189591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hsl/hsla </a:t>
            </a:r>
            <a:r>
              <a:rPr lang="ko-KR" altLang="en-US" b="1"/>
              <a:t>표기법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2654" y="1452776"/>
            <a:ext cx="5458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color:hsl(240, 100%, 50%) </a:t>
            </a:r>
            <a:r>
              <a:rPr lang="ko-KR" altLang="en-US" sz="1400"/>
              <a:t>처럼 세 자리의 숫자로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앞의 숫자부터 색상</a:t>
            </a:r>
            <a:r>
              <a:rPr lang="en-US" altLang="ko-KR" sz="1400"/>
              <a:t>(hue), </a:t>
            </a:r>
            <a:r>
              <a:rPr lang="ko-KR" altLang="en-US" sz="1400"/>
              <a:t>채도</a:t>
            </a:r>
            <a:r>
              <a:rPr lang="en-US" altLang="ko-KR" sz="1400"/>
              <a:t>(saturation), </a:t>
            </a:r>
            <a:r>
              <a:rPr lang="ko-KR" altLang="en-US" sz="1400"/>
              <a:t>밝기</a:t>
            </a:r>
            <a:r>
              <a:rPr lang="en-US" altLang="ko-KR" sz="1400"/>
              <a:t>(light)</a:t>
            </a:r>
            <a:r>
              <a:rPr lang="ko-KR" altLang="en-US" sz="1400"/>
              <a:t>의 양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투명도를 조절할 때는 </a:t>
            </a:r>
            <a:r>
              <a:rPr lang="en-US" altLang="ko-KR" sz="1400"/>
              <a:t>hsla(240,100%,50%,0.3)</a:t>
            </a:r>
            <a:r>
              <a:rPr lang="ko-KR" altLang="en-US" sz="1400"/>
              <a:t>처럼 마지막에 알파값 추가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알파값은 불투명도를 나타내는 값으로 </a:t>
            </a:r>
            <a:r>
              <a:rPr lang="en-US" altLang="ko-KR" sz="1400"/>
              <a:t>0~1 </a:t>
            </a:r>
            <a:r>
              <a:rPr lang="ko-KR" altLang="en-US" sz="1400"/>
              <a:t>값 중에서 사용</a:t>
            </a:r>
            <a:r>
              <a:rPr lang="en-US" altLang="ko-KR" sz="1400"/>
              <a:t>(1</a:t>
            </a:r>
            <a:r>
              <a:rPr lang="ko-KR" altLang="en-US" sz="1400"/>
              <a:t>은 불투명</a:t>
            </a:r>
            <a:r>
              <a:rPr lang="en-US" altLang="ko-KR" sz="1400"/>
              <a:t>, 0</a:t>
            </a:r>
            <a:r>
              <a:rPr lang="ko-KR" altLang="en-US" sz="1400"/>
              <a:t>은 완전 투명</a:t>
            </a:r>
            <a:r>
              <a:rPr lang="en-US" altLang="ko-KR" sz="1400"/>
              <a:t>)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397" y="1107347"/>
            <a:ext cx="189591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16</a:t>
            </a:r>
            <a:r>
              <a:rPr lang="ko-KR" altLang="en-US" b="1"/>
              <a:t>진수 표기법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2654" y="3833769"/>
            <a:ext cx="21783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/>
              <a:t>색상 이름 표기법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2654" y="4404437"/>
            <a:ext cx="54584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잘 알려진 색상 이름으로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색상 </a:t>
            </a:r>
            <a:r>
              <a:rPr lang="en-US" altLang="ko-KR" sz="1400"/>
              <a:t>16</a:t>
            </a:r>
            <a:r>
              <a:rPr lang="ko-KR" altLang="en-US" sz="1400"/>
              <a:t>가지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브라우저에서 표현할 수 있는 색상을 웹 안전 색상</a:t>
            </a:r>
            <a:r>
              <a:rPr lang="en-US" altLang="ko-KR" sz="1400"/>
              <a:t>(web-safe color)</a:t>
            </a:r>
            <a:r>
              <a:rPr lang="ko-KR" altLang="en-US" sz="1400"/>
              <a:t>라고 하는데 기본 </a:t>
            </a:r>
            <a:r>
              <a:rPr lang="en-US" altLang="ko-KR" sz="1400"/>
              <a:t>16</a:t>
            </a:r>
            <a:r>
              <a:rPr lang="ko-KR" altLang="en-US" sz="1400"/>
              <a:t>가지 색상을 포함해 모두 </a:t>
            </a:r>
            <a:r>
              <a:rPr lang="en-US" altLang="ko-KR" sz="1400"/>
              <a:t>216</a:t>
            </a:r>
            <a:r>
              <a:rPr lang="ko-KR" altLang="en-US" sz="1400"/>
              <a:t>가지입니다</a:t>
            </a:r>
            <a:r>
              <a:rPr lang="en-US" altLang="ko-KR" sz="1400"/>
              <a:t>. 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7D1C37-88EE-4C38-9B52-233F8B0E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웹에서 색상 표현하기</a:t>
            </a:r>
          </a:p>
        </p:txBody>
      </p:sp>
    </p:spTree>
    <p:extLst>
      <p:ext uri="{BB962C8B-B14F-4D97-AF65-F5344CB8AC3E}">
        <p14:creationId xmlns:p14="http://schemas.microsoft.com/office/powerpoint/2010/main" val="1775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background-color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612396" y="2030135"/>
            <a:ext cx="4882393" cy="223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문서의 요소에 배경색 지정</a:t>
            </a: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16</a:t>
            </a:r>
            <a:r>
              <a:rPr lang="ko-KR" altLang="en-US" sz="1400"/>
              <a:t>진수나 </a:t>
            </a:r>
            <a:r>
              <a:rPr lang="en-US" altLang="ko-KR" sz="1400"/>
              <a:t>rgb </a:t>
            </a:r>
            <a:r>
              <a:rPr lang="ko-KR" altLang="en-US" sz="1400"/>
              <a:t>값</a:t>
            </a:r>
            <a:r>
              <a:rPr lang="en-US" altLang="ko-KR" sz="1400"/>
              <a:t>, rgba </a:t>
            </a:r>
            <a:r>
              <a:rPr lang="ko-KR" altLang="en-US" sz="1400"/>
              <a:t>값</a:t>
            </a:r>
            <a:r>
              <a:rPr lang="en-US" altLang="ko-KR" sz="1400"/>
              <a:t> </a:t>
            </a:r>
            <a:r>
              <a:rPr lang="ko-KR" altLang="en-US" sz="1400"/>
              <a:t>또는 색상 이름 사용</a:t>
            </a: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색은 상속되지 않는다</a:t>
            </a:r>
            <a:endParaRPr lang="en-US" altLang="ko-KR" sz="14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1582460"/>
            <a:ext cx="3028950" cy="4476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36" y="2193538"/>
            <a:ext cx="4547701" cy="92387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AD5807D-EA2E-4C62-B5E2-74E27BF3AA2B}"/>
              </a:ext>
            </a:extLst>
          </p:cNvPr>
          <p:cNvCxnSpPr/>
          <p:nvPr/>
        </p:nvCxnSpPr>
        <p:spPr>
          <a:xfrm>
            <a:off x="4932727" y="2599490"/>
            <a:ext cx="755009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4C80BE8-DC7C-4FBC-B5CF-4AABB404B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0" y="4447715"/>
            <a:ext cx="4771429" cy="121904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FE92953-CB7C-471E-B498-A0B4A055B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49" y="3740587"/>
            <a:ext cx="4847619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background-clip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495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배경을 어디까지 적용할지 지정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" y="2218864"/>
            <a:ext cx="4253219" cy="361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2669939"/>
            <a:ext cx="4392118" cy="10875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89669" y="3989064"/>
            <a:ext cx="33695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background-clip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1857"/>
          <a:stretch/>
        </p:blipFill>
        <p:spPr>
          <a:xfrm>
            <a:off x="586086" y="4410515"/>
            <a:ext cx="2639490" cy="11715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4950" y="4103818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background-clip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7127769" y="1668136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background-clip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padding-box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b="46033"/>
          <a:stretch/>
        </p:blipFill>
        <p:spPr>
          <a:xfrm>
            <a:off x="7185984" y="1975913"/>
            <a:ext cx="2805304" cy="11787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b="43416"/>
          <a:stretch/>
        </p:blipFill>
        <p:spPr>
          <a:xfrm>
            <a:off x="7185984" y="4403281"/>
            <a:ext cx="2767204" cy="11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background-image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495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 이미지 파일 경로 지정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263385"/>
            <a:ext cx="3011644" cy="3500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78978" y="2771836"/>
            <a:ext cx="4520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url('images/bg1.png')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4384993"/>
            <a:ext cx="696286" cy="3692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093" y="3798619"/>
            <a:ext cx="3562350" cy="2828925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6591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background-repeat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16591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 이미지 반복</a:t>
            </a:r>
            <a:r>
              <a:rPr lang="en-US" altLang="ko-KR" sz="1400"/>
              <a:t> </a:t>
            </a:r>
            <a:r>
              <a:rPr lang="ko-KR" altLang="en-US" sz="1400"/>
              <a:t>여부 및 반복 방향 지정</a:t>
            </a:r>
            <a:endParaRPr lang="en-US" altLang="ko-KR" sz="14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794" y="2235177"/>
            <a:ext cx="5022120" cy="35583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794" y="2747660"/>
            <a:ext cx="5022120" cy="13930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458236-E742-4952-BA51-61228A665876}"/>
              </a:ext>
            </a:extLst>
          </p:cNvPr>
          <p:cNvSpPr/>
          <p:nvPr/>
        </p:nvSpPr>
        <p:spPr>
          <a:xfrm>
            <a:off x="173679" y="484663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'images/bg1.png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437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background-size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495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 이미지 크기</a:t>
            </a:r>
            <a:r>
              <a:rPr lang="en-US" altLang="ko-KR" sz="1400"/>
              <a:t> </a:t>
            </a:r>
            <a:r>
              <a:rPr lang="ko-KR" altLang="en-US" sz="1400"/>
              <a:t>조절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184811"/>
            <a:ext cx="5092118" cy="37218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94950" y="2750669"/>
            <a:ext cx="5011600" cy="1819483"/>
            <a:chOff x="494950" y="2723673"/>
            <a:chExt cx="5956184" cy="236844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50" y="2723673"/>
              <a:ext cx="5885702" cy="236844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320759" y="3416767"/>
              <a:ext cx="4976815" cy="32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800">
                  <a:cs typeface="Times New Roman" panose="02020603050405020304" pitchFamily="18" charset="0"/>
                </a:rPr>
                <a:t>요소 안에 배경 이미지가 다 들어오도록  확대</a:t>
              </a:r>
              <a:r>
                <a:rPr lang="en-US" altLang="ko-KR" sz="800">
                  <a:cs typeface="Times New Roman" panose="02020603050405020304" pitchFamily="18" charset="0"/>
                </a:rPr>
                <a:t>/</a:t>
              </a:r>
              <a:r>
                <a:rPr lang="ko-KR" altLang="ko-KR" sz="800">
                  <a:cs typeface="Times New Roman" panose="02020603050405020304" pitchFamily="18" charset="0"/>
                </a:rPr>
                <a:t>축소</a:t>
              </a:r>
              <a:endParaRPr lang="ko-KR" altLang="en-US" sz="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08683" y="3883043"/>
              <a:ext cx="5142451" cy="32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800">
                  <a:cs typeface="Times New Roman" panose="02020603050405020304" pitchFamily="18" charset="0"/>
                </a:rPr>
                <a:t>배경 이미지</a:t>
              </a:r>
              <a:r>
                <a:rPr lang="ko-KR" altLang="en-US" sz="800">
                  <a:cs typeface="Times New Roman" panose="02020603050405020304" pitchFamily="18" charset="0"/>
                </a:rPr>
                <a:t>로 요소를 모두 덮</a:t>
              </a:r>
              <a:r>
                <a:rPr lang="ko-KR" altLang="ko-KR" sz="800">
                  <a:cs typeface="Times New Roman" panose="02020603050405020304" pitchFamily="18" charset="0"/>
                </a:rPr>
                <a:t>도록  확대</a:t>
              </a:r>
              <a:r>
                <a:rPr lang="en-US" altLang="ko-KR" sz="800">
                  <a:cs typeface="Times New Roman" panose="02020603050405020304" pitchFamily="18" charset="0"/>
                </a:rPr>
                <a:t>/</a:t>
              </a:r>
              <a:r>
                <a:rPr lang="ko-KR" altLang="ko-KR" sz="800">
                  <a:cs typeface="Times New Roman" panose="02020603050405020304" pitchFamily="18" charset="0"/>
                </a:rPr>
                <a:t>축소</a:t>
              </a:r>
              <a:endParaRPr lang="ko-KR" altLang="en-US" sz="80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180194" y="4013689"/>
            <a:ext cx="25056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.bg6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endParaRPr lang="ko-KR" altLang="en-US" sz="1050"/>
          </a:p>
        </p:txBody>
      </p:sp>
      <p:sp>
        <p:nvSpPr>
          <p:cNvPr id="15" name="직사각형 14"/>
          <p:cNvSpPr/>
          <p:nvPr/>
        </p:nvSpPr>
        <p:spPr>
          <a:xfrm>
            <a:off x="597044" y="4800505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.bg1</a:t>
            </a:r>
            <a:r>
              <a:rPr lang="en-US" altLang="ko-KR" sz="11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1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1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7" y="5177529"/>
            <a:ext cx="1309052" cy="12666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092" y="5237550"/>
            <a:ext cx="1520449" cy="130846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934" y="2276521"/>
            <a:ext cx="1493033" cy="127872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6659" y="2285049"/>
            <a:ext cx="1493032" cy="128182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934" y="4470934"/>
            <a:ext cx="1493032" cy="12756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8865" y="4377522"/>
            <a:ext cx="1493032" cy="13691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E7405D-3515-420E-8AA4-BCE9938A199E}"/>
              </a:ext>
            </a:extLst>
          </p:cNvPr>
          <p:cNvSpPr/>
          <p:nvPr/>
        </p:nvSpPr>
        <p:spPr>
          <a:xfrm>
            <a:off x="2978662" y="4854818"/>
            <a:ext cx="2608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.bg2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81A0BF-F2FF-4B8B-B7E0-48FF8FF65DC0}"/>
              </a:ext>
            </a:extLst>
          </p:cNvPr>
          <p:cNvSpPr/>
          <p:nvPr/>
        </p:nvSpPr>
        <p:spPr>
          <a:xfrm>
            <a:off x="6439827" y="1882160"/>
            <a:ext cx="2406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.bg3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60%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40%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DA65BF-2A16-4C13-9AE5-481E6EF8DDDA}"/>
              </a:ext>
            </a:extLst>
          </p:cNvPr>
          <p:cNvSpPr/>
          <p:nvPr/>
        </p:nvSpPr>
        <p:spPr>
          <a:xfrm>
            <a:off x="9180194" y="1916075"/>
            <a:ext cx="2406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.bg4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contain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249255-77A8-4BB5-A2D5-A50661950141}"/>
              </a:ext>
            </a:extLst>
          </p:cNvPr>
          <p:cNvSpPr/>
          <p:nvPr/>
        </p:nvSpPr>
        <p:spPr>
          <a:xfrm>
            <a:off x="6439827" y="4016777"/>
            <a:ext cx="22717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.bg5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71474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background-position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494950" y="1696748"/>
            <a:ext cx="576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/>
              <a:t>배경 이미지를 반복하지 않을 경우</a:t>
            </a:r>
            <a:r>
              <a:rPr lang="en-US" altLang="ko-KR" sz="1400"/>
              <a:t>, </a:t>
            </a:r>
            <a:r>
              <a:rPr lang="ko-KR" altLang="en-US" sz="1400"/>
              <a:t>배경 이미지를 표시할</a:t>
            </a:r>
            <a:r>
              <a:rPr lang="en-US" altLang="ko-KR" sz="1400"/>
              <a:t> </a:t>
            </a:r>
            <a:r>
              <a:rPr lang="ko-KR" altLang="en-US" sz="1400"/>
              <a:t>위치 지정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216205"/>
            <a:ext cx="4540978" cy="8067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94949" y="3356855"/>
            <a:ext cx="6096000" cy="27665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/>
              <a:t>① 백분율 </a:t>
            </a:r>
            <a:r>
              <a:rPr lang="en-US" altLang="ko-KR" sz="1400" b="1"/>
              <a:t>: </a:t>
            </a:r>
            <a:r>
              <a:rPr lang="ko-KR" altLang="en-US" sz="1400"/>
              <a:t>배경 이미지의 가로 위치와 세로 위치를 </a:t>
            </a:r>
            <a:r>
              <a:rPr lang="en-US" altLang="ko-KR" sz="1400"/>
              <a:t>%</a:t>
            </a:r>
            <a:r>
              <a:rPr lang="ko-KR" altLang="en-US" sz="1400"/>
              <a:t>로 나타냄</a:t>
            </a:r>
            <a:r>
              <a:rPr lang="en-US" altLang="ko-KR" sz="140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/>
              <a:t>   </a:t>
            </a:r>
            <a:r>
              <a:rPr lang="ko-KR" altLang="en-US" sz="1100"/>
              <a:t>예</a:t>
            </a:r>
            <a:r>
              <a:rPr lang="en-US" altLang="ko-KR" sz="1100"/>
              <a:t>) background-postion: 0% 0% , background-position : 30% 60%</a:t>
            </a:r>
          </a:p>
          <a:p>
            <a:pPr fontAlgn="base">
              <a:lnSpc>
                <a:spcPct val="130000"/>
              </a:lnSpc>
            </a:pPr>
            <a:br>
              <a:rPr lang="en-US" altLang="ko-KR" sz="1400" b="1"/>
            </a:br>
            <a:r>
              <a:rPr lang="ko-KR" altLang="en-US" sz="1400" b="1"/>
              <a:t>② 길이 길이 </a:t>
            </a:r>
            <a:r>
              <a:rPr lang="en-US" altLang="ko-KR" sz="1400" b="1"/>
              <a:t>: </a:t>
            </a:r>
            <a:r>
              <a:rPr lang="ko-KR" altLang="en-US" sz="1400"/>
              <a:t>배경 이미지의 위치를 직접 길이로 지정</a:t>
            </a: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100"/>
              <a:t>   예</a:t>
            </a:r>
            <a:r>
              <a:rPr lang="en-US" altLang="ko-KR" sz="1100"/>
              <a:t>) background-position:30px 20px;</a:t>
            </a:r>
            <a:br>
              <a:rPr lang="en-US" altLang="ko-KR" sz="1200"/>
            </a:br>
            <a:endParaRPr lang="en-US" altLang="ko-KR" sz="1200"/>
          </a:p>
          <a:p>
            <a:pPr fontAlgn="base">
              <a:lnSpc>
                <a:spcPct val="130000"/>
              </a:lnSpc>
            </a:pPr>
            <a:r>
              <a:rPr lang="ko-KR" altLang="en-US" sz="1400" b="1"/>
              <a:t>③ 키워드 </a:t>
            </a:r>
            <a:r>
              <a:rPr lang="en-US" altLang="ko-KR" sz="1400"/>
              <a:t>- top, left, center, right, top, middle, bottom</a:t>
            </a:r>
            <a:endParaRPr lang="ko-KR" altLang="en-US" sz="1400"/>
          </a:p>
          <a:p>
            <a:pPr fontAlgn="base">
              <a:lnSpc>
                <a:spcPct val="130000"/>
              </a:lnSpc>
            </a:pPr>
            <a:r>
              <a:rPr lang="ko-KR" altLang="en-US" sz="1400"/>
              <a:t>가로 배치는 </a:t>
            </a:r>
            <a:r>
              <a:rPr lang="en-US" altLang="ko-KR" sz="1400" b="1"/>
              <a:t>left</a:t>
            </a:r>
            <a:r>
              <a:rPr lang="ko-KR" altLang="en-US" sz="1400" b="1"/>
              <a:t>와 </a:t>
            </a:r>
            <a:r>
              <a:rPr lang="en-US" altLang="ko-KR" sz="1400" b="1"/>
              <a:t>center, top </a:t>
            </a:r>
            <a:r>
              <a:rPr lang="ko-KR" altLang="en-US" sz="1400"/>
              <a:t>중에서 선택</a:t>
            </a: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400"/>
              <a:t>세로 배치는 </a:t>
            </a:r>
            <a:r>
              <a:rPr lang="en-US" altLang="ko-KR" sz="1400" b="1"/>
              <a:t>top</a:t>
            </a:r>
            <a:r>
              <a:rPr lang="ko-KR" altLang="en-US" sz="1400"/>
              <a:t>과 </a:t>
            </a:r>
            <a:r>
              <a:rPr lang="en-US" altLang="ko-KR" sz="1400" b="1"/>
              <a:t>bottom, center </a:t>
            </a:r>
            <a:r>
              <a:rPr lang="ko-KR" altLang="en-US" sz="1400"/>
              <a:t>중에서 선택</a:t>
            </a: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200"/>
              <a:t>   </a:t>
            </a:r>
            <a:r>
              <a:rPr lang="ko-KR" altLang="en-US" sz="1100"/>
              <a:t>예</a:t>
            </a:r>
            <a:r>
              <a:rPr lang="en-US" altLang="ko-KR" sz="1100"/>
              <a:t>) background-position:center bottom</a:t>
            </a:r>
            <a:endParaRPr lang="en-US" altLang="ko-KR" sz="120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842ECF1-ECAC-45E5-A27C-DB8C3491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35" y="3817319"/>
            <a:ext cx="1342857" cy="55238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14F57AA-13FA-42B9-98A2-83BEF20AA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14" y="1971922"/>
            <a:ext cx="1390476" cy="65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2DCD18-3683-47D0-AC88-300298EB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74" y="1738657"/>
            <a:ext cx="2910936" cy="1123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304DEE-C96D-453C-B089-9C6586323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74" y="3557285"/>
            <a:ext cx="2910936" cy="10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background-origin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494950" y="1696748"/>
            <a:ext cx="576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/>
              <a:t>배경 이미지를 배치하기 위한 기준 설정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206353"/>
            <a:ext cx="4748169" cy="3451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2797217"/>
            <a:ext cx="4479721" cy="11405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9508" y="4162466"/>
            <a:ext cx="32297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.bg1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background-origin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padding-box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ko-KR" altLang="en-US" sz="1050"/>
          </a:p>
        </p:txBody>
      </p:sp>
      <p:sp>
        <p:nvSpPr>
          <p:cNvPr id="9" name="직사각형 8"/>
          <p:cNvSpPr/>
          <p:nvPr/>
        </p:nvSpPr>
        <p:spPr>
          <a:xfrm>
            <a:off x="4425193" y="4183493"/>
            <a:ext cx="2799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.bg2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background-origin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151831" y="4162465"/>
            <a:ext cx="2799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.bg3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background-origin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674099BB-6F32-4D5C-8F1D-BDAC6E31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79" y="1765319"/>
            <a:ext cx="2883547" cy="1791480"/>
          </a:xfrm>
          <a:prstGeom prst="rect">
            <a:avLst/>
          </a:prstGeom>
        </p:spPr>
      </p:pic>
      <p:pic>
        <p:nvPicPr>
          <p:cNvPr id="19" name="그림 18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C097EC3D-769F-4F5B-A240-242A75C36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" y="4465888"/>
            <a:ext cx="3028571" cy="1961905"/>
          </a:xfrm>
          <a:prstGeom prst="rect">
            <a:avLst/>
          </a:prstGeom>
        </p:spPr>
      </p:pic>
      <p:pic>
        <p:nvPicPr>
          <p:cNvPr id="21" name="그림 20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08DD8D03-87C6-440C-ADC1-E0910D059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93" y="4465888"/>
            <a:ext cx="3009524" cy="18571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351B5DD-8E36-47FC-8480-9AE4DB29E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31" y="4465888"/>
            <a:ext cx="2952381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background-attachment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494950" y="1696748"/>
            <a:ext cx="3363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/>
              <a:t>배경 이미지를 고정하는</a:t>
            </a:r>
            <a:r>
              <a:rPr lang="en-US" altLang="ko-KR" sz="1400"/>
              <a:t> </a:t>
            </a:r>
            <a:r>
              <a:rPr lang="ko-KR" altLang="en-US" sz="1400"/>
              <a:t>속성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9" y="2103990"/>
            <a:ext cx="3621510" cy="13864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4949" y="3702441"/>
            <a:ext cx="45048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url('images/bottom-bg.jpg')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background-repeat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background-position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background-attachment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50"/>
          </a:p>
        </p:txBody>
      </p:sp>
      <p:cxnSp>
        <p:nvCxnSpPr>
          <p:cNvPr id="19" name="직선 연결선 18"/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5233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235647" y="1696748"/>
            <a:ext cx="4728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관련 속성을 줄여서 표기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속성 값이 다르므로 표기 순서는 상관없음</a:t>
            </a:r>
            <a:endParaRPr lang="en-US" altLang="ko-KR" sz="1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17" y="2585208"/>
            <a:ext cx="5343603" cy="3023795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5EF4BAB-699F-4C53-84F4-2D2977503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9" y="4853476"/>
            <a:ext cx="4370666" cy="13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6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1065</TotalTime>
  <Words>1738</Words>
  <Application>Microsoft Office PowerPoint</Application>
  <PresentationFormat>와이드스크린</PresentationFormat>
  <Paragraphs>249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D2Coding</vt:lpstr>
      <vt:lpstr>맑은 고딕</vt:lpstr>
      <vt:lpstr>Arial</vt:lpstr>
      <vt:lpstr>Office 테마</vt:lpstr>
      <vt:lpstr>07. 색상과 배경을 위한 스타일</vt:lpstr>
      <vt:lpstr>웹에서 색상 표현하기</vt:lpstr>
      <vt:lpstr>배경 색과 배경 이미지</vt:lpstr>
      <vt:lpstr>배경 색과 배경 이미지</vt:lpstr>
      <vt:lpstr>배경 색과 배경 이미지</vt:lpstr>
      <vt:lpstr>배경 색과 배경 이미지</vt:lpstr>
      <vt:lpstr>배경 색과 배경 이미지</vt:lpstr>
      <vt:lpstr>배경 색과 배경 이미지</vt:lpstr>
      <vt:lpstr>배경 색과 배경 이미지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 색상과 배경을 위한 스타일</dc:title>
  <dc:creator>Kyunghee Ko</dc:creator>
  <cp:lastModifiedBy>Ko Kyunghee</cp:lastModifiedBy>
  <cp:revision>29</cp:revision>
  <dcterms:created xsi:type="dcterms:W3CDTF">2016-12-20T05:45:11Z</dcterms:created>
  <dcterms:modified xsi:type="dcterms:W3CDTF">2019-12-21T06:35:06Z</dcterms:modified>
</cp:coreProperties>
</file>