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A7B02DBE-FEFB-498D-95B0-7E785C55D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35759DB-ADAB-4797-9E3E-682DB4FA37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B8EE5A-3D93-4CD0-908F-5B58D3F8DF2C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08. CSS</a:t>
            </a:r>
            <a:r>
              <a:rPr lang="ko-KR" altLang="en-US"/>
              <a:t> 박스 모델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466" y="258380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141" y="2583809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박스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054" y="6133296"/>
            <a:ext cx="462838" cy="602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466" y="332204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141" y="3322040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테두리 관련 속성들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466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141" y="4060271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여백을 조절하는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박스</a:t>
            </a:r>
            <a:r>
              <a:rPr lang="en-US" altLang="ko-KR" sz="1400"/>
              <a:t> </a:t>
            </a:r>
            <a:r>
              <a:rPr lang="ko-KR" altLang="en-US" sz="1400"/>
              <a:t>모서리 부분을 둥글게 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35827"/>
            <a:ext cx="3960347" cy="1233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3562807"/>
            <a:ext cx="5420686" cy="25785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87486" y="1683164"/>
            <a:ext cx="5156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빨강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모서리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url(images/pic1.jpg)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영역을 다 채우게*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13" y="4012210"/>
            <a:ext cx="3571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가로 반지름 크기와 세로 반지름 크기를 함께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23607"/>
            <a:ext cx="4334749" cy="11910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1787" y="34404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border-top-left-radius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위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border-bottom-right-radius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4681881"/>
            <a:ext cx="2849635" cy="17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box-shdow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선택한 요소에 그림자 효과 내기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수평 거리와</a:t>
            </a:r>
            <a:r>
              <a:rPr lang="en-US" altLang="ko-KR" sz="1400"/>
              <a:t> </a:t>
            </a:r>
            <a:r>
              <a:rPr lang="ko-KR" altLang="en-US" sz="1400"/>
              <a:t>수직 거리는 필수</a:t>
            </a:r>
            <a:r>
              <a:rPr lang="en-US" altLang="ko-KR" sz="1400"/>
              <a:t>, </a:t>
            </a:r>
            <a:r>
              <a:rPr lang="ko-KR" altLang="en-US" sz="1400"/>
              <a:t>기타 속성 값은 옵션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1965184"/>
            <a:ext cx="3867325" cy="7708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7" y="3239206"/>
            <a:ext cx="5687736" cy="30025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1540" y="1230964"/>
            <a:ext cx="3513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65" y="2479559"/>
            <a:ext cx="3200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요소 주변의 여백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마진을</a:t>
            </a:r>
            <a:r>
              <a:rPr lang="en-US" altLang="ko-KR" sz="1400"/>
              <a:t> </a:t>
            </a:r>
            <a:r>
              <a:rPr lang="ko-KR" altLang="en-US" sz="1400"/>
              <a:t>이용하면 요소와 요소 간의 간격 조절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46" y="2304899"/>
            <a:ext cx="1711268" cy="1533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2388951"/>
            <a:ext cx="3722053" cy="14379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" y="3932254"/>
            <a:ext cx="6204533" cy="17372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57890" y="1052875"/>
            <a:ext cx="50585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1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네 방향 모두에 같은 값 적용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2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첫번째 값은 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두번째 값은 좌우 마진 값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3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빠진 값은 마주 보는 방향의 속성 값 사용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4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top, right, bottom, left </a:t>
            </a:r>
            <a:r>
              <a:rPr lang="ko-KR" altLang="en-US" sz="1400">
                <a:sym typeface="Wingdings" panose="05000000000000000000" pitchFamily="2" charset="2"/>
              </a:rPr>
              <a:t>순으로 적용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906" y="1813702"/>
            <a:ext cx="3437171" cy="1678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758" y="3107906"/>
            <a:ext cx="4210050" cy="1944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90" y="5715649"/>
            <a:ext cx="5028414" cy="2053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855" y="4428678"/>
            <a:ext cx="5424838" cy="2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6" y="3261499"/>
            <a:ext cx="4300386" cy="29538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2416" y="1758406"/>
            <a:ext cx="377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7038886" y="1527013"/>
            <a:ext cx="3796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- 0 auto 0 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1" y="3437298"/>
            <a:ext cx="3941059" cy="14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마진</a:t>
            </a:r>
            <a:r>
              <a:rPr lang="en-US" altLang="ko-KR" b="1"/>
              <a:t> </a:t>
            </a:r>
            <a:r>
              <a:rPr lang="ko-KR" altLang="en-US" b="1"/>
              <a:t>중첩 현상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6" y="1531046"/>
            <a:ext cx="392824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세로로 배치할 경우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ko-KR" altLang="en-US" sz="1400"/>
              <a:t>마진과 마진이 만날 때 마진 값이 큰 쪽으로 겹쳐지는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가로로 배치할 경우에는 상관없음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E5446E5-EF11-428C-8EC4-5368D909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44" y="1488309"/>
            <a:ext cx="3057645" cy="3126202"/>
          </a:xfrm>
          <a:prstGeom prst="rect">
            <a:avLst/>
          </a:prstGeom>
        </p:spPr>
      </p:pic>
      <p:pic>
        <p:nvPicPr>
          <p:cNvPr id="10" name="그림 9" descr="스크린샷, 시계, 그리기이(가) 표시된 사진&#10;&#10;자동 생성된 설명">
            <a:extLst>
              <a:ext uri="{FF2B5EF4-FFF2-40B4-BE49-F238E27FC236}">
                <a16:creationId xmlns:a16="http://schemas.microsoft.com/office/drawing/2014/main" id="{2F9B0EEA-CA88-4A12-B83C-2030A6CB4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69" y="3429000"/>
            <a:ext cx="1743599" cy="3133331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CF08A9B-5952-472A-88AE-48A0E627F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90" y="3341951"/>
            <a:ext cx="2141882" cy="3126202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F7BF03-A84C-4FB0-BECE-686553868C31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2886470" y="3051410"/>
            <a:ext cx="2031575" cy="377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B7D6A2B-8B92-4FD1-89E3-F1179622F817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7975689" y="3051410"/>
            <a:ext cx="2126142" cy="29054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120A68-3879-42F2-8B30-F3DDB86A6DAF}"/>
              </a:ext>
            </a:extLst>
          </p:cNvPr>
          <p:cNvSpPr txBox="1"/>
          <p:nvPr/>
        </p:nvSpPr>
        <p:spPr>
          <a:xfrm>
            <a:off x="3265854" y="2924787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예상하는 모습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05370-85F9-4098-94F9-69A6341FF093}"/>
              </a:ext>
            </a:extLst>
          </p:cNvPr>
          <p:cNvSpPr txBox="1"/>
          <p:nvPr/>
        </p:nvSpPr>
        <p:spPr>
          <a:xfrm>
            <a:off x="8258193" y="2924787"/>
            <a:ext cx="1217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실제 결과 화면</a:t>
            </a:r>
          </a:p>
        </p:txBody>
      </p:sp>
    </p:spTree>
    <p:extLst>
      <p:ext uri="{BB962C8B-B14F-4D97-AF65-F5344CB8AC3E}">
        <p14:creationId xmlns:p14="http://schemas.microsoft.com/office/powerpoint/2010/main" val="227315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padding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콘텐츠 영역과 테두리 사이의 여백</a:t>
            </a:r>
            <a:r>
              <a:rPr lang="en-US" altLang="ko-KR" sz="1400"/>
              <a:t>(</a:t>
            </a:r>
            <a:r>
              <a:rPr lang="ko-KR" altLang="en-US" sz="1400"/>
              <a:t>테두리 안쪽 여백</a:t>
            </a:r>
            <a:r>
              <a:rPr lang="en-US" altLang="ko-KR" sz="140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35" y="2062780"/>
            <a:ext cx="1893021" cy="1695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7" y="2379923"/>
            <a:ext cx="3509438" cy="12529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7073" y="1157681"/>
            <a:ext cx="42415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- 15px 15px 15px 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25" y="4103139"/>
            <a:ext cx="5278897" cy="8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박스 모델로 콘텐츠 정리하기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B86EFDA-468D-4158-920E-DCA32980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1" y="1719743"/>
            <a:ext cx="4974808" cy="3900881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48935B38-3B9B-4AEB-9E4E-87E09EEAD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6" y="1212209"/>
            <a:ext cx="5255643" cy="506695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DC6FD0-85A1-43BE-A49C-CDAEF8EF25C5}"/>
              </a:ext>
            </a:extLst>
          </p:cNvPr>
          <p:cNvSpPr/>
          <p:nvPr/>
        </p:nvSpPr>
        <p:spPr>
          <a:xfrm>
            <a:off x="5654180" y="3363985"/>
            <a:ext cx="72145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0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블록 레벨 요소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4446165" cy="9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삽입했을 때 혼자 한 줄을 차지하는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너비가 </a:t>
            </a:r>
            <a:r>
              <a:rPr lang="en-US" altLang="ko-KR" sz="1400"/>
              <a:t>100%</a:t>
            </a:r>
            <a:br>
              <a:rPr lang="en-US" altLang="ko-KR" sz="1400"/>
            </a:br>
            <a:r>
              <a:rPr lang="ko-KR" altLang="en-US" sz="1200"/>
              <a:t>예</a:t>
            </a:r>
            <a:r>
              <a:rPr lang="en-US" altLang="ko-KR" sz="1200"/>
              <a:t>) &lt;div&gt;, &lt;p&gt; </a:t>
            </a:r>
            <a:r>
              <a:rPr lang="ko-KR" altLang="en-US" sz="1200"/>
              <a:t>등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50303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 레벨 요소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1408" y="1728132"/>
            <a:ext cx="476494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차지하지 않는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화면에 표시되는 콘텐츠만큼만 영역을 차지하고 나머지 공간에는 다른 요소가 올 수 있음</a:t>
            </a:r>
            <a:br>
              <a:rPr lang="en-US" altLang="ko-KR" sz="1400"/>
            </a:br>
            <a:r>
              <a:rPr lang="ko-KR" altLang="en-US" sz="1200"/>
              <a:t>예</a:t>
            </a:r>
            <a:r>
              <a:rPr lang="en-US" altLang="ko-KR" sz="1200"/>
              <a:t>) &lt;img&gt;, &lt;strong&gt; </a:t>
            </a:r>
            <a:r>
              <a:rPr lang="ko-KR" altLang="en-US" sz="1200"/>
              <a:t>등</a:t>
            </a:r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3113127"/>
            <a:ext cx="1492575" cy="2959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59" y="3630689"/>
            <a:ext cx="4112044" cy="19241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29432" y="3437950"/>
            <a:ext cx="4678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시간이란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 죽을 것처럼 오늘을 살고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영원히 살 것처럼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내일을 꿈꾸어라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2" y="4388885"/>
            <a:ext cx="4666430" cy="16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박스</a:t>
            </a:r>
            <a:r>
              <a:rPr lang="en-US" altLang="ko-KR" b="1"/>
              <a:t> </a:t>
            </a:r>
            <a:r>
              <a:rPr lang="ko-KR" altLang="en-US" b="1"/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</a:t>
            </a:r>
            <a:r>
              <a:rPr lang="en-US" altLang="ko-KR" sz="1400"/>
              <a:t>, </a:t>
            </a:r>
            <a:r>
              <a:rPr lang="ko-KR" altLang="en-US" sz="1400"/>
              <a:t>패딩</a:t>
            </a:r>
            <a:r>
              <a:rPr lang="en-US" altLang="ko-KR" sz="1400"/>
              <a:t>(padding), </a:t>
            </a:r>
            <a:r>
              <a:rPr lang="ko-KR" altLang="en-US" sz="1400"/>
              <a:t>박스의 테두리</a:t>
            </a:r>
            <a:r>
              <a:rPr lang="en-US" altLang="ko-KR" sz="1400"/>
              <a:t>(border), </a:t>
            </a:r>
            <a:r>
              <a:rPr lang="ko-KR" altLang="en-US" sz="1400"/>
              <a:t>그리고 마진</a:t>
            </a:r>
            <a:r>
              <a:rPr lang="en-US" altLang="ko-KR" sz="1400"/>
              <a:t>(margin) </a:t>
            </a:r>
            <a:r>
              <a:rPr lang="ko-KR" altLang="en-US" sz="1400"/>
              <a:t>등의 요소로 구성됨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개발자 도구 창에서 박스 모델 확인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46" y="1065618"/>
            <a:ext cx="2062206" cy="18895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" y="3271226"/>
            <a:ext cx="8086988" cy="3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영역의 크기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303136"/>
            <a:ext cx="3372374" cy="6682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1057832"/>
            <a:ext cx="2318134" cy="2132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99" y="3190515"/>
            <a:ext cx="5415575" cy="127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74861" y="1057832"/>
            <a:ext cx="4336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:4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고정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가변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창 너비의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간의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1371"/>
          <a:stretch/>
        </p:blipFill>
        <p:spPr>
          <a:xfrm>
            <a:off x="7533313" y="4073930"/>
            <a:ext cx="2745904" cy="20147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783" y="4854017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실제 콘텐츠 너비 계산하기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99" y="5440139"/>
            <a:ext cx="6036361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3" y="2102804"/>
            <a:ext cx="6602137" cy="350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064" y="2725761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display:block</a:t>
            </a:r>
          </a:p>
          <a:p>
            <a:endParaRPr lang="en-US" altLang="ko-KR" sz="1400"/>
          </a:p>
          <a:p>
            <a:r>
              <a:rPr lang="ko-KR" altLang="en-US" sz="1400"/>
              <a:t>해당 요소를 블록 레벨로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3063" y="3532700"/>
            <a:ext cx="2139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0" y="4479060"/>
            <a:ext cx="1131976" cy="20462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0271" y="2725761"/>
            <a:ext cx="3254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display:inline</a:t>
            </a:r>
          </a:p>
          <a:p>
            <a:endParaRPr lang="en-US" altLang="ko-KR" sz="1400"/>
          </a:p>
          <a:p>
            <a:r>
              <a:rPr lang="ko-KR" altLang="en-US" sz="1400"/>
              <a:t>블록 레벨 요소를 인라인 레벨로 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61151" y="2725761"/>
            <a:ext cx="374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display:inline-block</a:t>
            </a:r>
          </a:p>
          <a:p>
            <a:endParaRPr lang="en-US" altLang="ko-KR" sz="1400"/>
          </a:p>
          <a:p>
            <a:r>
              <a:rPr lang="ko-KR" altLang="en-US" sz="1400"/>
              <a:t>요소를 인라인 레벨로 배치하면서 내용에는 블록 레벨 속성을 지정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0736" y="3717366"/>
            <a:ext cx="2081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8073006" y="3810186"/>
            <a:ext cx="2715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151" y="5200038"/>
            <a:ext cx="3469894" cy="94515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3063" y="1549490"/>
            <a:ext cx="9773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latin typeface="TDc_SSiMyungJo_120_OTF"/>
              </a:rPr>
              <a:t>블록 레벨 요소를 인라인 레벨 요소로 바꾸거나 인라인 레벨 요소를 블록 레벨 요소로 바꿈</a:t>
            </a:r>
            <a:endParaRPr lang="ko-KR" altLang="en-US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0726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68431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2EE47511-FE69-442D-9FFB-D7799B7DD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4" y="5121001"/>
            <a:ext cx="3542942" cy="5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64" y="1871998"/>
            <a:ext cx="308715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4) display:none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해당 요소를 화면에</a:t>
            </a:r>
            <a:r>
              <a:rPr lang="en-US" altLang="ko-KR" sz="1400"/>
              <a:t> </a:t>
            </a:r>
            <a:r>
              <a:rPr lang="ko-KR" altLang="en-US" sz="1400"/>
              <a:t>표시하지 않음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화면에서 공간도 차지하지 않음</a:t>
            </a:r>
            <a:endParaRPr lang="en-US" altLang="ko-KR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2826" y="1747988"/>
            <a:ext cx="0" cy="48960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5497" y="1871998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5) </a:t>
            </a:r>
            <a:r>
              <a:rPr lang="ko-KR" altLang="en-US" sz="1400" b="1"/>
              <a:t>기타 </a:t>
            </a:r>
            <a:r>
              <a:rPr lang="en-US" altLang="ko-KR" sz="1400" b="1"/>
              <a:t>display  </a:t>
            </a:r>
            <a:r>
              <a:rPr lang="ko-KR" altLang="en-US" sz="1400" b="1"/>
              <a:t>속성 값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7" name="그룹 6"/>
          <p:cNvGrpSpPr/>
          <p:nvPr/>
        </p:nvGrpSpPr>
        <p:grpSpPr>
          <a:xfrm>
            <a:off x="4345497" y="2455406"/>
            <a:ext cx="5645790" cy="4046692"/>
            <a:chOff x="4269998" y="2591345"/>
            <a:chExt cx="5645790" cy="4046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998" y="2591345"/>
              <a:ext cx="5645790" cy="86037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778"/>
            <a:stretch/>
          </p:blipFill>
          <p:spPr>
            <a:xfrm>
              <a:off x="4294607" y="3426549"/>
              <a:ext cx="5579794" cy="3211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border-style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675" y="1593908"/>
            <a:ext cx="5343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값이 </a:t>
            </a:r>
            <a:r>
              <a:rPr lang="en-US" altLang="ko-KR" sz="1400"/>
              <a:t>none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화면에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테두리 표시안됨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테두리를 그리기 위해서는 맨 먼저 테두리 스타일부터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74" y="1586673"/>
            <a:ext cx="5427322" cy="55136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4339" y="2466796"/>
            <a:ext cx="5260253" cy="4245698"/>
            <a:chOff x="813553" y="2468182"/>
            <a:chExt cx="5260253" cy="42456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53" y="2468182"/>
              <a:ext cx="5260253" cy="301933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838719" y="5428797"/>
              <a:ext cx="5235087" cy="1285083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6328095" y="2466796"/>
            <a:ext cx="41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t="5732"/>
          <a:stretch/>
        </p:blipFill>
        <p:spPr>
          <a:xfrm>
            <a:off x="6328095" y="3749879"/>
            <a:ext cx="4752975" cy="8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border-width </a:t>
            </a:r>
            <a:r>
              <a:rPr lang="ko-KR" altLang="en-US" b="1"/>
              <a:t>속성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1954546"/>
            <a:ext cx="4144162" cy="1124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두께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676" y="3264062"/>
            <a:ext cx="3634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border-width </a:t>
            </a:r>
            <a:r>
              <a:rPr lang="ko-KR" altLang="en-US" sz="1400"/>
              <a:t>속성 값이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1)</a:t>
            </a:r>
            <a:r>
              <a:rPr lang="en-US" altLang="ko-KR" sz="1400">
                <a:sym typeface="Wingdings" panose="05000000000000000000" pitchFamily="2" charset="2"/>
              </a:rPr>
              <a:t> 1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네 방향에 모두 같은 두께</a:t>
            </a:r>
            <a:endParaRPr lang="en-US" altLang="ko-KR" sz="1400"/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2) 2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좌우 묶어서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3) </a:t>
            </a:r>
            <a:r>
              <a:rPr lang="en-US" altLang="ko-KR" sz="1400"/>
              <a:t>4</a:t>
            </a:r>
            <a:r>
              <a:rPr lang="ko-KR" altLang="en-US" sz="1400"/>
              <a:t>개라면 </a:t>
            </a:r>
            <a:r>
              <a:rPr lang="en-US" altLang="ko-KR" sz="1400"/>
              <a:t>: top </a:t>
            </a:r>
            <a:r>
              <a:rPr lang="en-US" altLang="ko-KR" sz="1400">
                <a:sym typeface="Wingdings" panose="05000000000000000000" pitchFamily="2" charset="2"/>
              </a:rPr>
              <a:t> right  bottom  left</a:t>
            </a:r>
          </a:p>
          <a:p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15917"/>
          <a:stretch/>
        </p:blipFill>
        <p:spPr>
          <a:xfrm>
            <a:off x="973122" y="4047524"/>
            <a:ext cx="3517460" cy="503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2" y="4870347"/>
            <a:ext cx="3782911" cy="53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" y="5698339"/>
            <a:ext cx="4229230" cy="56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49719" y="1184505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border-color </a:t>
            </a:r>
            <a:r>
              <a:rPr lang="ko-KR" altLang="en-US" b="1"/>
              <a:t>속성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722" y="1580661"/>
            <a:ext cx="503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지정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22" y="2102892"/>
            <a:ext cx="2448995" cy="10905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92922" y="3448728"/>
            <a:ext cx="5041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스타일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굵기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01" y="5458322"/>
            <a:ext cx="3000375" cy="89535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5805182" y="1045626"/>
            <a:ext cx="0" cy="5455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 스타일과 두께</a:t>
            </a:r>
            <a:r>
              <a:rPr lang="en-US" altLang="ko-KR" sz="1400"/>
              <a:t>, </a:t>
            </a:r>
            <a:r>
              <a:rPr lang="ko-KR" altLang="en-US" sz="1400"/>
              <a:t>색상 등을 묶어 표기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순서는 상관없음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445107"/>
            <a:ext cx="3231030" cy="11286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40616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아랫 부분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회색 실선*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모든 방향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검정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모델은 실제 콘텐츠 영역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63" y="4401265"/>
            <a:ext cx="4069666" cy="14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898</TotalTime>
  <Words>1074</Words>
  <Application>Microsoft Office PowerPoint</Application>
  <PresentationFormat>와이드스크린</PresentationFormat>
  <Paragraphs>213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D2Coding</vt:lpstr>
      <vt:lpstr>TDc_SSiMyungJo_120_OTF</vt:lpstr>
      <vt:lpstr>맑은 고딕</vt:lpstr>
      <vt:lpstr>Arial</vt:lpstr>
      <vt:lpstr>Office 테마</vt:lpstr>
      <vt:lpstr>08. CSS 박스 모델</vt:lpstr>
      <vt:lpstr>CSS와 박스 모델</vt:lpstr>
      <vt:lpstr>CSS와 박스 모델</vt:lpstr>
      <vt:lpstr>CSS와 박스 모델</vt:lpstr>
      <vt:lpstr>CSS와 박스 모델</vt:lpstr>
      <vt:lpstr>CSS와 박스 모델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여백을 조절하는 속성들</vt:lpstr>
      <vt:lpstr>여백을 조절하는 속성들</vt:lpstr>
      <vt:lpstr>여백을 조절하는 속성들</vt:lpstr>
      <vt:lpstr>여백을 조절하는 속성들</vt:lpstr>
      <vt:lpstr>[실습] 박스 모델로 콘텐츠 정리하기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 Kyunghee</cp:lastModifiedBy>
  <cp:revision>22</cp:revision>
  <dcterms:created xsi:type="dcterms:W3CDTF">2016-12-22T12:56:41Z</dcterms:created>
  <dcterms:modified xsi:type="dcterms:W3CDTF">2019-12-21T07:58:31Z</dcterms:modified>
</cp:coreProperties>
</file>