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1301" y="233238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5976" y="233238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2251" y="279910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31301" y="341944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5976" y="341944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2251" y="388617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31301" y="450696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35976" y="450696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2412251" y="497368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개이(가) 표시된 사진&#10;&#10;자동 생성된 설명">
            <a:extLst>
              <a:ext uri="{FF2B5EF4-FFF2-40B4-BE49-F238E27FC236}">
                <a16:creationId xmlns:a16="http://schemas.microsoft.com/office/drawing/2014/main" id="{332BD4F1-472E-45CD-8943-C932B6902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7" name="그림 3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56F35618-FA17-48F9-B399-188DDF28A7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BDD39F-6240-4FF5-8502-F812E645B871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3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html5에 대한 이미지 검색결과">
            <a:extLst>
              <a:ext uri="{FF2B5EF4-FFF2-40B4-BE49-F238E27FC236}">
                <a16:creationId xmlns:a16="http://schemas.microsoft.com/office/drawing/2014/main" id="{23BCA695-C8E8-475C-8EBF-106433E532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E60954-223D-4CF6-A2DE-7F559D4637B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반응형 웹이란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8132" y="237198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7640" y="2371988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1354" y="346045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862" y="3460459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그리드 레이아웃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132" y="454893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7640" y="4548930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요소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415255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8132" y="4924337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8132" y="565417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이미지</a:t>
            </a:r>
            <a:endParaRPr lang="en-US" altLang="ko-KR" b="1"/>
          </a:p>
        </p:txBody>
      </p:sp>
      <p:sp>
        <p:nvSpPr>
          <p:cNvPr id="8" name="TextBox 7"/>
          <p:cNvSpPr txBox="1"/>
          <p:nvPr/>
        </p:nvSpPr>
        <p:spPr>
          <a:xfrm>
            <a:off x="436227" y="175100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&lt;img&gt; </a:t>
            </a:r>
            <a:r>
              <a:rPr lang="ko-KR" altLang="en-US" sz="1400" b="1"/>
              <a:t>태그와</a:t>
            </a:r>
            <a:r>
              <a:rPr lang="en-US" altLang="ko-KR" sz="1400" b="1"/>
              <a:t> </a:t>
            </a:r>
            <a:r>
              <a:rPr lang="ko-KR" altLang="en-US" sz="1400" b="1"/>
              <a:t> </a:t>
            </a:r>
            <a:r>
              <a:rPr lang="en-US" altLang="ko-KR" sz="1400" b="1"/>
              <a:t>srcset </a:t>
            </a:r>
            <a:r>
              <a:rPr lang="ko-KR" altLang="en-US" sz="1400" b="1"/>
              <a:t>속성</a:t>
            </a:r>
            <a:endParaRPr lang="en-US" altLang="ko-KR" sz="1400" b="1"/>
          </a:p>
        </p:txBody>
      </p:sp>
      <p:sp>
        <p:nvSpPr>
          <p:cNvPr id="7" name="직사각형 6"/>
          <p:cNvSpPr/>
          <p:nvPr/>
        </p:nvSpPr>
        <p:spPr>
          <a:xfrm>
            <a:off x="436227" y="2177659"/>
            <a:ext cx="4748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화면 너비 값이나 픽셀 밀도에 따라 고해상도의 이미지 파일 지정 가능</a:t>
            </a:r>
            <a:endParaRPr lang="en-US" altLang="ko-KR" sz="140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3035196"/>
            <a:ext cx="5260334" cy="30224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6227" y="3959093"/>
            <a:ext cx="4848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=”images/pencil.jpg”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=”images/pencil-hd.jpg 2x”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</a:t>
            </a:r>
            <a:r>
              <a:rPr lang="ko-KR" altLang="en-US" sz="1200">
                <a:solidFill>
                  <a:srgbClr val="0D40FF"/>
                </a:solidFill>
                <a:latin typeface="TDc_SSiGothic_120_OTF"/>
                <a:ea typeface="D2Coding" panose="020B0609020101020101" pitchFamily="49" charset="-127"/>
              </a:rPr>
              <a:t>색연필 제품 이미지</a:t>
            </a:r>
            <a:r>
              <a:rPr lang="ko-KR" altLang="en-US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436227" y="3509330"/>
            <a:ext cx="47481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799" y="175100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&lt;picture&gt; </a:t>
            </a:r>
            <a:r>
              <a:rPr lang="ko-KR" altLang="en-US" sz="1400" b="1"/>
              <a:t>태그와</a:t>
            </a:r>
            <a:r>
              <a:rPr lang="en-US" altLang="ko-KR" sz="1400" b="1"/>
              <a:t> </a:t>
            </a:r>
            <a:r>
              <a:rPr lang="ko-KR" altLang="en-US" sz="1400" b="1"/>
              <a:t> </a:t>
            </a:r>
            <a:r>
              <a:rPr lang="en-US" altLang="ko-KR" sz="1400" b="1"/>
              <a:t>&lt;source&gt; </a:t>
            </a:r>
            <a:r>
              <a:rPr lang="ko-KR" altLang="en-US" sz="1400" b="1"/>
              <a:t>태그 </a:t>
            </a:r>
            <a:endParaRPr lang="en-US" altLang="ko-KR" sz="1400" b="1"/>
          </a:p>
        </p:txBody>
      </p:sp>
      <p:sp>
        <p:nvSpPr>
          <p:cNvPr id="14" name="직사각형 13"/>
          <p:cNvSpPr/>
          <p:nvPr/>
        </p:nvSpPr>
        <p:spPr>
          <a:xfrm>
            <a:off x="6400799" y="2177659"/>
            <a:ext cx="55115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화면 해상도뿐만 아니라 화면 너비에 따라 다른 이미지 파일 표시</a:t>
            </a:r>
            <a:endParaRPr lang="en-US" altLang="ko-KR" sz="140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26" y="2629445"/>
            <a:ext cx="5122083" cy="14939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02303" y="52177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picture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=”images/shop-large.jpg”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=”(min-width:1024px)”&gt;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=”images/shop-medium.jpg”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=”(min-width:768px)”&gt;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=”images/shop-small.jpg”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=”(min-width:320px)”&gt;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=”fill with coffee”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picture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532" y="4123386"/>
            <a:ext cx="3032038" cy="266769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0082" y="1212386"/>
            <a:ext cx="5519956" cy="3458163"/>
            <a:chOff x="318782" y="1271565"/>
            <a:chExt cx="5519956" cy="3458163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838738" y="1271565"/>
              <a:ext cx="0" cy="34581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8782" y="4729728"/>
              <a:ext cx="55199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74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비디오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36895" y="1802305"/>
            <a:ext cx="47481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CSS</a:t>
            </a:r>
            <a:r>
              <a:rPr lang="ko-KR" altLang="en-US" sz="1400">
                <a:latin typeface="+mn-ea"/>
              </a:rPr>
              <a:t>를 사용해 </a:t>
            </a:r>
            <a:r>
              <a:rPr lang="en-US" altLang="ko-KR" sz="1400">
                <a:latin typeface="+mn-ea"/>
              </a:rPr>
              <a:t>max-width </a:t>
            </a:r>
            <a:r>
              <a:rPr lang="ko-KR" altLang="en-US" sz="1400">
                <a:latin typeface="+mn-ea"/>
              </a:rPr>
              <a:t>속성을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6895" y="25754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video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autoplay loop 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=”assets/cars.mp4”&gt;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grpSp>
        <p:nvGrpSpPr>
          <p:cNvPr id="18" name="그룹 17"/>
          <p:cNvGrpSpPr/>
          <p:nvPr/>
        </p:nvGrpSpPr>
        <p:grpSpPr>
          <a:xfrm>
            <a:off x="798265" y="3990341"/>
            <a:ext cx="8876338" cy="1838325"/>
            <a:chOff x="798265" y="3990341"/>
            <a:chExt cx="8876338" cy="18383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265" y="3990341"/>
              <a:ext cx="5886450" cy="18383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9003" y="3990341"/>
              <a:ext cx="28956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80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반응형 웹 디자인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36226" y="1780374"/>
            <a:ext cx="5276675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사이트의 내용을 그대로 유지하면서 다양한 화면 크기에 맞게 웹 사이트를 표시하는 방법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다양한 화면 크기의 모바일 기기들이 계속 쏟아져 나오는데 그 때마다 그 크기에 맞춘 사이트를 별도로 제작하는 것은 비효율적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화면 크기에 ‘반응’해 화면 요소들을 자동으로 바꾸어 사이트를 구현하는 것이 바로 반응형 웹 디자인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511DDE0-4E06-4972-8B99-E8B588168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" y="4270676"/>
            <a:ext cx="5276676" cy="2220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DE3E1A-F989-48F1-8AE5-3ECB482629B1}"/>
              </a:ext>
            </a:extLst>
          </p:cNvPr>
          <p:cNvSpPr txBox="1"/>
          <p:nvPr/>
        </p:nvSpPr>
        <p:spPr>
          <a:xfrm>
            <a:off x="6971251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반응형 웹 디자인의 장단점</a:t>
            </a:r>
            <a:endParaRPr lang="en-US" altLang="ko-KR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8D2655-BA29-46B4-8753-2D2A782DAD92}"/>
              </a:ext>
            </a:extLst>
          </p:cNvPr>
          <p:cNvSpPr/>
          <p:nvPr/>
        </p:nvSpPr>
        <p:spPr>
          <a:xfrm>
            <a:off x="6981481" y="2501332"/>
            <a:ext cx="54426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모든 스마트 기기에서 접속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가로 모드에 맞춘 레이아웃 변경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사이트 유지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관리 용이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EAC07-7069-425F-B5E2-1E7B8CD6BA83}"/>
              </a:ext>
            </a:extLst>
          </p:cNvPr>
          <p:cNvSpPr txBox="1"/>
          <p:nvPr/>
        </p:nvSpPr>
        <p:spPr>
          <a:xfrm>
            <a:off x="7147420" y="2083244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장점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D2A93-3CAA-4314-8671-DFFE4626164A}"/>
              </a:ext>
            </a:extLst>
          </p:cNvPr>
          <p:cNvSpPr txBox="1"/>
          <p:nvPr/>
        </p:nvSpPr>
        <p:spPr>
          <a:xfrm>
            <a:off x="7147420" y="3878420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단점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08AFD9-29A8-4C5A-BF6C-DA2497DF7BFB}"/>
              </a:ext>
            </a:extLst>
          </p:cNvPr>
          <p:cNvSpPr/>
          <p:nvPr/>
        </p:nvSpPr>
        <p:spPr>
          <a:xfrm>
            <a:off x="6981481" y="4369303"/>
            <a:ext cx="5442615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반응형 웹 기술이 최신 웹 표준인 </a:t>
            </a:r>
            <a:r>
              <a:rPr lang="en-US" altLang="ko-KR" sz="1400">
                <a:latin typeface="+mn-ea"/>
              </a:rPr>
              <a:t>CSS3</a:t>
            </a:r>
            <a:r>
              <a:rPr lang="ko-KR" altLang="en-US" sz="1400">
                <a:latin typeface="+mn-ea"/>
              </a:rPr>
              <a:t>의 일부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최신 모던 웹 브라우저에서만 지원됨</a:t>
            </a:r>
            <a:endParaRPr lang="en-US" altLang="ko-KR" sz="140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0E0D8E-3B45-480A-B1D2-28D52C5CDBF5}"/>
              </a:ext>
            </a:extLst>
          </p:cNvPr>
          <p:cNvCxnSpPr/>
          <p:nvPr/>
        </p:nvCxnSpPr>
        <p:spPr>
          <a:xfrm>
            <a:off x="6274965" y="1224793"/>
            <a:ext cx="0" cy="5150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4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뷰포트</a:t>
            </a:r>
            <a:r>
              <a:rPr lang="en-US" altLang="ko-KR" b="1"/>
              <a:t>(viewport)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뷰포트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실제 내용이 표시되는 영역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PC </a:t>
            </a:r>
            <a:r>
              <a:rPr lang="ko-KR" altLang="en-US" sz="1400">
                <a:latin typeface="+mn-ea"/>
              </a:rPr>
              <a:t>화면과 모바일 화면의 픽셀 표시 방법이 다르기 때문에 모바일 화면에서 의도한대로 표시되지 않음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뷰포트를 지정하면 기기 화면에 맞춰 확대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축소해서 내용 표시</a:t>
            </a:r>
            <a:endParaRPr lang="ko-KR" altLang="en-US" sz="14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396" y="337079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뷰포트</a:t>
            </a:r>
            <a:r>
              <a:rPr lang="en-US" altLang="ko-KR" sz="1400" b="1"/>
              <a:t> </a:t>
            </a:r>
            <a:r>
              <a:rPr lang="ko-KR" altLang="en-US" sz="1400" b="1"/>
              <a:t>지정하기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622625" y="3814926"/>
            <a:ext cx="9779723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&lt;head&gt; </a:t>
            </a:r>
            <a:r>
              <a:rPr lang="ko-KR" altLang="en-US" sz="1400">
                <a:latin typeface="+mn-ea"/>
              </a:rPr>
              <a:t>태그 안에서 </a:t>
            </a:r>
            <a:r>
              <a:rPr lang="en-US" altLang="ko-KR" sz="1400">
                <a:latin typeface="+mn-ea"/>
              </a:rPr>
              <a:t>&lt;meta&gt; </a:t>
            </a:r>
            <a:r>
              <a:rPr lang="ko-KR" altLang="en-US" sz="1400">
                <a:latin typeface="+mn-ea"/>
              </a:rPr>
              <a:t>태그를 이용해 뷰포트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일반적인 사용법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뷰포트의 너비를 스마트폰 화면 너비에 맞추고 초기 화면 배율을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4430015"/>
            <a:ext cx="5008228" cy="2827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392" y="3088448"/>
            <a:ext cx="4602759" cy="163240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50085" y="5812453"/>
            <a:ext cx="7471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=”viewport” 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=”width=device-width, initial-scale=1”&gt;</a:t>
            </a:r>
            <a:endParaRPr lang="ko-KR" altLang="en-US" sz="1400"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77BD90-612A-4CD6-BFFC-5E8CE1BCA385}"/>
              </a:ext>
            </a:extLst>
          </p:cNvPr>
          <p:cNvCxnSpPr/>
          <p:nvPr/>
        </p:nvCxnSpPr>
        <p:spPr>
          <a:xfrm flipV="1">
            <a:off x="4630723" y="3951215"/>
            <a:ext cx="2201669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AE957-AAD9-4C9B-A9FE-2E56302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크롬의 디바이스 모드 활용하기</a:t>
            </a:r>
          </a:p>
        </p:txBody>
      </p:sp>
      <p:pic>
        <p:nvPicPr>
          <p:cNvPr id="4" name="그림 3" descr="스크린샷, 컴퓨터, 상점, 테이블이(가) 표시된 사진&#10;&#10;자동 생성된 설명">
            <a:extLst>
              <a:ext uri="{FF2B5EF4-FFF2-40B4-BE49-F238E27FC236}">
                <a16:creationId xmlns:a16="http://schemas.microsoft.com/office/drawing/2014/main" id="{E43FE890-8665-4069-B014-755E08CB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" y="2018815"/>
            <a:ext cx="5236288" cy="3480183"/>
          </a:xfrm>
          <a:prstGeom prst="rect">
            <a:avLst/>
          </a:prstGeom>
        </p:spPr>
      </p:pic>
      <p:pic>
        <p:nvPicPr>
          <p:cNvPr id="8" name="그림 7" descr="스크린샷, 실내, 창문, 주방이(가) 표시된 사진&#10;&#10;자동 생성된 설명">
            <a:extLst>
              <a:ext uri="{FF2B5EF4-FFF2-40B4-BE49-F238E27FC236}">
                <a16:creationId xmlns:a16="http://schemas.microsoft.com/office/drawing/2014/main" id="{E0382AD8-4DB4-4FE9-A1FA-4401462FC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95" y="1171146"/>
            <a:ext cx="5020443" cy="2686065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2E18616-E229-4BCD-A9BF-A8E7D2471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22" y="4039061"/>
            <a:ext cx="2510066" cy="1891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CF31D8-F0E7-4D5B-AEE8-C7613B31A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73" y="4039061"/>
            <a:ext cx="2644149" cy="25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그리드 시스템</a:t>
            </a:r>
            <a:r>
              <a:rPr lang="en-US" altLang="ko-KR" b="1"/>
              <a:t>(grid system)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화면을 여러 개의 칼럼</a:t>
            </a:r>
            <a:r>
              <a:rPr lang="en-US" altLang="ko-KR" sz="1400">
                <a:latin typeface="+mn-ea"/>
              </a:rPr>
              <a:t>(column)</a:t>
            </a:r>
            <a:r>
              <a:rPr lang="ko-KR" altLang="en-US" sz="1400">
                <a:latin typeface="+mn-ea"/>
              </a:rPr>
              <a:t>으로 나누어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필요할 때마다 칼럼들을 묶어 배치하는 방법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 너비 값에 따라 </a:t>
            </a:r>
            <a:r>
              <a:rPr lang="en-US" altLang="ko-KR" sz="1400">
                <a:latin typeface="+mn-ea"/>
              </a:rPr>
              <a:t>‘960 </a:t>
            </a:r>
            <a:r>
              <a:rPr lang="ko-KR" altLang="en-US" sz="1400">
                <a:latin typeface="+mn-ea"/>
              </a:rPr>
              <a:t>그리드 시스템</a:t>
            </a:r>
            <a:r>
              <a:rPr lang="en-US" altLang="ko-KR" sz="1400">
                <a:latin typeface="+mn-ea"/>
              </a:rPr>
              <a:t>’, ‘1200 </a:t>
            </a:r>
            <a:r>
              <a:rPr lang="ko-KR" altLang="en-US" sz="1400">
                <a:latin typeface="+mn-ea"/>
              </a:rPr>
              <a:t>그리드 시스템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등으로 나뉨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칼럼 개수에 따라 </a:t>
            </a:r>
            <a:r>
              <a:rPr lang="en-US" altLang="ko-KR" sz="1400">
                <a:latin typeface="+mn-ea"/>
              </a:rPr>
              <a:t>’12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‘, ‘16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‘, ‘24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등으로 나뉨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주로 </a:t>
            </a:r>
            <a:r>
              <a:rPr lang="en-US" altLang="ko-KR" sz="1400">
                <a:latin typeface="+mn-ea"/>
              </a:rPr>
              <a:t>960 </a:t>
            </a:r>
            <a:r>
              <a:rPr lang="ko-KR" altLang="en-US" sz="1400">
                <a:latin typeface="+mn-ea"/>
              </a:rPr>
              <a:t>픽셀 </a:t>
            </a:r>
            <a:r>
              <a:rPr lang="en-US" altLang="ko-KR" sz="1400">
                <a:latin typeface="+mn-ea"/>
              </a:rPr>
              <a:t>12 </a:t>
            </a:r>
            <a:r>
              <a:rPr lang="ko-KR" altLang="en-US" sz="1400">
                <a:latin typeface="+mn-ea"/>
              </a:rPr>
              <a:t>칼럼의 그리드 시스템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고정 그리드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화면 너비를 일정하게 고정하고 레이아웃 만듦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가변 그리드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화면 너비를 </a:t>
            </a:r>
            <a:r>
              <a:rPr lang="en-US" altLang="ko-KR" sz="1400">
                <a:latin typeface="+mn-ea"/>
              </a:rPr>
              <a:t>% </a:t>
            </a:r>
            <a:r>
              <a:rPr lang="ko-KR" altLang="en-US" sz="1400">
                <a:latin typeface="+mn-ea"/>
              </a:rPr>
              <a:t>같은 가변 값으로 지정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가변 그리드 레이아웃을 사용할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너비 값이 줄어들면 실제 콘텐츠를 확인하기 불편하므로 가능하면 간결한 디자인을 사용하는 것이 좋음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448" y="4269209"/>
            <a:ext cx="5124450" cy="2228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3682" y="6221060"/>
            <a:ext cx="418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문서 좌우에 </a:t>
            </a:r>
            <a:r>
              <a:rPr lang="en-US" altLang="ko-KR" sz="1200">
                <a:solidFill>
                  <a:srgbClr val="0070C0"/>
                </a:solidFill>
              </a:rPr>
              <a:t>10px</a:t>
            </a:r>
            <a:r>
              <a:rPr lang="ko-KR" altLang="en-US" sz="1200">
                <a:solidFill>
                  <a:srgbClr val="0070C0"/>
                </a:solidFill>
              </a:rPr>
              <a:t>씩의 패딩이 있다고 가정한 레이아웃 </a:t>
            </a:r>
            <a:r>
              <a:rPr lang="en-US" altLang="ko-KR" sz="12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고정 그리드 레이아웃일 경우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문서의 맨 바깥 부분을 </a:t>
            </a:r>
            <a:r>
              <a:rPr lang="en-US" altLang="ko-KR" sz="1400">
                <a:latin typeface="+mn-ea"/>
              </a:rPr>
              <a:t>#wrapper </a:t>
            </a:r>
            <a:r>
              <a:rPr lang="ko-KR" altLang="en-US" sz="1400">
                <a:latin typeface="+mn-ea"/>
              </a:rPr>
              <a:t>요소로 묶고 너비를 </a:t>
            </a:r>
            <a:r>
              <a:rPr lang="en-US" altLang="ko-KR" sz="1400">
                <a:latin typeface="+mn-ea"/>
              </a:rPr>
              <a:t>960px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헤더와 본문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사이드 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푸터를 배치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이 때 너비는 </a:t>
            </a:r>
            <a:r>
              <a:rPr lang="en-US" altLang="ko-KR" sz="1400">
                <a:latin typeface="+mn-ea"/>
              </a:rPr>
              <a:t>px </a:t>
            </a:r>
            <a:r>
              <a:rPr lang="ko-KR" altLang="en-US" sz="1400">
                <a:latin typeface="+mn-ea"/>
              </a:rPr>
              <a:t>값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 너비가 좁아질 경우 내용의 일부가 가려질 수 있음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14282" y="1560122"/>
            <a:ext cx="2371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#wrapper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clear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4" y="3306671"/>
            <a:ext cx="4655810" cy="31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그리드 레이아웃 만들기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7" y="1860291"/>
            <a:ext cx="67009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>
                <a:latin typeface="+mn-ea"/>
              </a:rPr>
              <a:t>전체를 감싸는 요소의 너비를 </a:t>
            </a:r>
            <a:r>
              <a:rPr lang="en-US" altLang="ko-KR" sz="1400">
                <a:latin typeface="+mn-ea"/>
              </a:rPr>
              <a:t>%</a:t>
            </a:r>
            <a:r>
              <a:rPr lang="ko-KR" altLang="en-US" sz="1400">
                <a:latin typeface="+mn-ea"/>
              </a:rPr>
              <a:t>로 변환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화면에 꽉 차게 하고 싶다면 </a:t>
            </a:r>
            <a:r>
              <a:rPr lang="en-US" altLang="ko-KR" sz="1400">
                <a:latin typeface="+mn-ea"/>
              </a:rPr>
              <a:t>100%, </a:t>
            </a:r>
            <a:r>
              <a:rPr lang="ko-KR" altLang="en-US" sz="1400">
                <a:latin typeface="+mn-ea"/>
              </a:rPr>
              <a:t>여유를 두려면 적당히</a:t>
            </a:r>
            <a:r>
              <a:rPr lang="en-US" altLang="ko-KR" sz="140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>
                <a:latin typeface="+mn-ea"/>
              </a:rPr>
              <a:t>전체를 감싸는 요소의 너비를 기준으로 각 요소의 너비를 계산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47838" y="904056"/>
            <a:ext cx="23712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#wrapper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62.5%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1.5625%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31.25%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1.5625%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#00ff90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clear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#c3590a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3089403"/>
            <a:ext cx="4773336" cy="3389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50" y="3820879"/>
            <a:ext cx="3897185" cy="261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글꼴</a:t>
            </a:r>
            <a:endParaRPr lang="en-US" altLang="ko-KR" b="1"/>
          </a:p>
        </p:txBody>
      </p:sp>
      <p:sp>
        <p:nvSpPr>
          <p:cNvPr id="10" name="직사각형 9"/>
          <p:cNvSpPr/>
          <p:nvPr/>
        </p:nvSpPr>
        <p:spPr>
          <a:xfrm>
            <a:off x="612396" y="2288192"/>
            <a:ext cx="54426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 폰트의 대문자 </a:t>
            </a:r>
            <a:r>
              <a:rPr lang="en-US" altLang="ko-KR" sz="1400">
                <a:latin typeface="+mn-ea"/>
              </a:rPr>
              <a:t>M </a:t>
            </a:r>
            <a:r>
              <a:rPr lang="ko-KR" altLang="en-US" sz="1400">
                <a:latin typeface="+mn-ea"/>
              </a:rPr>
              <a:t>너비를 </a:t>
            </a:r>
            <a:r>
              <a:rPr lang="en-US" altLang="ko-KR" sz="1400">
                <a:latin typeface="+mn-ea"/>
              </a:rPr>
              <a:t>1em</a:t>
            </a:r>
            <a:r>
              <a:rPr lang="ko-KR" altLang="en-US" sz="1400">
                <a:latin typeface="+mn-ea"/>
              </a:rPr>
              <a:t>으로 지정</a:t>
            </a:r>
            <a:r>
              <a:rPr lang="en-US" altLang="ko-KR" sz="1400">
                <a:latin typeface="+mn-ea"/>
              </a:rPr>
              <a:t>. 1em=16px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988" y="1828800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em </a:t>
            </a:r>
            <a:r>
              <a:rPr lang="ko-KR" altLang="en-US" sz="1400" b="1"/>
              <a:t>단위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2747584"/>
            <a:ext cx="1868298" cy="6248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12395" y="4197828"/>
            <a:ext cx="6509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em </a:t>
            </a:r>
            <a:r>
              <a:rPr lang="ko-KR" altLang="en-US" sz="1400">
                <a:latin typeface="+mn-ea"/>
              </a:rPr>
              <a:t>단위는 부모 요소가 중첩될 경우 글자 크기가 계속 달라짐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rem</a:t>
            </a:r>
            <a:r>
              <a:rPr lang="ko-KR" altLang="en-US" sz="1400">
                <a:latin typeface="+mn-ea"/>
              </a:rPr>
              <a:t>은 처음부터 기본 크기를 지정하고 그것을 기준으로 글자 크기 지정</a:t>
            </a:r>
            <a:endParaRPr lang="en-US" altLang="ko-KR" sz="14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988" y="3738436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rem </a:t>
            </a:r>
            <a:r>
              <a:rPr lang="ko-KR" altLang="en-US" sz="1400" b="1"/>
              <a:t>단위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86445" y="4084153"/>
            <a:ext cx="3755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.header-text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2rem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.fluid-text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1.5rem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7418664" y="2061912"/>
            <a:ext cx="352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.header-text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05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이미지</a:t>
            </a:r>
            <a:endParaRPr lang="en-US" altLang="ko-KR" b="1"/>
          </a:p>
        </p:txBody>
      </p:sp>
      <p:sp>
        <p:nvSpPr>
          <p:cNvPr id="10" name="직사각형 9"/>
          <p:cNvSpPr/>
          <p:nvPr/>
        </p:nvSpPr>
        <p:spPr>
          <a:xfrm>
            <a:off x="612396" y="1808549"/>
            <a:ext cx="10888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브라우저 창의 너비가 변하더라도 이미지 너비 값은 변하지 않음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브라우저 화면 너비를 줄일 경우 이미지 일부가 가려짐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sym typeface="Wingdings" panose="05000000000000000000" pitchFamily="2" charset="2"/>
              </a:rPr>
              <a:t>가변 이미지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(fluid image)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로 만들면 창의 너비에 따라 이미지 너비도 조절됨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8140" y="4279969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img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592" r="2070"/>
          <a:stretch/>
        </p:blipFill>
        <p:spPr>
          <a:xfrm>
            <a:off x="3112316" y="4156759"/>
            <a:ext cx="4060271" cy="1598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227" y="2905841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CSS</a:t>
            </a:r>
            <a:r>
              <a:rPr lang="ko-KR" altLang="en-US" sz="1400" b="1"/>
              <a:t>를 이용한 방법</a:t>
            </a:r>
            <a:endParaRPr lang="en-US" altLang="ko-KR" sz="1400" b="1"/>
          </a:p>
        </p:txBody>
      </p:sp>
      <p:sp>
        <p:nvSpPr>
          <p:cNvPr id="7" name="직사각형 6"/>
          <p:cNvSpPr/>
          <p:nvPr/>
        </p:nvSpPr>
        <p:spPr>
          <a:xfrm>
            <a:off x="436227" y="3213518"/>
            <a:ext cx="84141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이미지를 감싸고 있는 부모 요소만큼만 커지거나 작아지도록 </a:t>
            </a:r>
            <a:r>
              <a:rPr lang="en-US" altLang="ko-KR" sz="1400">
                <a:latin typeface="+mn-ea"/>
              </a:rPr>
              <a:t>max-width </a:t>
            </a:r>
            <a:r>
              <a:rPr lang="ko-KR" altLang="en-US" sz="1400">
                <a:latin typeface="+mn-ea"/>
              </a:rPr>
              <a:t>속성 값을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3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699</TotalTime>
  <Words>945</Words>
  <Application>Microsoft Office PowerPoint</Application>
  <PresentationFormat>와이드스크린</PresentationFormat>
  <Paragraphs>156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D2Coding</vt:lpstr>
      <vt:lpstr>TDc_SSiGothic_120_OTF</vt:lpstr>
      <vt:lpstr>맑은 고딕</vt:lpstr>
      <vt:lpstr>Arial</vt:lpstr>
      <vt:lpstr>Office 테마</vt:lpstr>
      <vt:lpstr>14. 반응형 웹이란</vt:lpstr>
      <vt:lpstr>모바일 기기와 웹 디자인</vt:lpstr>
      <vt:lpstr>모바일 기기와 웹 디자인</vt:lpstr>
      <vt:lpstr>[실습] 크롬의 디바이스 모드 활용하기</vt:lpstr>
      <vt:lpstr>가변 그리드 레이아웃</vt:lpstr>
      <vt:lpstr>가변 그리드 레이아웃</vt:lpstr>
      <vt:lpstr>가변 그리드 레이아웃</vt:lpstr>
      <vt:lpstr>가변 요소</vt:lpstr>
      <vt:lpstr>가변 요소</vt:lpstr>
      <vt:lpstr>가변 요소</vt:lpstr>
      <vt:lpstr>가변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Ko Kyunghee</cp:lastModifiedBy>
  <cp:revision>32</cp:revision>
  <dcterms:created xsi:type="dcterms:W3CDTF">2017-01-05T09:08:23Z</dcterms:created>
  <dcterms:modified xsi:type="dcterms:W3CDTF">2019-12-22T07:08:28Z</dcterms:modified>
</cp:coreProperties>
</file>