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8"/>
  </p:notesMasterIdLst>
  <p:handoutMasterIdLst>
    <p:handoutMasterId r:id="rId39"/>
  </p:handoutMasterIdLst>
  <p:sldIdLst>
    <p:sldId id="344" r:id="rId2"/>
    <p:sldId id="345" r:id="rId3"/>
    <p:sldId id="402" r:id="rId4"/>
    <p:sldId id="357" r:id="rId5"/>
    <p:sldId id="385" r:id="rId6"/>
    <p:sldId id="348" r:id="rId7"/>
    <p:sldId id="342" r:id="rId8"/>
    <p:sldId id="387" r:id="rId9"/>
    <p:sldId id="399" r:id="rId10"/>
    <p:sldId id="398" r:id="rId11"/>
    <p:sldId id="424" r:id="rId12"/>
    <p:sldId id="386" r:id="rId13"/>
    <p:sldId id="346" r:id="rId14"/>
    <p:sldId id="406" r:id="rId15"/>
    <p:sldId id="309" r:id="rId16"/>
    <p:sldId id="349" r:id="rId17"/>
    <p:sldId id="391" r:id="rId18"/>
    <p:sldId id="408" r:id="rId19"/>
    <p:sldId id="421" r:id="rId20"/>
    <p:sldId id="392" r:id="rId21"/>
    <p:sldId id="393" r:id="rId22"/>
    <p:sldId id="395" r:id="rId23"/>
    <p:sldId id="396" r:id="rId24"/>
    <p:sldId id="409" r:id="rId25"/>
    <p:sldId id="410" r:id="rId26"/>
    <p:sldId id="411" r:id="rId27"/>
    <p:sldId id="412" r:id="rId28"/>
    <p:sldId id="418" r:id="rId29"/>
    <p:sldId id="413" r:id="rId30"/>
    <p:sldId id="414" r:id="rId31"/>
    <p:sldId id="423" r:id="rId32"/>
    <p:sldId id="420" r:id="rId33"/>
    <p:sldId id="417" r:id="rId34"/>
    <p:sldId id="425" r:id="rId35"/>
    <p:sldId id="381" r:id="rId36"/>
    <p:sldId id="354" r:id="rId37"/>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114" d="100"/>
          <a:sy n="114" d="100"/>
        </p:scale>
        <p:origin x="-270" y="-96"/>
      </p:cViewPr>
      <p:guideLst>
        <p:guide orient="horz" pos="384"/>
        <p:guide orient="horz" pos="1776"/>
        <p:guide pos="2064"/>
        <p:guide pos="192"/>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50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smtClean="0"/>
            <a:t>Per the ONC Edition 2015 Final Rule, capabilities of each Health IT Module are tested rather than specific installed instances of a Health IT Module</a:t>
          </a:r>
          <a:endParaRPr lang="en-US" sz="1700" dirty="0"/>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smtClean="0"/>
            <a:t>The ONC certification criterion specifies testing the capability of a Health IT Module to create immunization information and query messages for electronic transmission and to receive electronic responses</a:t>
          </a:r>
          <a:endParaRPr lang="en-US" sz="1200" dirty="0"/>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smtClean="0"/>
            <a:t>Receiving systems, such as immunization information systems (IIS), are not being certified; however, a receiving system should be capable of processing the data specified in the ONC criterion</a:t>
          </a:r>
          <a:endParaRPr lang="en-US" sz="1200" dirty="0"/>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smtClean="0"/>
            <a:t>Testing focus and scope are narrow</a:t>
          </a:r>
          <a:endParaRPr lang="en-US" sz="1800" dirty="0"/>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smtClean="0"/>
            <a:t>Testing encompasses only the specific use case indicated in the    Final Rule</a:t>
          </a:r>
          <a:endParaRPr lang="en-US" sz="1200" dirty="0"/>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smtClean="0"/>
            <a:t>Testing does not attempt to address the entire spectrum of use cases found in the production setting or specified in implementation guides</a:t>
          </a:r>
          <a:endParaRPr lang="en-US" sz="1200" dirty="0"/>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smtClean="0"/>
            <a:t>Health IT Module certification testing is driven by the test data</a:t>
          </a:r>
          <a:endParaRPr lang="en-US" sz="1800" dirty="0"/>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smtClean="0"/>
            <a:t>The NIST test tool assesses the capability of a Health IT Module to use specific data to create and consume immunization messages for transmission to/from public health agencies</a:t>
          </a:r>
          <a:endParaRPr lang="en-US" sz="1200" dirty="0"/>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smtClean="0"/>
            <a:t>The testing will not demonstrate complete conformance to the Implementation Guide as it is not practical for ONC certification  testing to be exhaustive</a:t>
          </a:r>
          <a:endParaRPr lang="en-US" sz="1200" dirty="0"/>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smtClean="0"/>
            <a:t>Transmission of the messages is not being tested</a:t>
          </a:r>
          <a:endParaRPr lang="en-US" sz="1200" dirty="0"/>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smtClean="0"/>
            <a:t>The Test Cases provided do not cover the full extent of use cases specified in the Implementation Guide; through consultation with CDC Immunization experts, a set of  scenarios were created for testing</a:t>
          </a:r>
          <a:endParaRPr lang="en-US" sz="1200" dirty="0"/>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t>
        <a:bodyPr/>
        <a:lstStyle/>
        <a:p>
          <a:endParaRPr lang="en-US"/>
        </a:p>
      </dgm:t>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t>
        <a:bodyPr/>
        <a:lstStyle/>
        <a:p>
          <a:endParaRPr lang="en-US"/>
        </a:p>
      </dgm:t>
    </dgm:pt>
    <dgm:pt modelId="{CDCA1351-20A5-4C5F-B6BB-7884011AF83C}" type="pres">
      <dgm:prSet presAssocID="{EEE165BE-2DA9-47D5-ABE4-521B98CD774F}" presName="descendantText" presStyleLbl="alignAccFollowNode1" presStyleIdx="0" presStyleCnt="3">
        <dgm:presLayoutVars>
          <dgm:bulletEnabled val="1"/>
        </dgm:presLayoutVars>
      </dgm:prSet>
      <dgm:spPr/>
      <dgm:t>
        <a:bodyPr/>
        <a:lstStyle/>
        <a:p>
          <a:endParaRPr lang="en-US"/>
        </a:p>
      </dgm:t>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t>
        <a:bodyPr/>
        <a:lstStyle/>
        <a:p>
          <a:endParaRPr lang="en-US"/>
        </a:p>
      </dgm:t>
    </dgm:pt>
    <dgm:pt modelId="{3D82EC8C-B11E-404B-A8C8-BED6641AE4A8}" type="pres">
      <dgm:prSet presAssocID="{73A58A39-E5E8-4328-82CA-EA480BCAFE27}" presName="descendantText" presStyleLbl="alignAccFollowNode1" presStyleIdx="1" presStyleCnt="3">
        <dgm:presLayoutVars>
          <dgm:bulletEnabled val="1"/>
        </dgm:presLayoutVars>
      </dgm:prSet>
      <dgm:spPr/>
      <dgm:t>
        <a:bodyPr/>
        <a:lstStyle/>
        <a:p>
          <a:endParaRPr lang="en-US"/>
        </a:p>
      </dgm:t>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t>
        <a:bodyPr/>
        <a:lstStyle/>
        <a:p>
          <a:endParaRPr lang="en-US"/>
        </a:p>
      </dgm:t>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t>
        <a:bodyPr/>
        <a:lstStyle/>
        <a:p>
          <a:endParaRPr lang="en-US"/>
        </a:p>
      </dgm:t>
    </dgm:pt>
  </dgm:ptLst>
  <dgm:cxnLst>
    <dgm:cxn modelId="{5278D981-2C8A-4A92-9726-2AE24189C7C9}" srcId="{3958F960-DECA-4D8D-B624-F3A4AAB8D93F}" destId="{73A58A39-E5E8-4328-82CA-EA480BCAFE27}" srcOrd="1" destOrd="0" parTransId="{4B585953-5979-4A51-BD7E-9F3BFAEAF074}" sibTransId="{567277A6-FCB2-49E4-9414-BD472C9152D0}"/>
    <dgm:cxn modelId="{19880EBA-CB3C-419D-B268-99F855957745}" type="presOf" srcId="{FB64A0B6-3230-47CE-BB15-4D2F1873AC7D}" destId="{3D82EC8C-B11E-404B-A8C8-BED6641AE4A8}" srcOrd="0" destOrd="0"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CAA4E6A2-8398-4AC0-BDB4-6840015CC8EB}" srcId="{2248E3B7-D333-4089-9662-8FD76787833D}" destId="{428DF0D7-51CD-46CE-A19E-DACBED35439B}" srcOrd="1" destOrd="0" parTransId="{BF973FED-18BD-45B3-83F9-9F1BE8F815D3}" sibTransId="{507BA2AF-5DAE-4A79-83DC-8976A9B322F9}"/>
    <dgm:cxn modelId="{133CEAF5-08E0-46EF-894D-724D925CFC56}" type="presOf" srcId="{9C0A4250-38F8-44A2-8F93-1174978AB95D}" destId="{65C42CF7-3BCF-45EA-9230-8F109B28E3FA}" srcOrd="0" destOrd="0" presId="urn:microsoft.com/office/officeart/2005/8/layout/vList5"/>
    <dgm:cxn modelId="{E0DEDC4C-7688-4C13-9E33-536C1233E6F9}" type="presOf" srcId="{77989C9A-2532-4E8C-949A-8FEAD7C53123}" destId="{3D82EC8C-B11E-404B-A8C8-BED6641AE4A8}" srcOrd="0" destOrd="1" presId="urn:microsoft.com/office/officeart/2005/8/layout/vList5"/>
    <dgm:cxn modelId="{2679FA1C-300A-46E1-9DCA-C07C3A4FFE5A}" srcId="{EEE165BE-2DA9-47D5-ABE4-521B98CD774F}" destId="{FA4D482B-6551-4F3A-9C75-AB0A93B21D16}" srcOrd="2" destOrd="0" parTransId="{731BBE58-5AEA-442E-A602-C0D01567AFBF}" sibTransId="{2E38FC82-ADFA-4FE2-A3D3-F76EF51A41F3}"/>
    <dgm:cxn modelId="{C7FE746B-A3F4-47F1-A352-61B96C1D4691}" srcId="{73A58A39-E5E8-4328-82CA-EA480BCAFE27}" destId="{77989C9A-2532-4E8C-949A-8FEAD7C53123}" srcOrd="1" destOrd="0" parTransId="{414D69CF-4783-4A66-A345-4BDB7639D25E}" sibTransId="{8DC2BFF0-C2ED-42D5-AD1A-E7C8B8BFD3BB}"/>
    <dgm:cxn modelId="{D2FB5BF8-F34B-449B-BE02-418907C09927}" srcId="{73A58A39-E5E8-4328-82CA-EA480BCAFE27}" destId="{FB64A0B6-3230-47CE-BB15-4D2F1873AC7D}" srcOrd="0" destOrd="0" parTransId="{C075F740-0F10-4D4D-9C07-3AB4060441AD}" sibTransId="{9C9E7E83-1BAD-41EB-AD36-4769145A9EE0}"/>
    <dgm:cxn modelId="{B195534B-7662-490C-AB98-F222D0F3D0AE}" srcId="{2248E3B7-D333-4089-9662-8FD76787833D}" destId="{C6AE941C-01E6-482A-A5DC-10CCC25CF5A0}" srcOrd="2" destOrd="0" parTransId="{FBC49FF3-69E3-4546-A86F-0B2DB50034A9}" sibTransId="{B8E39372-A6DE-4326-BE9D-CC0DA643E07D}"/>
    <dgm:cxn modelId="{A39C844E-E830-43F4-A553-FFA7AE73DB77}" srcId="{3958F960-DECA-4D8D-B624-F3A4AAB8D93F}" destId="{EEE165BE-2DA9-47D5-ABE4-521B98CD774F}" srcOrd="0" destOrd="0" parTransId="{97C2FB57-F7A9-46C7-B28D-341DCA6BB3CF}" sibTransId="{12CB45A7-CFE7-4C57-91E5-1C4335549A7B}"/>
    <dgm:cxn modelId="{F08D367B-EE99-44E4-9E34-201BA6574EC0}" type="presOf" srcId="{6F1027AC-2BBD-40C9-A180-0C54E8BE76AD}" destId="{CDCA1351-20A5-4C5F-B6BB-7884011AF83C}" srcOrd="0" destOrd="0" presId="urn:microsoft.com/office/officeart/2005/8/layout/vList5"/>
    <dgm:cxn modelId="{1A63E876-1C0B-4630-A31E-69C34D333131}" type="presOf" srcId="{73A58A39-E5E8-4328-82CA-EA480BCAFE27}" destId="{7F87D7F1-1E7A-4440-A2A4-44A2584F20C7}" srcOrd="0" destOrd="0" presId="urn:microsoft.com/office/officeart/2005/8/layout/vList5"/>
    <dgm:cxn modelId="{79675987-E5F2-480B-8250-4C01CD816AEA}" type="presOf" srcId="{F679D161-75A7-48A0-BC0C-F6D4E26B5C25}" destId="{CDCA1351-20A5-4C5F-B6BB-7884011AF83C}" srcOrd="0" destOrd="1" presId="urn:microsoft.com/office/officeart/2005/8/layout/vList5"/>
    <dgm:cxn modelId="{B8650DAF-0036-4839-A11B-6C31314DF6E0}" srcId="{EEE165BE-2DA9-47D5-ABE4-521B98CD774F}" destId="{6F1027AC-2BBD-40C9-A180-0C54E8BE76AD}" srcOrd="0" destOrd="0" parTransId="{A2D8BD2F-863F-4083-AB7D-CD6386A1C7D3}" sibTransId="{3F4A3D18-BB88-4130-ABDD-C520821CE52D}"/>
    <dgm:cxn modelId="{B57D8E0F-2A0B-4D06-A26F-13A367A49F14}" type="presOf" srcId="{FA4D482B-6551-4F3A-9C75-AB0A93B21D16}" destId="{CDCA1351-20A5-4C5F-B6BB-7884011AF83C}" srcOrd="0" destOrd="2" presId="urn:microsoft.com/office/officeart/2005/8/layout/vList5"/>
    <dgm:cxn modelId="{0E6CEC40-5FFF-4DA6-A8CC-6E0495F863FE}" srcId="{EEE165BE-2DA9-47D5-ABE4-521B98CD774F}" destId="{F679D161-75A7-48A0-BC0C-F6D4E26B5C25}" srcOrd="1" destOrd="0" parTransId="{C5922A76-928A-447B-ACAE-590906473EAB}" sibTransId="{20F804DF-1461-48E5-937E-62F971FC56B3}"/>
    <dgm:cxn modelId="{D236D211-9B30-4B34-B997-F9933F222CFB}" type="presOf" srcId="{428DF0D7-51CD-46CE-A19E-DACBED35439B}" destId="{65C42CF7-3BCF-45EA-9230-8F109B28E3FA}" srcOrd="0" destOrd="1"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8DAF17C2-CA8A-4288-8DB7-639C1839FD05}" type="presOf" srcId="{C6AE941C-01E6-482A-A5DC-10CCC25CF5A0}" destId="{65C42CF7-3BCF-45EA-9230-8F109B28E3FA}" srcOrd="0" destOrd="2" presId="urn:microsoft.com/office/officeart/2005/8/layout/vList5"/>
    <dgm:cxn modelId="{C7D1E89D-7E2B-40F6-94F8-0E5A4AF74575}" type="presOf" srcId="{3958F960-DECA-4D8D-B624-F3A4AAB8D93F}" destId="{17FD8BEC-3A84-43C3-A358-73687C7997F7}" srcOrd="0" destOrd="0" presId="urn:microsoft.com/office/officeart/2005/8/layout/vList5"/>
    <dgm:cxn modelId="{C3D26FD2-8D8C-4B9F-8059-852C89D66CB1}" type="presOf" srcId="{EEE165BE-2DA9-47D5-ABE4-521B98CD774F}" destId="{69EA68D7-D70B-4203-BF80-F098E5F1A890}" srcOrd="0" destOrd="0" presId="urn:microsoft.com/office/officeart/2005/8/layout/vList5"/>
    <dgm:cxn modelId="{E07CD061-4932-432E-9318-089EC1AC76E4}" type="presOf" srcId="{2248E3B7-D333-4089-9662-8FD76787833D}" destId="{97611083-6693-47C7-BE13-138D3C8A8FF0}" srcOrd="0" destOrd="0" presId="urn:microsoft.com/office/officeart/2005/8/layout/vList5"/>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The ONC certification criterion specifies testing the capability of a Health IT Module to create immunization information and query messages for electronic transmission and to receive electronic responses</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Transmission of the messages is not being tested</a:t>
          </a:r>
          <a:endParaRPr lang="en-US" sz="1200" kern="1200" dirty="0"/>
        </a:p>
        <a:p>
          <a:pPr marL="166688" lvl="1" indent="-166688" algn="l" defTabSz="533400" rtl="0">
            <a:lnSpc>
              <a:spcPct val="90000"/>
            </a:lnSpc>
            <a:spcBef>
              <a:spcPct val="0"/>
            </a:spcBef>
            <a:spcAft>
              <a:spcPct val="15000"/>
            </a:spcAft>
            <a:buChar char="••"/>
          </a:pPr>
          <a:r>
            <a:rPr lang="en-US" sz="1200" kern="1200" dirty="0" smtClean="0"/>
            <a:t>Receiving systems, such as immunization information systems (IIS), are not being certified; however, a receiving system should be capable of processing the data specified in the ONC criterion</a:t>
          </a:r>
          <a:endParaRPr lang="en-US" sz="1200" kern="1200" dirty="0"/>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lvl="0" algn="ctr" defTabSz="755650" rtl="0">
            <a:lnSpc>
              <a:spcPct val="90000"/>
            </a:lnSpc>
            <a:spcBef>
              <a:spcPct val="0"/>
            </a:spcBef>
            <a:spcAft>
              <a:spcPct val="35000"/>
            </a:spcAft>
          </a:pPr>
          <a:r>
            <a:rPr lang="en-US" sz="1700" kern="1200" dirty="0" smtClean="0"/>
            <a:t>Per the ONC Edition 2015 Final Rule, capabilities of each Health IT Module are tested rather than specific installed instances of a Health IT Module</a:t>
          </a:r>
          <a:endParaRPr lang="en-US" sz="1700" kern="1200" dirty="0"/>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Testing encompasses only the specific use case indicated in the    Final Rule</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Testing does not attempt to address the entire spectrum of use cases found in the production setting or specified in implementation guides</a:t>
          </a:r>
          <a:endParaRPr lang="en-US" sz="1200" kern="1200" dirty="0"/>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Testing focus and scope are narrow</a:t>
          </a:r>
          <a:endParaRPr lang="en-US" sz="1800" kern="1200" dirty="0"/>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smtClean="0"/>
            <a:t>The NIST test tool assesses the capability of a Health IT Module to use specific data to create and consume immunization messages for transmission to/from public health agencies</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The Test Cases provided do not cover the full extent of use cases specified in the Implementation Guide; through consultation with CDC Immunization experts, a set of  scenarios were created for testing</a:t>
          </a:r>
          <a:endParaRPr lang="en-US" sz="1200" kern="1200" dirty="0"/>
        </a:p>
        <a:p>
          <a:pPr marL="166688" lvl="1" indent="-166688" algn="l" defTabSz="533400" rtl="0">
            <a:lnSpc>
              <a:spcPct val="90000"/>
            </a:lnSpc>
            <a:spcBef>
              <a:spcPct val="0"/>
            </a:spcBef>
            <a:spcAft>
              <a:spcPct val="15000"/>
            </a:spcAft>
            <a:buChar char="••"/>
          </a:pPr>
          <a:r>
            <a:rPr lang="en-US" sz="1200" kern="1200" dirty="0" smtClean="0"/>
            <a:t>The testing will not demonstrate complete conformance to the Implementation Guide as it is not practical for ONC certification  testing to be exhaustive</a:t>
          </a:r>
          <a:endParaRPr lang="en-US" sz="1200" kern="1200" dirty="0"/>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t>Health IT Module certification testing is driven by the test data</a:t>
          </a:r>
          <a:endParaRPr lang="en-US" sz="1800" kern="1200" dirty="0"/>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11/10/2015</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11/10/2015</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15</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18</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25</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smtClean="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90525" y="831850"/>
            <a:ext cx="4100513"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831850"/>
            <a:ext cx="4100512" cy="5176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05882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hl7v2-iz-r1.5-testing.nist.gov/iztool" TargetMode="External"/><Relationship Id="rId2" Type="http://schemas.openxmlformats.org/officeDocument/2006/relationships/hyperlink" Target="http://confluence.oncprojectracking.org/display/ONCCERT2015/ONC+Health+IT+Certification+Program+2015+Edition+Test+Methods+Hom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confluence.oncprojectracking.org/display/ONCCERT2015/ONC+Health+IT+Certification+Program+2015+Edition+Test+Methods+Home"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hl7v2-iz-r1.5-testing.nist.gov/iz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smtClean="0">
                <a:solidFill>
                  <a:schemeClr val="accent2">
                    <a:lumMod val="50000"/>
                  </a:schemeClr>
                </a:solidFill>
              </a:rPr>
              <a:t>§170.315(f)(1) </a:t>
            </a:r>
            <a:r>
              <a:rPr lang="en-US" dirty="0">
                <a:solidFill>
                  <a:schemeClr val="accent2">
                    <a:lumMod val="50000"/>
                  </a:schemeClr>
                </a:solidFill>
              </a:rPr>
              <a:t>Transmission to </a:t>
            </a:r>
            <a:r>
              <a:rPr lang="en-US" dirty="0" smtClean="0">
                <a:solidFill>
                  <a:schemeClr val="accent2">
                    <a:lumMod val="50000"/>
                  </a:schemeClr>
                </a:solidFill>
              </a:rPr>
              <a:t>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smtClean="0"/>
              <a:t>2015 ONC Certification Testing  Approach Overview: </a:t>
            </a:r>
            <a:br>
              <a:rPr lang="en-US" dirty="0" smtClean="0"/>
            </a:br>
            <a:r>
              <a:rPr lang="en-US" dirty="0" smtClean="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smtClean="0">
                <a:solidFill>
                  <a:schemeClr val="accent2">
                    <a:lumMod val="50000"/>
                  </a:schemeClr>
                </a:solidFill>
                <a:latin typeface="+mn-lt"/>
              </a:rPr>
              <a:t>November 10, 2015</a:t>
            </a:r>
            <a:endParaRPr lang="en-US" sz="2400" i="1" dirty="0">
              <a:solidFill>
                <a:schemeClr val="accent2">
                  <a:lumMod val="50000"/>
                </a:schemeClr>
              </a:solidFill>
              <a:latin typeface="+mn-lt"/>
            </a:endParaRP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
        <p:nvSpPr>
          <p:cNvPr id="5" name="TextBox 4"/>
          <p:cNvSpPr txBox="1"/>
          <p:nvPr/>
        </p:nvSpPr>
        <p:spPr>
          <a:xfrm>
            <a:off x="0" y="5802868"/>
            <a:ext cx="4724400" cy="369332"/>
          </a:xfrm>
          <a:prstGeom prst="rect">
            <a:avLst/>
          </a:prstGeom>
          <a:noFill/>
        </p:spPr>
        <p:txBody>
          <a:bodyPr wrap="square" rtlCol="0">
            <a:spAutoFit/>
          </a:bodyPr>
          <a:lstStyle/>
          <a:p>
            <a:r>
              <a:rPr lang="en-US" b="1" dirty="0"/>
              <a:t>Version 1.0 for Public Comment</a:t>
            </a:r>
            <a:endParaRPr lang="en-US" dirty="0"/>
          </a:p>
        </p:txBody>
      </p:sp>
    </p:spTree>
    <p:extLst>
      <p:ext uri="{BB962C8B-B14F-4D97-AF65-F5344CB8AC3E}">
        <p14:creationId xmlns:p14="http://schemas.microsoft.com/office/powerpoint/2010/main" val="2058894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smtClean="0"/>
              <a:t>Vaccine Codes Required for Immunization Messages</a:t>
            </a:r>
          </a:p>
        </p:txBody>
      </p:sp>
      <p:sp>
        <p:nvSpPr>
          <p:cNvPr id="3" name="Content Placeholder 2"/>
          <p:cNvSpPr>
            <a:spLocks noGrp="1"/>
          </p:cNvSpPr>
          <p:nvPr>
            <p:ph idx="1"/>
          </p:nvPr>
        </p:nvSpPr>
        <p:spPr>
          <a:xfrm>
            <a:off x="390525" y="914400"/>
            <a:ext cx="8524875" cy="5257800"/>
          </a:xfrm>
        </p:spPr>
        <p:txBody>
          <a:bodyPr>
            <a:noAutofit/>
          </a:bodyPr>
          <a:lstStyle/>
          <a:p>
            <a:r>
              <a:rPr lang="en-US" sz="2000" dirty="0" smtClean="0"/>
              <a:t>Codes from the NDC Directory are required for vaccines in </a:t>
            </a:r>
            <a:r>
              <a:rPr lang="en-US" sz="2000" i="1" dirty="0" smtClean="0"/>
              <a:t>new vaccine administered</a:t>
            </a:r>
            <a:r>
              <a:rPr lang="en-US" sz="2000" dirty="0" smtClean="0"/>
              <a:t> records in</a:t>
            </a:r>
          </a:p>
          <a:p>
            <a:pPr lvl="1"/>
            <a:r>
              <a:rPr lang="en-US" sz="1800" dirty="0" smtClean="0"/>
              <a:t>Z22 VXU (send unsolicited immunization update message)</a:t>
            </a:r>
          </a:p>
          <a:p>
            <a:r>
              <a:rPr lang="en-US" sz="2000" dirty="0" smtClean="0"/>
              <a:t>CVX codes are required for vaccines in </a:t>
            </a:r>
            <a:r>
              <a:rPr lang="en-US" sz="2000" i="1" dirty="0" smtClean="0"/>
              <a:t>vaccine historical </a:t>
            </a:r>
            <a:r>
              <a:rPr lang="en-US" sz="2000" dirty="0" smtClean="0"/>
              <a:t>records in</a:t>
            </a:r>
          </a:p>
          <a:p>
            <a:pPr lvl="1"/>
            <a:r>
              <a:rPr lang="en-US" sz="1800" dirty="0" smtClean="0"/>
              <a:t>Z22 VXU (send </a:t>
            </a:r>
            <a:r>
              <a:rPr lang="en-US" sz="1800" dirty="0"/>
              <a:t>unsolicited immunization update </a:t>
            </a:r>
            <a:r>
              <a:rPr lang="en-US" sz="1800" dirty="0" smtClean="0"/>
              <a:t>message)</a:t>
            </a:r>
          </a:p>
          <a:p>
            <a:pPr lvl="1"/>
            <a:r>
              <a:rPr lang="en-US" sz="1800" dirty="0" smtClean="0"/>
              <a:t>Z42 RSP (return evaluated history and forecast message)</a:t>
            </a:r>
          </a:p>
          <a:p>
            <a:pPr marL="57150" indent="0">
              <a:buNone/>
            </a:pPr>
            <a:endParaRPr lang="en-US" sz="2000" dirty="0" smtClean="0"/>
          </a:p>
          <a:p>
            <a:pPr marL="57150" indent="0">
              <a:buNone/>
            </a:pPr>
            <a:r>
              <a:rPr lang="en-US" sz="2000" dirty="0" smtClean="0"/>
              <a:t>Example Scenario</a:t>
            </a:r>
          </a:p>
          <a:p>
            <a:r>
              <a:rPr lang="en-US" sz="1800" dirty="0" smtClean="0"/>
              <a:t>A Z22 VXU message is transmitted from an EHR to an IIS with </a:t>
            </a:r>
            <a:r>
              <a:rPr lang="en-US" sz="1800" dirty="0"/>
              <a:t>an NDC </a:t>
            </a:r>
            <a:r>
              <a:rPr lang="en-US" sz="1800" dirty="0" smtClean="0"/>
              <a:t>for a </a:t>
            </a:r>
            <a:r>
              <a:rPr lang="en-US" sz="1800" dirty="0"/>
              <a:t>new vaccine </a:t>
            </a:r>
            <a:r>
              <a:rPr lang="en-US" sz="1800" dirty="0" smtClean="0"/>
              <a:t>administered</a:t>
            </a:r>
            <a:endParaRPr lang="en-US" sz="1800" dirty="0"/>
          </a:p>
          <a:p>
            <a:r>
              <a:rPr lang="en-US" sz="1800" dirty="0" smtClean="0"/>
              <a:t>A </a:t>
            </a:r>
            <a:r>
              <a:rPr lang="en-US" sz="1800" dirty="0"/>
              <a:t>query </a:t>
            </a:r>
            <a:r>
              <a:rPr lang="en-US" sz="1800" dirty="0" smtClean="0"/>
              <a:t>for an </a:t>
            </a:r>
            <a:r>
              <a:rPr lang="en-US" sz="1800" dirty="0"/>
              <a:t>Evaluated Immunization History and Forecast </a:t>
            </a:r>
            <a:r>
              <a:rPr lang="en-US" sz="1800" dirty="0" smtClean="0"/>
              <a:t>(Z44 QBP message) is performed via the EHR the </a:t>
            </a:r>
            <a:r>
              <a:rPr lang="en-US" sz="1800" dirty="0"/>
              <a:t>next </a:t>
            </a:r>
            <a:r>
              <a:rPr lang="en-US" sz="1800" dirty="0" smtClean="0"/>
              <a:t>day</a:t>
            </a:r>
            <a:endParaRPr lang="en-US" sz="1800" dirty="0"/>
          </a:p>
          <a:p>
            <a:r>
              <a:rPr lang="en-US" sz="1800" dirty="0" smtClean="0"/>
              <a:t>The response for the Evaluated </a:t>
            </a:r>
            <a:r>
              <a:rPr lang="en-US" sz="1800" dirty="0"/>
              <a:t>I</a:t>
            </a:r>
            <a:r>
              <a:rPr lang="en-US" sz="1800" dirty="0" smtClean="0"/>
              <a:t>mmunization History </a:t>
            </a:r>
            <a:r>
              <a:rPr lang="en-US" sz="1800" dirty="0"/>
              <a:t>and </a:t>
            </a:r>
            <a:r>
              <a:rPr lang="en-US" sz="1800" dirty="0" smtClean="0"/>
              <a:t>Forecast (Z42 RSP message) is transmitted from the IIS with a CVX code for the vaccine sent with an NDC in the Z22 VXU the day before, as this vaccine now exists as a historical record in the IIS</a:t>
            </a: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1302093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5"/>
          <p:cNvSpPr>
            <a:spLocks noChangeArrowheads="1"/>
          </p:cNvSpPr>
          <p:nvPr/>
        </p:nvSpPr>
        <p:spPr bwMode="auto">
          <a:xfrm>
            <a:off x="127000" y="4641850"/>
            <a:ext cx="84010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2200">
                <a:solidFill>
                  <a:schemeClr val="tx1"/>
                </a:solidFill>
                <a:latin typeface="Arial" charset="0"/>
              </a:defRPr>
            </a:lvl1pPr>
            <a:lvl2pPr eaLnBrk="0" hangingPunct="0">
              <a:spcBef>
                <a:spcPct val="20000"/>
              </a:spcBef>
              <a:buChar char="–"/>
              <a:defRPr>
                <a:solidFill>
                  <a:schemeClr val="tx1"/>
                </a:solidFill>
                <a:latin typeface="Arial" charset="0"/>
              </a:defRPr>
            </a:lvl2pPr>
            <a:lvl3pPr marL="1143000" indent="-228600" eaLnBrk="0" hangingPunct="0">
              <a:spcBef>
                <a:spcPct val="20000"/>
              </a:spcBef>
              <a:buChar char="•"/>
              <a:defRPr sz="1400">
                <a:solidFill>
                  <a:schemeClr val="tx1"/>
                </a:solidFill>
                <a:latin typeface="Arial" charset="0"/>
              </a:defRPr>
            </a:lvl3pPr>
            <a:lvl4pPr marL="1600200" indent="-228600" eaLnBrk="0" hangingPunct="0">
              <a:spcBef>
                <a:spcPct val="20000"/>
              </a:spcBef>
              <a:buChar char="–"/>
              <a:defRPr sz="1000">
                <a:solidFill>
                  <a:schemeClr val="tx1"/>
                </a:solidFill>
                <a:latin typeface="Arial" charset="0"/>
              </a:defRPr>
            </a:lvl4pPr>
            <a:lvl5pPr marL="2057400" indent="-228600" eaLnBrk="0" hangingPunct="0">
              <a:spcBef>
                <a:spcPct val="20000"/>
              </a:spcBef>
              <a:buChar char="»"/>
              <a:defRPr sz="1000">
                <a:solidFill>
                  <a:schemeClr val="tx1"/>
                </a:solidFill>
                <a:latin typeface="Arial" charset="0"/>
              </a:defRPr>
            </a:lvl5pPr>
            <a:lvl6pPr marL="2514600" indent="-228600" eaLnBrk="0" fontAlgn="base" hangingPunct="0">
              <a:spcBef>
                <a:spcPct val="20000"/>
              </a:spcBef>
              <a:spcAft>
                <a:spcPct val="0"/>
              </a:spcAft>
              <a:buChar char="»"/>
              <a:defRPr sz="1000">
                <a:solidFill>
                  <a:schemeClr val="tx1"/>
                </a:solidFill>
                <a:latin typeface="Arial" charset="0"/>
              </a:defRPr>
            </a:lvl6pPr>
            <a:lvl7pPr marL="2971800" indent="-228600" eaLnBrk="0" fontAlgn="base" hangingPunct="0">
              <a:spcBef>
                <a:spcPct val="20000"/>
              </a:spcBef>
              <a:spcAft>
                <a:spcPct val="0"/>
              </a:spcAft>
              <a:buChar char="»"/>
              <a:defRPr sz="1000">
                <a:solidFill>
                  <a:schemeClr val="tx1"/>
                </a:solidFill>
                <a:latin typeface="Arial" charset="0"/>
              </a:defRPr>
            </a:lvl7pPr>
            <a:lvl8pPr marL="3429000" indent="-228600" eaLnBrk="0" fontAlgn="base" hangingPunct="0">
              <a:spcBef>
                <a:spcPct val="20000"/>
              </a:spcBef>
              <a:spcAft>
                <a:spcPct val="0"/>
              </a:spcAft>
              <a:buChar char="»"/>
              <a:defRPr sz="1000">
                <a:solidFill>
                  <a:schemeClr val="tx1"/>
                </a:solidFill>
                <a:latin typeface="Arial" charset="0"/>
              </a:defRPr>
            </a:lvl8pPr>
            <a:lvl9pPr marL="3886200" indent="-228600" eaLnBrk="0" fontAlgn="base" hangingPunct="0">
              <a:spcBef>
                <a:spcPct val="20000"/>
              </a:spcBef>
              <a:spcAft>
                <a:spcPct val="0"/>
              </a:spcAft>
              <a:buChar char="»"/>
              <a:defRPr sz="1000">
                <a:solidFill>
                  <a:schemeClr val="tx1"/>
                </a:solidFill>
                <a:latin typeface="Arial" charset="0"/>
              </a:defRPr>
            </a:lvl9pPr>
          </a:lstStyle>
          <a:p>
            <a:pPr marL="0" lvl="1" eaLnBrk="1" hangingPunct="1">
              <a:spcBef>
                <a:spcPct val="0"/>
              </a:spcBef>
              <a:buFontTx/>
              <a:buNone/>
            </a:pPr>
            <a:endParaRPr lang="en-US" altLang="en-US" sz="1200" b="0"/>
          </a:p>
        </p:txBody>
      </p:sp>
      <p:graphicFrame>
        <p:nvGraphicFramePr>
          <p:cNvPr id="17" name="Table 16"/>
          <p:cNvGraphicFramePr>
            <a:graphicFrameLocks noGrp="1"/>
          </p:cNvGraphicFramePr>
          <p:nvPr>
            <p:extLst>
              <p:ext uri="{D42A27DB-BD31-4B8C-83A1-F6EECF244321}">
                <p14:modId xmlns:p14="http://schemas.microsoft.com/office/powerpoint/2010/main" val="947160761"/>
              </p:ext>
            </p:extLst>
          </p:nvPr>
        </p:nvGraphicFramePr>
        <p:xfrm>
          <a:off x="127000" y="1362501"/>
          <a:ext cx="8864600" cy="4621240"/>
        </p:xfrm>
        <a:graphic>
          <a:graphicData uri="http://schemas.openxmlformats.org/drawingml/2006/table">
            <a:tbl>
              <a:tblPr firstRow="1" bandRow="1">
                <a:tableStyleId>{5C22544A-7EE6-4342-B048-85BDC9FD1C3A}</a:tableStyleId>
              </a:tblPr>
              <a:tblGrid>
                <a:gridCol w="2014680"/>
                <a:gridCol w="6849920"/>
              </a:tblGrid>
              <a:tr h="415048">
                <a:tc gridSpan="2">
                  <a:txBody>
                    <a:bodyPr/>
                    <a:lstStyle/>
                    <a:p>
                      <a:pPr algn="ctr"/>
                      <a:r>
                        <a:rPr lang="en-US" sz="1800" dirty="0" smtClean="0">
                          <a:solidFill>
                            <a:schemeClr val="bg1"/>
                          </a:solidFill>
                        </a:rPr>
                        <a:t>Key</a:t>
                      </a:r>
                      <a:r>
                        <a:rPr lang="en-US" sz="1800" baseline="0" dirty="0" smtClean="0">
                          <a:solidFill>
                            <a:schemeClr val="bg1"/>
                          </a:solidFill>
                        </a:rPr>
                        <a:t> Testing Functions and Descriptions</a:t>
                      </a:r>
                      <a:endParaRPr lang="en-US" sz="18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279851">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600" b="1" dirty="0" smtClean="0">
                          <a:sym typeface="Wingdings" pitchFamily="2" charset="2"/>
                        </a:rPr>
                        <a:t>Function</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c>
                  <a:txBody>
                    <a:bodyPr/>
                    <a:lstStyle/>
                    <a:p>
                      <a:pPr marL="0" lvl="1" algn="ctr">
                        <a:defRPr/>
                      </a:pPr>
                      <a:r>
                        <a:rPr lang="en-US" sz="1600" b="1" dirty="0" smtClean="0"/>
                        <a:t>Description</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6">
                        <a:lumMod val="20000"/>
                        <a:lumOff val="80000"/>
                      </a:schemeClr>
                    </a:solidFill>
                  </a:tcPr>
                </a:tc>
              </a:tr>
              <a:tr h="7296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ym typeface="Wingdings" pitchFamily="2" charset="2"/>
                        </a:rPr>
                        <a:t>SOAP Envelope</a:t>
                      </a:r>
                      <a:r>
                        <a:rPr lang="en-US" sz="1400" b="1" baseline="0" dirty="0" smtClean="0">
                          <a:sym typeface="Wingdings" pitchFamily="2" charset="2"/>
                        </a:rPr>
                        <a:t> Testing</a:t>
                      </a:r>
                      <a:endParaRPr lang="en-US" sz="1400" b="1" dirty="0" smtClean="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400" dirty="0" smtClean="0"/>
                        <a:t>The SOAP Envelope Testing ensures SOAP envelopes are correctly formed, validating the conformance of </a:t>
                      </a:r>
                      <a:r>
                        <a:rPr lang="en-US" sz="1400" baseline="0" dirty="0" smtClean="0"/>
                        <a:t> the </a:t>
                      </a:r>
                      <a:r>
                        <a:rPr lang="en-US" sz="1400" dirty="0" smtClean="0"/>
                        <a:t>messages to the requirements in the SOAP and Transport</a:t>
                      </a:r>
                      <a:r>
                        <a:rPr lang="en-US" sz="1400" baseline="0" dirty="0" smtClean="0"/>
                        <a:t> specifications. </a:t>
                      </a:r>
                      <a:endParaRPr lang="en-US" sz="1400" b="0" dirty="0" smtClean="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296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sym typeface="Wingdings" pitchFamily="2" charset="2"/>
                        </a:rPr>
                        <a:t>SOAP Connectivity </a:t>
                      </a:r>
                      <a:r>
                        <a:rPr lang="en-US" sz="1400" b="1" baseline="0" dirty="0" smtClean="0">
                          <a:sym typeface="Wingdings" pitchFamily="2" charset="2"/>
                        </a:rPr>
                        <a:t>Testing</a:t>
                      </a:r>
                      <a:endParaRPr lang="en-US" sz="1400" b="1" dirty="0" smtClean="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dirty="0" smtClean="0"/>
                        <a:t>The SOAP Connectivity Testing evaluates valid SOAP connectivity, the ability to send and receive SOAP messages,</a:t>
                      </a:r>
                      <a:r>
                        <a:rPr lang="en-US" sz="1400" baseline="0" dirty="0" smtClean="0"/>
                        <a:t> </a:t>
                      </a:r>
                      <a:r>
                        <a:rPr lang="en-US" sz="1400" dirty="0" smtClean="0"/>
                        <a:t>validating the conformance of </a:t>
                      </a:r>
                      <a:r>
                        <a:rPr lang="en-US" sz="1400" baseline="0" dirty="0" smtClean="0"/>
                        <a:t> the </a:t>
                      </a:r>
                      <a:r>
                        <a:rPr lang="en-US" sz="1400" dirty="0" smtClean="0"/>
                        <a:t>messages to the requirements in the SOAP and Transport</a:t>
                      </a:r>
                      <a:r>
                        <a:rPr lang="en-US" sz="1400" baseline="0" dirty="0" smtClean="0"/>
                        <a:t> specifications. </a:t>
                      </a:r>
                      <a:endParaRPr lang="en-US" sz="1400" b="0" dirty="0" smtClean="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72972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t>Context-Free Testing</a:t>
                      </a:r>
                      <a:r>
                        <a:rPr lang="en-US" sz="1400" b="1" baseline="0" dirty="0" smtClean="0"/>
                        <a:t> </a:t>
                      </a:r>
                      <a:endParaRPr lang="en-US" sz="1400" b="1" dirty="0" smtClean="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t>Provides a simple and convenient method for testing immunization messages structure and most vocabulary. Validation is perform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94254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0" dirty="0" smtClean="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r>
              <a:tr h="7296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400" b="1" dirty="0" smtClean="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400" b="0" dirty="0" smtClean="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5145" name="Rectangle 2"/>
          <p:cNvSpPr txBox="1">
            <a:spLocks noChangeArrowheads="1"/>
          </p:cNvSpPr>
          <p:nvPr/>
        </p:nvSpPr>
        <p:spPr bwMode="auto">
          <a:xfrm>
            <a:off x="276225" y="762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charset="0"/>
              </a:defRPr>
            </a:lvl1pPr>
            <a:lvl2pPr marL="742950" indent="-285750" eaLnBrk="0" hangingPunct="0">
              <a:spcBef>
                <a:spcPct val="20000"/>
              </a:spcBef>
              <a:buChar char="–"/>
              <a:defRPr>
                <a:solidFill>
                  <a:schemeClr val="tx1"/>
                </a:solidFill>
                <a:latin typeface="Arial" charset="0"/>
              </a:defRPr>
            </a:lvl2pPr>
            <a:lvl3pPr marL="1143000" indent="-228600" eaLnBrk="0" hangingPunct="0">
              <a:spcBef>
                <a:spcPct val="20000"/>
              </a:spcBef>
              <a:buChar char="•"/>
              <a:defRPr sz="1400">
                <a:solidFill>
                  <a:schemeClr val="tx1"/>
                </a:solidFill>
                <a:latin typeface="Arial" charset="0"/>
              </a:defRPr>
            </a:lvl3pPr>
            <a:lvl4pPr marL="1600200" indent="-228600" eaLnBrk="0" hangingPunct="0">
              <a:spcBef>
                <a:spcPct val="20000"/>
              </a:spcBef>
              <a:buChar char="–"/>
              <a:defRPr sz="1000">
                <a:solidFill>
                  <a:schemeClr val="tx1"/>
                </a:solidFill>
                <a:latin typeface="Arial" charset="0"/>
              </a:defRPr>
            </a:lvl4pPr>
            <a:lvl5pPr marL="2057400" indent="-228600" eaLnBrk="0" hangingPunct="0">
              <a:spcBef>
                <a:spcPct val="20000"/>
              </a:spcBef>
              <a:buChar char="»"/>
              <a:defRPr sz="1000">
                <a:solidFill>
                  <a:schemeClr val="tx1"/>
                </a:solidFill>
                <a:latin typeface="Arial" charset="0"/>
              </a:defRPr>
            </a:lvl5pPr>
            <a:lvl6pPr marL="2514600" indent="-228600" eaLnBrk="0" fontAlgn="base" hangingPunct="0">
              <a:spcBef>
                <a:spcPct val="20000"/>
              </a:spcBef>
              <a:spcAft>
                <a:spcPct val="0"/>
              </a:spcAft>
              <a:buChar char="»"/>
              <a:defRPr sz="1000">
                <a:solidFill>
                  <a:schemeClr val="tx1"/>
                </a:solidFill>
                <a:latin typeface="Arial" charset="0"/>
              </a:defRPr>
            </a:lvl6pPr>
            <a:lvl7pPr marL="2971800" indent="-228600" eaLnBrk="0" fontAlgn="base" hangingPunct="0">
              <a:spcBef>
                <a:spcPct val="20000"/>
              </a:spcBef>
              <a:spcAft>
                <a:spcPct val="0"/>
              </a:spcAft>
              <a:buChar char="»"/>
              <a:defRPr sz="1000">
                <a:solidFill>
                  <a:schemeClr val="tx1"/>
                </a:solidFill>
                <a:latin typeface="Arial" charset="0"/>
              </a:defRPr>
            </a:lvl7pPr>
            <a:lvl8pPr marL="3429000" indent="-228600" eaLnBrk="0" fontAlgn="base" hangingPunct="0">
              <a:spcBef>
                <a:spcPct val="20000"/>
              </a:spcBef>
              <a:spcAft>
                <a:spcPct val="0"/>
              </a:spcAft>
              <a:buChar char="»"/>
              <a:defRPr sz="1000">
                <a:solidFill>
                  <a:schemeClr val="tx1"/>
                </a:solidFill>
                <a:latin typeface="Arial" charset="0"/>
              </a:defRPr>
            </a:lvl8pPr>
            <a:lvl9pPr marL="3886200" indent="-228600" eaLnBrk="0" fontAlgn="base" hangingPunct="0">
              <a:spcBef>
                <a:spcPct val="20000"/>
              </a:spcBef>
              <a:spcAft>
                <a:spcPct val="0"/>
              </a:spcAft>
              <a:buChar char="»"/>
              <a:defRPr sz="1000">
                <a:solidFill>
                  <a:schemeClr val="tx1"/>
                </a:solidFill>
                <a:latin typeface="Arial" charset="0"/>
              </a:defRPr>
            </a:lvl9pPr>
          </a:lstStyle>
          <a:p>
            <a:pPr eaLnBrk="1" hangingPunct="1">
              <a:spcBef>
                <a:spcPct val="0"/>
              </a:spcBef>
              <a:buFontTx/>
              <a:buNone/>
            </a:pPr>
            <a:r>
              <a:rPr lang="en-US" altLang="en-US" sz="2800" b="1" dirty="0">
                <a:solidFill>
                  <a:srgbClr val="012445"/>
                </a:solidFill>
                <a:latin typeface="Franklin Gothic Demi" pitchFamily="34" charset="0"/>
              </a:rPr>
              <a:t>Immunization </a:t>
            </a:r>
            <a:r>
              <a:rPr lang="en-US" altLang="en-US" sz="2800" b="1" dirty="0" smtClean="0">
                <a:solidFill>
                  <a:srgbClr val="012445"/>
                </a:solidFill>
                <a:latin typeface="Franklin Gothic Demi" pitchFamily="34" charset="0"/>
              </a:rPr>
              <a:t>Test Suite Overview</a:t>
            </a:r>
            <a:endParaRPr lang="en-US" altLang="en-US" sz="2800" b="1" dirty="0">
              <a:solidFill>
                <a:srgbClr val="012445"/>
              </a:solidFill>
              <a:latin typeface="Franklin Gothic Dem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8390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732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a:t>
            </a:r>
            <a:r>
              <a:rPr lang="en-US" sz="1200" b="0" dirty="0" smtClean="0"/>
              <a:t>on </a:t>
            </a:r>
            <a:r>
              <a:rPr lang="en-US" sz="1200" b="0" dirty="0"/>
              <a:t>the link below and send/paste/load message into tool to obtain </a:t>
            </a:r>
            <a:r>
              <a:rPr lang="en-US" sz="1200" b="0" dirty="0" smtClean="0"/>
              <a:t>a Validation </a:t>
            </a:r>
            <a:r>
              <a:rPr lang="en-US" sz="1200" b="0" dirty="0"/>
              <a:t>report.</a:t>
            </a:r>
          </a:p>
          <a:p>
            <a:pPr marL="0" lvl="1"/>
            <a:endParaRPr lang="en-US" sz="1200" b="0" dirty="0"/>
          </a:p>
          <a:p>
            <a:pPr marL="0" lvl="1"/>
            <a:endParaRPr lang="en-US" sz="1200" b="0" dirty="0"/>
          </a:p>
          <a:p>
            <a:pPr marL="0" lvl="1"/>
            <a:r>
              <a:rPr lang="en-US" sz="1200" dirty="0"/>
              <a:t>NOTE: The Test Tool (.war file) can also be downloaded and installed locally. See Documentation tab in Test </a:t>
            </a:r>
            <a:r>
              <a:rPr lang="en-US" sz="1200" dirty="0" smtClean="0"/>
              <a:t>Suite</a:t>
            </a:r>
            <a:endParaRPr lang="en-US" sz="1200" dirty="0"/>
          </a:p>
          <a:p>
            <a:pPr marL="0" lvl="1"/>
            <a:r>
              <a:rPr lang="en-US" sz="1200" b="0" dirty="0" smtClean="0"/>
              <a:t>NOTE</a:t>
            </a:r>
            <a:r>
              <a:rPr lang="en-US" sz="1200" b="0" dirty="0"/>
              <a:t>: </a:t>
            </a:r>
            <a:r>
              <a:rPr lang="en-US" sz="1200" dirty="0" smtClean="0"/>
              <a:t>Web </a:t>
            </a:r>
            <a:r>
              <a:rPr lang="en-US" sz="1200" dirty="0"/>
              <a:t>Application is compatible with Firefox, Chrome, and Safari</a:t>
            </a:r>
            <a:r>
              <a:rPr lang="en-US" sz="1200" dirty="0" smtClean="0"/>
              <a:t>.</a:t>
            </a:r>
            <a:endParaRPr lang="en-US" sz="1200" b="0" dirty="0"/>
          </a:p>
          <a:p>
            <a:pPr marL="0" lvl="1"/>
            <a:endParaRPr lang="en-US" sz="1200" b="0" dirty="0" smtClean="0"/>
          </a:p>
          <a:p>
            <a:pPr marL="0" lvl="1"/>
            <a:r>
              <a:rPr lang="en-US" sz="1200" b="0" dirty="0" smtClean="0"/>
              <a:t>Register </a:t>
            </a:r>
            <a:r>
              <a:rPr lang="en-US" sz="1200" b="0" dirty="0"/>
              <a:t>to Google Group </a:t>
            </a:r>
            <a:r>
              <a:rPr lang="en-US" sz="1200" b="0" dirty="0" smtClean="0"/>
              <a:t>at </a:t>
            </a:r>
            <a:r>
              <a:rPr lang="en-US" sz="1200" dirty="0">
                <a:hlinkClick r:id="rId2"/>
              </a:rPr>
              <a:t>https://groups.google.com/d/forum/hl7v2-immunization-testing</a:t>
            </a:r>
            <a:r>
              <a:rPr lang="en-US" sz="1200" dirty="0"/>
              <a:t> </a:t>
            </a:r>
            <a:r>
              <a:rPr lang="en-US" sz="1200" b="0" dirty="0" smtClean="0"/>
              <a:t>to </a:t>
            </a:r>
            <a:r>
              <a:rPr lang="en-US" sz="1200" b="0" dirty="0"/>
              <a:t>ask questions and </a:t>
            </a:r>
            <a:r>
              <a:rPr lang="en-US" sz="1200" b="0" dirty="0" smtClean="0"/>
              <a:t>              provide </a:t>
            </a:r>
            <a:r>
              <a:rPr lang="en-US" sz="1200" b="0" dirty="0"/>
              <a:t>feedback</a:t>
            </a:r>
            <a:r>
              <a:rPr lang="en-US" sz="1200" b="0" dirty="0" smtClean="0"/>
              <a:t>. </a:t>
            </a:r>
            <a:endParaRPr lang="en-US" sz="1200" b="0" dirty="0"/>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smtClean="0">
                <a:latin typeface="+mn-lt"/>
                <a:hlinkClick r:id="rId3"/>
              </a:rPr>
              <a:t>http</a:t>
            </a:r>
            <a:r>
              <a:rPr lang="en-US" sz="1200" b="0" u="sng" dirty="0">
                <a:latin typeface="+mn-lt"/>
                <a:hlinkClick r:id="rId3"/>
              </a:rPr>
              <a:t>://hl7v2-iz-r1.5-testing.nist.gov/iztool</a:t>
            </a:r>
            <a:r>
              <a:rPr lang="en-US" sz="1200" b="0" dirty="0">
                <a:latin typeface="+mn-lt"/>
              </a:rPr>
              <a:t> </a:t>
            </a:r>
            <a:endParaRPr lang="en-US" sz="1200" b="0" dirty="0" smtClean="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gridCol w="6394812"/>
              </a:tblGrid>
              <a:tr h="38087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Immunization message created by Health IT Module</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Immunization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smtClean="0"/>
              <a:t>These functions are used for validating immunization </a:t>
            </a:r>
            <a:r>
              <a:rPr lang="en-US" sz="1600" b="0" dirty="0"/>
              <a:t>messages created </a:t>
            </a:r>
            <a:r>
              <a:rPr lang="en-US" sz="1600" dirty="0" smtClean="0"/>
              <a:t>by </a:t>
            </a:r>
            <a:r>
              <a:rPr lang="en-US" sz="1600" dirty="0"/>
              <a:t>H</a:t>
            </a:r>
            <a:r>
              <a:rPr lang="en-US" sz="1600" dirty="0" smtClean="0"/>
              <a:t>ealth IT Modules, </a:t>
            </a:r>
            <a:r>
              <a:rPr lang="en-US" sz="1600" dirty="0"/>
              <a:t>and </a:t>
            </a:r>
            <a:r>
              <a:rPr lang="en-US" sz="1600" dirty="0" smtClean="0">
                <a:solidFill>
                  <a:srgbClr val="FF0000"/>
                </a:solidFill>
              </a:rPr>
              <a:t>Context-based Testing </a:t>
            </a:r>
            <a:r>
              <a:rPr lang="en-US" sz="1600" dirty="0" smtClean="0"/>
              <a:t>is </a:t>
            </a:r>
            <a:r>
              <a:rPr lang="en-US" sz="1600" dirty="0"/>
              <a:t>intended for ONC 2015 Edition certification testing.</a:t>
            </a:r>
          </a:p>
          <a:p>
            <a:pPr marL="0" lvl="1"/>
            <a:endParaRPr lang="en-US" sz="1400" dirty="0"/>
          </a:p>
          <a:p>
            <a:pPr marL="0" lvl="1"/>
            <a:r>
              <a:rPr lang="en-US" sz="1600" b="0" dirty="0" smtClean="0"/>
              <a:t>.</a:t>
            </a:r>
            <a:endParaRPr lang="en-US" sz="1600" b="0" dirty="0"/>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867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a:t>
            </a:r>
            <a:r>
              <a:rPr lang="en-US" sz="2800" dirty="0" smtClean="0">
                <a:solidFill>
                  <a:srgbClr val="012445"/>
                </a:solidFill>
                <a:latin typeface="Franklin Gothic Demi" pitchFamily="34" charset="0"/>
              </a:rPr>
              <a:t>Test Suite Functions for ONC Testing</a:t>
            </a:r>
            <a:endParaRPr lang="en-US" sz="2800" dirty="0">
              <a:solidFill>
                <a:srgbClr val="012445"/>
              </a:solidFill>
              <a:latin typeface="Franklin Gothic Demi" pitchFamily="34" charset="0"/>
            </a:endParaRP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12</a:t>
            </a:fld>
            <a:endParaRPr lang="en-US" dirty="0">
              <a:solidFill>
                <a:schemeClr val="bg1"/>
              </a:solidFill>
            </a:endParaRPr>
          </a:p>
        </p:txBody>
      </p:sp>
    </p:spTree>
    <p:extLst>
      <p:ext uri="{BB962C8B-B14F-4D97-AF65-F5344CB8AC3E}">
        <p14:creationId xmlns:p14="http://schemas.microsoft.com/office/powerpoint/2010/main" val="2064508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smtClean="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13</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smtClean="0"/>
              <a:t>The </a:t>
            </a:r>
            <a:r>
              <a:rPr lang="en-US" sz="1000" dirty="0"/>
              <a:t>Centers for Disease Control and Prevention </a:t>
            </a:r>
            <a:r>
              <a:rPr lang="en-US" sz="1000" dirty="0" smtClean="0"/>
              <a:t>(CDC), </a:t>
            </a:r>
            <a:r>
              <a:rPr lang="en-US" sz="1000" dirty="0"/>
              <a:t>in collaboration with </a:t>
            </a:r>
            <a:r>
              <a:rPr lang="en-US" sz="1000" dirty="0" smtClean="0"/>
              <a:t>the American </a:t>
            </a:r>
            <a:r>
              <a:rPr lang="en-US" sz="1000" dirty="0"/>
              <a:t>Immunization Registries Association (AIRA) </a:t>
            </a:r>
            <a:r>
              <a:rPr lang="en-US" sz="1000" dirty="0" smtClean="0"/>
              <a:t>and NIST, </a:t>
            </a:r>
            <a:r>
              <a:rPr lang="en-US" sz="1000" dirty="0"/>
              <a:t>provided the </a:t>
            </a:r>
            <a:r>
              <a:rPr lang="en-US" sz="1000" dirty="0" smtClean="0"/>
              <a:t>Test Cases and Test Data for the Immunization Messaging testing process</a:t>
            </a:r>
            <a:endParaRPr lang="en-US" sz="1000" dirty="0"/>
          </a:p>
        </p:txBody>
      </p:sp>
    </p:spTree>
    <p:extLst>
      <p:ext uri="{BB962C8B-B14F-4D97-AF65-F5344CB8AC3E}">
        <p14:creationId xmlns:p14="http://schemas.microsoft.com/office/powerpoint/2010/main" val="914542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Conformance Statements / Requirements</a:t>
            </a:r>
            <a:endParaRPr lang="en-US" dirty="0"/>
          </a:p>
        </p:txBody>
      </p:sp>
      <p:sp>
        <p:nvSpPr>
          <p:cNvPr id="4" name="Content Placeholder 3"/>
          <p:cNvSpPr>
            <a:spLocks noGrp="1"/>
          </p:cNvSpPr>
          <p:nvPr>
            <p:ph idx="1"/>
          </p:nvPr>
        </p:nvSpPr>
        <p:spPr>
          <a:xfrm>
            <a:off x="380999" y="838200"/>
            <a:ext cx="8001001" cy="4876800"/>
          </a:xfrm>
        </p:spPr>
        <p:txBody>
          <a:bodyPr>
            <a:noAutofit/>
          </a:bodyPr>
          <a:lstStyle/>
          <a:p>
            <a:r>
              <a:rPr lang="en-US" dirty="0" smtClean="0"/>
              <a:t>The NIST </a:t>
            </a:r>
            <a:r>
              <a:rPr lang="en-US" dirty="0"/>
              <a:t>HL7 </a:t>
            </a:r>
            <a:r>
              <a:rPr lang="en-US" dirty="0" smtClean="0"/>
              <a:t>v2 Immunization Test Suite performs certain conformance </a:t>
            </a:r>
            <a:r>
              <a:rPr lang="en-US" dirty="0"/>
              <a:t>testing </a:t>
            </a:r>
            <a:r>
              <a:rPr lang="en-US" dirty="0" smtClean="0"/>
              <a:t>that </a:t>
            </a:r>
            <a:r>
              <a:rPr lang="en-US" dirty="0"/>
              <a:t>is not directly related to </a:t>
            </a:r>
            <a:r>
              <a:rPr lang="en-US" dirty="0" smtClean="0"/>
              <a:t>any conformance statement in </a:t>
            </a:r>
            <a:r>
              <a:rPr lang="en-US" dirty="0"/>
              <a:t>the </a:t>
            </a:r>
            <a:r>
              <a:rPr lang="en-US" dirty="0" smtClean="0"/>
              <a:t>Immunization Messaging Guide</a:t>
            </a:r>
          </a:p>
          <a:p>
            <a:r>
              <a:rPr lang="en-US" dirty="0" smtClean="0"/>
              <a:t>These “derived statements” are based </a:t>
            </a:r>
            <a:r>
              <a:rPr lang="en-US" dirty="0"/>
              <a:t>on </a:t>
            </a:r>
            <a:r>
              <a:rPr lang="en-US" dirty="0" smtClean="0"/>
              <a:t>requirements </a:t>
            </a:r>
            <a:r>
              <a:rPr lang="en-US" dirty="0"/>
              <a:t>from the </a:t>
            </a:r>
            <a:r>
              <a:rPr lang="en-US" dirty="0" smtClean="0"/>
              <a:t>HL7 v2.5.1 Base Standard, as well as statements </a:t>
            </a:r>
            <a:r>
              <a:rPr lang="en-US" dirty="0"/>
              <a:t>that </a:t>
            </a:r>
            <a:r>
              <a:rPr lang="en-US" dirty="0" smtClean="0"/>
              <a:t>NIST has determined </a:t>
            </a:r>
            <a:r>
              <a:rPr lang="en-US" dirty="0"/>
              <a:t>should be included in the validation </a:t>
            </a:r>
            <a:r>
              <a:rPr lang="en-US" dirty="0" smtClean="0"/>
              <a:t>(e.g., evaluating the </a:t>
            </a:r>
            <a:r>
              <a:rPr lang="en-US" dirty="0"/>
              <a:t>format of a code for conformance </a:t>
            </a:r>
            <a:r>
              <a:rPr lang="en-US" dirty="0" smtClean="0"/>
              <a:t>to the Code System’s format, </a:t>
            </a:r>
            <a:r>
              <a:rPr lang="en-US" dirty="0"/>
              <a:t>or testing </a:t>
            </a:r>
            <a:r>
              <a:rPr lang="en-US" dirty="0" smtClean="0"/>
              <a:t>for </a:t>
            </a:r>
            <a:r>
              <a:rPr lang="en-US" dirty="0"/>
              <a:t>conformance </a:t>
            </a:r>
            <a:r>
              <a:rPr lang="en-US" dirty="0" smtClean="0"/>
              <a:t>to a specific Time Stamp format)</a:t>
            </a:r>
          </a:p>
          <a:p>
            <a:pPr marL="0" indent="0">
              <a:buNone/>
            </a:pPr>
            <a:endParaRPr lang="en-US" sz="2200" dirty="0" smtClean="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14</a:t>
            </a:fld>
            <a:endParaRPr lang="en-US" dirty="0"/>
          </a:p>
        </p:txBody>
      </p:sp>
    </p:spTree>
    <p:extLst>
      <p:ext uri="{BB962C8B-B14F-4D97-AF65-F5344CB8AC3E}">
        <p14:creationId xmlns:p14="http://schemas.microsoft.com/office/powerpoint/2010/main" val="3685609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smtClean="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15</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a:t>
            </a:r>
            <a:r>
              <a:rPr lang="en-US" sz="1450" dirty="0" smtClean="0">
                <a:latin typeface="+mn-lt"/>
              </a:rPr>
              <a:t>HIT Module is </a:t>
            </a:r>
            <a:r>
              <a:rPr lang="en-US" sz="1450" dirty="0">
                <a:latin typeface="+mn-lt"/>
              </a:rPr>
              <a:t>the system being tested. The HIT Module is required to </a:t>
            </a:r>
            <a:r>
              <a:rPr lang="en-US" sz="1450" dirty="0" smtClean="0">
                <a:latin typeface="+mn-lt"/>
              </a:rPr>
              <a:t>create VXU messages and consume ACK messages </a:t>
            </a:r>
            <a:r>
              <a:rPr lang="en-US" sz="1450" dirty="0">
                <a:latin typeface="+mn-lt"/>
              </a:rPr>
              <a:t>that conform to the referenced standards </a:t>
            </a:r>
            <a:r>
              <a:rPr lang="en-US" sz="1450" dirty="0" smtClean="0">
                <a:latin typeface="+mn-lt"/>
              </a:rPr>
              <a:t>(see </a:t>
            </a:r>
            <a:r>
              <a:rPr lang="en-US" sz="1450" dirty="0">
                <a:latin typeface="+mn-lt"/>
              </a:rPr>
              <a:t>previous slides</a:t>
            </a:r>
            <a:r>
              <a:rPr lang="en-US" sz="1450" dirty="0" smtClean="0">
                <a:latin typeface="+mn-lt"/>
              </a:rPr>
              <a:t>).</a:t>
            </a:r>
            <a:endParaRPr lang="en-US" sz="1450" dirty="0">
              <a:latin typeface="+mn-lt"/>
            </a:endParaRPr>
          </a:p>
          <a:p>
            <a:pPr marL="342900" indent="-342900">
              <a:buFont typeface="Franklin Gothic Demi" pitchFamily="34" charset="0"/>
              <a:buAutoNum type="arabicPeriod"/>
            </a:pPr>
            <a:r>
              <a:rPr lang="en-US" sz="1450" dirty="0">
                <a:latin typeface="+mn-lt"/>
              </a:rPr>
              <a:t>Test data can be entered </a:t>
            </a:r>
            <a:r>
              <a:rPr lang="en-US" sz="1450" dirty="0" smtClean="0">
                <a:latin typeface="+mn-lt"/>
              </a:rPr>
              <a:t>into the </a:t>
            </a:r>
            <a:r>
              <a:rPr lang="en-US" sz="1450" dirty="0">
                <a:latin typeface="+mn-lt"/>
              </a:rPr>
              <a:t>HIT Module directly via the </a:t>
            </a:r>
            <a:r>
              <a:rPr lang="en-US" sz="1450" dirty="0" smtClean="0">
                <a:latin typeface="+mn-lt"/>
              </a:rPr>
              <a:t>Module’s </a:t>
            </a:r>
            <a:r>
              <a:rPr lang="en-US" sz="1450" dirty="0">
                <a:latin typeface="+mn-lt"/>
              </a:rPr>
              <a:t>user interface or </a:t>
            </a:r>
            <a:r>
              <a:rPr lang="en-US" sz="1450" dirty="0" smtClean="0">
                <a:latin typeface="+mn-lt"/>
              </a:rPr>
              <a:t>can be </a:t>
            </a:r>
            <a:r>
              <a:rPr lang="en-US" sz="1450" dirty="0">
                <a:latin typeface="+mn-lt"/>
              </a:rPr>
              <a:t>imported via an incoming </a:t>
            </a:r>
            <a:r>
              <a:rPr lang="en-US" sz="1450" dirty="0" smtClean="0">
                <a:latin typeface="+mn-lt"/>
              </a:rPr>
              <a:t>message.</a:t>
            </a:r>
            <a:endParaRPr lang="en-US" sz="1450" dirty="0">
              <a:latin typeface="+mn-lt"/>
            </a:endParaRPr>
          </a:p>
          <a:p>
            <a:pPr marL="342900" indent="-342900">
              <a:buFont typeface="Franklin Gothic Demi" pitchFamily="34" charset="0"/>
              <a:buAutoNum type="arabicPeriod"/>
            </a:pPr>
            <a:r>
              <a:rPr lang="en-US" sz="1450" dirty="0">
                <a:latin typeface="+mn-lt"/>
              </a:rPr>
              <a:t>The HIT Module is expected to process the test data to create a </a:t>
            </a:r>
            <a:r>
              <a:rPr lang="en-US" sz="1450" dirty="0" smtClean="0">
                <a:latin typeface="+mn-lt"/>
              </a:rPr>
              <a:t>VXU message</a:t>
            </a:r>
            <a:r>
              <a:rPr lang="en-US" sz="1450" dirty="0">
                <a:latin typeface="+mn-lt"/>
              </a:rPr>
              <a:t>. This message is </a:t>
            </a:r>
            <a:r>
              <a:rPr lang="en-US" sz="1450" dirty="0" smtClean="0">
                <a:latin typeface="+mn-lt"/>
              </a:rPr>
              <a:t>imported into </a:t>
            </a:r>
            <a:r>
              <a:rPr lang="en-US" sz="1450" dirty="0">
                <a:latin typeface="+mn-lt"/>
              </a:rPr>
              <a:t>the testing tool for </a:t>
            </a:r>
            <a:r>
              <a:rPr lang="en-US" sz="1450" dirty="0" smtClean="0">
                <a:latin typeface="+mn-lt"/>
              </a:rPr>
              <a:t>validation (Test Step 1 – Z22 VXU). The HIT Module is expected to consume an ACK message. This message is imported from the testing tool into the HIT Module (Test Step 2 – Z23 ACK). </a:t>
            </a:r>
            <a:endParaRPr lang="en-US" sz="1450" dirty="0">
              <a:latin typeface="+mn-lt"/>
            </a:endParaRPr>
          </a:p>
          <a:p>
            <a:pPr marL="342900" indent="-342900">
              <a:buFont typeface="Franklin Gothic Demi" pitchFamily="34" charset="0"/>
              <a:buAutoNum type="arabicPeriod"/>
            </a:pPr>
            <a:r>
              <a:rPr lang="en-US" sz="1450" dirty="0">
                <a:latin typeface="+mn-lt"/>
              </a:rPr>
              <a:t>Test data are available through the Test Tool via the </a:t>
            </a:r>
            <a:r>
              <a:rPr lang="en-US" sz="1450" dirty="0" smtClean="0">
                <a:latin typeface="+mn-lt"/>
              </a:rPr>
              <a:t>Test Steps in the Test Cases. </a:t>
            </a:r>
            <a:r>
              <a:rPr lang="en-US" sz="1450" dirty="0">
                <a:latin typeface="+mn-lt"/>
              </a:rPr>
              <a:t>Each Test </a:t>
            </a:r>
            <a:r>
              <a:rPr lang="en-US" sz="1450" dirty="0" smtClean="0">
                <a:latin typeface="+mn-lt"/>
              </a:rPr>
              <a:t>Step includes </a:t>
            </a:r>
            <a:r>
              <a:rPr lang="en-US" sz="1450" dirty="0">
                <a:latin typeface="+mn-lt"/>
              </a:rPr>
              <a:t>a Test Story that provides the context, a Test Data Specification that lists the test data, </a:t>
            </a:r>
            <a:r>
              <a:rPr lang="en-US" sz="1450" dirty="0" smtClean="0">
                <a:latin typeface="+mn-lt"/>
              </a:rPr>
              <a:t>a </a:t>
            </a:r>
            <a:r>
              <a:rPr lang="en-US" sz="1450" dirty="0">
                <a:latin typeface="+mn-lt"/>
              </a:rPr>
              <a:t>Message Content Data </a:t>
            </a:r>
            <a:r>
              <a:rPr lang="en-US" sz="1450" dirty="0" smtClean="0">
                <a:latin typeface="+mn-lt"/>
              </a:rPr>
              <a:t>Sheet </a:t>
            </a:r>
            <a:r>
              <a:rPr lang="en-US" sz="1450" dirty="0">
                <a:latin typeface="+mn-lt"/>
              </a:rPr>
              <a:t>that shows the conformant message (in a table </a:t>
            </a:r>
            <a:r>
              <a:rPr lang="en-US" sz="1450" dirty="0" smtClean="0">
                <a:latin typeface="+mn-lt"/>
              </a:rPr>
              <a:t>format), and a Juror Document (for ACK Test Steps). </a:t>
            </a:r>
            <a:endParaRPr lang="en-US" sz="1450" dirty="0">
              <a:latin typeface="+mn-lt"/>
            </a:endParaRPr>
          </a:p>
        </p:txBody>
      </p:sp>
      <p:grpSp>
        <p:nvGrpSpPr>
          <p:cNvPr id="22" name="Group 21"/>
          <p:cNvGrpSpPr/>
          <p:nvPr/>
        </p:nvGrpSpPr>
        <p:grpSpPr>
          <a:xfrm>
            <a:off x="457200" y="838200"/>
            <a:ext cx="8229600" cy="2213264"/>
            <a:chOff x="457200" y="838200"/>
            <a:chExt cx="8229600" cy="2213264"/>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Immunization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VXU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smtClean="0">
                    <a:latin typeface="Calibri" pitchFamily="34" charset="0"/>
                  </a:rPr>
                  <a:t>VXU </a:t>
                </a:r>
                <a:r>
                  <a:rPr lang="en-US" sz="1200" dirty="0">
                    <a:latin typeface="Calibri" pitchFamily="34" charset="0"/>
                  </a:rPr>
                  <a:t>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VXU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ACK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smtClean="0">
                    <a:latin typeface="Calibri" pitchFamily="34" charset="0"/>
                  </a:rPr>
                  <a:t>ACK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1 – Z22 VXU)</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VXU message test </a:t>
            </a:r>
            <a:r>
              <a:rPr lang="en-US" sz="2000" dirty="0"/>
              <a:t>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Testing Workflow Diagram (Test Step 2 – Z23 ACK)</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consume ACK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endParaRPr lang="en-US" dirty="0" smtClean="0"/>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18</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smtClean="0">
                  <a:solidFill>
                    <a:schemeClr val="accent2"/>
                  </a:solidFill>
                </a:rPr>
                <a:t>Patient Data Entry</a:t>
              </a:r>
              <a:endParaRPr lang="en-US" sz="1400" dirty="0">
                <a:solidFill>
                  <a:schemeClr val="accent2"/>
                </a:solidFill>
              </a:endParaRP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smtClean="0">
                  <a:solidFill>
                    <a:schemeClr val="accent2"/>
                  </a:solidFill>
                </a:rPr>
                <a:t>HIT Module</a:t>
              </a:r>
              <a:endParaRPr lang="en-US" sz="1600" dirty="0">
                <a:solidFill>
                  <a:schemeClr val="accent2"/>
                </a:solidFill>
              </a:endParaRP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smtClean="0">
                  <a:latin typeface="Calibri" pitchFamily="34" charset="0"/>
                </a:rPr>
                <a:t>Immunization IG, Release 1.5, and Addendum</a:t>
              </a:r>
              <a:endParaRPr lang="en-US" sz="1200" dirty="0">
                <a:latin typeface="Calibri" pitchFamily="34" charset="0"/>
              </a:endParaRP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smtClean="0">
                  <a:latin typeface="Calibri" pitchFamily="34" charset="0"/>
                </a:rPr>
                <a:t>ADT Message &amp; Direct Data Entry</a:t>
              </a:r>
              <a:endParaRPr lang="en-US" sz="1200" dirty="0">
                <a:latin typeface="Calibri" pitchFamily="34" charset="0"/>
              </a:endParaRP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smtClean="0">
                    <a:latin typeface="Calibri" pitchFamily="34" charset="0"/>
                  </a:rPr>
                  <a:t>QBP Message</a:t>
                </a:r>
                <a:endParaRPr lang="en-US" sz="1200" dirty="0">
                  <a:latin typeface="Calibri" pitchFamily="34" charset="0"/>
                </a:endParaRP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smtClean="0">
                  <a:solidFill>
                    <a:srgbClr val="FF0000"/>
                  </a:solidFill>
                  <a:latin typeface="Calibri" pitchFamily="34" charset="0"/>
                </a:rPr>
                <a:t>RSP Message </a:t>
              </a:r>
              <a:endParaRPr lang="en-US" sz="1200" dirty="0">
                <a:solidFill>
                  <a:srgbClr val="FF0000"/>
                </a:solidFill>
                <a:latin typeface="Calibri" pitchFamily="34" charset="0"/>
              </a:endParaRPr>
            </a:p>
            <a:p>
              <a:pPr algn="r"/>
              <a:r>
                <a:rPr lang="en-US" sz="1200" dirty="0" smtClean="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smtClean="0">
                  <a:solidFill>
                    <a:srgbClr val="FF0000"/>
                  </a:solidFill>
                  <a:latin typeface="Calibri" pitchFamily="34" charset="0"/>
                </a:rPr>
                <a:t>QBP Message Imported</a:t>
              </a:r>
              <a:endParaRPr lang="en-US" sz="1200" dirty="0">
                <a:solidFill>
                  <a:srgbClr val="FF0000"/>
                </a:solidFill>
                <a:latin typeface="Calibri" pitchFamily="34" charset="0"/>
              </a:endParaRP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smtClean="0">
                    <a:latin typeface="Calibri" pitchFamily="34" charset="0"/>
                  </a:rPr>
                  <a:t>RSP Message</a:t>
                </a:r>
                <a:endParaRPr lang="en-US" sz="1200" dirty="0">
                  <a:latin typeface="Calibri" pitchFamily="34" charset="0"/>
                </a:endParaRP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smtClean="0"/>
                <a:t>Test Step 1</a:t>
              </a:r>
              <a:endParaRPr lang="en-US" sz="1050" b="1" dirty="0"/>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smtClean="0"/>
                <a:t>Test Step 2</a:t>
              </a:r>
              <a:endParaRPr lang="en-US" sz="1050" b="1" dirty="0"/>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a:t>
              </a:r>
              <a:r>
                <a:rPr lang="en-US" dirty="0" smtClean="0">
                  <a:solidFill>
                    <a:schemeClr val="tx1"/>
                  </a:solidFill>
                  <a:latin typeface="Arial" panose="020B0604020202020204" pitchFamily="34" charset="0"/>
                  <a:cs typeface="Arial" panose="020B0604020202020204" pitchFamily="34" charset="0"/>
                </a:rPr>
                <a:t>Tool </a:t>
              </a:r>
              <a:r>
                <a:rPr lang="en-US" sz="1200" dirty="0" smtClean="0">
                  <a:solidFill>
                    <a:schemeClr val="tx1"/>
                  </a:solidFill>
                  <a:latin typeface="Calibri" pitchFamily="34" charset="0"/>
                </a:rPr>
                <a:t>(acting as IIS)</a:t>
              </a:r>
              <a:endParaRPr lang="en-US" sz="1200" dirty="0">
                <a:solidFill>
                  <a:schemeClr val="tx1"/>
                </a:solidFill>
                <a:latin typeface="Calibri" pitchFamily="34" charset="0"/>
              </a:endParaRP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smtClean="0">
                  <a:latin typeface="Calibri" pitchFamily="34" charset="0"/>
                </a:rPr>
                <a:t>ONC Certification Testing Scope</a:t>
              </a:r>
              <a:endParaRPr lang="en-US" sz="1000" i="1" dirty="0">
                <a:latin typeface="Calibri" pitchFamily="34" charset="0"/>
              </a:endParaRP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a:t>
            </a:r>
            <a:r>
              <a:rPr lang="en-US" sz="1400" dirty="0" smtClean="0">
                <a:latin typeface="+mn-lt"/>
              </a:rPr>
              <a:t>HIT Module is </a:t>
            </a:r>
            <a:r>
              <a:rPr lang="en-US" sz="1400" dirty="0">
                <a:latin typeface="+mn-lt"/>
              </a:rPr>
              <a:t>the system being tested. The HIT Module is required to </a:t>
            </a:r>
            <a:r>
              <a:rPr lang="en-US" sz="1400" dirty="0" smtClean="0">
                <a:latin typeface="+mn-lt"/>
              </a:rPr>
              <a:t>create QBP messages and consume RSP messages </a:t>
            </a:r>
            <a:r>
              <a:rPr lang="en-US" sz="1400" dirty="0">
                <a:latin typeface="+mn-lt"/>
              </a:rPr>
              <a:t>that conform to the referenced standards </a:t>
            </a:r>
            <a:r>
              <a:rPr lang="en-US" sz="1400" dirty="0" smtClean="0">
                <a:latin typeface="+mn-lt"/>
              </a:rPr>
              <a:t>(see </a:t>
            </a:r>
            <a:r>
              <a:rPr lang="en-US" sz="1400" dirty="0">
                <a:latin typeface="+mn-lt"/>
              </a:rPr>
              <a:t>previous slides</a:t>
            </a:r>
            <a:r>
              <a:rPr lang="en-US" sz="1400" dirty="0" smtClean="0">
                <a:latin typeface="+mn-lt"/>
              </a:rPr>
              <a:t>).</a:t>
            </a:r>
            <a:endParaRPr lang="en-US" sz="1400" dirty="0">
              <a:latin typeface="+mn-lt"/>
            </a:endParaRPr>
          </a:p>
          <a:p>
            <a:pPr marL="342900" indent="-342900">
              <a:buFont typeface="Franklin Gothic Demi" pitchFamily="34" charset="0"/>
              <a:buAutoNum type="arabicPeriod"/>
            </a:pPr>
            <a:r>
              <a:rPr lang="en-US" sz="1400" dirty="0">
                <a:latin typeface="+mn-lt"/>
              </a:rPr>
              <a:t>Test data can be entered into HIT Module directly via the </a:t>
            </a:r>
            <a:r>
              <a:rPr lang="en-US" sz="1400" dirty="0" smtClean="0">
                <a:latin typeface="+mn-lt"/>
              </a:rPr>
              <a:t>Module’s </a:t>
            </a:r>
            <a:r>
              <a:rPr lang="en-US" sz="1400" dirty="0">
                <a:latin typeface="+mn-lt"/>
              </a:rPr>
              <a:t>user interface or </a:t>
            </a:r>
            <a:r>
              <a:rPr lang="en-US" sz="1400" dirty="0" smtClean="0">
                <a:latin typeface="+mn-lt"/>
              </a:rPr>
              <a:t>can be </a:t>
            </a:r>
            <a:r>
              <a:rPr lang="en-US" sz="1400" dirty="0">
                <a:latin typeface="+mn-lt"/>
              </a:rPr>
              <a:t>imported via an incoming </a:t>
            </a:r>
            <a:r>
              <a:rPr lang="en-US" sz="1400" dirty="0" smtClean="0">
                <a:latin typeface="+mn-lt"/>
              </a:rPr>
              <a:t>message.</a:t>
            </a:r>
            <a:endParaRPr lang="en-US" sz="1400" dirty="0">
              <a:latin typeface="+mn-lt"/>
            </a:endParaRPr>
          </a:p>
          <a:p>
            <a:pPr marL="342900" indent="-342900">
              <a:buFont typeface="Franklin Gothic Demi" pitchFamily="34" charset="0"/>
              <a:buAutoNum type="arabicPeriod"/>
            </a:pPr>
            <a:r>
              <a:rPr lang="en-US" sz="1400" dirty="0">
                <a:latin typeface="+mn-lt"/>
              </a:rPr>
              <a:t>The HIT Module is expected to process the test data to create a </a:t>
            </a:r>
            <a:r>
              <a:rPr lang="en-US" sz="1400" dirty="0" smtClean="0">
                <a:latin typeface="+mn-lt"/>
              </a:rPr>
              <a:t>QBP message</a:t>
            </a:r>
            <a:r>
              <a:rPr lang="en-US" sz="1400" dirty="0">
                <a:latin typeface="+mn-lt"/>
              </a:rPr>
              <a:t>. This message is </a:t>
            </a:r>
            <a:r>
              <a:rPr lang="en-US" sz="1400" dirty="0" smtClean="0">
                <a:latin typeface="+mn-lt"/>
              </a:rPr>
              <a:t>imported </a:t>
            </a:r>
            <a:r>
              <a:rPr lang="en-US" sz="1400" dirty="0">
                <a:latin typeface="+mn-lt"/>
              </a:rPr>
              <a:t>into the testing tool for </a:t>
            </a:r>
            <a:r>
              <a:rPr lang="en-US" sz="1400" dirty="0" smtClean="0">
                <a:latin typeface="+mn-lt"/>
              </a:rPr>
              <a:t>validation (Test Step 1 – Z44 QBP). </a:t>
            </a:r>
            <a:r>
              <a:rPr lang="en-US" sz="1400" dirty="0">
                <a:latin typeface="+mn-lt"/>
              </a:rPr>
              <a:t>The HIT Module is expected to </a:t>
            </a:r>
            <a:r>
              <a:rPr lang="en-US" sz="1400" dirty="0" smtClean="0">
                <a:latin typeface="+mn-lt"/>
              </a:rPr>
              <a:t>process an RSP message and display the Evaluated Immunization History &amp; Forecast if received. The RSP </a:t>
            </a:r>
            <a:r>
              <a:rPr lang="en-US" sz="1400" dirty="0">
                <a:latin typeface="+mn-lt"/>
              </a:rPr>
              <a:t>message is </a:t>
            </a:r>
            <a:r>
              <a:rPr lang="en-US" sz="1400" dirty="0" smtClean="0">
                <a:latin typeface="+mn-lt"/>
              </a:rPr>
              <a:t>imported from the </a:t>
            </a:r>
            <a:r>
              <a:rPr lang="en-US" sz="1400" dirty="0">
                <a:latin typeface="+mn-lt"/>
              </a:rPr>
              <a:t>testing tool </a:t>
            </a:r>
            <a:r>
              <a:rPr lang="en-US" sz="1400" dirty="0" smtClean="0">
                <a:latin typeface="+mn-lt"/>
              </a:rPr>
              <a:t>into </a:t>
            </a:r>
            <a:r>
              <a:rPr lang="en-US" sz="1400" dirty="0">
                <a:latin typeface="+mn-lt"/>
              </a:rPr>
              <a:t>the HIT </a:t>
            </a:r>
            <a:r>
              <a:rPr lang="en-US" sz="1400" dirty="0" smtClean="0">
                <a:latin typeface="+mn-lt"/>
              </a:rPr>
              <a:t>Module (Tests Step 2 – Z42 or Z33 RSP). </a:t>
            </a:r>
            <a:endParaRPr lang="en-US" sz="1400" dirty="0">
              <a:latin typeface="+mn-lt"/>
            </a:endParaRPr>
          </a:p>
          <a:p>
            <a:pPr marL="342900" indent="-342900">
              <a:buFont typeface="Franklin Gothic Demi" pitchFamily="34" charset="0"/>
              <a:buAutoNum type="arabicPeriod"/>
            </a:pPr>
            <a:r>
              <a:rPr lang="en-US" sz="1400" dirty="0">
                <a:latin typeface="+mn-lt"/>
              </a:rPr>
              <a:t>Test data are available through the Test Tool via the Test </a:t>
            </a:r>
            <a:r>
              <a:rPr lang="en-US" sz="1400" dirty="0" smtClean="0">
                <a:latin typeface="+mn-lt"/>
              </a:rPr>
              <a:t>Steps in the Test Cases. </a:t>
            </a:r>
            <a:r>
              <a:rPr lang="en-US" sz="1400" dirty="0">
                <a:latin typeface="+mn-lt"/>
              </a:rPr>
              <a:t>Each Test </a:t>
            </a:r>
            <a:r>
              <a:rPr lang="en-US" sz="1400" dirty="0" smtClean="0">
                <a:latin typeface="+mn-lt"/>
              </a:rPr>
              <a:t>Step includes </a:t>
            </a:r>
            <a:r>
              <a:rPr lang="en-US" sz="1400" dirty="0">
                <a:latin typeface="+mn-lt"/>
              </a:rPr>
              <a:t>a Test Story that provides the context, a Test Data Specification that lists the test data, </a:t>
            </a:r>
            <a:r>
              <a:rPr lang="en-US" sz="1400" dirty="0" smtClean="0">
                <a:latin typeface="+mn-lt"/>
              </a:rPr>
              <a:t>a </a:t>
            </a:r>
            <a:r>
              <a:rPr lang="en-US" sz="1400" dirty="0">
                <a:latin typeface="+mn-lt"/>
              </a:rPr>
              <a:t>Message Content Data Sheet that shows the conformant message (in a table format</a:t>
            </a:r>
            <a:r>
              <a:rPr lang="en-US" sz="1400" dirty="0" smtClean="0">
                <a:latin typeface="+mn-lt"/>
              </a:rPr>
              <a:t>), and a Juror Document (for RSP Test Steps).</a:t>
            </a:r>
            <a:endParaRPr lang="en-US" sz="1400" dirty="0">
              <a:latin typeface="+mn-lt"/>
            </a:endParaRPr>
          </a:p>
        </p:txBody>
      </p:sp>
    </p:spTree>
    <p:extLst>
      <p:ext uri="{BB962C8B-B14F-4D97-AF65-F5344CB8AC3E}">
        <p14:creationId xmlns:p14="http://schemas.microsoft.com/office/powerpoint/2010/main" val="7821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a:t>
            </a:r>
            <a:r>
              <a:rPr lang="en-US" dirty="0" smtClean="0"/>
              <a:t>Forecast</a:t>
            </a:r>
            <a:endParaRPr lang="en-US" dirty="0"/>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smtClean="0"/>
              <a:t>Work </a:t>
            </a:r>
            <a:r>
              <a:rPr lang="en-US" sz="1800" dirty="0"/>
              <a:t>Flow and </a:t>
            </a:r>
            <a:r>
              <a:rPr lang="en-US" sz="1800" dirty="0" smtClean="0"/>
              <a:t>Pre-conditions</a:t>
            </a:r>
            <a:endParaRPr lang="en-US" sz="1800" dirty="0"/>
          </a:p>
          <a:p>
            <a:pPr lvl="1"/>
            <a:r>
              <a:rPr lang="en-US" sz="1400" dirty="0" smtClean="0"/>
              <a:t>HIT Module has a test patient for the Test Case</a:t>
            </a:r>
            <a:endParaRPr lang="en-US" sz="1400" dirty="0"/>
          </a:p>
          <a:p>
            <a:pPr lvl="1"/>
            <a:r>
              <a:rPr lang="en-US" sz="1400" dirty="0" smtClean="0"/>
              <a:t>Tester verifies that this patient has no current immunization administration information in their electronic record</a:t>
            </a:r>
            <a:endParaRPr lang="en-US" sz="1400" dirty="0"/>
          </a:p>
          <a:p>
            <a:pPr lvl="1"/>
            <a:r>
              <a:rPr lang="en-US" sz="1400" dirty="0" smtClean="0"/>
              <a:t>Tester causes Module to create a Query for Evaluated History and Forecast</a:t>
            </a:r>
            <a:endParaRPr lang="en-US" sz="1400" dirty="0"/>
          </a:p>
          <a:p>
            <a:pPr lvl="1"/>
            <a:r>
              <a:rPr lang="en-US" sz="1400" dirty="0" smtClean="0"/>
              <a:t>Module must display </a:t>
            </a:r>
            <a:r>
              <a:rPr lang="en-US" sz="1400" dirty="0"/>
              <a:t>the Evaluated History and </a:t>
            </a:r>
            <a:r>
              <a:rPr lang="en-US" sz="1400" dirty="0" smtClean="0"/>
              <a:t>Forecast Response information returned </a:t>
            </a:r>
            <a:r>
              <a:rPr lang="en-US" sz="1400" dirty="0"/>
              <a:t>by the </a:t>
            </a:r>
            <a:r>
              <a:rPr lang="en-US" sz="1400" dirty="0" smtClean="0"/>
              <a:t>IIS    </a:t>
            </a:r>
            <a:r>
              <a:rPr lang="en-US" sz="1400" dirty="0"/>
              <a:t>(IIS simulated by NIST </a:t>
            </a:r>
            <a:r>
              <a:rPr lang="en-US" sz="1400" dirty="0" smtClean="0"/>
              <a:t>Test Tool</a:t>
            </a:r>
            <a:r>
              <a:rPr lang="en-US" sz="1400" dirty="0"/>
              <a:t>)</a:t>
            </a:r>
          </a:p>
          <a:p>
            <a:r>
              <a:rPr lang="en-US" sz="2000" dirty="0"/>
              <a:t> </a:t>
            </a:r>
            <a:r>
              <a:rPr lang="en-US" sz="1800" dirty="0" smtClean="0"/>
              <a:t>Scope</a:t>
            </a:r>
            <a:endParaRPr lang="en-US" sz="1800" dirty="0"/>
          </a:p>
          <a:p>
            <a:pPr lvl="1"/>
            <a:r>
              <a:rPr lang="en-US" sz="1400" dirty="0" smtClean="0"/>
              <a:t>ONC </a:t>
            </a:r>
            <a:r>
              <a:rPr lang="en-US" sz="1400" dirty="0"/>
              <a:t>requirement </a:t>
            </a:r>
            <a:r>
              <a:rPr lang="en-US" sz="1400" dirty="0" smtClean="0"/>
              <a:t>is for the HIT Module to receive and display </a:t>
            </a:r>
            <a:r>
              <a:rPr lang="en-US" sz="1400" dirty="0"/>
              <a:t>Evaluated History and Forecast</a:t>
            </a:r>
            <a:r>
              <a:rPr lang="en-US" sz="1400" dirty="0" smtClean="0"/>
              <a:t> </a:t>
            </a:r>
            <a:r>
              <a:rPr lang="en-US" sz="1400" dirty="0"/>
              <a:t>from IIS</a:t>
            </a:r>
          </a:p>
          <a:p>
            <a:pPr lvl="1"/>
            <a:r>
              <a:rPr lang="en-US" sz="1400" dirty="0" smtClean="0"/>
              <a:t>Test environment is </a:t>
            </a:r>
            <a:r>
              <a:rPr lang="en-US" sz="1400" dirty="0"/>
              <a:t>set up </a:t>
            </a:r>
            <a:r>
              <a:rPr lang="en-US" sz="1400" dirty="0" smtClean="0"/>
              <a:t>so this information sent in the RSP message from the Test Tool is the </a:t>
            </a:r>
            <a:r>
              <a:rPr lang="en-US" sz="1400" dirty="0"/>
              <a:t>only </a:t>
            </a:r>
            <a:r>
              <a:rPr lang="en-US" sz="1400" dirty="0" smtClean="0"/>
              <a:t>available </a:t>
            </a:r>
            <a:r>
              <a:rPr lang="en-US" sz="1400" dirty="0"/>
              <a:t>immunization administration </a:t>
            </a:r>
            <a:r>
              <a:rPr lang="en-US" sz="1400" dirty="0" smtClean="0"/>
              <a:t>information in the patient’s electronic record</a:t>
            </a:r>
          </a:p>
          <a:p>
            <a:pPr lvl="1"/>
            <a:r>
              <a:rPr lang="en-US" sz="1400" dirty="0" smtClean="0"/>
              <a:t>This information must be displayed, and only display of this information </a:t>
            </a:r>
            <a:r>
              <a:rPr lang="en-US" sz="1400" dirty="0"/>
              <a:t>for the Evaluated History and Forecast</a:t>
            </a:r>
            <a:r>
              <a:rPr lang="en-US" sz="1400" dirty="0" smtClean="0"/>
              <a:t> is valid for </a:t>
            </a:r>
            <a:r>
              <a:rPr lang="en-US" sz="1400" dirty="0"/>
              <a:t>ONC certification testing </a:t>
            </a:r>
            <a:endParaRPr lang="en-US" sz="1400" dirty="0" smtClean="0"/>
          </a:p>
          <a:p>
            <a:pPr lvl="1"/>
            <a:r>
              <a:rPr lang="en-US" sz="1400" dirty="0" smtClean="0"/>
              <a:t>HIT Modules can </a:t>
            </a:r>
            <a:r>
              <a:rPr lang="en-US" sz="1400" dirty="0"/>
              <a:t>be </a:t>
            </a:r>
            <a:r>
              <a:rPr lang="en-US" sz="1400" dirty="0" smtClean="0"/>
              <a:t>designed to </a:t>
            </a:r>
            <a:r>
              <a:rPr lang="en-US" sz="1400" dirty="0"/>
              <a:t>display </a:t>
            </a:r>
            <a:r>
              <a:rPr lang="en-US" sz="1400" dirty="0" smtClean="0"/>
              <a:t>the immunization Forecast </a:t>
            </a:r>
            <a:r>
              <a:rPr lang="en-US" sz="1400" dirty="0"/>
              <a:t>based </a:t>
            </a:r>
            <a:r>
              <a:rPr lang="en-US" sz="1400" dirty="0" smtClean="0"/>
              <a:t>on data stored in the Module, but this capability is out-of-scope for ONC certification testing </a:t>
            </a:r>
          </a:p>
          <a:p>
            <a:pPr lvl="1"/>
            <a:r>
              <a:rPr lang="en-US" sz="1400" dirty="0" smtClean="0"/>
              <a:t>Scope of </a:t>
            </a:r>
            <a:r>
              <a:rPr lang="en-US" sz="1400" dirty="0"/>
              <a:t>ONC certification </a:t>
            </a:r>
            <a:r>
              <a:rPr lang="en-US" sz="1400" dirty="0" smtClean="0"/>
              <a:t>testing is focused on verifying that the HIT Module is able to </a:t>
            </a:r>
            <a:r>
              <a:rPr lang="en-US" sz="1400" dirty="0"/>
              <a:t>display </a:t>
            </a:r>
            <a:r>
              <a:rPr lang="en-US" sz="1400" dirty="0" smtClean="0"/>
              <a:t>the Evaluated </a:t>
            </a:r>
            <a:r>
              <a:rPr lang="en-US" sz="1400" dirty="0"/>
              <a:t>History and Forecast </a:t>
            </a:r>
            <a:r>
              <a:rPr lang="en-US" sz="1400" b="1" dirty="0" smtClean="0"/>
              <a:t>from the IIS</a:t>
            </a:r>
          </a:p>
          <a:p>
            <a:pPr lvl="1"/>
            <a:r>
              <a:rPr lang="en-US" sz="1400" dirty="0" smtClean="0"/>
              <a:t>Substitution of a Forecast produced from patient immunization data stored in the HIT Module is not acceptable for the </a:t>
            </a:r>
            <a:r>
              <a:rPr lang="en-US" sz="1400" dirty="0"/>
              <a:t>ONC certification </a:t>
            </a:r>
            <a:r>
              <a:rPr lang="en-US" sz="1400" dirty="0" smtClean="0"/>
              <a:t>testing; the Testers will check </a:t>
            </a:r>
            <a:r>
              <a:rPr lang="en-US" sz="1400" dirty="0"/>
              <a:t>to make sure </a:t>
            </a:r>
            <a:r>
              <a:rPr lang="en-US" sz="1400" dirty="0" smtClean="0"/>
              <a:t>the electronic record for the test patient </a:t>
            </a:r>
            <a:r>
              <a:rPr lang="en-US" sz="1400" dirty="0"/>
              <a:t>has no </a:t>
            </a:r>
            <a:r>
              <a:rPr lang="en-US" sz="1400" dirty="0" smtClean="0"/>
              <a:t>immunization information prior creation of the Evaluated </a:t>
            </a:r>
            <a:r>
              <a:rPr lang="en-US" sz="1400" dirty="0"/>
              <a:t>History and Forecast </a:t>
            </a:r>
            <a:r>
              <a:rPr lang="en-US" sz="1400" dirty="0" smtClean="0"/>
              <a:t>Query</a:t>
            </a:r>
            <a:endParaRPr lang="en-US" sz="1400" dirty="0"/>
          </a:p>
          <a:p>
            <a:pPr lvl="1"/>
            <a:r>
              <a:rPr lang="en-US" sz="1400" dirty="0" smtClean="0"/>
              <a:t>The Juror Document used for assessing the </a:t>
            </a:r>
            <a:r>
              <a:rPr lang="en-US" sz="1400" dirty="0"/>
              <a:t>Evaluated History and Forecast </a:t>
            </a:r>
            <a:r>
              <a:rPr lang="en-US" sz="1400" dirty="0" smtClean="0"/>
              <a:t>Response step indicates what information from the RSP message must be displayed, </a:t>
            </a:r>
            <a:r>
              <a:rPr lang="en-US" sz="1400" dirty="0"/>
              <a:t>not how </a:t>
            </a:r>
            <a:r>
              <a:rPr lang="en-US" sz="1400" dirty="0" smtClean="0"/>
              <a:t>this information is to be displayed</a:t>
            </a:r>
            <a:endParaRPr lang="en-US" sz="1400" dirty="0"/>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19</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Provide an additional resource to explain the process of certification testing of a Health IT Module related to HL7 V2 Immunization Messaging</a:t>
            </a:r>
            <a:endParaRPr lang="en-US" dirty="0" smtClean="0">
              <a:solidFill>
                <a:srgbClr val="0070C0"/>
              </a:solidFill>
            </a:endParaRPr>
          </a:p>
          <a:p>
            <a:pPr eaLnBrk="1" hangingPunct="1">
              <a:defRPr/>
            </a:pPr>
            <a:r>
              <a:rPr lang="en-US" dirty="0" smtClean="0"/>
              <a:t>Describe the National </a:t>
            </a:r>
            <a:r>
              <a:rPr lang="en-US" dirty="0"/>
              <a:t>Institute of Standards and Technology (NIST) approach for </a:t>
            </a:r>
            <a:r>
              <a:rPr lang="en-US" dirty="0" smtClean="0"/>
              <a:t>assessing and validating the test messages created by Health IT Modules and for validating the ability of Health IT Modules to consume acknowledgement and response messages</a:t>
            </a:r>
          </a:p>
          <a:p>
            <a:pPr eaLnBrk="1" hangingPunct="1">
              <a:defRPr/>
            </a:pPr>
            <a:r>
              <a:rPr lang="en-US" dirty="0" smtClean="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Testing Workflow Diagram (Test Step 1 – Z44 QBP)</a:t>
            </a:r>
            <a:endParaRPr lang="en-US" dirty="0"/>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create QBP message </a:t>
            </a:r>
            <a:r>
              <a:rPr lang="en-US" sz="2000" dirty="0"/>
              <a:t>test are sequenced</a:t>
            </a:r>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20</a:t>
            </a:fld>
            <a:endParaRPr lang="en-US"/>
          </a:p>
        </p:txBody>
      </p:sp>
    </p:spTree>
    <p:extLst>
      <p:ext uri="{BB962C8B-B14F-4D97-AF65-F5344CB8AC3E}">
        <p14:creationId xmlns:p14="http://schemas.microsoft.com/office/powerpoint/2010/main" val="2822981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smtClean="0"/>
              <a:t>Testing Workflow Diagram (Test Step 2 – Z42 or Z33 RSP)</a:t>
            </a:r>
            <a:endParaRPr lang="en-US" dirty="0"/>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smtClean="0"/>
              <a:t>This diagram shows</a:t>
            </a:r>
            <a:endParaRPr lang="en-US" sz="2200" dirty="0"/>
          </a:p>
          <a:p>
            <a:pPr lvl="1"/>
            <a:r>
              <a:rPr lang="en-US" sz="2000" dirty="0"/>
              <a:t>How the major steps of </a:t>
            </a:r>
            <a:r>
              <a:rPr lang="en-US" sz="2000" dirty="0" smtClean="0"/>
              <a:t>the process RSP message </a:t>
            </a:r>
            <a:r>
              <a:rPr lang="en-US" sz="2000" dirty="0"/>
              <a:t>test </a:t>
            </a:r>
            <a:r>
              <a:rPr lang="en-US" sz="2000" dirty="0" smtClean="0"/>
              <a:t>are sequenced</a:t>
            </a:r>
            <a:endParaRPr lang="en-US" sz="2000" dirty="0"/>
          </a:p>
          <a:p>
            <a:pPr lvl="1"/>
            <a:r>
              <a:rPr lang="en-US" sz="2000" dirty="0"/>
              <a:t>When the </a:t>
            </a:r>
            <a:r>
              <a:rPr lang="en-US" sz="2000" dirty="0" smtClean="0"/>
              <a:t>Test </a:t>
            </a:r>
            <a:r>
              <a:rPr lang="en-US" sz="2000" dirty="0"/>
              <a:t>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and Associated Test Steps</a:t>
            </a:r>
            <a:endParaRPr lang="en-US" dirty="0"/>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a:t>
            </a:r>
            <a:r>
              <a:rPr lang="en-US" dirty="0" smtClean="0"/>
              <a:t>both ambulatory and  </a:t>
            </a:r>
            <a:r>
              <a:rPr lang="en-US" dirty="0"/>
              <a:t>inpatient settings</a:t>
            </a:r>
          </a:p>
          <a:p>
            <a:r>
              <a:rPr lang="en-US" dirty="0" smtClean="0"/>
              <a:t>The </a:t>
            </a:r>
            <a:r>
              <a:rPr lang="en-US" b="1" dirty="0"/>
              <a:t>ONC 2015 Test Plan </a:t>
            </a:r>
            <a:r>
              <a:rPr lang="en-US" dirty="0" smtClean="0"/>
              <a:t>in the Test Tool </a:t>
            </a:r>
          </a:p>
          <a:p>
            <a:pPr lvl="1"/>
            <a:r>
              <a:rPr lang="en-US" dirty="0" smtClean="0"/>
              <a:t>Consists of  two Groups of Test Cases</a:t>
            </a:r>
          </a:p>
          <a:p>
            <a:pPr lvl="2"/>
            <a:r>
              <a:rPr lang="en-US" sz="1900" dirty="0" smtClean="0"/>
              <a:t>10 Administration Test Cases</a:t>
            </a:r>
          </a:p>
          <a:p>
            <a:pPr lvl="2"/>
            <a:r>
              <a:rPr lang="en-US" sz="1900" dirty="0" smtClean="0"/>
              <a:t>  4 Evaluated History and Forecast Test Cases</a:t>
            </a:r>
          </a:p>
          <a:p>
            <a:pPr lvl="1"/>
            <a:r>
              <a:rPr lang="en-US" dirty="0" smtClean="0"/>
              <a:t>Provides Test Steps containing the test data </a:t>
            </a:r>
            <a:r>
              <a:rPr lang="en-US" dirty="0"/>
              <a:t>for </a:t>
            </a:r>
            <a:r>
              <a:rPr lang="en-US" dirty="0" smtClean="0"/>
              <a:t>certification </a:t>
            </a:r>
            <a:r>
              <a:rPr lang="en-US" dirty="0"/>
              <a:t>testing </a:t>
            </a:r>
            <a:endParaRPr lang="en-US" dirty="0" smtClean="0"/>
          </a:p>
          <a:p>
            <a:pPr marL="342900" lvl="1" indent="-342900">
              <a:buFontTx/>
              <a:buChar char="•"/>
            </a:pPr>
            <a:r>
              <a:rPr lang="en-US" sz="2400" dirty="0" smtClean="0"/>
              <a:t>Five </a:t>
            </a:r>
            <a:r>
              <a:rPr lang="en-US" sz="2400" dirty="0"/>
              <a:t>of the profiles defined in the </a:t>
            </a:r>
            <a:r>
              <a:rPr lang="en-US" sz="2400" dirty="0" smtClean="0"/>
              <a:t>Immunization Messaging Guide </a:t>
            </a:r>
            <a:r>
              <a:rPr lang="en-US" sz="2400" dirty="0"/>
              <a:t>are </a:t>
            </a:r>
            <a:r>
              <a:rPr lang="en-US" sz="2400" dirty="0" smtClean="0"/>
              <a:t>in-scope and are paired for </a:t>
            </a:r>
            <a:r>
              <a:rPr lang="en-US" sz="2400" dirty="0"/>
              <a:t>ONC certification </a:t>
            </a:r>
            <a:r>
              <a:rPr lang="en-US" sz="2400" dirty="0" smtClean="0"/>
              <a:t>testing </a:t>
            </a:r>
            <a:endParaRPr lang="en-US" sz="2400" dirty="0"/>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22</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Test Cases and Associated Test Steps (cont’d)</a:t>
            </a: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a:t>
            </a:r>
            <a:r>
              <a:rPr lang="en-US" sz="2000" dirty="0" smtClean="0"/>
              <a:t>consists </a:t>
            </a:r>
            <a:r>
              <a:rPr lang="en-US" sz="2000" dirty="0"/>
              <a:t>of two Test Steps</a:t>
            </a:r>
          </a:p>
          <a:p>
            <a:pPr lvl="1"/>
            <a:r>
              <a:rPr lang="en-US" sz="1800" dirty="0"/>
              <a:t>First Test Step involves creation of a test message by the HIT</a:t>
            </a:r>
          </a:p>
          <a:p>
            <a:pPr lvl="1"/>
            <a:r>
              <a:rPr lang="en-US" sz="1800" dirty="0" smtClean="0"/>
              <a:t>Second </a:t>
            </a:r>
            <a:r>
              <a:rPr lang="en-US" sz="1800" dirty="0"/>
              <a:t>Test Step involves return of a test message by the IIS</a:t>
            </a:r>
          </a:p>
          <a:p>
            <a:pPr lvl="1"/>
            <a:r>
              <a:rPr lang="en-US" sz="1800" dirty="0" smtClean="0"/>
              <a:t>First Test Step includes a Test Data Specification </a:t>
            </a:r>
          </a:p>
          <a:p>
            <a:pPr lvl="1"/>
            <a:r>
              <a:rPr lang="en-US" sz="1800" dirty="0" smtClean="0"/>
              <a:t>Second Test Step includes a Juror Document</a:t>
            </a:r>
          </a:p>
          <a:p>
            <a:pPr lvl="1"/>
            <a:r>
              <a:rPr lang="en-US" sz="1800" dirty="0" smtClean="0"/>
              <a:t>Both </a:t>
            </a:r>
            <a:r>
              <a:rPr lang="en-US" sz="1800" dirty="0"/>
              <a:t>Test Steps include a Test Story, </a:t>
            </a:r>
            <a:r>
              <a:rPr lang="en-US" sz="1800" dirty="0" smtClean="0"/>
              <a:t>Message </a:t>
            </a:r>
            <a:r>
              <a:rPr lang="en-US" sz="1800" dirty="0"/>
              <a:t>Content Data </a:t>
            </a:r>
            <a:r>
              <a:rPr lang="en-US" sz="1800" dirty="0" smtClean="0"/>
              <a:t>Sheet, and Example Message</a:t>
            </a:r>
          </a:p>
        </p:txBody>
      </p:sp>
      <p:sp>
        <p:nvSpPr>
          <p:cNvPr id="8" name="Rectangle 7"/>
          <p:cNvSpPr/>
          <p:nvPr/>
        </p:nvSpPr>
        <p:spPr>
          <a:xfrm rot="20028447">
            <a:off x="7552764" y="1259869"/>
            <a:ext cx="1313181" cy="400110"/>
          </a:xfrm>
          <a:prstGeom prst="rect">
            <a:avLst/>
          </a:prstGeom>
          <a:noFill/>
        </p:spPr>
        <p:txBody>
          <a:bodyPr wrap="none" lIns="91440" tIns="45720" rIns="91440" bIns="45720">
            <a:spAutoFit/>
          </a:bodyPr>
          <a:lstStyle/>
          <a:p>
            <a:pPr algn="ctr"/>
            <a:r>
              <a:rPr lang="en-US" sz="2000"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REVISED</a:t>
            </a:r>
            <a:endParaRPr lang="en-US" sz="20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921734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smtClean="0"/>
              <a:t>Test Data Documents for the Test Cases</a:t>
            </a:r>
            <a:endParaRPr lang="en-US" dirty="0"/>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24</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
        <p:nvSpPr>
          <p:cNvPr id="5" name="TextBox 4"/>
          <p:cNvSpPr txBox="1"/>
          <p:nvPr/>
        </p:nvSpPr>
        <p:spPr>
          <a:xfrm>
            <a:off x="4724400" y="1295400"/>
            <a:ext cx="3657600" cy="1200329"/>
          </a:xfrm>
          <a:prstGeom prst="rect">
            <a:avLst/>
          </a:prstGeom>
          <a:noFill/>
        </p:spPr>
        <p:txBody>
          <a:bodyPr wrap="square" rtlCol="0">
            <a:spAutoFit/>
          </a:bodyPr>
          <a:lstStyle/>
          <a:p>
            <a:r>
              <a:rPr lang="en-US" dirty="0" smtClean="0"/>
              <a:t>Each Test Case includes </a:t>
            </a:r>
            <a:r>
              <a:rPr lang="en-US" dirty="0"/>
              <a:t>a narrative </a:t>
            </a:r>
            <a:r>
              <a:rPr lang="en-US" dirty="0" smtClean="0"/>
              <a:t>Test </a:t>
            </a:r>
            <a:r>
              <a:rPr lang="en-US" dirty="0"/>
              <a:t>S</a:t>
            </a:r>
            <a:r>
              <a:rPr lang="en-US" dirty="0" smtClean="0"/>
              <a:t>tory that describes a </a:t>
            </a:r>
            <a:r>
              <a:rPr lang="en-US" dirty="0"/>
              <a:t>real world </a:t>
            </a:r>
            <a:r>
              <a:rPr lang="en-US" dirty="0" smtClean="0"/>
              <a:t>situation and provides context </a:t>
            </a:r>
            <a:r>
              <a:rPr lang="en-US" u="sng" dirty="0"/>
              <a:t>for </a:t>
            </a:r>
            <a:r>
              <a:rPr lang="en-US" u="sng" dirty="0" smtClean="0"/>
              <a:t>each Test Step</a:t>
            </a:r>
            <a:endParaRPr lang="en-US" u="sng" dirty="0"/>
          </a:p>
        </p:txBody>
      </p:sp>
    </p:spTree>
    <p:extLst>
      <p:ext uri="{BB962C8B-B14F-4D97-AF65-F5344CB8AC3E}">
        <p14:creationId xmlns:p14="http://schemas.microsoft.com/office/powerpoint/2010/main" val="2625990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(cont’d)</a:t>
            </a:r>
            <a:endParaRPr lang="en-US" dirty="0" smtClean="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smtClean="0"/>
              <a:t>Each Test Case includes a Test </a:t>
            </a:r>
            <a:r>
              <a:rPr lang="en-US" dirty="0"/>
              <a:t>D</a:t>
            </a:r>
            <a:r>
              <a:rPr lang="en-US" dirty="0" smtClean="0"/>
              <a:t>ata Specification </a:t>
            </a:r>
            <a:r>
              <a:rPr lang="en-US" u="sng" dirty="0" smtClean="0"/>
              <a:t>for each Test Step</a:t>
            </a:r>
            <a:r>
              <a:rPr lang="en-US" dirty="0" smtClean="0"/>
              <a:t> for which test data are expected to be entered into the HIT Module</a:t>
            </a:r>
            <a:endParaRPr lang="en-US" u="sng" dirty="0" smtClean="0"/>
          </a:p>
          <a:p>
            <a:pPr marL="627063" lvl="1" indent="-285750">
              <a:buFont typeface="Arial" pitchFamily="34" charset="0"/>
              <a:buChar char="-"/>
            </a:pPr>
            <a:r>
              <a:rPr lang="en-US" sz="1600" dirty="0" smtClean="0"/>
              <a:t>Lists data associated with the Test Story</a:t>
            </a:r>
          </a:p>
          <a:p>
            <a:pPr marL="627063" lvl="1" indent="-285750">
              <a:buFont typeface="Arial" pitchFamily="34" charset="0"/>
              <a:buChar char="-"/>
            </a:pPr>
            <a:r>
              <a:rPr lang="en-US" sz="1600" dirty="0" smtClean="0"/>
              <a:t>Consists </a:t>
            </a:r>
            <a:r>
              <a:rPr lang="en-US" sz="1600" dirty="0"/>
              <a:t>of </a:t>
            </a:r>
            <a:r>
              <a:rPr lang="en-US" sz="1600" dirty="0" smtClean="0"/>
              <a:t>typical information found in </a:t>
            </a:r>
            <a:r>
              <a:rPr lang="en-US" sz="1600" dirty="0"/>
              <a:t>the clinical </a:t>
            </a:r>
            <a:r>
              <a:rPr lang="en-US" sz="1600" dirty="0" smtClean="0"/>
              <a:t>setting </a:t>
            </a:r>
          </a:p>
          <a:p>
            <a:pPr marL="627063" lvl="1" indent="-285750">
              <a:buFont typeface="Arial" pitchFamily="34" charset="0"/>
              <a:buChar char="-"/>
            </a:pPr>
            <a:r>
              <a:rPr lang="en-US" sz="1600" dirty="0" smtClean="0"/>
              <a:t>Along with the Test Story, provides </a:t>
            </a:r>
            <a:r>
              <a:rPr lang="en-US" sz="1600" dirty="0"/>
              <a:t>sufficient information </a:t>
            </a:r>
            <a:r>
              <a:rPr lang="en-US" sz="1600" dirty="0" smtClean="0"/>
              <a:t>to </a:t>
            </a:r>
            <a:r>
              <a:rPr lang="en-US" sz="1600" dirty="0"/>
              <a:t>be entered into the </a:t>
            </a:r>
            <a:r>
              <a:rPr lang="en-US" sz="1600" dirty="0" smtClean="0"/>
              <a:t>HIT Module for the Test Step</a:t>
            </a:r>
          </a:p>
          <a:p>
            <a:pPr marL="285750" indent="-285750">
              <a:buFont typeface="Arial" pitchFamily="34" charset="0"/>
              <a:buChar char="•"/>
            </a:pPr>
            <a:r>
              <a:rPr lang="en-US" dirty="0" smtClean="0"/>
              <a:t>A test </a:t>
            </a:r>
            <a:r>
              <a:rPr lang="en-US" dirty="0"/>
              <a:t>message is </a:t>
            </a:r>
            <a:r>
              <a:rPr lang="en-US" dirty="0" smtClean="0"/>
              <a:t>generated using </a:t>
            </a:r>
            <a:r>
              <a:rPr lang="en-US" dirty="0"/>
              <a:t>these data and the </a:t>
            </a:r>
            <a:r>
              <a:rPr lang="en-US" dirty="0" smtClean="0"/>
              <a:t>HIT Module functions </a:t>
            </a:r>
            <a:endParaRPr lang="en-US" dirty="0"/>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25</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25</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smtClean="0"/>
              <a:t>Each Test Case includes a Message </a:t>
            </a:r>
            <a:r>
              <a:rPr lang="en-US" dirty="0"/>
              <a:t>Content Data </a:t>
            </a:r>
            <a:r>
              <a:rPr lang="en-US" dirty="0" smtClean="0"/>
              <a:t>Sheet that shows a conformant </a:t>
            </a:r>
            <a:r>
              <a:rPr lang="en-US" dirty="0"/>
              <a:t>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26</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smtClean="0"/>
              <a:t>The Category of the test data is listed in the Categorization column for each Data Element Location</a:t>
            </a:r>
            <a:endParaRPr lang="en-US" dirty="0"/>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smtClean="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smtClean="0"/>
              <a:t>Test </a:t>
            </a:r>
            <a:r>
              <a:rPr lang="en-US" dirty="0"/>
              <a:t>D</a:t>
            </a:r>
            <a:r>
              <a:rPr lang="en-US" dirty="0" smtClean="0"/>
              <a:t>ata </a:t>
            </a:r>
            <a:r>
              <a:rPr lang="en-US" dirty="0"/>
              <a:t>Documents for </a:t>
            </a:r>
            <a:r>
              <a:rPr lang="en-US" dirty="0" smtClean="0"/>
              <a:t>the Test Cases (</a:t>
            </a:r>
            <a:r>
              <a:rPr lang="en-US" dirty="0"/>
              <a:t>cont’d</a:t>
            </a:r>
            <a:r>
              <a:rPr lang="en-US" dirty="0" smtClean="0"/>
              <a:t>)</a:t>
            </a:r>
            <a:endParaRPr lang="en-US" dirty="0" smtClean="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smtClean="0"/>
              <a:t>Each Test Case includes a Juror Document </a:t>
            </a:r>
            <a:r>
              <a:rPr lang="en-US" u="sng" dirty="0" smtClean="0"/>
              <a:t>for the Receive or Response Test </a:t>
            </a:r>
            <a:r>
              <a:rPr lang="en-US" u="sng" dirty="0"/>
              <a:t>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smtClean="0"/>
              <a:t>Example Test Data document: Test Case</a:t>
            </a:r>
            <a:r>
              <a:rPr lang="en-US" sz="1600" dirty="0"/>
              <a:t>: </a:t>
            </a:r>
            <a:r>
              <a:rPr lang="en-US" sz="1600" dirty="0" smtClean="0"/>
              <a:t>IZ-AD-1_Admin_Child – </a:t>
            </a:r>
            <a:r>
              <a:rPr lang="en-US" sz="1600" dirty="0"/>
              <a:t>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29</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a:t>
            </a:r>
            <a:r>
              <a:rPr lang="en-US" sz="2000" dirty="0" smtClean="0"/>
              <a:t>Message </a:t>
            </a:r>
            <a:r>
              <a:rPr lang="en-US" sz="2000" dirty="0"/>
              <a:t>C</a:t>
            </a:r>
            <a:r>
              <a:rPr lang="en-US" sz="2000" dirty="0" smtClean="0"/>
              <a:t>ontent </a:t>
            </a:r>
            <a:r>
              <a:rPr lang="en-US" sz="2000" dirty="0"/>
              <a:t>D</a:t>
            </a:r>
            <a:r>
              <a:rPr lang="en-US" sz="2000" dirty="0" smtClean="0"/>
              <a:t>ata </a:t>
            </a:r>
            <a:r>
              <a:rPr lang="en-US" sz="2000" dirty="0"/>
              <a:t>S</a:t>
            </a:r>
            <a:r>
              <a:rPr lang="en-US" sz="2000" dirty="0" smtClean="0"/>
              <a:t>heet shows the Categorization of the test data that are provided for each Location </a:t>
            </a:r>
          </a:p>
          <a:p>
            <a:pPr eaLnBrk="1" hangingPunct="1">
              <a:defRPr/>
            </a:pPr>
            <a:r>
              <a:rPr lang="en-US" sz="2000" dirty="0" smtClean="0"/>
              <a:t>Each Test Data Category </a:t>
            </a:r>
          </a:p>
          <a:p>
            <a:pPr lvl="1" eaLnBrk="1" hangingPunct="1">
              <a:defRPr/>
            </a:pPr>
            <a:r>
              <a:rPr lang="en-US" sz="1800" dirty="0" smtClean="0"/>
              <a:t>Defines </a:t>
            </a:r>
            <a:r>
              <a:rPr lang="en-US" sz="1800" dirty="0"/>
              <a:t>the criteria that are used by the test tool to assess the test data that populate each field in a </a:t>
            </a:r>
            <a:r>
              <a:rPr lang="en-US" sz="1800" dirty="0" smtClean="0"/>
              <a:t>message</a:t>
            </a:r>
          </a:p>
          <a:p>
            <a:pPr lvl="1" eaLnBrk="1" hangingPunct="1">
              <a:defRPr/>
            </a:pPr>
            <a:r>
              <a:rPr lang="en-US" sz="1800" dirty="0" smtClean="0"/>
              <a:t>Tells </a:t>
            </a:r>
            <a:r>
              <a:rPr lang="en-US" sz="1800" dirty="0"/>
              <a:t>the </a:t>
            </a:r>
            <a:r>
              <a:rPr lang="en-US" sz="1800" dirty="0" smtClean="0"/>
              <a:t>Tester if the </a:t>
            </a:r>
            <a:r>
              <a:rPr lang="en-US" sz="1800" dirty="0"/>
              <a:t>test data in a specific field can be changed, the source of the test data, and to what level of precision the validation tool will assess the </a:t>
            </a:r>
            <a:r>
              <a:rPr lang="en-US" sz="1800" dirty="0" smtClean="0"/>
              <a:t>data</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smtClean="0"/>
              <a:t>List of Resources</a:t>
            </a:r>
          </a:p>
          <a:p>
            <a:pPr eaLnBrk="1" hangingPunct="1">
              <a:defRPr/>
            </a:pPr>
            <a:r>
              <a:rPr lang="en-US" dirty="0" smtClean="0"/>
              <a:t>ONC Immunization Criterion</a:t>
            </a:r>
            <a:endParaRPr lang="en-US" dirty="0"/>
          </a:p>
          <a:p>
            <a:pPr eaLnBrk="1" hangingPunct="1">
              <a:defRPr/>
            </a:pPr>
            <a:r>
              <a:rPr lang="en-US" dirty="0" smtClean="0"/>
              <a:t>Referenced Standards</a:t>
            </a:r>
          </a:p>
          <a:p>
            <a:pPr eaLnBrk="1" hangingPunct="1">
              <a:defRPr/>
            </a:pPr>
            <a:r>
              <a:rPr lang="en-US" dirty="0" smtClean="0"/>
              <a:t>Test </a:t>
            </a:r>
            <a:r>
              <a:rPr lang="en-US" dirty="0"/>
              <a:t>Tool Overview</a:t>
            </a:r>
          </a:p>
          <a:p>
            <a:pPr eaLnBrk="1" hangingPunct="1">
              <a:defRPr/>
            </a:pPr>
            <a:r>
              <a:rPr lang="en-US" dirty="0" smtClean="0"/>
              <a:t>Scope of NIST Immunization Messaging Testing </a:t>
            </a:r>
          </a:p>
          <a:p>
            <a:pPr eaLnBrk="1" hangingPunct="1">
              <a:defRPr/>
            </a:pPr>
            <a:r>
              <a:rPr lang="en-US" dirty="0" smtClean="0"/>
              <a:t>Testing Process and Testing Workflow Diagrams</a:t>
            </a:r>
          </a:p>
          <a:p>
            <a:pPr eaLnBrk="1" hangingPunct="1">
              <a:defRPr/>
            </a:pPr>
            <a:r>
              <a:rPr lang="en-US" dirty="0" smtClean="0"/>
              <a:t>Explanation of Test Cases and Test Steps</a:t>
            </a:r>
          </a:p>
          <a:p>
            <a:pPr eaLnBrk="1" hangingPunct="1">
              <a:defRPr/>
            </a:pPr>
            <a:r>
              <a:rPr lang="en-US" dirty="0" smtClean="0"/>
              <a:t>Example Test Case Documents</a:t>
            </a:r>
          </a:p>
          <a:p>
            <a:pPr eaLnBrk="1" hangingPunct="1">
              <a:defRPr/>
            </a:pPr>
            <a:r>
              <a:rPr lang="en-US" dirty="0" smtClean="0"/>
              <a:t>Explanation of Test Data Categorization/Validation</a:t>
            </a:r>
          </a:p>
          <a:p>
            <a:pPr eaLnBrk="1" hangingPunct="1">
              <a:defRPr/>
            </a:pPr>
            <a:r>
              <a:rPr lang="en-US" dirty="0" smtClean="0"/>
              <a:t>Test Tool Overview and Example Test Tool Screen</a:t>
            </a:r>
          </a:p>
          <a:p>
            <a:pPr eaLnBrk="1" hangingPunct="1">
              <a:defRPr/>
            </a:pPr>
            <a:r>
              <a:rPr lang="en-US" dirty="0" smtClean="0"/>
              <a:t>Additional Resources</a:t>
            </a:r>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smtClean="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smtClean="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smtClean="0"/>
              <a:t>Qualifiers</a:t>
            </a:r>
            <a:r>
              <a:rPr lang="en-US" sz="2000" dirty="0" smtClean="0"/>
              <a:t> enable refinement </a:t>
            </a:r>
            <a:r>
              <a:rPr lang="en-US" sz="2000" dirty="0"/>
              <a:t>of the </a:t>
            </a:r>
            <a:r>
              <a:rPr lang="en-US" sz="2000" dirty="0" smtClean="0"/>
              <a:t>Test Data Category, providing </a:t>
            </a:r>
            <a:r>
              <a:rPr lang="en-US" sz="2000" dirty="0"/>
              <a:t>additional information </a:t>
            </a:r>
            <a:r>
              <a:rPr lang="en-US" sz="2000" dirty="0" smtClean="0"/>
              <a:t>to the Tester about the </a:t>
            </a:r>
            <a:r>
              <a:rPr lang="en-US" sz="2000" dirty="0"/>
              <a:t>source </a:t>
            </a:r>
            <a:r>
              <a:rPr lang="en-US" sz="2000" dirty="0" smtClean="0"/>
              <a:t>of the data and the expectations </a:t>
            </a:r>
            <a:r>
              <a:rPr lang="en-US" sz="2000" dirty="0"/>
              <a:t>of the data </a:t>
            </a:r>
            <a:r>
              <a:rPr lang="en-US" sz="2000" dirty="0" smtClean="0"/>
              <a:t>element</a:t>
            </a:r>
          </a:p>
          <a:p>
            <a:pPr eaLnBrk="1" hangingPunct="1">
              <a:defRPr/>
            </a:pPr>
            <a:r>
              <a:rPr lang="en-US" sz="2000" dirty="0" smtClean="0"/>
              <a:t>The Qualifier </a:t>
            </a:r>
            <a:r>
              <a:rPr lang="en-US" sz="2000" dirty="0"/>
              <a:t>does not impact the validation of the data </a:t>
            </a:r>
            <a:r>
              <a:rPr lang="en-US" sz="2000" dirty="0" smtClean="0"/>
              <a:t>element</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gridCol w="762000"/>
                <a:gridCol w="762000"/>
                <a:gridCol w="2286000"/>
                <a:gridCol w="1447800"/>
                <a:gridCol w="990600"/>
                <a:gridCol w="1095376"/>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Usage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Data in</a:t>
                      </a:r>
                      <a:r>
                        <a:rPr lang="en-US" sz="1400" baseline="0" dirty="0" smtClean="0"/>
                        <a:t> Message</a:t>
                      </a:r>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solidFill>
                            <a:srgbClr val="C00000"/>
                          </a:solidFill>
                        </a:rPr>
                        <a:t>&lt;Empty&gt;</a:t>
                      </a:r>
                      <a:endParaRPr lang="en-US" sz="1400"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a:t>
                      </a:r>
                      <a:r>
                        <a:rPr lang="en-US" sz="1400" baseline="0" dirty="0" smtClean="0"/>
                        <a:t> </a:t>
                      </a:r>
                      <a:r>
                        <a:rPr lang="en-US" sz="1400" dirty="0" smtClean="0"/>
                        <a:t>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Victoria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Presence</a:t>
                      </a:r>
                      <a:r>
                        <a:rPr lang="en-US" sz="1400" baseline="0" dirty="0" smtClean="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Min</a:t>
                      </a:r>
                      <a:r>
                        <a:rPr lang="en-US" sz="1400" baseline="0" dirty="0" smtClean="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Pass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PID-5.3</a:t>
                      </a:r>
                    </a:p>
                    <a:p>
                      <a:pPr algn="l"/>
                      <a:r>
                        <a:rPr lang="en-US" sz="1400" dirty="0" smtClean="0"/>
                        <a:t>(Middle Name)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smtClean="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Required</a:t>
                      </a:r>
                    </a:p>
                    <a:p>
                      <a:pPr algn="l"/>
                      <a:r>
                        <a:rPr lang="en-US" sz="1400" dirty="0" smtClean="0"/>
                        <a:t>Value</a:t>
                      </a:r>
                      <a:r>
                        <a:rPr lang="en-US" sz="1400" baseline="0" dirty="0" smtClean="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Sue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smtClean="0"/>
                        <a:t>Fail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pPr algn="l"/>
                      <a:r>
                        <a:rPr lang="en-US" sz="1400" dirty="0" smtClean="0"/>
                        <a:t>MSH-9.2</a:t>
                      </a:r>
                    </a:p>
                    <a:p>
                      <a:pPr algn="l"/>
                      <a:r>
                        <a:rPr lang="en-US" sz="1400" dirty="0" smtClean="0"/>
                        <a:t>(Trigger Event)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Value-Profile</a:t>
                      </a:r>
                      <a:r>
                        <a:rPr lang="en-US" sz="1400" baseline="0" dirty="0" smtClean="0"/>
                        <a:t> Fixed</a:t>
                      </a:r>
                      <a:endParaRPr lang="en-US" sz="14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smtClean="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31</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smtClean="0"/>
              <a:t>* </a:t>
            </a:r>
            <a:r>
              <a:rPr lang="en-US" sz="1200" dirty="0" smtClean="0">
                <a:solidFill>
                  <a:srgbClr val="0070C0"/>
                </a:solidFill>
              </a:rPr>
              <a:t>Actual description is “Second </a:t>
            </a:r>
            <a:r>
              <a:rPr lang="en-US" sz="1200" dirty="0">
                <a:solidFill>
                  <a:srgbClr val="0070C0"/>
                </a:solidFill>
              </a:rPr>
              <a:t>and Further Given Names or Initials </a:t>
            </a:r>
            <a:r>
              <a:rPr lang="en-US" sz="1200" dirty="0" smtClean="0">
                <a:solidFill>
                  <a:srgbClr val="0070C0"/>
                </a:solidFill>
              </a:rPr>
              <a:t>Thereof”</a:t>
            </a:r>
            <a:endParaRPr lang="en-US" sz="1200" dirty="0">
              <a:solidFill>
                <a:srgbClr val="0070C0"/>
              </a:solidFill>
            </a:endParaRPr>
          </a:p>
        </p:txBody>
      </p:sp>
    </p:spTree>
    <p:extLst>
      <p:ext uri="{BB962C8B-B14F-4D97-AF65-F5344CB8AC3E}">
        <p14:creationId xmlns:p14="http://schemas.microsoft.com/office/powerpoint/2010/main" val="872570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smtClean="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49281-0560-05</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must be </a:t>
                      </a:r>
                      <a:r>
                        <a:rPr lang="en-US" sz="1400" u="sng" dirty="0" smtClean="0"/>
                        <a:t>present and exactly</a:t>
                      </a:r>
                      <a:r>
                        <a:rPr lang="en-US" sz="1400" dirty="0" smtClean="0"/>
                        <a:t> “</a:t>
                      </a:r>
                      <a:r>
                        <a:rPr lang="en-US" sz="1400" dirty="0" smtClean="0">
                          <a:solidFill>
                            <a:schemeClr val="tx1"/>
                          </a:solidFill>
                        </a:rPr>
                        <a:t>49281-0560-05</a:t>
                      </a:r>
                      <a:r>
                        <a:rPr lang="en-US" sz="1400" dirty="0" smtClean="0"/>
                        <a: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rPr>
                        <a:t>Pentacel</a:t>
                      </a:r>
                      <a:endParaRPr lang="en-US" sz="1400" dirty="0">
                        <a:solidFill>
                          <a:schemeClr val="tx1"/>
                        </a:solidFill>
                      </a:endParaRP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a:t>
                      </a:r>
                      <a:r>
                        <a:rPr lang="en-US" sz="1400" dirty="0" smtClean="0"/>
                        <a:t>Pentacel</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NDC</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u="sng" baseline="0" dirty="0" smtClean="0"/>
                        <a:t> and </a:t>
                      </a:r>
                      <a:r>
                        <a:rPr lang="en-US" sz="1400" u="sng" dirty="0" smtClean="0"/>
                        <a:t>exactly</a:t>
                      </a:r>
                      <a:r>
                        <a:rPr lang="en-US" sz="1400" dirty="0" smtClean="0"/>
                        <a:t> “NDC”</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smtClean="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smtClean="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gridCol w="1371600"/>
                <a:gridCol w="2438400"/>
                <a:gridCol w="4038599"/>
              </a:tblGrid>
              <a:tr h="304800">
                <a:tc>
                  <a:txBody>
                    <a:bodyPr/>
                    <a:lstStyle/>
                    <a:p>
                      <a:pPr algn="l"/>
                      <a:r>
                        <a:rPr lang="en-US" sz="1400" dirty="0" smtClean="0"/>
                        <a:t>Element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 Data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Test</a:t>
                      </a:r>
                      <a:r>
                        <a:rPr lang="en-US" sz="1400" baseline="0" dirty="0" smtClean="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smtClean="0"/>
                        <a:t>Conformity Assessment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r>
              <a:tr h="304800">
                <a:tc>
                  <a:txBody>
                    <a:bodyPr/>
                    <a:lstStyle/>
                    <a:p>
                      <a:r>
                        <a:rPr lang="en-US" sz="1400" dirty="0" smtClean="0"/>
                        <a:t>RXR-1.1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C28161</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Content is expected to be </a:t>
                      </a:r>
                      <a:r>
                        <a:rPr lang="en-US" sz="1400" u="sng" dirty="0" smtClean="0"/>
                        <a:t>present</a:t>
                      </a:r>
                      <a:r>
                        <a:rPr lang="en-US" sz="1400" dirty="0" smtClean="0"/>
                        <a:t> in the message, but not a specific value</a:t>
                      </a:r>
                      <a:endParaRPr lang="en-US" sz="1400" b="0" dirty="0" smtClean="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RXR-1.2</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Presence-Test</a:t>
                      </a:r>
                      <a:r>
                        <a:rPr lang="en-US" sz="1400" b="0" i="0" kern="1200" baseline="0" dirty="0" smtClean="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Content must be </a:t>
                      </a:r>
                      <a:r>
                        <a:rPr lang="en-US" sz="1400" u="sng" dirty="0" smtClean="0"/>
                        <a:t>present</a:t>
                      </a:r>
                      <a:r>
                        <a:rPr lang="en-US" sz="1400" dirty="0" smtClean="0"/>
                        <a:t> and indicate a value equivalent</a:t>
                      </a:r>
                      <a:r>
                        <a:rPr lang="en-US" sz="1400" baseline="0" dirty="0" smtClean="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4800">
                <a:tc>
                  <a:txBody>
                    <a:bodyPr/>
                    <a:lstStyle/>
                    <a:p>
                      <a:r>
                        <a:rPr lang="en-US" sz="1400" dirty="0" smtClean="0"/>
                        <a:t>RXR-1.3</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t>NCIT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smtClean="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smtClean="0">
                          <a:solidFill>
                            <a:schemeClr val="dk1"/>
                          </a:solidFill>
                          <a:effectLst/>
                          <a:latin typeface="+mn-lt"/>
                          <a:ea typeface="+mn-ea"/>
                          <a:cs typeface="+mn-cs"/>
                        </a:rPr>
                        <a:t>Content is defined as a constant in the profile. The constant is specified in the test data;</a:t>
                      </a:r>
                      <a:r>
                        <a:rPr lang="en-US" sz="1400" u="none" kern="1200" baseline="0" dirty="0" smtClean="0">
                          <a:solidFill>
                            <a:schemeClr val="dk1"/>
                          </a:solidFill>
                          <a:effectLst/>
                          <a:latin typeface="+mn-lt"/>
                          <a:ea typeface="+mn-ea"/>
                          <a:cs typeface="+mn-cs"/>
                        </a:rPr>
                        <a:t> </a:t>
                      </a:r>
                      <a:r>
                        <a:rPr lang="en-US" sz="1400" u="none" dirty="0" smtClean="0"/>
                        <a:t>value must be </a:t>
                      </a:r>
                      <a:r>
                        <a:rPr lang="en-US" sz="1400" u="sng" dirty="0" smtClean="0"/>
                        <a:t>present</a:t>
                      </a:r>
                      <a:r>
                        <a:rPr lang="en-US" sz="1400" u="sng" baseline="0" dirty="0" smtClean="0"/>
                        <a:t> and </a:t>
                      </a:r>
                      <a:r>
                        <a:rPr lang="en-US" sz="1400" u="sng" dirty="0" smtClean="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612328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a:t>
            </a:r>
            <a:r>
              <a:rPr lang="en-US" dirty="0" smtClean="0"/>
              <a:t>–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a:t>
            </a:r>
            <a:r>
              <a:rPr lang="en-US" sz="2000" dirty="0" smtClean="0"/>
              <a:t>message. </a:t>
            </a:r>
          </a:p>
          <a:p>
            <a:pPr marL="342900" indent="-342900">
              <a:buFont typeface="Arial" panose="020B0604020202020204" pitchFamily="34" charset="0"/>
              <a:buChar char="•"/>
            </a:pPr>
            <a:r>
              <a:rPr lang="en-US" sz="2000" dirty="0" smtClean="0"/>
              <a:t>In </a:t>
            </a:r>
            <a:r>
              <a:rPr lang="en-US" sz="2000" dirty="0"/>
              <a:t>some cases, in order to perform this type of validation the NIST Tool expects the segments/segment groups in the message to be sequenced in a certain order. The complexity of automatically evaluating specific content necessitates this approach. </a:t>
            </a:r>
            <a:endParaRPr lang="en-US" sz="2000" dirty="0" smtClean="0"/>
          </a:p>
          <a:p>
            <a:pPr marL="342900" indent="-342900">
              <a:buFont typeface="Arial" panose="020B0604020202020204" pitchFamily="34" charset="0"/>
              <a:buChar char="•"/>
            </a:pPr>
            <a:r>
              <a:rPr lang="en-US" sz="2000" dirty="0" smtClean="0"/>
              <a:t>If </a:t>
            </a:r>
            <a:r>
              <a:rPr lang="en-US" sz="2000" dirty="0"/>
              <a:t>the Message Validation Result generated by the NIST Tool indicates content-related errors, the ATL may change the order of the segments/segment groups in the test message to match the Test Case once the message has been loaded into the Message Content window of the Test Tool. </a:t>
            </a:r>
            <a:endParaRPr lang="en-US" sz="2000" dirty="0" smtClean="0"/>
          </a:p>
          <a:p>
            <a:pPr marL="342900" indent="-342900">
              <a:buFont typeface="Arial" panose="020B0604020202020204" pitchFamily="34" charset="0"/>
              <a:buChar char="•"/>
            </a:pPr>
            <a:r>
              <a:rPr lang="en-US" sz="2000" dirty="0" smtClean="0"/>
              <a:t>These </a:t>
            </a:r>
            <a:r>
              <a:rPr lang="en-US" sz="2000" dirty="0"/>
              <a:t>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33</a:t>
            </a:fld>
            <a:endParaRPr lang="en-US" dirty="0"/>
          </a:p>
        </p:txBody>
      </p:sp>
    </p:spTree>
    <p:extLst>
      <p:ext uri="{BB962C8B-B14F-4D97-AF65-F5344CB8AC3E}">
        <p14:creationId xmlns:p14="http://schemas.microsoft.com/office/powerpoint/2010/main" val="38775514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smtClean="0"/>
              <a:t>No </a:t>
            </a:r>
            <a:r>
              <a:rPr lang="en-US" sz="1200" b="0" dirty="0"/>
              <a:t>registration or </a:t>
            </a:r>
            <a:r>
              <a:rPr lang="en-US" sz="1200" b="0" dirty="0" smtClean="0"/>
              <a:t>log-in </a:t>
            </a:r>
            <a:r>
              <a:rPr lang="en-US" sz="1200" b="0" dirty="0"/>
              <a:t>credentials are needed.  Simply click </a:t>
            </a:r>
            <a:r>
              <a:rPr lang="en-US" sz="1200" b="0" dirty="0" smtClean="0"/>
              <a:t>on </a:t>
            </a:r>
            <a:r>
              <a:rPr lang="en-US" sz="1200" b="0" dirty="0"/>
              <a:t>the link below and send/paste/load message into tool to obtain </a:t>
            </a:r>
            <a:r>
              <a:rPr lang="en-US" sz="1200" b="0" dirty="0" smtClean="0"/>
              <a:t>a Validation </a:t>
            </a:r>
            <a:r>
              <a:rPr lang="en-US" sz="1200" b="0" dirty="0"/>
              <a:t>report.</a:t>
            </a:r>
          </a:p>
          <a:p>
            <a:pPr marL="0" lvl="1"/>
            <a:endParaRPr lang="en-US" sz="1200" b="0" dirty="0"/>
          </a:p>
          <a:p>
            <a:pPr marL="0" lvl="1"/>
            <a:endParaRPr lang="en-US" sz="1200" b="0" dirty="0"/>
          </a:p>
          <a:p>
            <a:pPr marL="0" lvl="1"/>
            <a:r>
              <a:rPr lang="en-US" sz="1200" dirty="0"/>
              <a:t>NOTE: The Test Tool (.war file) can also be downloaded and installed locally. See Documentation tab in Test </a:t>
            </a:r>
            <a:r>
              <a:rPr lang="en-US" sz="1200" dirty="0" smtClean="0"/>
              <a:t>Suite</a:t>
            </a:r>
            <a:endParaRPr lang="en-US" sz="1200" dirty="0"/>
          </a:p>
          <a:p>
            <a:pPr marL="0" lvl="1"/>
            <a:r>
              <a:rPr lang="en-US" sz="1200" b="0" dirty="0" smtClean="0"/>
              <a:t>NOTE</a:t>
            </a:r>
            <a:r>
              <a:rPr lang="en-US" sz="1200" b="0" dirty="0"/>
              <a:t>: </a:t>
            </a:r>
            <a:r>
              <a:rPr lang="en-US" sz="1200" dirty="0" smtClean="0"/>
              <a:t>Web </a:t>
            </a:r>
            <a:r>
              <a:rPr lang="en-US" sz="1200" dirty="0"/>
              <a:t>Application is compatible with Firefox, Chrome, and Safari</a:t>
            </a:r>
            <a:r>
              <a:rPr lang="en-US" sz="1200" dirty="0" smtClean="0"/>
              <a:t>.</a:t>
            </a:r>
            <a:endParaRPr lang="en-US" sz="1200" b="0" dirty="0"/>
          </a:p>
          <a:p>
            <a:pPr marL="0" lvl="1"/>
            <a:endParaRPr lang="en-US" sz="1200" b="0" dirty="0" smtClean="0"/>
          </a:p>
          <a:p>
            <a:pPr marL="0" lvl="1"/>
            <a:r>
              <a:rPr lang="en-US" sz="1200" b="0" dirty="0" smtClean="0"/>
              <a:t>Register </a:t>
            </a:r>
            <a:r>
              <a:rPr lang="en-US" sz="1200" b="0" dirty="0"/>
              <a:t>to Google Group </a:t>
            </a:r>
            <a:r>
              <a:rPr lang="en-US" sz="1200" b="0" dirty="0" smtClean="0"/>
              <a:t>at </a:t>
            </a:r>
            <a:r>
              <a:rPr lang="en-US" sz="1200" dirty="0">
                <a:hlinkClick r:id="rId2"/>
              </a:rPr>
              <a:t>https://groups.google.com/d/forum/hl7v2-immunization-testing</a:t>
            </a:r>
            <a:r>
              <a:rPr lang="en-US" sz="1200" dirty="0"/>
              <a:t> </a:t>
            </a:r>
            <a:r>
              <a:rPr lang="en-US" sz="1200" b="0" dirty="0" smtClean="0"/>
              <a:t>to </a:t>
            </a:r>
            <a:r>
              <a:rPr lang="en-US" sz="1200" b="0" dirty="0"/>
              <a:t>ask questions and </a:t>
            </a:r>
            <a:r>
              <a:rPr lang="en-US" sz="1200" b="0" dirty="0" smtClean="0"/>
              <a:t>              provide </a:t>
            </a:r>
            <a:r>
              <a:rPr lang="en-US" sz="1200" b="0" dirty="0"/>
              <a:t>feedback</a:t>
            </a:r>
            <a:r>
              <a:rPr lang="en-US" sz="1200" b="0" dirty="0" smtClean="0"/>
              <a:t>. </a:t>
            </a:r>
            <a:endParaRPr lang="en-US" sz="1200" b="0" dirty="0"/>
          </a:p>
        </p:txBody>
      </p:sp>
      <p:sp>
        <p:nvSpPr>
          <p:cNvPr id="4099" name="Rectangle 2"/>
          <p:cNvSpPr>
            <a:spLocks noGrp="1" noChangeArrowheads="1"/>
          </p:cNvSpPr>
          <p:nvPr>
            <p:ph type="title"/>
          </p:nvPr>
        </p:nvSpPr>
        <p:spPr>
          <a:xfrm>
            <a:off x="317501" y="4876800"/>
            <a:ext cx="6616700" cy="276999"/>
          </a:xfrm>
        </p:spPr>
        <p:txBody>
          <a:bodyPr/>
          <a:lstStyle/>
          <a:p>
            <a:pPr eaLnBrk="1" hangingPunct="1"/>
            <a:r>
              <a:rPr lang="en-US" sz="1200" b="0" u="sng" dirty="0" smtClean="0">
                <a:latin typeface="+mn-lt"/>
                <a:hlinkClick r:id="rId3"/>
              </a:rPr>
              <a:t>http</a:t>
            </a:r>
            <a:r>
              <a:rPr lang="en-US" sz="1200" b="0" u="sng" dirty="0">
                <a:latin typeface="+mn-lt"/>
                <a:hlinkClick r:id="rId3"/>
              </a:rPr>
              <a:t>://hl7v2-iz-r1.5-testing.nist.gov/iztool</a:t>
            </a:r>
            <a:r>
              <a:rPr lang="en-US" sz="1200" b="0" dirty="0">
                <a:latin typeface="+mn-lt"/>
              </a:rPr>
              <a:t> </a:t>
            </a:r>
            <a:endParaRPr lang="en-US" sz="1200" b="0" dirty="0" smtClean="0">
              <a:latin typeface="+mn-lt"/>
            </a:endParaRPr>
          </a:p>
        </p:txBody>
      </p:sp>
      <p:graphicFrame>
        <p:nvGraphicFramePr>
          <p:cNvPr id="17" name="Table 16"/>
          <p:cNvGraphicFramePr>
            <a:graphicFrameLocks noGrp="1"/>
          </p:cNvGraphicFramePr>
          <p:nvPr>
            <p:extLst>
              <p:ext uri="{D42A27DB-BD31-4B8C-83A1-F6EECF244321}">
                <p14:modId xmlns:p14="http://schemas.microsoft.com/office/powerpoint/2010/main" val="253619614"/>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gridCol w="6394812"/>
              </a:tblGrid>
              <a:tr h="380871">
                <a:tc gridSpan="2">
                  <a:txBody>
                    <a:bodyPr/>
                    <a:lstStyle/>
                    <a:p>
                      <a:pPr algn="ctr"/>
                      <a:r>
                        <a:rPr lang="en-US" sz="1600" dirty="0" smtClean="0">
                          <a:solidFill>
                            <a:schemeClr val="bg1"/>
                          </a:solidFill>
                        </a:rPr>
                        <a:t>Tool Key</a:t>
                      </a:r>
                      <a:r>
                        <a:rPr lang="en-US" sz="1600" baseline="0" dirty="0" smtClean="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Context-free</a:t>
                      </a:r>
                      <a:r>
                        <a:rPr lang="en-US" sz="1100" b="1" baseline="0" dirty="0" smtClean="0">
                          <a:sym typeface="Wingdings" pitchFamily="2" charset="2"/>
                        </a:rPr>
                        <a:t> Testing</a:t>
                      </a:r>
                      <a:endParaRPr lang="en-US" sz="1100" b="1" dirty="0" smtClean="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smtClean="0">
                          <a:sym typeface="Wingdings" pitchFamily="2" charset="2"/>
                        </a:rPr>
                        <a:t>(No Test Cases - T</a:t>
                      </a:r>
                      <a:r>
                        <a:rPr lang="en-US" sz="1100" b="1" dirty="0" smtClean="0"/>
                        <a:t>est any Immunization message created by Health IT Module</a:t>
                      </a:r>
                      <a:r>
                        <a:rPr lang="en-US" sz="1100" b="0" dirty="0" smtClean="0"/>
                        <a:t>)</a:t>
                      </a:r>
                    </a:p>
                    <a:p>
                      <a:pPr marL="171450" lvl="1" indent="-171450">
                        <a:buFont typeface="Arial" pitchFamily="34" charset="0"/>
                        <a:buChar char="•"/>
                        <a:defRPr/>
                      </a:pPr>
                      <a:r>
                        <a:rPr lang="en-US" sz="1100" b="0" dirty="0" smtClean="0"/>
                        <a:t>Context is unknown to validation tool</a:t>
                      </a:r>
                    </a:p>
                    <a:p>
                      <a:pPr marL="171450" lvl="1" indent="-171450">
                        <a:buFont typeface="Arial" pitchFamily="34" charset="0"/>
                        <a:buChar char="•"/>
                        <a:defRPr/>
                      </a:pPr>
                      <a:r>
                        <a:rPr lang="en-US" sz="1100" b="0" dirty="0" smtClean="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sym typeface="Wingdings" pitchFamily="2" charset="2"/>
                        </a:rPr>
                        <a:t>Context-based </a:t>
                      </a:r>
                      <a:r>
                        <a:rPr lang="en-US" sz="1100" b="1" baseline="0" dirty="0" smtClean="0">
                          <a:sym typeface="Wingdings" pitchFamily="2" charset="2"/>
                        </a:rPr>
                        <a:t>Testing</a:t>
                      </a:r>
                      <a:endParaRPr lang="en-US" sz="1100" b="1" dirty="0" smtClean="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smtClean="0">
                          <a:solidFill>
                            <a:schemeClr val="tx1"/>
                          </a:solidFill>
                        </a:rPr>
                        <a:t>(</a:t>
                      </a:r>
                      <a:r>
                        <a:rPr lang="en-US" sz="1100" b="1" dirty="0" smtClean="0">
                          <a:sym typeface="Wingdings" pitchFamily="2" charset="2"/>
                        </a:rPr>
                        <a:t>Test Cases </a:t>
                      </a:r>
                      <a:r>
                        <a:rPr lang="en-US" sz="1100" b="1" dirty="0" smtClean="0">
                          <a:solidFill>
                            <a:schemeClr val="tx1"/>
                          </a:solidFill>
                        </a:rPr>
                        <a:t>- Test Immunization message </a:t>
                      </a:r>
                      <a:r>
                        <a:rPr lang="en-US" sz="1100" b="1" baseline="0" dirty="0" smtClean="0">
                          <a:solidFill>
                            <a:schemeClr val="tx1"/>
                          </a:solidFill>
                        </a:rPr>
                        <a:t>associated with a specific test scenario</a:t>
                      </a:r>
                      <a:r>
                        <a:rPr lang="en-US" sz="1100" b="1" dirty="0" smtClean="0">
                          <a:solidFill>
                            <a:schemeClr val="tx1"/>
                          </a:solidFill>
                          <a:sym typeface="Wingdings" pitchFamily="2" charset="2"/>
                        </a:rPr>
                        <a:t>)</a:t>
                      </a:r>
                    </a:p>
                    <a:p>
                      <a:pPr marL="171450" lvl="1" indent="-171450">
                        <a:buFont typeface="Arial" pitchFamily="34" charset="0"/>
                        <a:buChar char="•"/>
                        <a:defRPr/>
                      </a:pPr>
                      <a:r>
                        <a:rPr lang="en-US" sz="1100" b="0" dirty="0" smtClean="0"/>
                        <a:t>Context is known to validation tool</a:t>
                      </a:r>
                    </a:p>
                    <a:p>
                      <a:pPr marL="171450" lvl="1" indent="-171450">
                        <a:buFont typeface="Arial" pitchFamily="34" charset="0"/>
                        <a:buChar char="•"/>
                        <a:defRPr/>
                      </a:pPr>
                      <a:r>
                        <a:rPr lang="en-US" sz="1100" b="0" dirty="0" smtClean="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smtClean="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Value Set</a:t>
                      </a:r>
                      <a:r>
                        <a:rPr lang="en-US" sz="1100" b="1" baseline="0" dirty="0" smtClean="0"/>
                        <a:t> </a:t>
                      </a:r>
                      <a:r>
                        <a:rPr lang="en-US" sz="1100" b="1" dirty="0" smtClean="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smtClean="0"/>
                        <a:t>Provides access to documents which will assist in using the tool (including test procedure</a:t>
                      </a:r>
                      <a:r>
                        <a:rPr lang="en-US" sz="1100" b="0" baseline="0" dirty="0" smtClean="0"/>
                        <a:t>, test cases, profile descriptions, vocabulary descriptions</a:t>
                      </a:r>
                      <a:r>
                        <a:rPr lang="en-US" sz="1100" b="0" dirty="0" smtClean="0"/>
                        <a:t> and validation tool download).</a:t>
                      </a:r>
                      <a:endParaRPr lang="en-US" sz="1100" dirty="0" smtClean="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smtClean="0"/>
              <a:t>These functions are used for validating immunization </a:t>
            </a:r>
            <a:r>
              <a:rPr lang="en-US" sz="1600" b="0" dirty="0"/>
              <a:t>messages created </a:t>
            </a:r>
            <a:r>
              <a:rPr lang="en-US" sz="1600" dirty="0" smtClean="0"/>
              <a:t>by </a:t>
            </a:r>
            <a:r>
              <a:rPr lang="en-US" sz="1600" dirty="0"/>
              <a:t>H</a:t>
            </a:r>
            <a:r>
              <a:rPr lang="en-US" sz="1600" dirty="0" smtClean="0"/>
              <a:t>ealth IT Modules, </a:t>
            </a:r>
            <a:r>
              <a:rPr lang="en-US" sz="1600" dirty="0"/>
              <a:t>and </a:t>
            </a:r>
            <a:r>
              <a:rPr lang="en-US" sz="1600" dirty="0" smtClean="0">
                <a:solidFill>
                  <a:srgbClr val="FF0000"/>
                </a:solidFill>
              </a:rPr>
              <a:t>Context-based Testing </a:t>
            </a:r>
            <a:r>
              <a:rPr lang="en-US" sz="1600" dirty="0" smtClean="0"/>
              <a:t>is </a:t>
            </a:r>
            <a:r>
              <a:rPr lang="en-US" sz="1600" dirty="0"/>
              <a:t>intended for ONC 2015 Edition certification testing.</a:t>
            </a:r>
          </a:p>
          <a:p>
            <a:pPr marL="0" lvl="1"/>
            <a:endParaRPr lang="en-US" sz="1400" dirty="0"/>
          </a:p>
          <a:p>
            <a:pPr marL="0" lvl="1"/>
            <a:r>
              <a:rPr lang="en-US" sz="1600" b="0" dirty="0" smtClean="0"/>
              <a:t>.</a:t>
            </a:r>
            <a:endParaRPr lang="en-US" sz="1600" b="0" dirty="0"/>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867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a:t>
            </a:r>
            <a:r>
              <a:rPr lang="en-US" sz="2800" dirty="0" smtClean="0">
                <a:solidFill>
                  <a:srgbClr val="012445"/>
                </a:solidFill>
                <a:latin typeface="Franklin Gothic Demi" pitchFamily="34" charset="0"/>
              </a:rPr>
              <a:t>Suite Functions for ONC Testing</a:t>
            </a:r>
            <a:endParaRPr lang="en-US" sz="2800" dirty="0">
              <a:solidFill>
                <a:srgbClr val="012445"/>
              </a:solidFill>
              <a:latin typeface="Franklin Gothic Demi" pitchFamily="34" charset="0"/>
            </a:endParaRP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34</a:t>
            </a:fld>
            <a:endParaRPr lang="en-US" dirty="0">
              <a:solidFill>
                <a:schemeClr val="bg1"/>
              </a:solidFill>
            </a:endParaRPr>
          </a:p>
        </p:txBody>
      </p:sp>
    </p:spTree>
    <p:extLst>
      <p:ext uri="{BB962C8B-B14F-4D97-AF65-F5344CB8AC3E}">
        <p14:creationId xmlns:p14="http://schemas.microsoft.com/office/powerpoint/2010/main" val="2274071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78" y="1066800"/>
            <a:ext cx="8347122" cy="45882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5613" name="Title 2"/>
          <p:cNvSpPr>
            <a:spLocks noGrp="1"/>
          </p:cNvSpPr>
          <p:nvPr>
            <p:ph type="title"/>
          </p:nvPr>
        </p:nvSpPr>
        <p:spPr>
          <a:xfrm>
            <a:off x="76200" y="86380"/>
            <a:ext cx="8867775" cy="523220"/>
          </a:xfrm>
        </p:spPr>
        <p:txBody>
          <a:bodyPr/>
          <a:lstStyle/>
          <a:p>
            <a:r>
              <a:rPr lang="en-US" dirty="0" smtClean="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smtClean="0"/>
              <a:t>See Immunization Tool Tutorial on Documentation Tab for full guide</a:t>
            </a:r>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a:p>
            <a:pPr eaLnBrk="1" hangingPunct="1">
              <a:buFontTx/>
              <a:buNone/>
              <a:defRPr/>
            </a:pPr>
            <a:endParaRPr lang="en-US" dirty="0" smtClean="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35</a:t>
            </a:fld>
            <a:endParaRPr lang="en-US"/>
          </a:p>
        </p:txBody>
      </p:sp>
      <p:sp>
        <p:nvSpPr>
          <p:cNvPr id="11" name="Rectangle 10"/>
          <p:cNvSpPr/>
          <p:nvPr/>
        </p:nvSpPr>
        <p:spPr>
          <a:xfrm>
            <a:off x="568278" y="1066799"/>
            <a:ext cx="8347122" cy="46101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767262"/>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t>If message fails validation, errors will display.</a:t>
            </a:r>
            <a:endParaRPr lang="en-US" dirty="0">
              <a:solidFill>
                <a:srgbClr val="FF0000"/>
              </a:solidFill>
            </a:endParaRPr>
          </a:p>
        </p:txBody>
      </p:sp>
      <p:cxnSp>
        <p:nvCxnSpPr>
          <p:cNvPr id="23" name="Straight Arrow Connector 76"/>
          <p:cNvCxnSpPr>
            <a:cxnSpLocks noChangeShapeType="1"/>
            <a:stCxn id="22" idx="3"/>
          </p:cNvCxnSpPr>
          <p:nvPr/>
        </p:nvCxnSpPr>
        <p:spPr bwMode="auto">
          <a:xfrm flipV="1">
            <a:off x="1795463" y="4767262"/>
            <a:ext cx="1785937" cy="1690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568825"/>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a:t>
            </a:r>
            <a:r>
              <a:rPr lang="en-US" dirty="0" smtClean="0"/>
              <a:t>test </a:t>
            </a:r>
            <a:r>
              <a:rPr lang="en-US" dirty="0"/>
              <a:t>message </a:t>
            </a:r>
            <a:r>
              <a:rPr lang="en-US" dirty="0" smtClean="0"/>
              <a:t>displays.</a:t>
            </a:r>
            <a:endParaRPr lang="en-US" dirty="0"/>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936331"/>
            <a:ext cx="2395537" cy="397669"/>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5581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smtClean="0">
                <a:latin typeface="Arial" charset="0"/>
              </a:rPr>
              <a:t>Click on Path link to highlight </a:t>
            </a:r>
            <a:r>
              <a:rPr lang="en-US" dirty="0"/>
              <a:t> within the </a:t>
            </a:r>
            <a:r>
              <a:rPr lang="en-US" dirty="0" smtClean="0"/>
              <a:t>Message and Message Tree</a:t>
            </a:r>
            <a:endParaRPr lang="en-US" dirty="0"/>
          </a:p>
          <a:p>
            <a:pPr algn="ctr">
              <a:defRPr/>
            </a:pPr>
            <a:r>
              <a:rPr lang="en-US" dirty="0" smtClean="0">
                <a:latin typeface="Arial" charset="0"/>
              </a:rPr>
              <a:t>the data element causing the error</a:t>
            </a:r>
          </a:p>
        </p:txBody>
      </p:sp>
      <p:sp>
        <p:nvSpPr>
          <p:cNvPr id="20" name="Oval 19"/>
          <p:cNvSpPr/>
          <p:nvPr/>
        </p:nvSpPr>
        <p:spPr bwMode="auto">
          <a:xfrm>
            <a:off x="76200" y="54216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a:ex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3340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874472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a:t>
            </a:r>
            <a:r>
              <a:rPr lang="en-US" dirty="0" smtClean="0"/>
              <a:t>Procedure</a:t>
            </a:r>
          </a:p>
          <a:p>
            <a:pPr marL="400050" lvl="2" indent="0" eaLnBrk="1" hangingPunct="1">
              <a:buNone/>
              <a:defRPr/>
            </a:pPr>
            <a:r>
              <a:rPr lang="en-US" sz="1400" dirty="0"/>
              <a:t>(</a:t>
            </a:r>
            <a:r>
              <a:rPr lang="en-US" sz="1400" u="sng" dirty="0">
                <a:hlinkClick r:id="rId2"/>
              </a:rPr>
              <a:t>http://confluence.oncprojectracking.org/display/ONCCERT2015/ONC+Health+IT+Certification+Program+2015+Edition+Test+Methods+Home</a:t>
            </a:r>
            <a:r>
              <a:rPr lang="en-US" sz="1400" dirty="0" smtClean="0"/>
              <a:t>)</a:t>
            </a:r>
            <a:endParaRPr lang="en-US" sz="1400" dirty="0"/>
          </a:p>
          <a:p>
            <a:pPr marL="342900" lvl="1" indent="-342900" eaLnBrk="1" hangingPunct="1">
              <a:buFontTx/>
              <a:buChar char="•"/>
              <a:defRPr/>
            </a:pPr>
            <a:r>
              <a:rPr lang="en-US" dirty="0"/>
              <a:t>Test </a:t>
            </a:r>
            <a:r>
              <a:rPr lang="en-US" dirty="0" smtClean="0"/>
              <a:t>Suite Web </a:t>
            </a:r>
            <a:r>
              <a:rPr lang="en-US" dirty="0"/>
              <a:t>Site </a:t>
            </a:r>
            <a:r>
              <a:rPr lang="en-US" sz="1600" dirty="0" smtClean="0"/>
              <a:t>(</a:t>
            </a:r>
            <a:r>
              <a:rPr lang="en-US" sz="1600" u="sng" dirty="0">
                <a:hlinkClick r:id="rId3"/>
              </a:rPr>
              <a:t>http://</a:t>
            </a:r>
            <a:r>
              <a:rPr lang="en-US" sz="1600" u="sng" dirty="0" smtClean="0">
                <a:hlinkClick r:id="rId3"/>
              </a:rPr>
              <a:t>hl7v2-iz-r1.5-testing.nist.gov/iztool</a:t>
            </a:r>
            <a:r>
              <a:rPr lang="en-US" sz="1600" dirty="0" smtClean="0"/>
              <a:t> ) </a:t>
            </a:r>
            <a:r>
              <a:rPr lang="en-US" dirty="0" smtClean="0"/>
              <a:t>provides</a:t>
            </a:r>
          </a:p>
          <a:p>
            <a:pPr lvl="1" eaLnBrk="1" hangingPunct="1">
              <a:defRPr/>
            </a:pPr>
            <a:r>
              <a:rPr lang="en-US" dirty="0" smtClean="0"/>
              <a:t>Test </a:t>
            </a:r>
            <a:r>
              <a:rPr lang="en-US" dirty="0"/>
              <a:t>T</a:t>
            </a:r>
            <a:r>
              <a:rPr lang="en-US" dirty="0" smtClean="0"/>
              <a:t>ool (API, Web Application, and Desktop)</a:t>
            </a:r>
          </a:p>
          <a:p>
            <a:pPr lvl="1" eaLnBrk="1" hangingPunct="1">
              <a:defRPr/>
            </a:pPr>
            <a:r>
              <a:rPr lang="en-US" dirty="0" smtClean="0"/>
              <a:t>Test Cases / Test Steps / Test Stories / Message Content Details / Test Data / Juror Document / User Documentation</a:t>
            </a:r>
          </a:p>
          <a:p>
            <a:pPr lvl="1" eaLnBrk="1" hangingPunct="1">
              <a:defRPr/>
            </a:pPr>
            <a:r>
              <a:rPr lang="en-US" dirty="0" smtClean="0"/>
              <a:t>Example messages</a:t>
            </a:r>
          </a:p>
          <a:p>
            <a:pPr lvl="1" eaLnBrk="1" hangingPunct="1">
              <a:defRPr/>
            </a:pPr>
            <a:r>
              <a:rPr lang="en-US" dirty="0" smtClean="0"/>
              <a:t>Testing Artifacts </a:t>
            </a:r>
          </a:p>
          <a:p>
            <a:pPr lvl="2" eaLnBrk="1" hangingPunct="1">
              <a:defRPr/>
            </a:pPr>
            <a:r>
              <a:rPr lang="en-US" dirty="0" smtClean="0"/>
              <a:t>Message Profiles</a:t>
            </a:r>
          </a:p>
          <a:p>
            <a:pPr lvl="2" eaLnBrk="1" hangingPunct="1">
              <a:defRPr/>
            </a:pPr>
            <a:r>
              <a:rPr lang="en-US" dirty="0" smtClean="0"/>
              <a:t>Value Sets</a:t>
            </a:r>
          </a:p>
          <a:p>
            <a:pPr eaLnBrk="1" hangingPunct="1">
              <a:defRPr/>
            </a:pPr>
            <a:r>
              <a:rPr lang="en-US" dirty="0" smtClean="0"/>
              <a:t>Contact</a:t>
            </a:r>
          </a:p>
          <a:p>
            <a:pPr lvl="1" eaLnBrk="1" hangingPunct="1">
              <a:defRPr/>
            </a:pPr>
            <a:r>
              <a:rPr lang="en-US" dirty="0" smtClean="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spTree>
    <p:extLst>
      <p:ext uri="{BB962C8B-B14F-4D97-AF65-F5344CB8AC3E}">
        <p14:creationId xmlns:p14="http://schemas.microsoft.com/office/powerpoint/2010/main" val="36755942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smtClean="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smtClean="0"/>
              <a:t>ONC Test Procedure</a:t>
            </a:r>
          </a:p>
          <a:p>
            <a:pPr marL="400050" lvl="2" indent="0" eaLnBrk="1" hangingPunct="1">
              <a:buNone/>
              <a:defRPr/>
            </a:pPr>
            <a:r>
              <a:rPr lang="en-US" sz="1200" dirty="0"/>
              <a:t>(</a:t>
            </a:r>
            <a:r>
              <a:rPr lang="en-US" sz="1200" u="sng" dirty="0">
                <a:hlinkClick r:id="rId3"/>
              </a:rPr>
              <a:t>http://confluence.oncprojectracking.org/display/ONCCERT2015/ONC+Health+IT+Certification+Program+2015+Edition+Test+Methods+Home</a:t>
            </a:r>
            <a:r>
              <a:rPr lang="en-US" sz="1200" dirty="0"/>
              <a:t>)</a:t>
            </a:r>
          </a:p>
          <a:p>
            <a:pPr eaLnBrk="1" hangingPunct="1">
              <a:defRPr/>
            </a:pPr>
            <a:r>
              <a:rPr lang="en-US" sz="2000" dirty="0" smtClean="0"/>
              <a:t>Test Tool Web Site </a:t>
            </a:r>
            <a:r>
              <a:rPr lang="en-US" sz="1600" dirty="0" smtClean="0"/>
              <a:t>(</a:t>
            </a:r>
            <a:r>
              <a:rPr lang="en-US" sz="1600" u="sng" dirty="0" smtClean="0">
                <a:hlinkClick r:id="rId4"/>
              </a:rPr>
              <a:t>http</a:t>
            </a:r>
            <a:r>
              <a:rPr lang="en-US" sz="1600" u="sng" dirty="0">
                <a:hlinkClick r:id="rId4"/>
              </a:rPr>
              <a:t>://hl7v2-iz-r1.5-testing.nist.gov/iztool</a:t>
            </a:r>
            <a:r>
              <a:rPr lang="en-US" sz="1600" dirty="0"/>
              <a:t> </a:t>
            </a:r>
            <a:r>
              <a:rPr lang="en-US" sz="1600" dirty="0" smtClean="0"/>
              <a:t>)</a:t>
            </a:r>
          </a:p>
          <a:p>
            <a:pPr lvl="1" eaLnBrk="1" hangingPunct="1">
              <a:defRPr/>
            </a:pPr>
            <a:r>
              <a:rPr lang="en-US" sz="1900" dirty="0" smtClean="0"/>
              <a:t>Validation Tools</a:t>
            </a:r>
          </a:p>
          <a:p>
            <a:pPr lvl="1" eaLnBrk="1" hangingPunct="1">
              <a:defRPr/>
            </a:pPr>
            <a:r>
              <a:rPr lang="en-US" sz="1900" dirty="0" smtClean="0"/>
              <a:t>User Documentation</a:t>
            </a:r>
          </a:p>
          <a:p>
            <a:pPr lvl="2" eaLnBrk="1" hangingPunct="1">
              <a:defRPr/>
            </a:pPr>
            <a:r>
              <a:rPr lang="en-US" sz="1700" dirty="0" smtClean="0"/>
              <a:t>HL7 </a:t>
            </a:r>
            <a:r>
              <a:rPr lang="en-US" sz="1700" dirty="0"/>
              <a:t>Implementation Guide for Immunization </a:t>
            </a:r>
            <a:r>
              <a:rPr lang="en-US" sz="1700" dirty="0" smtClean="0"/>
              <a:t>Messaging, Release 1.5 </a:t>
            </a:r>
            <a:r>
              <a:rPr lang="en-US" sz="1200" dirty="0" smtClean="0"/>
              <a:t>(</a:t>
            </a:r>
            <a:r>
              <a:rPr lang="en-US" sz="1200" dirty="0" smtClean="0">
                <a:hlinkClick r:id="rId5"/>
              </a:rPr>
              <a:t>http</a:t>
            </a:r>
            <a:r>
              <a:rPr lang="en-US" sz="1200" dirty="0">
                <a:hlinkClick r:id="rId5"/>
              </a:rPr>
              <a:t>://</a:t>
            </a:r>
            <a:r>
              <a:rPr lang="en-US" sz="1200" dirty="0" smtClean="0">
                <a:hlinkClick r:id="rId5"/>
              </a:rPr>
              <a:t>www.cdc.gov/vaccines/programs/iis/technical-guidance/downloads/hl7guide-1-5-2014-11.pdf</a:t>
            </a:r>
            <a:r>
              <a:rPr lang="en-US" sz="1200" dirty="0" smtClean="0"/>
              <a:t>)</a:t>
            </a:r>
          </a:p>
          <a:p>
            <a:pPr lvl="2" eaLnBrk="1" hangingPunct="1">
              <a:defRPr/>
            </a:pPr>
            <a:r>
              <a:rPr lang="en-US" sz="1700" dirty="0"/>
              <a:t>HL7 Implementation Guide for Immunization Messaging, Release </a:t>
            </a:r>
            <a:r>
              <a:rPr lang="en-US" sz="1700" dirty="0" smtClean="0"/>
              <a:t>1.5, Addendum</a:t>
            </a:r>
          </a:p>
          <a:p>
            <a:pPr marL="914400" lvl="2" indent="0" eaLnBrk="1" hangingPunct="1">
              <a:buNone/>
              <a:defRPr/>
            </a:pPr>
            <a:r>
              <a:rPr lang="en-US" sz="1200" dirty="0" smtClean="0"/>
              <a:t>(</a:t>
            </a:r>
            <a:r>
              <a:rPr lang="en-US" sz="1200" dirty="0" smtClean="0">
                <a:hlinkClick r:id="rId6"/>
              </a:rPr>
              <a:t>http</a:t>
            </a:r>
            <a:r>
              <a:rPr lang="en-US" sz="1200" dirty="0">
                <a:hlinkClick r:id="rId6"/>
              </a:rPr>
              <a:t>://</a:t>
            </a:r>
            <a:r>
              <a:rPr lang="en-US" sz="1200" dirty="0" smtClean="0">
                <a:hlinkClick r:id="rId6"/>
              </a:rPr>
              <a:t>www.cdc.gov/vaccines/programs/iis/technical-guidance/downloads/hl7guide-addendum-7-2015.pdf</a:t>
            </a:r>
            <a:r>
              <a:rPr lang="en-US" sz="1200" dirty="0" smtClean="0"/>
              <a:t>)</a:t>
            </a:r>
            <a:endParaRPr lang="en-US" sz="1200" dirty="0"/>
          </a:p>
          <a:p>
            <a:pPr lvl="2" eaLnBrk="1" hangingPunct="1">
              <a:defRPr/>
            </a:pPr>
            <a:r>
              <a:rPr lang="en-US" sz="1700" dirty="0" smtClean="0"/>
              <a:t>On Test Tool Documentation Tab</a:t>
            </a:r>
          </a:p>
          <a:p>
            <a:pPr lvl="3" eaLnBrk="1" hangingPunct="1">
              <a:defRPr/>
            </a:pPr>
            <a:r>
              <a:rPr lang="en-US" sz="1700" dirty="0" smtClean="0"/>
              <a:t>NIST Immunization Messaging Testing Process</a:t>
            </a:r>
          </a:p>
          <a:p>
            <a:pPr lvl="3" eaLnBrk="1" hangingPunct="1">
              <a:defRPr/>
            </a:pPr>
            <a:r>
              <a:rPr lang="en-US" sz="1700" dirty="0" smtClean="0"/>
              <a:t>Immunization </a:t>
            </a:r>
            <a:r>
              <a:rPr lang="en-US" sz="1700" dirty="0"/>
              <a:t>Tool Quick Reference </a:t>
            </a:r>
            <a:r>
              <a:rPr lang="en-US" sz="1700" dirty="0" smtClean="0"/>
              <a:t>Guide </a:t>
            </a:r>
            <a:endParaRPr lang="en-US" sz="1700" dirty="0"/>
          </a:p>
          <a:p>
            <a:pPr lvl="3" eaLnBrk="1" hangingPunct="1">
              <a:defRPr/>
            </a:pPr>
            <a:r>
              <a:rPr lang="en-US" sz="1700" dirty="0" smtClean="0"/>
              <a:t>Immunization </a:t>
            </a:r>
            <a:r>
              <a:rPr lang="en-US" sz="1700" dirty="0"/>
              <a:t>Tool Tutorial </a:t>
            </a:r>
            <a:endParaRPr lang="en-US" sz="1700" dirty="0" smtClean="0"/>
          </a:p>
          <a:p>
            <a:pPr lvl="3" eaLnBrk="1" hangingPunct="1">
              <a:defRPr/>
            </a:pPr>
            <a:r>
              <a:rPr lang="en-US" sz="1700" dirty="0" smtClean="0"/>
              <a:t>Release Notes for each version of Test </a:t>
            </a:r>
            <a:r>
              <a:rPr lang="en-US" sz="1700" dirty="0"/>
              <a:t>Tool </a:t>
            </a:r>
          </a:p>
          <a:p>
            <a:pPr lvl="3" eaLnBrk="1" hangingPunct="1">
              <a:defRPr/>
            </a:pPr>
            <a:r>
              <a:rPr lang="en-US" sz="1700" dirty="0" smtClean="0"/>
              <a:t>Known Issues</a:t>
            </a:r>
            <a:endParaRPr lang="en-US" sz="1700" dirty="0"/>
          </a:p>
          <a:p>
            <a:pPr eaLnBrk="1" hangingPunct="1">
              <a:defRPr/>
            </a:pPr>
            <a:r>
              <a:rPr lang="en-US" sz="2000" dirty="0" smtClean="0"/>
              <a:t>Immunization Test Tool Google Group for submitting questions to the Test Tool developers                       </a:t>
            </a:r>
          </a:p>
          <a:p>
            <a:pPr marL="400050" lvl="1" indent="0" eaLnBrk="1" hangingPunct="1">
              <a:buNone/>
              <a:defRPr/>
            </a:pPr>
            <a:r>
              <a:rPr lang="en-US" sz="1200" dirty="0" smtClean="0"/>
              <a:t>(</a:t>
            </a:r>
            <a:r>
              <a:rPr lang="en-US" sz="1200" dirty="0" smtClean="0">
                <a:hlinkClick r:id="rId7"/>
              </a:rPr>
              <a:t>https</a:t>
            </a:r>
            <a:r>
              <a:rPr lang="en-US" sz="1200" dirty="0">
                <a:hlinkClick r:id="rId7"/>
              </a:rPr>
              <a:t>://</a:t>
            </a:r>
            <a:r>
              <a:rPr lang="en-US" sz="1200" dirty="0" smtClean="0">
                <a:hlinkClick r:id="rId7"/>
              </a:rPr>
              <a:t>groups.google.com/d/forum/hl7v2-immunization-testing</a:t>
            </a:r>
            <a:r>
              <a:rPr lang="en-US" sz="1200" dirty="0" smtClean="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smtClean="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smtClean="0"/>
              <a:t>§170.315(f)(1) </a:t>
            </a:r>
            <a:r>
              <a:rPr lang="en-US" dirty="0"/>
              <a:t>Transmission to immunization </a:t>
            </a:r>
            <a:r>
              <a:rPr lang="en-US" dirty="0" smtClean="0"/>
              <a:t>registries </a:t>
            </a:r>
          </a:p>
          <a:p>
            <a:r>
              <a:rPr lang="en-US" sz="2200" dirty="0" smtClean="0"/>
              <a:t>Evaluates </a:t>
            </a:r>
            <a:r>
              <a:rPr lang="en-US" sz="2200" dirty="0"/>
              <a:t>the capability for a H</a:t>
            </a:r>
            <a:r>
              <a:rPr lang="en-US" sz="2200" dirty="0" smtClean="0"/>
              <a:t>ealth IT Module </a:t>
            </a:r>
            <a:r>
              <a:rPr lang="en-US" sz="2200" dirty="0"/>
              <a:t>to electronically </a:t>
            </a:r>
            <a:r>
              <a:rPr lang="en-US" sz="2200" i="1" dirty="0" smtClean="0"/>
              <a:t>create</a:t>
            </a:r>
            <a:r>
              <a:rPr lang="en-US" sz="2200" dirty="0" smtClean="0"/>
              <a:t> immunization </a:t>
            </a:r>
            <a:r>
              <a:rPr lang="en-US" sz="2200" dirty="0"/>
              <a:t>information for electronic transmission </a:t>
            </a:r>
            <a:r>
              <a:rPr lang="en-US" sz="2200" dirty="0" smtClean="0"/>
              <a:t>using the Immunization Messaging Guide and associated Addendum, with CVX codes for </a:t>
            </a:r>
            <a:r>
              <a:rPr lang="en-US" sz="2200" i="1" dirty="0" smtClean="0"/>
              <a:t>historical vaccines and </a:t>
            </a:r>
            <a:r>
              <a:rPr lang="en-US" sz="2200" dirty="0" smtClean="0"/>
              <a:t>National </a:t>
            </a:r>
            <a:r>
              <a:rPr lang="en-US" sz="2200" dirty="0"/>
              <a:t>Drug Code </a:t>
            </a:r>
            <a:r>
              <a:rPr lang="en-US" sz="2200" dirty="0" smtClean="0"/>
              <a:t>Directory codes </a:t>
            </a:r>
            <a:r>
              <a:rPr lang="en-US" sz="2200" i="1" dirty="0"/>
              <a:t>for administered vaccines</a:t>
            </a:r>
            <a:endParaRPr lang="en-US" sz="2200" i="1" dirty="0" smtClean="0"/>
          </a:p>
          <a:p>
            <a:r>
              <a:rPr lang="en-US" sz="2200" dirty="0" smtClean="0"/>
              <a:t>Evaluates the capability for a Health IT Module to </a:t>
            </a:r>
            <a:r>
              <a:rPr lang="en-US" sz="2200" dirty="0"/>
              <a:t>enable a user to request, access, and display a patient’s evaluated immunization history and </a:t>
            </a:r>
            <a:r>
              <a:rPr lang="en-US" sz="2200" dirty="0" smtClean="0"/>
              <a:t>forecast </a:t>
            </a:r>
            <a:r>
              <a:rPr lang="en-US" sz="2200" dirty="0"/>
              <a:t>from an immunization registry with information from the Health IT Module, if applicable, </a:t>
            </a:r>
            <a:r>
              <a:rPr lang="en-US" sz="2200" dirty="0" smtClean="0"/>
              <a:t>using </a:t>
            </a:r>
            <a:r>
              <a:rPr lang="en-US" sz="2200" dirty="0"/>
              <a:t>the Immunization Messaging Guide and associated </a:t>
            </a:r>
            <a:r>
              <a:rPr lang="en-US" sz="2200" dirty="0" smtClean="0"/>
              <a:t>Addendum</a:t>
            </a:r>
            <a:endParaRPr lang="en-US" sz="1800" dirty="0" smtClean="0"/>
          </a:p>
          <a:p>
            <a:pPr marL="0" indent="0">
              <a:buNone/>
            </a:pPr>
            <a:r>
              <a:rPr lang="en-US" dirty="0" smtClean="0"/>
              <a:t>Note: The ONC certification criterion does not specify use of a </a:t>
            </a:r>
            <a:r>
              <a:rPr lang="en-US" i="1" dirty="0" smtClean="0"/>
              <a:t>transport</a:t>
            </a:r>
            <a:r>
              <a:rPr lang="en-US" dirty="0" smtClean="0"/>
              <a:t> standard; therefore, testing for this criterion does not require Health IT Modules to be certified to any transport standards</a:t>
            </a: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smtClean="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smtClean="0"/>
              <a:t>§170.205 Content exchange and implementation specifications for exchanging electronic health information </a:t>
            </a:r>
          </a:p>
          <a:p>
            <a:pPr lvl="1"/>
            <a:r>
              <a:rPr lang="en-US" sz="2000" dirty="0"/>
              <a:t>(e</a:t>
            </a:r>
            <a:r>
              <a:rPr lang="en-US" sz="2000" dirty="0" smtClean="0"/>
              <a:t>)(4) </a:t>
            </a:r>
            <a:r>
              <a:rPr lang="en-US" sz="2000" dirty="0"/>
              <a:t>Standard. HL7 2.5.1 </a:t>
            </a:r>
            <a:r>
              <a:rPr lang="en-US" sz="2000" dirty="0" smtClean="0"/>
              <a:t>Implementation </a:t>
            </a:r>
            <a:r>
              <a:rPr lang="en-US" sz="2000" dirty="0"/>
              <a:t>specifications</a:t>
            </a:r>
            <a:r>
              <a:rPr lang="en-US" sz="2000" dirty="0" smtClean="0"/>
              <a:t>.</a:t>
            </a:r>
          </a:p>
          <a:p>
            <a:pPr lvl="2"/>
            <a:r>
              <a:rPr lang="en-US" sz="1800" dirty="0" smtClean="0"/>
              <a:t>HL7 </a:t>
            </a:r>
            <a:r>
              <a:rPr lang="en-US" sz="1800" dirty="0"/>
              <a:t>2.5.1 Implementation Guide for Immunization Messaging, Release </a:t>
            </a:r>
            <a:r>
              <a:rPr lang="en-US" sz="1800" dirty="0" smtClean="0"/>
              <a:t>1.5</a:t>
            </a:r>
          </a:p>
          <a:p>
            <a:pPr lvl="2"/>
            <a:r>
              <a:rPr lang="en-US" sz="1800" dirty="0" smtClean="0"/>
              <a:t>HL7 </a:t>
            </a:r>
            <a:r>
              <a:rPr lang="en-US" sz="1800" dirty="0"/>
              <a:t>Version 2.5.1 Implementation Guide for Immunization Messaging (Release 1.5)—</a:t>
            </a:r>
            <a:r>
              <a:rPr lang="en-US" sz="1800" dirty="0" smtClean="0"/>
              <a:t>Addendum, July 2015</a:t>
            </a:r>
          </a:p>
          <a:p>
            <a:r>
              <a:rPr lang="en-US" sz="2200" dirty="0" smtClean="0"/>
              <a:t>§170.207 Vocabulary standards for representing electronic health information</a:t>
            </a:r>
            <a:endParaRPr lang="en-US" sz="2200" dirty="0"/>
          </a:p>
          <a:p>
            <a:pPr lvl="1"/>
            <a:r>
              <a:rPr lang="en-US" sz="2000" dirty="0"/>
              <a:t>(e)(2) Standard. HL7 Standard Code Set CVX -- Vaccines Administered, updates through </a:t>
            </a:r>
            <a:r>
              <a:rPr lang="en-US" sz="2000" dirty="0" smtClean="0"/>
              <a:t>August 17, 2015</a:t>
            </a:r>
          </a:p>
          <a:p>
            <a:pPr lvl="1"/>
            <a:r>
              <a:rPr lang="en-US" sz="2000" dirty="0" smtClean="0"/>
              <a:t>(e)(4) Standard</a:t>
            </a:r>
            <a:r>
              <a:rPr lang="en-US" sz="2000" dirty="0"/>
              <a:t>. National Drug Code Directory– Vaccine Codes, updates through August 17, 2015</a:t>
            </a:r>
            <a:endParaRPr lang="en-US" sz="2000" dirty="0" smtClean="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smtClean="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a:t>
            </a:r>
            <a:r>
              <a:rPr lang="en-US" sz="1200" dirty="0" smtClean="0"/>
              <a:t>Guide Release 1.5</a:t>
            </a:r>
            <a:endParaRPr lang="en-US" sz="1200" dirty="0"/>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a:t>
            </a:r>
            <a:r>
              <a:rPr lang="en-US" sz="1200" dirty="0" smtClean="0"/>
              <a:t>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smtClean="0">
                <a:hlinkClick r:id="rId3"/>
              </a:rPr>
              <a:t>http</a:t>
            </a:r>
            <a:r>
              <a:rPr lang="en-US" sz="900" dirty="0">
                <a:hlinkClick r:id="rId3"/>
              </a:rPr>
              <a:t>://</a:t>
            </a:r>
            <a:r>
              <a:rPr lang="en-US" sz="900" dirty="0" smtClean="0">
                <a:hlinkClick r:id="rId3"/>
              </a:rPr>
              <a:t>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smtClean="0">
                <a:hlinkClick r:id="rId6"/>
              </a:rPr>
              <a:t>http</a:t>
            </a:r>
            <a:r>
              <a:rPr lang="en-US" sz="900" dirty="0">
                <a:hlinkClick r:id="rId6"/>
              </a:rPr>
              <a:t>://</a:t>
            </a:r>
            <a:r>
              <a:rPr lang="en-US" sz="900" dirty="0" smtClean="0">
                <a:hlinkClick r:id="rId6"/>
              </a:rPr>
              <a:t>www.cdc.gov/vaccines/programs/iis/technical-guidance/downloads/hl7guide-addendum-7-2015.pdf</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smtClean="0"/>
              <a:t>CDC </a:t>
            </a:r>
            <a:r>
              <a:rPr lang="en-US" sz="1200" dirty="0"/>
              <a:t>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a:t>
            </a:r>
            <a:r>
              <a:rPr lang="en-US" sz="900" dirty="0" smtClean="0">
                <a:hlinkClick r:id="rId3"/>
              </a:rPr>
              <a:t>www2a.cdc.gov/vaccines/IIS/IISStandards/vaccines.asp?rpt=cvx</a:t>
            </a:r>
            <a:r>
              <a:rPr lang="en-US" sz="900" dirty="0" smtClean="0"/>
              <a:t> </a:t>
            </a:r>
            <a:endParaRPr lang="en-US" sz="900" dirty="0"/>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smtClean="0"/>
              <a:t>CDC NDC (Unit of Use)</a:t>
            </a:r>
            <a:endParaRPr lang="en-US" sz="1200" dirty="0"/>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smtClean="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a:t>
            </a:r>
            <a:r>
              <a:rPr lang="en-US" sz="1200" dirty="0" smtClean="0"/>
              <a:t>NIST HL7 </a:t>
            </a:r>
            <a:r>
              <a:rPr lang="en-US" sz="1200" dirty="0"/>
              <a:t>Context-based validation in the 2015 Edition Immunization Test Suite used for ONC certification testing will verify that the </a:t>
            </a:r>
            <a:r>
              <a:rPr lang="en-US" sz="1200" dirty="0" smtClean="0"/>
              <a:t>Health </a:t>
            </a:r>
            <a:r>
              <a:rPr lang="en-US" sz="1200" dirty="0"/>
              <a:t>IT </a:t>
            </a:r>
            <a:r>
              <a:rPr lang="en-US" sz="1200" dirty="0" smtClean="0"/>
              <a:t>Module </a:t>
            </a:r>
            <a:r>
              <a:rPr lang="en-US" sz="1200" dirty="0"/>
              <a:t>supports NDC for new immunization records and CVX for historical immunization records in HL7 immunization messages, and the Test Cases in the Test Suite (ONC 2015 Test Plan) will reflect this requirement</a:t>
            </a:r>
            <a:r>
              <a:rPr lang="en-US" sz="1200" dirty="0" smtClean="0"/>
              <a: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endParaRPr lang="en-US" sz="1200" dirty="0" smtClean="0"/>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endParaRPr lang="en-US" sz="1200" dirty="0" smtClean="0"/>
          </a:p>
          <a:p>
            <a:pPr marL="0" indent="0">
              <a:buNone/>
            </a:pPr>
            <a:endParaRPr lang="en-US" sz="1200" dirty="0"/>
          </a:p>
          <a:p>
            <a:pPr marL="0" indent="0">
              <a:buNone/>
            </a:pPr>
            <a:r>
              <a:rPr lang="en-US" sz="1200" dirty="0"/>
              <a:t>Though ONC does not require use of MVX codes in the VXU messages created by certified </a:t>
            </a:r>
            <a:r>
              <a:rPr lang="en-US" sz="1200" dirty="0" smtClean="0"/>
              <a:t>Health </a:t>
            </a:r>
            <a:r>
              <a:rPr lang="en-US" sz="1200" dirty="0"/>
              <a:t>IT </a:t>
            </a:r>
            <a:r>
              <a:rPr lang="en-US" sz="1200" dirty="0" smtClean="0"/>
              <a:t>Modules</a:t>
            </a:r>
            <a:r>
              <a:rPr lang="en-US" sz="1200" dirty="0"/>
              <a:t>,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a:t>
            </a:r>
            <a:r>
              <a:rPr lang="en-US" sz="1200" dirty="0" smtClean="0"/>
              <a:t>1.5; </a:t>
            </a:r>
            <a:r>
              <a:rPr lang="en-US" sz="1200" dirty="0"/>
              <a:t>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61473</TotalTime>
  <Words>4198</Words>
  <Application>Microsoft Office PowerPoint</Application>
  <PresentationFormat>On-screen Show (4:3)</PresentationFormat>
  <Paragraphs>480</Paragraphs>
  <Slides>36</Slides>
  <Notes>10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PowerPoint Presentation</vt:lpstr>
      <vt:lpstr>http://hl7v2-iz-r1.5-testing.nist.gov/iztool </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http://hl7v2-iz-r1.5-testing.nist.gov/iztool </vt:lpstr>
      <vt:lpstr>Example Immunization Test Tool Screen</vt:lpstr>
      <vt:lpstr>Resources</vt:lpstr>
    </vt:vector>
  </TitlesOfParts>
  <Company>NIST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tester</cp:lastModifiedBy>
  <cp:revision>1250</cp:revision>
  <cp:lastPrinted>2013-04-03T13:45:04Z</cp:lastPrinted>
  <dcterms:created xsi:type="dcterms:W3CDTF">2010-05-04T12:43:55Z</dcterms:created>
  <dcterms:modified xsi:type="dcterms:W3CDTF">2015-11-10T18:37:17Z</dcterms:modified>
</cp:coreProperties>
</file>