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344" r:id="rId2"/>
    <p:sldId id="345" r:id="rId3"/>
    <p:sldId id="402" r:id="rId4"/>
    <p:sldId id="357" r:id="rId5"/>
    <p:sldId id="385" r:id="rId6"/>
    <p:sldId id="348" r:id="rId7"/>
    <p:sldId id="342" r:id="rId8"/>
    <p:sldId id="387" r:id="rId9"/>
    <p:sldId id="399" r:id="rId10"/>
    <p:sldId id="425" r:id="rId11"/>
    <p:sldId id="426" r:id="rId12"/>
    <p:sldId id="424" r:id="rId13"/>
    <p:sldId id="386" r:id="rId14"/>
    <p:sldId id="346" r:id="rId15"/>
    <p:sldId id="406" r:id="rId16"/>
    <p:sldId id="309" r:id="rId17"/>
    <p:sldId id="349" r:id="rId18"/>
    <p:sldId id="391" r:id="rId19"/>
    <p:sldId id="408" r:id="rId20"/>
    <p:sldId id="421" r:id="rId21"/>
    <p:sldId id="392" r:id="rId22"/>
    <p:sldId id="393" r:id="rId23"/>
    <p:sldId id="395" r:id="rId24"/>
    <p:sldId id="396" r:id="rId25"/>
    <p:sldId id="409" r:id="rId26"/>
    <p:sldId id="410" r:id="rId27"/>
    <p:sldId id="411" r:id="rId28"/>
    <p:sldId id="412" r:id="rId29"/>
    <p:sldId id="418" r:id="rId30"/>
    <p:sldId id="413" r:id="rId31"/>
    <p:sldId id="414" r:id="rId32"/>
    <p:sldId id="423" r:id="rId33"/>
    <p:sldId id="420" r:id="rId34"/>
    <p:sldId id="417" r:id="rId35"/>
    <p:sldId id="419" r:id="rId36"/>
    <p:sldId id="381" r:id="rId37"/>
    <p:sldId id="354" r:id="rId38"/>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19" autoAdjust="0"/>
  </p:normalViewPr>
  <p:slideViewPr>
    <p:cSldViewPr>
      <p:cViewPr varScale="1">
        <p:scale>
          <a:sx n="76" d="100"/>
          <a:sy n="76" d="100"/>
        </p:scale>
        <p:origin x="211" y="43"/>
      </p:cViewPr>
      <p:guideLst>
        <p:guide orient="horz" pos="48"/>
        <p:guide pos="2064"/>
        <p:guide orient="horz" pos="1776"/>
        <p:guide pos="480"/>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18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a:t>Per the ONC Edition 2015 Final Rule, capabilities of each Health IT Module are tested rather than specific installed instances of a Health IT Module</a:t>
          </a:r>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a:t>The ONC certification criterion specifies testing the capability of a Health IT Module to create immunization information and query messages for electronic transmission and to receive electronic responses</a:t>
          </a:r>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a:t>Receiving systems, such as immunization information systems (IIS), are not being certified; however, a receiving system should be capable of processing the data specified in the ONC criterion</a:t>
          </a:r>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a:t>Testing focus and scope are narrow</a:t>
          </a:r>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a:t>Testing encompasses only the specific use case indicated in the    Final Rule</a:t>
          </a:r>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a:t>Testing does not attempt to address the entire spectrum of use cases found in the production setting or specified in implementation guides</a:t>
          </a:r>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a:t>Health IT Module certification testing is driven by the test data</a:t>
          </a:r>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a:t>The NIST test tool assesses the capability of a Health IT Module to use specific data to create and consume immunization messages for transmission to/from public health agencies</a:t>
          </a:r>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a:t>The testing will not demonstrate complete conformance to the Implementation Guide as it is not practical for ONC certification  testing to be exhaustive</a:t>
          </a:r>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a:t>Transmission of the messages is not being tested</a:t>
          </a:r>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a:t>The Test Cases provided do not cover the full extent of use cases specified in the Implementation Guide; through consultation with CDC Immunization experts, a set of  scenarios were created for testing</a:t>
          </a:r>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pt>
    <dgm:pt modelId="{CDCA1351-20A5-4C5F-B6BB-7884011AF83C}" type="pres">
      <dgm:prSet presAssocID="{EEE165BE-2DA9-47D5-ABE4-521B98CD774F}" presName="descendantText" presStyleLbl="alignAccFollowNode1" presStyleIdx="0" presStyleCnt="3">
        <dgm:presLayoutVars>
          <dgm:bulletEnabled val="1"/>
        </dgm:presLayoutVars>
      </dgm:prSet>
      <dgm:spPr/>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pt>
    <dgm:pt modelId="{3D82EC8C-B11E-404B-A8C8-BED6641AE4A8}" type="pres">
      <dgm:prSet presAssocID="{73A58A39-E5E8-4328-82CA-EA480BCAFE27}" presName="descendantText" presStyleLbl="alignAccFollowNode1" presStyleIdx="1" presStyleCnt="3">
        <dgm:presLayoutVars>
          <dgm:bulletEnabled val="1"/>
        </dgm:presLayoutVars>
      </dgm:prSet>
      <dgm:spPr/>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pt>
  </dgm:ptLst>
  <dgm:cxnLst>
    <dgm:cxn modelId="{5278D981-2C8A-4A92-9726-2AE24189C7C9}" srcId="{3958F960-DECA-4D8D-B624-F3A4AAB8D93F}" destId="{73A58A39-E5E8-4328-82CA-EA480BCAFE27}" srcOrd="1" destOrd="0" parTransId="{4B585953-5979-4A51-BD7E-9F3BFAEAF074}" sibTransId="{567277A6-FCB2-49E4-9414-BD472C9152D0}"/>
    <dgm:cxn modelId="{19880EBA-CB3C-419D-B268-99F855957745}" type="presOf" srcId="{FB64A0B6-3230-47CE-BB15-4D2F1873AC7D}" destId="{3D82EC8C-B11E-404B-A8C8-BED6641AE4A8}" srcOrd="0" destOrd="0"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CAA4E6A2-8398-4AC0-BDB4-6840015CC8EB}" srcId="{2248E3B7-D333-4089-9662-8FD76787833D}" destId="{428DF0D7-51CD-46CE-A19E-DACBED35439B}" srcOrd="1" destOrd="0" parTransId="{BF973FED-18BD-45B3-83F9-9F1BE8F815D3}" sibTransId="{507BA2AF-5DAE-4A79-83DC-8976A9B322F9}"/>
    <dgm:cxn modelId="{133CEAF5-08E0-46EF-894D-724D925CFC56}" type="presOf" srcId="{9C0A4250-38F8-44A2-8F93-1174978AB95D}" destId="{65C42CF7-3BCF-45EA-9230-8F109B28E3FA}" srcOrd="0" destOrd="0" presId="urn:microsoft.com/office/officeart/2005/8/layout/vList5"/>
    <dgm:cxn modelId="{E0DEDC4C-7688-4C13-9E33-536C1233E6F9}" type="presOf" srcId="{77989C9A-2532-4E8C-949A-8FEAD7C53123}" destId="{3D82EC8C-B11E-404B-A8C8-BED6641AE4A8}" srcOrd="0" destOrd="1" presId="urn:microsoft.com/office/officeart/2005/8/layout/vList5"/>
    <dgm:cxn modelId="{2679FA1C-300A-46E1-9DCA-C07C3A4FFE5A}" srcId="{EEE165BE-2DA9-47D5-ABE4-521B98CD774F}" destId="{FA4D482B-6551-4F3A-9C75-AB0A93B21D16}" srcOrd="2" destOrd="0" parTransId="{731BBE58-5AEA-442E-A602-C0D01567AFBF}" sibTransId="{2E38FC82-ADFA-4FE2-A3D3-F76EF51A41F3}"/>
    <dgm:cxn modelId="{C7FE746B-A3F4-47F1-A352-61B96C1D4691}" srcId="{73A58A39-E5E8-4328-82CA-EA480BCAFE27}" destId="{77989C9A-2532-4E8C-949A-8FEAD7C53123}" srcOrd="1" destOrd="0" parTransId="{414D69CF-4783-4A66-A345-4BDB7639D25E}" sibTransId="{8DC2BFF0-C2ED-42D5-AD1A-E7C8B8BFD3BB}"/>
    <dgm:cxn modelId="{D2FB5BF8-F34B-449B-BE02-418907C09927}" srcId="{73A58A39-E5E8-4328-82CA-EA480BCAFE27}" destId="{FB64A0B6-3230-47CE-BB15-4D2F1873AC7D}" srcOrd="0" destOrd="0" parTransId="{C075F740-0F10-4D4D-9C07-3AB4060441AD}" sibTransId="{9C9E7E83-1BAD-41EB-AD36-4769145A9EE0}"/>
    <dgm:cxn modelId="{B195534B-7662-490C-AB98-F222D0F3D0AE}" srcId="{2248E3B7-D333-4089-9662-8FD76787833D}" destId="{C6AE941C-01E6-482A-A5DC-10CCC25CF5A0}" srcOrd="2" destOrd="0" parTransId="{FBC49FF3-69E3-4546-A86F-0B2DB50034A9}" sibTransId="{B8E39372-A6DE-4326-BE9D-CC0DA643E07D}"/>
    <dgm:cxn modelId="{A39C844E-E830-43F4-A553-FFA7AE73DB77}" srcId="{3958F960-DECA-4D8D-B624-F3A4AAB8D93F}" destId="{EEE165BE-2DA9-47D5-ABE4-521B98CD774F}" srcOrd="0" destOrd="0" parTransId="{97C2FB57-F7A9-46C7-B28D-341DCA6BB3CF}" sibTransId="{12CB45A7-CFE7-4C57-91E5-1C4335549A7B}"/>
    <dgm:cxn modelId="{F08D367B-EE99-44E4-9E34-201BA6574EC0}" type="presOf" srcId="{6F1027AC-2BBD-40C9-A180-0C54E8BE76AD}" destId="{CDCA1351-20A5-4C5F-B6BB-7884011AF83C}" srcOrd="0" destOrd="0" presId="urn:microsoft.com/office/officeart/2005/8/layout/vList5"/>
    <dgm:cxn modelId="{1A63E876-1C0B-4630-A31E-69C34D333131}" type="presOf" srcId="{73A58A39-E5E8-4328-82CA-EA480BCAFE27}" destId="{7F87D7F1-1E7A-4440-A2A4-44A2584F20C7}" srcOrd="0" destOrd="0" presId="urn:microsoft.com/office/officeart/2005/8/layout/vList5"/>
    <dgm:cxn modelId="{79675987-E5F2-480B-8250-4C01CD816AEA}" type="presOf" srcId="{F679D161-75A7-48A0-BC0C-F6D4E26B5C25}" destId="{CDCA1351-20A5-4C5F-B6BB-7884011AF83C}" srcOrd="0" destOrd="1" presId="urn:microsoft.com/office/officeart/2005/8/layout/vList5"/>
    <dgm:cxn modelId="{B8650DAF-0036-4839-A11B-6C31314DF6E0}" srcId="{EEE165BE-2DA9-47D5-ABE4-521B98CD774F}" destId="{6F1027AC-2BBD-40C9-A180-0C54E8BE76AD}" srcOrd="0" destOrd="0" parTransId="{A2D8BD2F-863F-4083-AB7D-CD6386A1C7D3}" sibTransId="{3F4A3D18-BB88-4130-ABDD-C520821CE52D}"/>
    <dgm:cxn modelId="{B57D8E0F-2A0B-4D06-A26F-13A367A49F14}" type="presOf" srcId="{FA4D482B-6551-4F3A-9C75-AB0A93B21D16}" destId="{CDCA1351-20A5-4C5F-B6BB-7884011AF83C}" srcOrd="0" destOrd="2" presId="urn:microsoft.com/office/officeart/2005/8/layout/vList5"/>
    <dgm:cxn modelId="{0E6CEC40-5FFF-4DA6-A8CC-6E0495F863FE}" srcId="{EEE165BE-2DA9-47D5-ABE4-521B98CD774F}" destId="{F679D161-75A7-48A0-BC0C-F6D4E26B5C25}" srcOrd="1" destOrd="0" parTransId="{C5922A76-928A-447B-ACAE-590906473EAB}" sibTransId="{20F804DF-1461-48E5-937E-62F971FC56B3}"/>
    <dgm:cxn modelId="{D236D211-9B30-4B34-B997-F9933F222CFB}" type="presOf" srcId="{428DF0D7-51CD-46CE-A19E-DACBED35439B}" destId="{65C42CF7-3BCF-45EA-9230-8F109B28E3FA}" srcOrd="0" destOrd="1"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8DAF17C2-CA8A-4288-8DB7-639C1839FD05}" type="presOf" srcId="{C6AE941C-01E6-482A-A5DC-10CCC25CF5A0}" destId="{65C42CF7-3BCF-45EA-9230-8F109B28E3FA}" srcOrd="0" destOrd="2" presId="urn:microsoft.com/office/officeart/2005/8/layout/vList5"/>
    <dgm:cxn modelId="{C7D1E89D-7E2B-40F6-94F8-0E5A4AF74575}" type="presOf" srcId="{3958F960-DECA-4D8D-B624-F3A4AAB8D93F}" destId="{17FD8BEC-3A84-43C3-A358-73687C7997F7}" srcOrd="0" destOrd="0" presId="urn:microsoft.com/office/officeart/2005/8/layout/vList5"/>
    <dgm:cxn modelId="{C3D26FD2-8D8C-4B9F-8059-852C89D66CB1}" type="presOf" srcId="{EEE165BE-2DA9-47D5-ABE4-521B98CD774F}" destId="{69EA68D7-D70B-4203-BF80-F098E5F1A890}" srcOrd="0" destOrd="0" presId="urn:microsoft.com/office/officeart/2005/8/layout/vList5"/>
    <dgm:cxn modelId="{E07CD061-4932-432E-9318-089EC1AC76E4}" type="presOf" srcId="{2248E3B7-D333-4089-9662-8FD76787833D}" destId="{97611083-6693-47C7-BE13-138D3C8A8FF0}" srcOrd="0" destOrd="0" presId="urn:microsoft.com/office/officeart/2005/8/layout/vList5"/>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create immunization information and query messages for electronic transmission and to receive electronic responses</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immunization information systems (IIS), are not being certified; however, a receiving system should be capable of processing the data specified in the ONC criterion</a:t>
          </a:r>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Per the ONC Edition 2015 Final Rule, capabilities of each Health IT Module are tested rather than specific installed instances of a Health IT Module</a:t>
          </a:r>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the production setting or specified in implementation guides</a:t>
          </a:r>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Testing focus and scope are narrow</a:t>
          </a:r>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and consume immunization messages for transmission to/from public health agencies</a:t>
          </a:r>
        </a:p>
        <a:p>
          <a:pPr marL="166688" lvl="1" indent="-166688" algn="l" defTabSz="533400" rtl="0">
            <a:lnSpc>
              <a:spcPct val="90000"/>
            </a:lnSpc>
            <a:spcBef>
              <a:spcPct val="0"/>
            </a:spcBef>
            <a:spcAft>
              <a:spcPct val="15000"/>
            </a:spcAft>
            <a:buChar char="•"/>
          </a:pPr>
          <a:r>
            <a:rPr lang="en-US" sz="1200" kern="1200" dirty="0"/>
            <a:t>The Test Cases provided do not cover the full extent of use cases specified in the Implementation Guide; through consultation with CDC Immunization experts, a set of  scenarios were created for testing</a:t>
          </a:r>
        </a:p>
        <a:p>
          <a:pPr marL="16668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Health IT Module certification testing is driven by the test data</a:t>
          </a:r>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2/15/2017</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2/15/2017</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29</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16</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19</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28</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58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hl7v2-iz-r1.5-testing.nist.gov/"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confluence.oncprojectracking.org/display/ONCCERT2015/ONC+Health+IT+Certification+Program+2015+Edition+Test+Methods+Hom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onfluence.oncprojectracking.org/display/ONCCERT2015/ONC+Health+IT+Certification+Program+2015+Edition+Test+Methods+Home"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hl7v2-iz-r1.5-testing.nist.gov/iz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a:solidFill>
                  <a:schemeClr val="accent2">
                    <a:lumMod val="50000"/>
                  </a:schemeClr>
                </a:solidFill>
              </a:rPr>
              <a:t>§170.315(f)(1) Transmission to 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a:t>2015 ONC Certification Testing  Approach Overview: </a:t>
            </a:r>
            <a:br>
              <a:rPr lang="en-US" dirty="0"/>
            </a:br>
            <a:r>
              <a:rPr lang="en-US" dirty="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latin typeface="+mn-lt"/>
              </a:rPr>
              <a:t>February 15, 2017</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extLst>
      <p:ext uri="{BB962C8B-B14F-4D97-AF65-F5344CB8AC3E}">
        <p14:creationId xmlns:p14="http://schemas.microsoft.com/office/powerpoint/2010/main" val="205889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a:t>2015 ONC Certification Testing Only</a:t>
            </a:r>
          </a:p>
          <a:p>
            <a:pPr lvl="1"/>
            <a:r>
              <a:rPr lang="en-US" sz="1800" dirty="0"/>
              <a:t>Codes from the </a:t>
            </a:r>
            <a:r>
              <a:rPr lang="en-US" sz="1800" dirty="0">
                <a:solidFill>
                  <a:srgbClr val="C00000"/>
                </a:solidFill>
              </a:rPr>
              <a:t>NDC Directory </a:t>
            </a:r>
            <a:r>
              <a:rPr lang="en-US" sz="1800" dirty="0"/>
              <a:t>are required for vaccines in </a:t>
            </a:r>
            <a:r>
              <a:rPr lang="en-US" sz="1800" i="1" dirty="0">
                <a:solidFill>
                  <a:srgbClr val="C00000"/>
                </a:solidFill>
              </a:rPr>
              <a:t>new vaccine administered</a:t>
            </a:r>
            <a:r>
              <a:rPr lang="en-US" sz="1800" dirty="0"/>
              <a:t> records in</a:t>
            </a:r>
          </a:p>
          <a:p>
            <a:pPr lvl="2"/>
            <a:r>
              <a:rPr lang="en-US" sz="1600" dirty="0"/>
              <a:t>Z22 VXU (send unsolicited immunization update message)</a:t>
            </a:r>
          </a:p>
          <a:p>
            <a:pPr lvl="1"/>
            <a:r>
              <a:rPr lang="en-US" sz="1800" dirty="0">
                <a:solidFill>
                  <a:srgbClr val="C00000"/>
                </a:solidFill>
              </a:rPr>
              <a:t>CVX</a:t>
            </a:r>
            <a:r>
              <a:rPr lang="en-US" sz="1800" dirty="0"/>
              <a:t> codes are required for vaccines in </a:t>
            </a:r>
            <a:r>
              <a:rPr lang="en-US" sz="1800" i="1" dirty="0"/>
              <a:t>vaccine </a:t>
            </a:r>
            <a:r>
              <a:rPr lang="en-US" sz="1800" i="1" dirty="0">
                <a:solidFill>
                  <a:srgbClr val="C00000"/>
                </a:solidFill>
              </a:rPr>
              <a:t>historical </a:t>
            </a:r>
            <a:r>
              <a:rPr lang="en-US" sz="1800" dirty="0"/>
              <a:t>records in</a:t>
            </a:r>
          </a:p>
          <a:p>
            <a:pPr lvl="2"/>
            <a:r>
              <a:rPr lang="en-US" sz="1600" dirty="0"/>
              <a:t>Z22 VXU (send unsolicited immunization update message)</a:t>
            </a:r>
          </a:p>
          <a:p>
            <a:pPr lvl="2"/>
            <a:r>
              <a:rPr lang="en-US" sz="1600" dirty="0"/>
              <a:t>Z42 RSP (return evaluated history and forecast message)</a:t>
            </a:r>
          </a:p>
          <a:p>
            <a:pPr marL="57150" indent="0">
              <a:buNone/>
            </a:pPr>
            <a:endParaRPr lang="en-US" sz="2000" dirty="0"/>
          </a:p>
          <a:p>
            <a:pPr marL="57150" indent="0">
              <a:buNone/>
            </a:pPr>
            <a:r>
              <a:rPr lang="en-US" sz="2000" dirty="0"/>
              <a:t>Example Scenario</a:t>
            </a:r>
          </a:p>
          <a:p>
            <a:r>
              <a:rPr lang="en-US" sz="1800" dirty="0"/>
              <a:t>A Z22 VXU message is transmitted from an EHR to an IIS with an NDC for a new vaccine administered</a:t>
            </a:r>
          </a:p>
          <a:p>
            <a:r>
              <a:rPr lang="en-US" sz="1800" dirty="0"/>
              <a:t>A query for an Evaluated Immunization History and Forecast (Z44 QBP message) is performed via the EHR the next day</a:t>
            </a:r>
          </a:p>
          <a:p>
            <a:r>
              <a:rPr lang="en-US" sz="1800" dirty="0"/>
              <a:t>The response for the Evaluated Immunization History and Forecast (Z42 RSP message) is transmitted from the IIS with a CVX code for the vaccine sent with an NDC in the Z22 VXU the day before, as this vaccine now exists as a historical record in the IIS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30267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a:t>NDC Format</a:t>
            </a:r>
          </a:p>
        </p:txBody>
      </p:sp>
      <p:sp>
        <p:nvSpPr>
          <p:cNvPr id="3" name="Content Placeholder 2"/>
          <p:cNvSpPr>
            <a:spLocks noGrp="1"/>
          </p:cNvSpPr>
          <p:nvPr>
            <p:ph idx="1"/>
          </p:nvPr>
        </p:nvSpPr>
        <p:spPr>
          <a:xfrm>
            <a:off x="314324" y="770468"/>
            <a:ext cx="8677276" cy="5325532"/>
          </a:xfrm>
        </p:spPr>
        <p:txBody>
          <a:bodyPr>
            <a:normAutofit fontScale="92500" lnSpcReduction="20000"/>
          </a:bodyPr>
          <a:lstStyle/>
          <a:p>
            <a:r>
              <a:rPr lang="en-US" sz="2000" dirty="0"/>
              <a:t>NDC has various formats for representing a concept</a:t>
            </a:r>
          </a:p>
          <a:p>
            <a:pPr lvl="1"/>
            <a:r>
              <a:rPr lang="en-US" sz="1600" dirty="0"/>
              <a:t>Published NDC codes are 10 digits with dashes (can be groups of 4-5, 3-4, 1-2, digits but always 10 total)</a:t>
            </a:r>
          </a:p>
          <a:p>
            <a:pPr lvl="1"/>
            <a:r>
              <a:rPr lang="en-US" sz="1600" dirty="0"/>
              <a:t>CMS created 11 digit unformatted (padded without dashes, always with 5-4-2, groups of digits with one 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padded with a 0)</a:t>
            </a:r>
          </a:p>
          <a:p>
            <a:pPr lvl="2"/>
            <a:r>
              <a:rPr lang="en-US" sz="1200" dirty="0"/>
              <a:t>The problem of the 10 digit format 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a:solidFill>
                  <a:srgbClr val="C00000"/>
                </a:solidFill>
              </a:rPr>
              <a:t>11 digit format with dashes and padded. </a:t>
            </a:r>
            <a:r>
              <a:rPr lang="en-US" sz="1600" dirty="0"/>
              <a:t>E.g., “CDC Vaccine Price List”</a:t>
            </a:r>
          </a:p>
          <a:p>
            <a:pPr lvl="2"/>
            <a:r>
              <a:rPr lang="en-US" sz="1400" dirty="0"/>
              <a:t>much of the vaccine used in the US is federally funded and ordering uses the 11 character with dash—this format was determine to be the most appropriate choice</a:t>
            </a:r>
          </a:p>
          <a:p>
            <a:pPr lvl="2"/>
            <a:r>
              <a:rPr lang="en-US" sz="1400" dirty="0">
                <a:solidFill>
                  <a:srgbClr val="C00000"/>
                </a:solidFill>
              </a:rPr>
              <a:t>The link in the ONC rule points to files that contain the 11 digit format with dashes and padded.</a:t>
            </a:r>
            <a:r>
              <a:rPr lang="en-US" sz="1400" dirty="0"/>
              <a:t> </a:t>
            </a:r>
          </a:p>
          <a:p>
            <a:pPr lvl="1"/>
            <a:r>
              <a:rPr lang="en-US" sz="1600" dirty="0"/>
              <a:t>Bar codes are created that map to the NDC codes (Today’s NDC bar codes are unique). Bar codes contain a prefix, 10 digit NDC (no dashes), and a check digit</a:t>
            </a:r>
          </a:p>
          <a:p>
            <a:pPr lvl="1"/>
            <a:r>
              <a:rPr lang="en-US" sz="1600" dirty="0"/>
              <a:t>There are crosswalk tables to keep all of this straight and to be able to go from one format to another (Implementers may need to do this to meet their implementation choices)</a:t>
            </a:r>
          </a:p>
          <a:p>
            <a:r>
              <a:rPr lang="en-US" sz="1800" dirty="0">
                <a:solidFill>
                  <a:srgbClr val="C00000"/>
                </a:solidFill>
              </a:rPr>
              <a:t>Certification Requirements are to use the 11 digit format with dashes and padded</a:t>
            </a:r>
          </a:p>
          <a:p>
            <a:pPr lvl="1"/>
            <a:r>
              <a:rPr lang="en-US" sz="1600" dirty="0"/>
              <a:t>RXA-5.1 Example: 00006-4047-20^RotaTeq^NDC</a:t>
            </a:r>
          </a:p>
          <a:p>
            <a:pPr lvl="1"/>
            <a:r>
              <a:rPr lang="en-US" sz="1600" dirty="0"/>
              <a:t>Note 10 digit NDC code is 0006-4047-20 with the leading 0 added to the first component.</a:t>
            </a:r>
          </a:p>
          <a:p>
            <a:r>
              <a:rPr lang="en-US" sz="1800" dirty="0"/>
              <a:t>No other formats are acceptable for certification</a:t>
            </a:r>
          </a:p>
          <a:p>
            <a:r>
              <a:rPr lang="en-US" sz="1800" dirty="0"/>
              <a:t>If vendors wish to send an alternative code they may do so in the 2</a:t>
            </a:r>
            <a:r>
              <a:rPr lang="en-US" sz="1800" baseline="30000" dirty="0"/>
              <a:t>nd</a:t>
            </a:r>
            <a:r>
              <a:rPr lang="en-US" sz="1800" dirty="0"/>
              <a:t> triplet of RXA-5 </a:t>
            </a:r>
          </a:p>
          <a:p>
            <a:pPr lvl="1"/>
            <a:r>
              <a:rPr lang="en-US" sz="1600" dirty="0"/>
              <a:t>e.g., 00006-4047-20^RotaTeq^NDC^00006404720^RotaTeq^NDC</a:t>
            </a:r>
          </a:p>
          <a:p>
            <a:pPr lvl="1"/>
            <a:r>
              <a:rPr lang="en-US" sz="1600" dirty="0"/>
              <a:t>In this case the 11 digit padded without dashes format is used</a:t>
            </a:r>
          </a:p>
          <a:p>
            <a:pPr lvl="0"/>
            <a:r>
              <a:rPr lang="en-US" sz="1800" dirty="0"/>
              <a:t>Vendors can represent the NDC codes internally in their HIT system in any manner they choose</a:t>
            </a:r>
          </a:p>
          <a:p>
            <a:pPr marL="457200" lvl="1" indent="0">
              <a:buNone/>
            </a:pP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Tree>
    <p:extLst>
      <p:ext uri="{BB962C8B-B14F-4D97-AF65-F5344CB8AC3E}">
        <p14:creationId xmlns:p14="http://schemas.microsoft.com/office/powerpoint/2010/main" val="5295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419893" y="838200"/>
          <a:ext cx="8275638" cy="3382964"/>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3">
                  <a:extLst>
                    <a:ext uri="{9D8B030D-6E8A-4147-A177-3AD203B41FA5}">
                      <a16:colId xmlns:a16="http://schemas.microsoft.com/office/drawing/2014/main" val="20001"/>
                    </a:ext>
                  </a:extLst>
                </a:gridCol>
              </a:tblGrid>
              <a:tr h="380880">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Envelope</a:t>
                      </a:r>
                      <a:r>
                        <a:rPr lang="en-US" sz="1100" b="1" baseline="0" dirty="0">
                          <a:sym typeface="Wingdings" pitchFamily="2" charset="2"/>
                        </a:rPr>
                        <a:t> Testing</a:t>
                      </a:r>
                      <a:endParaRPr lang="en-US" sz="1100" b="1" dirty="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dirty="0"/>
                        <a:t>The SOAP Envelop Testing ensures SOAP envelopes are correctly formed, 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Connectivity </a:t>
                      </a:r>
                      <a:r>
                        <a:rPr lang="en-US" sz="1100" b="1" baseline="0" dirty="0">
                          <a:sym typeface="Wingdings" pitchFamily="2" charset="2"/>
                        </a:rPr>
                        <a:t>Testing</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a:t>The SOAP Connectivity Testing evaluates valid SOAP connectivity, the ability to send and receive SOAP messages,</a:t>
                      </a:r>
                      <a:r>
                        <a:rPr lang="en-US" sz="1100" baseline="0" dirty="0"/>
                        <a:t> </a:t>
                      </a:r>
                      <a:r>
                        <a:rPr lang="en-US" sz="1100" dirty="0"/>
                        <a:t>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p>
                      <a:pPr marL="0" lvl="1" algn="l">
                        <a:defRPr/>
                      </a:pPr>
                      <a:endParaRPr lang="en-US" sz="1100" b="0" dirty="0">
                        <a:solidFill>
                          <a:srgbClr val="FF0000"/>
                        </a:solidFill>
                      </a:endParaRP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Context-Free Testing</a:t>
                      </a:r>
                      <a:r>
                        <a:rPr lang="en-US" sz="1100" b="1" baseline="0" dirty="0"/>
                        <a:t> </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simple and convenient method for testing immunization messages structure and most vocabulary. Validation is perform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100" b="0" dirty="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145" name="Rectangle 2"/>
          <p:cNvSpPr txBox="1">
            <a:spLocks noChangeArrowheads="1"/>
          </p:cNvSpPr>
          <p:nvPr/>
        </p:nvSpPr>
        <p:spPr bwMode="auto">
          <a:xfrm>
            <a:off x="276225" y="279400"/>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12445"/>
                </a:solidFill>
                <a:latin typeface="Franklin Gothic Demi" panose="020B0703020102020204" pitchFamily="34" charset="0"/>
              </a:rPr>
              <a:t>Immunization Validation Tool Overview</a:t>
            </a:r>
          </a:p>
        </p:txBody>
      </p:sp>
      <p:sp>
        <p:nvSpPr>
          <p:cNvPr id="3" name="Rectangle 2"/>
          <p:cNvSpPr/>
          <p:nvPr/>
        </p:nvSpPr>
        <p:spPr>
          <a:xfrm>
            <a:off x="250825" y="5257800"/>
            <a:ext cx="8377237" cy="892552"/>
          </a:xfrm>
          <a:prstGeom prst="rect">
            <a:avLst/>
          </a:prstGeom>
        </p:spPr>
        <p:txBody>
          <a:bodyPr wrap="square">
            <a:spAutoFit/>
          </a:bodyPr>
          <a:lstStyle/>
          <a:p>
            <a:pPr marL="58738" indent="-171450">
              <a:defRPr/>
            </a:pPr>
            <a:r>
              <a:rPr lang="en-US" altLang="en-US" sz="1200" dirty="0">
                <a:latin typeface="Arial" charset="0"/>
              </a:rPr>
              <a:t>Environment</a:t>
            </a:r>
            <a:r>
              <a:rPr lang="en-US" altLang="en-US" sz="1600" dirty="0">
                <a:latin typeface="Arial" charset="0"/>
              </a:rPr>
              <a:t>: </a:t>
            </a:r>
            <a:r>
              <a:rPr lang="en-US" altLang="en-US" sz="1200" dirty="0">
                <a:latin typeface="Arial" charset="0"/>
              </a:rPr>
              <a:t>NIST Immunization Test Suite is accessible as a web application. </a:t>
            </a:r>
          </a:p>
          <a:p>
            <a:pPr marL="58738" indent="-171450">
              <a:defRPr/>
            </a:pPr>
            <a:r>
              <a:rPr lang="en-US" altLang="en-US" sz="1200" dirty="0">
                <a:latin typeface="Arial" charset="0"/>
              </a:rPr>
              <a:t>Supported Browsers: Firefox, Chrome, Safari, and Internet Explorer (Version 10 and 11)</a:t>
            </a:r>
          </a:p>
          <a:p>
            <a:pPr marL="58738" indent="-171450">
              <a:defRPr/>
            </a:pPr>
            <a:r>
              <a:rPr lang="en-US" altLang="en-US" sz="1200" dirty="0">
                <a:latin typeface="Arial" charset="0"/>
              </a:rPr>
              <a:t>URL: </a:t>
            </a:r>
            <a:r>
              <a:rPr lang="en-US" altLang="en-US" sz="1200" dirty="0">
                <a:latin typeface="Arial" charset="0"/>
                <a:hlinkClick r:id="rId2"/>
              </a:rPr>
              <a:t>http://hl7v2-iz-r1.5-testing.nist.gov</a:t>
            </a:r>
            <a:r>
              <a:rPr lang="en-US" altLang="en-US" sz="1200" dirty="0">
                <a:latin typeface="Arial" charset="0"/>
              </a:rPr>
              <a:t> </a:t>
            </a:r>
          </a:p>
          <a:p>
            <a:pPr marL="58738" indent="-171450">
              <a:defRPr/>
            </a:pPr>
            <a:r>
              <a:rPr lang="en-US" sz="1200" dirty="0"/>
              <a:t>NOTE: The Test Tool (.war file) can also be downloaded and installed locally. See Documentation tab in Test Tool</a:t>
            </a:r>
          </a:p>
        </p:txBody>
      </p:sp>
      <p:pic>
        <p:nvPicPr>
          <p:cNvPr id="2" name="Picture 1"/>
          <p:cNvPicPr>
            <a:picLocks noChangeAspect="1"/>
          </p:cNvPicPr>
          <p:nvPr/>
        </p:nvPicPr>
        <p:blipFill>
          <a:blip r:embed="rId3"/>
          <a:stretch>
            <a:fillRect/>
          </a:stretch>
        </p:blipFill>
        <p:spPr>
          <a:xfrm>
            <a:off x="127000" y="4403189"/>
            <a:ext cx="8940800" cy="809625"/>
          </a:xfrm>
          <a:prstGeom prst="rect">
            <a:avLst/>
          </a:prstGeom>
        </p:spPr>
      </p:pic>
    </p:spTree>
    <p:extLst>
      <p:ext uri="{BB962C8B-B14F-4D97-AF65-F5344CB8AC3E}">
        <p14:creationId xmlns:p14="http://schemas.microsoft.com/office/powerpoint/2010/main" val="290907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a:latin typeface="+mn-lt"/>
                <a:hlinkClick r:id="rId3"/>
              </a:rPr>
              <a:t>http://hl7v2-iz-r1.5-testing.nist.gov/iztool</a:t>
            </a:r>
            <a:r>
              <a:rPr lang="en-US" sz="1200" b="0" dirty="0">
                <a:latin typeface="+mn-lt"/>
              </a:rPr>
              <a:t> </a:t>
            </a:r>
          </a:p>
        </p:txBody>
      </p:sp>
      <p:graphicFrame>
        <p:nvGraphicFramePr>
          <p:cNvPr id="17" name="Table 16"/>
          <p:cNvGraphicFramePr>
            <a:graphicFrameLocks noGrp="1"/>
          </p:cNvGraphicFramePr>
          <p:nvPr>
            <p:extLst>
              <p:ext uri="{D42A27DB-BD31-4B8C-83A1-F6EECF244321}">
                <p14:modId xmlns:p14="http://schemas.microsoft.com/office/powerpoint/2010/main" val="336172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13</a:t>
            </a:fld>
            <a:endParaRPr lang="en-US" dirty="0">
              <a:solidFill>
                <a:schemeClr val="bg1"/>
              </a:solidFill>
            </a:endParaRPr>
          </a:p>
        </p:txBody>
      </p:sp>
    </p:spTree>
    <p:extLst>
      <p:ext uri="{BB962C8B-B14F-4D97-AF65-F5344CB8AC3E}">
        <p14:creationId xmlns:p14="http://schemas.microsoft.com/office/powerpoint/2010/main" val="206450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219656"/>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a:t>The Centers for Disease Control and Prevention (CDC), in collaboration with the American Immunization Registries Association (AIRA) and NIST, provided the Test Cases and Test Data for the Immunization Messaging testing process</a:t>
            </a:r>
          </a:p>
        </p:txBody>
      </p:sp>
    </p:spTree>
    <p:extLst>
      <p:ext uri="{BB962C8B-B14F-4D97-AF65-F5344CB8AC3E}">
        <p14:creationId xmlns:p14="http://schemas.microsoft.com/office/powerpoint/2010/main" val="91454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dirty="0"/>
              <a:t>The NIST HL7 v2 Immunization Test Suite performs certain conformance testing that is not directly related to any conformance statement in the Immunization Messaging Guide</a:t>
            </a:r>
          </a:p>
          <a:p>
            <a:r>
              <a:rPr lang="en-US"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Tree>
    <p:extLst>
      <p:ext uri="{BB962C8B-B14F-4D97-AF65-F5344CB8AC3E}">
        <p14:creationId xmlns:p14="http://schemas.microsoft.com/office/powerpoint/2010/main" val="368560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16</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HIT Module is the system being tested. The HIT Module is required to create VXU messages and consume ACK messages that conform to the referenced standards (see previous slides).</a:t>
            </a:r>
          </a:p>
          <a:p>
            <a:pPr marL="342900" indent="-342900">
              <a:buFont typeface="Franklin Gothic Demi" pitchFamily="34" charset="0"/>
              <a:buAutoNum type="arabicPeriod"/>
            </a:pPr>
            <a:r>
              <a:rPr lang="en-US" sz="1450" dirty="0">
                <a:latin typeface="+mn-lt"/>
              </a:rPr>
              <a:t>Test data can be entered into the HIT Module directly via the Module’s user interface or can be imported via an incoming message.</a:t>
            </a:r>
          </a:p>
          <a:p>
            <a:pPr marL="342900" indent="-342900">
              <a:buFont typeface="Franklin Gothic Demi" pitchFamily="34" charset="0"/>
              <a:buAutoNum type="arabicPeriod"/>
            </a:pPr>
            <a:r>
              <a:rPr lang="en-US" sz="1450" dirty="0">
                <a:latin typeface="+mn-lt"/>
              </a:rPr>
              <a:t>The HIT Module is expected to process the test data to create a VXU message. This message is imported into the testing tool for validation (Test Step 1 – Z22 VXU). The HIT Module is expected to consume an ACK message. This message is imported from the testing tool into the HIT Module (Test Step 2 – Z23 ACK). </a:t>
            </a:r>
          </a:p>
          <a:p>
            <a:pPr marL="342900" indent="-342900">
              <a:buFont typeface="Franklin Gothic Demi" pitchFamily="34" charset="0"/>
              <a:buAutoNum type="arabicPeriod"/>
            </a:pPr>
            <a:r>
              <a:rPr lang="en-US" sz="145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ACK Test Steps). </a:t>
            </a:r>
          </a:p>
        </p:txBody>
      </p:sp>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Immunization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VXU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a:latin typeface="Calibri" pitchFamily="34" charset="0"/>
                </a:rPr>
                <a:t>VXU Message</a:t>
              </a:r>
            </a:p>
          </p:txBody>
        </p:sp>
      </p:grpSp>
      <p:sp>
        <p:nvSpPr>
          <p:cNvPr id="10261" name="TextBox 18"/>
          <p:cNvSpPr txBox="1">
            <a:spLocks noChangeArrowheads="1"/>
          </p:cNvSpPr>
          <p:nvPr/>
        </p:nvSpPr>
        <p:spPr bwMode="auto">
          <a:xfrm>
            <a:off x="2992229" y="2381147"/>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VXU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6641960" y="2386368"/>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ACK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a:latin typeface="Calibri" pitchFamily="34" charset="0"/>
                </a:rPr>
                <a:t>ACK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1 – Z22 VXU)</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VXU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22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2 – Z23 ACK)</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consume ACK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4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19</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Patient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ADT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a:latin typeface="Calibri" pitchFamily="34" charset="0"/>
                  </a:rPr>
                  <a:t>QBP 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RSP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QBP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a:latin typeface="Calibri" pitchFamily="34" charset="0"/>
                  </a:rPr>
                  <a:t>RSP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HIT Module is required to create QBP messages and consume RSP messages that conform to the referenced standards (see previous slides).</a:t>
            </a:r>
          </a:p>
          <a:p>
            <a:pPr marL="342900" indent="-342900">
              <a:buFont typeface="Franklin Gothic Demi" pitchFamily="34" charset="0"/>
              <a:buAutoNum type="arabicPeriod"/>
            </a:pPr>
            <a:r>
              <a:rPr lang="en-US" sz="1400" dirty="0">
                <a:latin typeface="+mn-lt"/>
              </a:rPr>
              <a:t>Test data can be entered into HIT Module directly via the Module’s user interface or can be imported via an incoming message.</a:t>
            </a:r>
          </a:p>
          <a:p>
            <a:pPr marL="342900" indent="-342900">
              <a:buFont typeface="Franklin Gothic Demi" pitchFamily="34" charset="0"/>
              <a:buAutoNum type="arabicPeriod"/>
            </a:pPr>
            <a:r>
              <a:rPr lang="en-US" sz="1400" dirty="0">
                <a:latin typeface="+mn-lt"/>
              </a:rPr>
              <a:t>The HIT Module is expected to process the test data to create a QBP message. This message is imported into the testing tool for validation (Test Step 1 – Z44 QBP). The HIT Module is expected to process an RSP message and display the Evaluated Immunization History &amp; Forecast if received. The RSP message is imported from the testing tool into the HIT Module (Test Step 2 – Z42 or Z33 RSP). </a:t>
            </a:r>
          </a:p>
          <a:p>
            <a:pPr marL="342900" indent="-342900">
              <a:buFont typeface="Franklin Gothic Demi" pitchFamily="34" charset="0"/>
              <a:buAutoNum type="arabicPeriod"/>
            </a:pPr>
            <a:r>
              <a:rPr lang="en-US" sz="140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RSP Test Steps).</a:t>
            </a:r>
          </a:p>
        </p:txBody>
      </p:sp>
    </p:spTree>
    <p:extLst>
      <p:ext uri="{BB962C8B-B14F-4D97-AF65-F5344CB8AC3E}">
        <p14:creationId xmlns:p14="http://schemas.microsoft.com/office/powerpoint/2010/main" val="782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Immunization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and for validating the ability of Health IT Modules to consume acknowledgement and response messages</a:t>
            </a:r>
          </a:p>
          <a:p>
            <a:pPr eaLnBrk="1" hangingPunct="1">
              <a:defRPr/>
            </a:pPr>
            <a:r>
              <a:rPr lang="en-US" dirty="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Forecast</a:t>
            </a:r>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a:t>Work Flow and Pre-conditions</a:t>
            </a:r>
          </a:p>
          <a:p>
            <a:pPr lvl="1"/>
            <a:r>
              <a:rPr lang="en-US" sz="1400" dirty="0"/>
              <a:t>HIT Module has a test patient for the Test Case</a:t>
            </a:r>
          </a:p>
          <a:p>
            <a:pPr lvl="1"/>
            <a:r>
              <a:rPr lang="en-US" sz="1400" dirty="0"/>
              <a:t>Tester verifies that this patient has no current immunization administration information in their electronic record</a:t>
            </a:r>
          </a:p>
          <a:p>
            <a:pPr lvl="1"/>
            <a:r>
              <a:rPr lang="en-US" sz="1400" dirty="0"/>
              <a:t>Tester causes Module to create a Query for Evaluated History and Forecast</a:t>
            </a:r>
          </a:p>
          <a:p>
            <a:pPr lvl="1"/>
            <a:r>
              <a:rPr lang="en-US" sz="1400" dirty="0"/>
              <a:t>Module must display the Evaluated History and Forecast Response information returned by the IIS    (IIS simulated by NIST Test Tool)</a:t>
            </a:r>
          </a:p>
          <a:p>
            <a:r>
              <a:rPr lang="en-US" sz="2000" dirty="0"/>
              <a:t> </a:t>
            </a:r>
            <a:r>
              <a:rPr lang="en-US" sz="1800" dirty="0"/>
              <a:t>Scope</a:t>
            </a:r>
          </a:p>
          <a:p>
            <a:pPr lvl="1"/>
            <a:r>
              <a:rPr lang="en-US" sz="1400" dirty="0"/>
              <a:t>ONC requirement is for the HIT Module to receive and display Evaluated History and Forecast from IIS</a:t>
            </a:r>
          </a:p>
          <a:p>
            <a:pPr lvl="1"/>
            <a:r>
              <a:rPr lang="en-US" sz="1400" dirty="0"/>
              <a:t>Test environment is set up so this information sent in the RSP message from the Test Tool is the only available immunization administration information in the patient’s electronic record</a:t>
            </a:r>
          </a:p>
          <a:p>
            <a:pPr lvl="1"/>
            <a:r>
              <a:rPr lang="en-US" sz="1400" dirty="0"/>
              <a:t>This information must be displayed, and only display of this information for the Evaluated History and Forecast is valid for ONC certification testing </a:t>
            </a:r>
          </a:p>
          <a:p>
            <a:pPr lvl="1"/>
            <a:r>
              <a:rPr lang="en-US" sz="1400" dirty="0"/>
              <a:t>HIT Modules can be designed to display the immunization Forecast based on data stored in the Module, but this capability is out-of-scope for ONC certification testing </a:t>
            </a:r>
          </a:p>
          <a:p>
            <a:pPr lvl="1"/>
            <a:r>
              <a:rPr lang="en-US" sz="1400" dirty="0"/>
              <a:t>Scope of ONC certification testing is focused on verifying that the HIT Module is able to display the Evaluated History and Forecast </a:t>
            </a:r>
            <a:r>
              <a:rPr lang="en-US" sz="1400" b="1" dirty="0"/>
              <a:t>from the IIS</a:t>
            </a:r>
          </a:p>
          <a:p>
            <a:pPr lvl="1"/>
            <a:r>
              <a:rPr lang="en-US" sz="1400" dirty="0"/>
              <a:t>Substitution of a Forecast produced from patient immunization data stored in the HIT Module is not acceptable for the ONC certification testing; the Testers will check to make sure the electronic record for the test patient has no immunization information prior creation of the Evaluated History and Forecast Query</a:t>
            </a:r>
          </a:p>
          <a:p>
            <a:pPr lvl="1"/>
            <a:r>
              <a:rPr lang="en-US" sz="1400" dirty="0"/>
              <a:t>The Juror Document used for assessing the Evaluated History and Forecast Response step indicates what information from the RSP message must be displayed, not how this information is to be displayed</a:t>
            </a:r>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20</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Workflow Diagram (Test Step 1 – Z44 QBP)</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QBP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spTree>
    <p:extLst>
      <p:ext uri="{BB962C8B-B14F-4D97-AF65-F5344CB8AC3E}">
        <p14:creationId xmlns:p14="http://schemas.microsoft.com/office/powerpoint/2010/main" val="282298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a:t>Testing Workflow Diagram (Test Step 2 – Z42 or Z33 RSP)</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process RSP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07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a:t>
            </a:r>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both ambulatory and  inpatient settings</a:t>
            </a:r>
          </a:p>
          <a:p>
            <a:r>
              <a:rPr lang="en-US" dirty="0"/>
              <a:t>The </a:t>
            </a:r>
            <a:r>
              <a:rPr lang="en-US" b="1" dirty="0"/>
              <a:t>ONC 2015 Test Plan </a:t>
            </a:r>
            <a:r>
              <a:rPr lang="en-US" dirty="0"/>
              <a:t>in the Test Tool </a:t>
            </a:r>
          </a:p>
          <a:p>
            <a:pPr lvl="1"/>
            <a:r>
              <a:rPr lang="en-US" dirty="0"/>
              <a:t>Consists of  two Groups of Test Cases</a:t>
            </a:r>
          </a:p>
          <a:p>
            <a:pPr lvl="2"/>
            <a:r>
              <a:rPr lang="en-US" sz="1900" dirty="0"/>
              <a:t>10 Administration Test Cases</a:t>
            </a:r>
          </a:p>
          <a:p>
            <a:pPr lvl="2"/>
            <a:r>
              <a:rPr lang="en-US" sz="1900" dirty="0"/>
              <a:t>  4 Evaluated History and Forecast Test Cases</a:t>
            </a:r>
          </a:p>
          <a:p>
            <a:pPr lvl="1"/>
            <a:r>
              <a:rPr lang="en-US" dirty="0"/>
              <a:t>Provides Test Steps containing the test data for certification testing </a:t>
            </a:r>
          </a:p>
          <a:p>
            <a:pPr marL="342900" lvl="1" indent="-342900">
              <a:buFontTx/>
              <a:buChar char="•"/>
            </a:pPr>
            <a:r>
              <a:rPr lang="en-US" sz="2400" dirty="0"/>
              <a:t>Five of the profiles defined in the Immunization Messaging Guide are in-scope and are paired for ONC certification testing </a:t>
            </a:r>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consists of two Test Steps</a:t>
            </a:r>
          </a:p>
          <a:p>
            <a:pPr lvl="1"/>
            <a:r>
              <a:rPr lang="en-US" sz="1800" dirty="0"/>
              <a:t>First Test Step involves creation of a test message by the HIT</a:t>
            </a:r>
          </a:p>
          <a:p>
            <a:pPr lvl="1"/>
            <a:r>
              <a:rPr lang="en-US" sz="1800" dirty="0"/>
              <a:t>Second Test Step involves return of a test message by the IIS</a:t>
            </a:r>
          </a:p>
          <a:p>
            <a:pPr lvl="1"/>
            <a:r>
              <a:rPr lang="en-US" sz="1800" dirty="0"/>
              <a:t>First Test Step includes a Test Data Specification </a:t>
            </a:r>
          </a:p>
          <a:p>
            <a:pPr lvl="1"/>
            <a:r>
              <a:rPr lang="en-US" sz="1800" dirty="0"/>
              <a:t>Second Test Step includes a Juror Document</a:t>
            </a:r>
          </a:p>
          <a:p>
            <a:pPr lvl="1"/>
            <a:r>
              <a:rPr lang="en-US" sz="1800" dirty="0"/>
              <a:t>Both Test Steps include a Test Story, Message Content Data Sheet, and Example Message</a:t>
            </a:r>
          </a:p>
        </p:txBody>
      </p:sp>
    </p:spTree>
    <p:extLst>
      <p:ext uri="{BB962C8B-B14F-4D97-AF65-F5344CB8AC3E}">
        <p14:creationId xmlns:p14="http://schemas.microsoft.com/office/powerpoint/2010/main" val="92173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25</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a:t>Each Test Case includes a narrative Test Story that describes a real world situation and provides context </a:t>
            </a:r>
            <a:r>
              <a:rPr lang="en-US" u="sng" dirty="0"/>
              <a:t>for each Test Step</a:t>
            </a:r>
          </a:p>
        </p:txBody>
      </p:sp>
    </p:spTree>
    <p:extLst>
      <p:ext uri="{BB962C8B-B14F-4D97-AF65-F5344CB8AC3E}">
        <p14:creationId xmlns:p14="http://schemas.microsoft.com/office/powerpoint/2010/main" val="262599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26</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28</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28</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29</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29</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Immunization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Immunization Messaging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31</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872570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232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32453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sz="2000" dirty="0"/>
              <a:t>Previously, in order to perform Context-based validation using the Category/Qualifier combination assigned to the Data Elements in the message, the NIST Tool expected the </a:t>
            </a:r>
            <a:r>
              <a:rPr lang="en-US" sz="2000" b="1" dirty="0"/>
              <a:t>repeatable</a:t>
            </a:r>
            <a:r>
              <a:rPr lang="en-US" sz="2000" dirty="0"/>
              <a:t> </a:t>
            </a:r>
            <a:r>
              <a:rPr lang="en-US" sz="2000" b="1" dirty="0"/>
              <a:t>fields/segments/segment groups</a:t>
            </a:r>
            <a:r>
              <a:rPr lang="en-US" sz="2000" dirty="0"/>
              <a:t> in the message to be sequenced in a certain order. </a:t>
            </a:r>
          </a:p>
          <a:p>
            <a:pPr marL="285750" indent="-285750">
              <a:buFont typeface="Arial" panose="020B0604020202020204" pitchFamily="34" charset="0"/>
              <a:buChar char="•"/>
            </a:pPr>
            <a:r>
              <a:rPr lang="en-US" sz="2000" dirty="0"/>
              <a:t>This sequencing requirement has been changed. The Tool now has the ability to validate </a:t>
            </a:r>
            <a:r>
              <a:rPr lang="en-US" sz="2000" b="1" dirty="0"/>
              <a:t>repeatable</a:t>
            </a:r>
            <a:r>
              <a:rPr lang="en-US" sz="2000" dirty="0"/>
              <a:t> </a:t>
            </a:r>
            <a:r>
              <a:rPr lang="en-US" sz="2000" b="1" dirty="0"/>
              <a:t>fields/segments/segment groups</a:t>
            </a:r>
            <a:r>
              <a:rPr lang="en-US" sz="2000" dirty="0"/>
              <a:t> in a given message in any sequence. </a:t>
            </a:r>
          </a:p>
          <a:p>
            <a:pPr marL="285750" indent="-285750">
              <a:buFont typeface="Arial" panose="020B0604020202020204" pitchFamily="34" charset="0"/>
              <a:buChar char="•"/>
            </a:pPr>
            <a:r>
              <a:rPr lang="en-US" sz="2000" dirty="0"/>
              <a:t>In addition, </a:t>
            </a:r>
            <a:r>
              <a:rPr lang="en-US" sz="2000" b="1" dirty="0"/>
              <a:t>segments</a:t>
            </a:r>
            <a:r>
              <a:rPr lang="en-US" sz="2000" dirty="0"/>
              <a:t> and </a:t>
            </a:r>
            <a:r>
              <a:rPr lang="en-US" sz="2000" b="1" dirty="0"/>
              <a:t>segment groups</a:t>
            </a:r>
            <a:r>
              <a:rPr lang="en-US" sz="2000" dirty="0"/>
              <a:t> that </a:t>
            </a:r>
            <a:r>
              <a:rPr lang="en-US" sz="2000" i="1" dirty="0"/>
              <a:t>are not accounted for in the test data</a:t>
            </a:r>
            <a:r>
              <a:rPr lang="en-US" sz="2000" dirty="0"/>
              <a:t> can be added to the message in any sequence (as long as the segment sequence is conformant to the standard), and the Tool will validate these elements without generating a content error. </a:t>
            </a:r>
          </a:p>
          <a:p>
            <a:r>
              <a:rPr lang="en-US" u="sng" dirty="0"/>
              <a:t>Note</a:t>
            </a:r>
            <a:r>
              <a:rPr lang="en-US" dirty="0"/>
              <a:t>: For </a:t>
            </a:r>
            <a:r>
              <a:rPr lang="en-US" b="1" dirty="0"/>
              <a:t>repeatable fields </a:t>
            </a:r>
            <a:r>
              <a:rPr lang="en-US" dirty="0"/>
              <a:t>– such as PID-13 (Phone Number) – the Tool will still generate a content error if a field that is not accounted for in the test data is inserted </a:t>
            </a:r>
            <a:r>
              <a:rPr lang="en-US" b="1" u="sng" dirty="0"/>
              <a:t>before</a:t>
            </a:r>
            <a:r>
              <a:rPr lang="en-US" dirty="0"/>
              <a:t> a field that is populated with data that are provided in the test data. </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34</a:t>
            </a:fld>
            <a:endParaRPr lang="en-US" dirty="0"/>
          </a:p>
        </p:txBody>
      </p:sp>
    </p:spTree>
    <p:extLst>
      <p:ext uri="{BB962C8B-B14F-4D97-AF65-F5344CB8AC3E}">
        <p14:creationId xmlns:p14="http://schemas.microsoft.com/office/powerpoint/2010/main" val="387755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a:latin typeface="+mn-lt"/>
                <a:hlinkClick r:id="rId3"/>
              </a:rPr>
              <a:t>http://hl7v2-iz-r1.5-testing.nist.gov/iztool</a:t>
            </a:r>
            <a:r>
              <a:rPr lang="en-US" sz="1200" b="0" dirty="0">
                <a:latin typeface="+mn-lt"/>
              </a:rPr>
              <a:t> </a:t>
            </a:r>
          </a:p>
        </p:txBody>
      </p:sp>
      <p:graphicFrame>
        <p:nvGraphicFramePr>
          <p:cNvPr id="17" name="Table 16"/>
          <p:cNvGraphicFramePr>
            <a:graphicFrameLocks noGrp="1"/>
          </p:cNvGraphicFramePr>
          <p:nvPr>
            <p:extLst>
              <p:ext uri="{D42A27DB-BD31-4B8C-83A1-F6EECF244321}">
                <p14:modId xmlns:p14="http://schemas.microsoft.com/office/powerpoint/2010/main" val="3335593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35</a:t>
            </a:fld>
            <a:endParaRPr lang="en-US" dirty="0">
              <a:solidFill>
                <a:schemeClr val="bg1"/>
              </a:solidFill>
            </a:endParaRPr>
          </a:p>
        </p:txBody>
      </p:sp>
    </p:spTree>
    <p:extLst>
      <p:ext uri="{BB962C8B-B14F-4D97-AF65-F5344CB8AC3E}">
        <p14:creationId xmlns:p14="http://schemas.microsoft.com/office/powerpoint/2010/main" val="2801816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78" y="1066800"/>
            <a:ext cx="8347122" cy="45882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613" name="Title 2"/>
          <p:cNvSpPr>
            <a:spLocks noGrp="1"/>
          </p:cNvSpPr>
          <p:nvPr>
            <p:ph type="title"/>
          </p:nvPr>
        </p:nvSpPr>
        <p:spPr>
          <a:xfrm>
            <a:off x="76200" y="86380"/>
            <a:ext cx="8867775" cy="523220"/>
          </a:xfrm>
        </p:spPr>
        <p:txBody>
          <a:bodyPr/>
          <a:lstStyle/>
          <a:p>
            <a:r>
              <a:rPr lang="en-US" dirty="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a:t>See Immunization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36</a:t>
            </a:fld>
            <a:endParaRPr lang="en-US"/>
          </a:p>
        </p:txBody>
      </p:sp>
      <p:sp>
        <p:nvSpPr>
          <p:cNvPr id="11" name="Rectangle 10"/>
          <p:cNvSpPr/>
          <p:nvPr/>
        </p:nvSpPr>
        <p:spPr>
          <a:xfrm>
            <a:off x="568278" y="1066799"/>
            <a:ext cx="8347122" cy="46101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767262"/>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If message fails validation, errors will display.</a:t>
            </a:r>
            <a:endParaRPr lang="en-US" dirty="0">
              <a:solidFill>
                <a:srgbClr val="FF0000"/>
              </a:solidFill>
            </a:endParaRPr>
          </a:p>
        </p:txBody>
      </p:sp>
      <p:cxnSp>
        <p:nvCxnSpPr>
          <p:cNvPr id="23" name="Straight Arrow Connector 76"/>
          <p:cNvCxnSpPr>
            <a:cxnSpLocks noChangeShapeType="1"/>
            <a:stCxn id="22" idx="3"/>
          </p:cNvCxnSpPr>
          <p:nvPr/>
        </p:nvCxnSpPr>
        <p:spPr bwMode="auto">
          <a:xfrm flipV="1">
            <a:off x="1795463" y="4767262"/>
            <a:ext cx="1785937" cy="1690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5688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test message displays.</a:t>
            </a:r>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936331"/>
            <a:ext cx="2395537" cy="3976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5581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 within the Message and Message Tree</a:t>
            </a:r>
          </a:p>
          <a:p>
            <a:pPr algn="ctr">
              <a:defRPr/>
            </a:pPr>
            <a:r>
              <a:rPr lang="en-US" dirty="0">
                <a:latin typeface="Arial" charset="0"/>
              </a:rPr>
              <a:t>the data element causing the error</a:t>
            </a:r>
          </a:p>
        </p:txBody>
      </p:sp>
      <p:sp>
        <p:nvSpPr>
          <p:cNvPr id="20" name="Oval 19"/>
          <p:cNvSpPr/>
          <p:nvPr/>
        </p:nvSpPr>
        <p:spPr bwMode="auto">
          <a:xfrm>
            <a:off x="76200" y="54216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3340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7447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Procedure</a:t>
            </a:r>
          </a:p>
          <a:p>
            <a:pPr marL="400050" lvl="2" indent="0" eaLnBrk="1" hangingPunct="1">
              <a:buNone/>
              <a:defRPr/>
            </a:pPr>
            <a:r>
              <a:rPr lang="en-US" sz="1400" dirty="0"/>
              <a:t>(</a:t>
            </a:r>
            <a:r>
              <a:rPr lang="en-US" sz="1400" u="sng" dirty="0">
                <a:hlinkClick r:id="rId2"/>
              </a:rPr>
              <a:t>http://confluence.oncprojectracking.org/display/ONCCERT2015/ONC+Health+IT+Certification+Program+2015+Edition+Test+Methods+Home</a:t>
            </a:r>
            <a:r>
              <a:rPr lang="en-US" sz="1400" dirty="0"/>
              <a:t>)</a:t>
            </a:r>
          </a:p>
          <a:p>
            <a:pPr marL="342900" lvl="1" indent="-342900" eaLnBrk="1" hangingPunct="1">
              <a:buFontTx/>
              <a:buChar char="•"/>
              <a:defRPr/>
            </a:pPr>
            <a:r>
              <a:rPr lang="en-US" dirty="0"/>
              <a:t>Test Suite Web Site </a:t>
            </a:r>
            <a:r>
              <a:rPr lang="en-US" sz="1600" dirty="0"/>
              <a:t>(</a:t>
            </a:r>
            <a:r>
              <a:rPr lang="en-US" sz="1600" u="sng" dirty="0">
                <a:hlinkClick r:id="rId3"/>
              </a:rPr>
              <a:t>http://hl7v2-iz-r1.5-testing.nist.gov/iztool</a:t>
            </a:r>
            <a:r>
              <a:rPr lang="en-US" sz="1600" dirty="0"/>
              <a:t> ) </a:t>
            </a:r>
            <a:r>
              <a:rPr lang="en-US" dirty="0"/>
              <a:t>provides</a:t>
            </a:r>
          </a:p>
          <a:p>
            <a:pPr lvl="1" eaLnBrk="1" hangingPunct="1">
              <a:defRPr/>
            </a:pPr>
            <a:r>
              <a:rPr lang="en-US" dirty="0"/>
              <a:t>Test Tool (API, Web Application, and Desktop)</a:t>
            </a:r>
          </a:p>
          <a:p>
            <a:pPr lvl="1" eaLnBrk="1" hangingPunct="1">
              <a:defRPr/>
            </a:pPr>
            <a:r>
              <a:rPr lang="en-US" dirty="0"/>
              <a:t>Test Cases / Test Steps / Test Stories / Message Content Details / Test Data / Juror Document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37</a:t>
            </a:fld>
            <a:endParaRPr lang="en-US"/>
          </a:p>
        </p:txBody>
      </p:sp>
    </p:spTree>
    <p:extLst>
      <p:ext uri="{BB962C8B-B14F-4D97-AF65-F5344CB8AC3E}">
        <p14:creationId xmlns:p14="http://schemas.microsoft.com/office/powerpoint/2010/main" val="367559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762001"/>
            <a:ext cx="8524875" cy="5410200"/>
          </a:xfrm>
        </p:spPr>
        <p:txBody>
          <a:bodyPr>
            <a:normAutofit fontScale="92500" lnSpcReduction="10000"/>
          </a:bodyPr>
          <a:lstStyle/>
          <a:p>
            <a:pPr marL="342900" lvl="1" indent="-342900" eaLnBrk="1" hangingPunct="1">
              <a:buFontTx/>
              <a:buChar char="•"/>
              <a:defRPr/>
            </a:pPr>
            <a:r>
              <a:rPr lang="en-US" sz="2000" dirty="0"/>
              <a:t>ONC Test Procedure</a:t>
            </a:r>
          </a:p>
          <a:p>
            <a:pPr marL="400050" lvl="2" indent="0" eaLnBrk="1" hangingPunct="1">
              <a:buNone/>
              <a:defRPr/>
            </a:pPr>
            <a:r>
              <a:rPr lang="en-US" sz="1200" dirty="0"/>
              <a:t>(</a:t>
            </a:r>
            <a:r>
              <a:rPr lang="en-US" sz="1200" u="sng" dirty="0">
                <a:hlinkClick r:id="rId3"/>
              </a:rPr>
              <a:t>http://confluence.oncprojectracking.org/display/ONCCERT2015/ONC+Health+IT+Certification+Program+2015+Edition+Test+Methods+Home</a:t>
            </a:r>
            <a:r>
              <a:rPr lang="en-US" sz="1200" dirty="0"/>
              <a:t>)</a:t>
            </a:r>
          </a:p>
          <a:p>
            <a:pPr eaLnBrk="1" hangingPunct="1">
              <a:defRPr/>
            </a:pPr>
            <a:r>
              <a:rPr lang="en-US" sz="2000" dirty="0"/>
              <a:t>Test Tool Web Site </a:t>
            </a:r>
            <a:r>
              <a:rPr lang="en-US" sz="1600" dirty="0"/>
              <a:t>(</a:t>
            </a:r>
            <a:r>
              <a:rPr lang="en-US" sz="1600" u="sng" dirty="0">
                <a:hlinkClick r:id="rId4"/>
              </a:rPr>
              <a:t>http://hl7v2-iz-r1.5-testing.nist.gov/iztool</a:t>
            </a:r>
            <a:r>
              <a:rPr lang="en-US" sz="1600" dirty="0"/>
              <a:t> )</a:t>
            </a:r>
          </a:p>
          <a:p>
            <a:pPr lvl="1" eaLnBrk="1" hangingPunct="1">
              <a:defRPr/>
            </a:pPr>
            <a:r>
              <a:rPr lang="en-US" sz="1900" dirty="0"/>
              <a:t>Validation Tools</a:t>
            </a:r>
          </a:p>
          <a:p>
            <a:pPr lvl="1" eaLnBrk="1" hangingPunct="1">
              <a:defRPr/>
            </a:pPr>
            <a:r>
              <a:rPr lang="en-US" sz="1900" dirty="0"/>
              <a:t>User Documentation</a:t>
            </a:r>
          </a:p>
          <a:p>
            <a:pPr lvl="2" eaLnBrk="1" hangingPunct="1">
              <a:defRPr/>
            </a:pPr>
            <a:r>
              <a:rPr lang="en-US" sz="1700" dirty="0"/>
              <a:t>HL7 Implementation Guide for Immunization Messaging, Release 1.5 </a:t>
            </a:r>
            <a:r>
              <a:rPr lang="en-US" sz="1200" dirty="0"/>
              <a:t>(</a:t>
            </a:r>
            <a:r>
              <a:rPr lang="en-US" sz="1200" dirty="0">
                <a:hlinkClick r:id="rId5"/>
              </a:rPr>
              <a:t>http://www.cdc.gov/vaccines/programs/iis/technical-guidance/downloads/hl7guide-1-5-2014-11.pdf</a:t>
            </a:r>
            <a:r>
              <a:rPr lang="en-US" sz="1200" dirty="0"/>
              <a:t>)</a:t>
            </a:r>
          </a:p>
          <a:p>
            <a:pPr lvl="2" eaLnBrk="1" hangingPunct="1">
              <a:defRPr/>
            </a:pPr>
            <a:r>
              <a:rPr lang="en-US" sz="1700" dirty="0"/>
              <a:t>HL7 Implementation Guide for Immunization Messaging, Release 1.5, Addendum</a:t>
            </a:r>
          </a:p>
          <a:p>
            <a:pPr marL="914400" lvl="2" indent="0" eaLnBrk="1" hangingPunct="1">
              <a:buNone/>
              <a:defRPr/>
            </a:pPr>
            <a:r>
              <a:rPr lang="en-US" sz="1200" dirty="0"/>
              <a:t>(</a:t>
            </a:r>
            <a:r>
              <a:rPr lang="en-US" sz="1200" dirty="0">
                <a:hlinkClick r:id="rId6"/>
              </a:rPr>
              <a:t>http://www.cdc.gov/vaccines/programs/iis/technical-guidance/downloads/hl7guide-addendum-7-2015.pdf</a:t>
            </a:r>
            <a:r>
              <a:rPr lang="en-US" sz="1200" dirty="0"/>
              <a:t>)</a:t>
            </a:r>
          </a:p>
          <a:p>
            <a:pPr lvl="2" eaLnBrk="1" hangingPunct="1">
              <a:defRPr/>
            </a:pPr>
            <a:r>
              <a:rPr lang="en-US" sz="1700" dirty="0"/>
              <a:t>On Test Tool Documentation Tab</a:t>
            </a:r>
          </a:p>
          <a:p>
            <a:pPr lvl="3" eaLnBrk="1" hangingPunct="1">
              <a:defRPr/>
            </a:pPr>
            <a:r>
              <a:rPr lang="en-US" sz="1700" dirty="0"/>
              <a:t>NIST Immunization Messaging Testing Process</a:t>
            </a:r>
          </a:p>
          <a:p>
            <a:pPr lvl="3" eaLnBrk="1" hangingPunct="1">
              <a:defRPr/>
            </a:pPr>
            <a:r>
              <a:rPr lang="en-US" sz="1700" dirty="0"/>
              <a:t>Immunization Tool Quick Reference Guide </a:t>
            </a:r>
          </a:p>
          <a:p>
            <a:pPr lvl="3" eaLnBrk="1" hangingPunct="1">
              <a:defRPr/>
            </a:pPr>
            <a:r>
              <a:rPr lang="en-US" sz="1700" dirty="0"/>
              <a:t>Immunization Tool Tutorial </a:t>
            </a:r>
          </a:p>
          <a:p>
            <a:pPr lvl="3" eaLnBrk="1" hangingPunct="1">
              <a:defRPr/>
            </a:pPr>
            <a:r>
              <a:rPr lang="en-US" sz="1700" dirty="0"/>
              <a:t>Release Notes for each version of Test Tool </a:t>
            </a:r>
          </a:p>
          <a:p>
            <a:pPr lvl="3" eaLnBrk="1" hangingPunct="1">
              <a:defRPr/>
            </a:pPr>
            <a:r>
              <a:rPr lang="en-US" sz="1700" dirty="0"/>
              <a:t>Known Issues</a:t>
            </a:r>
          </a:p>
          <a:p>
            <a:pPr eaLnBrk="1" hangingPunct="1">
              <a:defRPr/>
            </a:pPr>
            <a:r>
              <a:rPr lang="en-US" sz="2000" dirty="0"/>
              <a:t>Immunization Test Tool Google Group for submitting questions to the Test Tool developers                       </a:t>
            </a:r>
          </a:p>
          <a:p>
            <a:pPr marL="400050" lvl="1" indent="0" eaLnBrk="1" hangingPunct="1">
              <a:buNone/>
              <a:defRPr/>
            </a:pPr>
            <a:r>
              <a:rPr lang="en-US" sz="1200" dirty="0"/>
              <a:t>(</a:t>
            </a:r>
            <a:r>
              <a:rPr lang="en-US" sz="1200" dirty="0">
                <a:hlinkClick r:id="rId7"/>
              </a:rPr>
              <a:t>https://groups.google.com/d/forum/hl7v2-immunization-testing</a:t>
            </a:r>
            <a:r>
              <a:rPr lang="en-US" sz="12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a:t>§170.315(f)(1) Transmission to immunization registries </a:t>
            </a:r>
          </a:p>
          <a:p>
            <a:r>
              <a:rPr lang="en-US" sz="2200" dirty="0"/>
              <a:t>Evaluates the capability for a Health IT Module to electronically </a:t>
            </a:r>
            <a:r>
              <a:rPr lang="en-US" sz="2200" i="1" dirty="0"/>
              <a:t>create</a:t>
            </a:r>
            <a:r>
              <a:rPr lang="en-US" sz="2200" dirty="0"/>
              <a:t> immunization information for electronic transmission using the Immunization Messaging Guide and associated Addendum, with CVX codes for </a:t>
            </a:r>
            <a:r>
              <a:rPr lang="en-US" sz="2200" i="1" dirty="0"/>
              <a:t>historical vaccines and </a:t>
            </a:r>
            <a:r>
              <a:rPr lang="en-US" sz="2200" dirty="0"/>
              <a:t>National Drug Code Directory codes </a:t>
            </a:r>
            <a:r>
              <a:rPr lang="en-US" sz="2200" i="1" dirty="0"/>
              <a:t>for administered vaccines</a:t>
            </a:r>
          </a:p>
          <a:p>
            <a:r>
              <a:rPr lang="en-US" sz="2200" dirty="0"/>
              <a:t>Evaluates the capability for a Health IT Module to enable a user to request, access, and display a patient’s evaluated immunization history and forecast from an immunization registry with information from the Health IT Module, if applicable, using the Immunization Messaging Guide and associated Addendum</a:t>
            </a:r>
            <a:endParaRPr lang="en-US" sz="1800" dirty="0"/>
          </a:p>
          <a:p>
            <a:pPr marL="0" indent="0">
              <a:buNone/>
            </a:pPr>
            <a:r>
              <a:rPr lang="en-US" dirty="0"/>
              <a:t>Note: The ONC certification criterion does not specify use of a </a:t>
            </a:r>
            <a:r>
              <a:rPr lang="en-US" i="1" dirty="0"/>
              <a:t>transport</a:t>
            </a:r>
            <a:r>
              <a:rPr lang="en-US" dirty="0"/>
              <a:t> standard; therefore, testing for this criterion does not require Health IT Modules to be certified to any transport standards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a:t>§170.205 Content exchange and implementation specifications for exchanging electronic health information </a:t>
            </a:r>
          </a:p>
          <a:p>
            <a:pPr lvl="1"/>
            <a:r>
              <a:rPr lang="en-US" sz="2000" dirty="0"/>
              <a:t>(e)(4) Standard. HL7 2.5.1 Implementation specifications.</a:t>
            </a:r>
          </a:p>
          <a:p>
            <a:pPr lvl="2"/>
            <a:r>
              <a:rPr lang="en-US" sz="1800" dirty="0"/>
              <a:t>HL7 2.5.1 Implementation Guide for Immunization Messaging, Release 1.5</a:t>
            </a:r>
          </a:p>
          <a:p>
            <a:pPr lvl="2"/>
            <a:r>
              <a:rPr lang="en-US" sz="1800" dirty="0"/>
              <a:t>HL7 Version 2.5.1 Implementation Guide for Immunization Messaging (Release 1.5)—Addendum, July 2015</a:t>
            </a:r>
          </a:p>
          <a:p>
            <a:r>
              <a:rPr lang="en-US" sz="2200" dirty="0"/>
              <a:t>§170.207 Vocabulary standards for representing electronic health information</a:t>
            </a:r>
          </a:p>
          <a:p>
            <a:pPr lvl="1"/>
            <a:r>
              <a:rPr lang="en-US" sz="2000" dirty="0"/>
              <a:t>(e)(2) Standard. HL7 Standard Code Set CVX -- Vaccines Administered, updates through August 17, 2015</a:t>
            </a:r>
          </a:p>
          <a:p>
            <a:pPr lvl="1"/>
            <a:r>
              <a:rPr lang="en-US" sz="2000" dirty="0"/>
              <a:t>(e)(4) Standard. National Drug Code Directory– Vaccine Codes, updates through August 17, 2015</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Guide Release 1.5</a:t>
            </a:r>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a:hlinkClick r:id="rId3"/>
              </a:rPr>
              <a:t>http://www.cdc.gov/vaccines/programs/iis/technical-guidance/downloads/hl7guide-1-5-2014-11.pdf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a:hlinkClick r:id="rId6"/>
              </a:rPr>
              <a:t>http://www.cdc.gov/vaccines/programs/iis/technical-guidance/downloads/hl7guide-addendum-7-2015.pdf</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a:t>CDC 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http://www2a.cdc.gov/vaccines/IIS/IISStandards/vaccines.asp?rpt=cvx</a:t>
            </a:r>
            <a:r>
              <a:rPr lang="en-US" sz="900" dirty="0"/>
              <a:t> </a:t>
            </a:r>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a:t>CDC NDC (Unit of Use)</a:t>
            </a:r>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NIST HL7 Context-based validation in the 2015 Edition Immunization Test Suite used for ONC certification testing will verify that the Health IT Module supports NDC for new immunization records and CVX for historical immunization records in HL7 immunization messages, and the Test Cases in the Test Suite (ONC 2015 Test Plan) will reflect this requirement.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p>
          <a:p>
            <a:pPr marL="0" indent="0">
              <a:buNone/>
            </a:pPr>
            <a:endParaRPr lang="en-US" sz="1200" dirty="0"/>
          </a:p>
          <a:p>
            <a:pPr marL="0" indent="0">
              <a:buNone/>
            </a:pPr>
            <a:r>
              <a:rPr lang="en-US" sz="1200" dirty="0"/>
              <a:t>Though ONC does not require use of MVX codes in the VXU messages created by certified Health IT Modules,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1.5; 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61786</TotalTime>
  <Words>4360</Words>
  <Application>Microsoft Office PowerPoint</Application>
  <PresentationFormat>On-screen Show (4:3)</PresentationFormat>
  <Paragraphs>500</Paragraphs>
  <Slides>37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Calibri</vt:lpstr>
      <vt:lpstr>Franklin Gothic Demi</vt:lpstr>
      <vt:lpstr>Wingdings</vt:lpstr>
      <vt:lpstr>ppt127F.tmp</vt:lpstr>
      <vt:lpstr>2015 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NDC Format</vt:lpstr>
      <vt:lpstr>PowerPoint Presentation</vt:lpstr>
      <vt:lpstr>http://hl7v2-iz-r1.5-testing.nist.gov/iztool </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http://hl7v2-iz-r1.5-testing.nist.gov/iztool </vt:lpstr>
      <vt:lpstr>Example Immunization Test Tool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1255</cp:revision>
  <cp:lastPrinted>2013-04-03T13:45:04Z</cp:lastPrinted>
  <dcterms:created xsi:type="dcterms:W3CDTF">2010-05-04T12:43:55Z</dcterms:created>
  <dcterms:modified xsi:type="dcterms:W3CDTF">2017-02-15T23:12:52Z</dcterms:modified>
</cp:coreProperties>
</file>