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8" r:id="rId28"/>
    <p:sldId id="613" r:id="rId29"/>
    <p:sldId id="608" r:id="rId30"/>
    <p:sldId id="290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0F7E8E-5155-40A9-9F63-0DD1EDD6D8C7}">
          <p14:sldIdLst>
            <p14:sldId id="256"/>
            <p14:sldId id="257"/>
            <p14:sldId id="258"/>
          </p14:sldIdLst>
        </p14:section>
        <p14:section name="Arrays" id="{A73F1456-F629-48CE-B75A-11BA00FD0A49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ading Arrays from the Console" id="{9440F6F6-6598-464F-BB13-85224B8F56AA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Foreach Loop" id="{E13B0DE0-06FC-46DC-824E-A7DA9A9039C4}">
          <p14:sldIdLst>
            <p14:sldId id="278"/>
            <p14:sldId id="279"/>
            <p14:sldId id="280"/>
          </p14:sldIdLst>
        </p14:section>
        <p14:section name="Conclusion" id="{8A65A6F2-FBA4-419A-9226-5FA1BE4A01C3}">
          <p14:sldIdLst>
            <p14:sldId id="282"/>
            <p14:sldId id="288"/>
            <p14:sldId id="613"/>
            <p14:sldId id="608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9" d="100"/>
          <a:sy n="89" d="100"/>
        </p:scale>
        <p:origin x="162" y="9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0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02#2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02#2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3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202#3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microsoft.com/en-us/dotnet/csharp/programming-guide/arrays/using-foreach-with-arrays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5.jpe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8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array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arrays/single-dimensional-array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202#0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263819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1107" y="1444321"/>
            <a:ext cx="10795093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/>
              <a:t> "Monday", "Tuesday", "Wednesday", </a:t>
            </a:r>
            <a:br>
              <a:rPr lang="en-US" dirty="0"/>
            </a:br>
            <a:r>
              <a:rPr lang="en-US" dirty="0"/>
              <a:t>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int.Parse(Console.ReadLine());</a:t>
            </a:r>
            <a:endParaRPr lang="bg-BG" dirty="0"/>
          </a:p>
          <a:p>
            <a:endParaRPr lang="en-US" dirty="0"/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Console.WriteLine(days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day - 1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);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</a:rPr>
              <a:t>The first day in our array is on index 0, not 1.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https://judge.softuni.org/Contests/Practice/Index/1202#0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966000" y="4689000"/>
            <a:ext cx="10961783" cy="768084"/>
          </a:xfrm>
        </p:spPr>
        <p:txBody>
          <a:bodyPr/>
          <a:lstStyle/>
          <a:p>
            <a:r>
              <a:rPr lang="en-GB" dirty="0"/>
              <a:t>Reading Arrays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8" y="5589000"/>
            <a:ext cx="10961783" cy="768084"/>
          </a:xfrm>
        </p:spPr>
        <p:txBody>
          <a:bodyPr/>
          <a:lstStyle/>
          <a:p>
            <a:r>
              <a:rPr lang="en-GB" dirty="0"/>
              <a:t>Using a For Loop or </a:t>
            </a:r>
            <a:r>
              <a:rPr lang="en-GB" dirty="0" err="1"/>
              <a:t>string.Split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51" y="1313921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First, read from the console the array's </a:t>
            </a:r>
            <a:r>
              <a:rPr lang="en-US" sz="3600" b="1" dirty="0">
                <a:solidFill>
                  <a:schemeClr val="bg1"/>
                </a:solidFill>
              </a:rPr>
              <a:t>length</a:t>
            </a:r>
            <a:endParaRPr lang="bg-BG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Next, create an array of given size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600" dirty="0"/>
              <a:t> and read its </a:t>
            </a:r>
            <a:r>
              <a:rPr lang="en-US" sz="3600" b="1" dirty="0">
                <a:solidFill>
                  <a:schemeClr val="bg1"/>
                </a:solidFill>
              </a:rPr>
              <a:t>elements</a:t>
            </a:r>
            <a:endParaRPr lang="en-US" sz="3600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Reading Arrays from the Console</a:t>
            </a:r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43743" y="2203722"/>
            <a:ext cx="777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39672" y="4066969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89" y="1321375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Arrays can be read from a </a:t>
            </a:r>
            <a:r>
              <a:rPr lang="en-US" sz="3600" b="1" dirty="0">
                <a:solidFill>
                  <a:schemeClr val="bg1"/>
                </a:solidFill>
              </a:rPr>
              <a:t>single line </a:t>
            </a:r>
            <a:r>
              <a:rPr lang="en-US" sz="3600" dirty="0"/>
              <a:t>of</a:t>
            </a:r>
            <a:r>
              <a:rPr lang="en-US" sz="3600" b="1" dirty="0">
                <a:solidFill>
                  <a:schemeClr val="bg1"/>
                </a:solidFill>
              </a:rPr>
              <a:t> separated values</a:t>
            </a:r>
            <a:endParaRPr lang="en-US" sz="36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19227" y="2934126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25472" y="2093319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43773" y="2063696"/>
            <a:ext cx="3429000" cy="2531619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3200" b="1" noProof="1">
                <a:solidFill>
                  <a:schemeClr val="bg2"/>
                </a:solidFill>
                <a:latin typeface="+mj-lt"/>
              </a:rPr>
              <a:t> </a:t>
            </a:r>
            <a:r>
              <a:rPr lang="en-US" sz="3200" b="1" noProof="1">
                <a:solidFill>
                  <a:schemeClr val="bg2"/>
                </a:solidFill>
              </a:rPr>
              <a:t>splits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by space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into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string[]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xfrm>
            <a:off x="190451" y="1336638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Read an array of integers: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0828" y="4786028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("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  		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6480" y="2298652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inputLine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inputLine.Split("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544" y="4282438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</a:rPr>
              <a:t>Or shorter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860" y="1905001"/>
            <a:ext cx="3886200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uses </a:t>
            </a: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System.LINQ</a:t>
            </a:r>
            <a:r>
              <a:rPr lang="en-GB" sz="3200" b="1" noProof="1">
                <a:solidFill>
                  <a:schemeClr val="bg2"/>
                </a:solidFill>
                <a:latin typeface="Consolas" panose="020B0609020204030204" pitchFamily="49" charset="0"/>
              </a:rPr>
              <a:t>;</a:t>
            </a:r>
            <a:endParaRPr lang="en-US" sz="3200" b="1" noProof="1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To print all array elements, a </a:t>
            </a:r>
            <a:r>
              <a:rPr lang="en-US" sz="3600" b="1" dirty="0">
                <a:latin typeface="Consolas" panose="020B0609020204030204" pitchFamily="49" charset="0"/>
              </a:rPr>
              <a:t>for</a:t>
            </a:r>
            <a:r>
              <a:rPr lang="en-US" sz="3600" dirty="0"/>
              <a:t> 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400" dirty="0"/>
              <a:t>Separate elements with white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sz="3400" dirty="0"/>
              <a:t>or a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Arrays On the Console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81000" y="2619000"/>
            <a:ext cx="9076506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string[]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=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200" b="1" noProof="1">
                <a:latin typeface="Consolas" pitchFamily="49" charset="0"/>
              </a:rPr>
              <a:t>"one", "two"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200" b="1" noProof="1">
                <a:latin typeface="Consolas" pitchFamily="49" charset="0"/>
              </a:rPr>
              <a:t>;</a:t>
            </a:r>
            <a:endParaRPr lang="bg-BG" sz="22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200" b="1" i="1" noProof="1">
                <a:solidFill>
                  <a:schemeClr val="accent2"/>
                </a:solidFill>
                <a:latin typeface="Consolas" pitchFamily="49" charset="0"/>
              </a:rPr>
              <a:t>new string [2] {"one", "two"};</a:t>
            </a:r>
            <a:endParaRPr lang="en-US" sz="2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for (int index = 0; index &lt; arr.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200" b="1" noProof="1">
                <a:latin typeface="Consolas" pitchFamily="49" charset="0"/>
              </a:rPr>
              <a:t>; index++) {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Print each element on a separate line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</a:rPr>
              <a:t>Console.WriteLine("arr[{0}] = {1}", index,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arr[</a:t>
            </a:r>
            <a:r>
              <a:rPr lang="en-US" sz="2200" b="1" noProof="1">
                <a:latin typeface="Consolas" pitchFamily="49" charset="0"/>
              </a:rPr>
              <a:t>index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2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Read an array of integers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b="1" dirty="0"/>
              <a:t> </a:t>
            </a:r>
            <a:r>
              <a:rPr lang="en-US" sz="3600" dirty="0"/>
              <a:t>lines of integers), </a:t>
            </a:r>
            <a:r>
              <a:rPr lang="en-US" sz="3600" b="1" dirty="0">
                <a:solidFill>
                  <a:schemeClr val="bg1"/>
                </a:solidFill>
              </a:rPr>
              <a:t>reverse</a:t>
            </a:r>
            <a:r>
              <a:rPr lang="en-US" sz="3600" b="1" dirty="0"/>
              <a:t> </a:t>
            </a:r>
            <a:r>
              <a:rPr lang="en-US" sz="3600" dirty="0"/>
              <a:t>it and </a:t>
            </a:r>
            <a:br>
              <a:rPr lang="en-US" sz="3600" dirty="0"/>
            </a:br>
            <a:r>
              <a:rPr lang="en-US" sz="36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Print Numbers in Reverse Order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6240" y="2812616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8CD80-A124-4B69-977F-2F2EB8E893A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https://judge.softuni.org/Contests/Practice/Index/1202#1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Numbers in Reverse Order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n-1</a:t>
            </a:r>
            <a:r>
              <a:rPr lang="en-US" sz="2300" b="1" noProof="1">
                <a:latin typeface="Consolas" pitchFamily="49" charset="0"/>
              </a:rPr>
              <a:t>; i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300" b="1" noProof="1">
                <a:latin typeface="Consolas" pitchFamily="49" charset="0"/>
              </a:rPr>
              <a:t> 0;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300" b="1" noProof="1">
                <a:latin typeface="Consolas" pitchFamily="49" charset="0"/>
              </a:rPr>
              <a:t>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Console.Write(arr[i]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https://judge.softuni.org/Contests/Practice/Index/1202#1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0981" y="1275234"/>
            <a:ext cx="11930038" cy="164512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Read an array of real numbers (space separated), round them in "</a:t>
            </a: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away from 0</a:t>
            </a:r>
            <a:r>
              <a:rPr lang="en-US" sz="3600" dirty="0"/>
              <a:t>" style and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600" dirty="0"/>
              <a:t> the output as in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08721" y="2968922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09311" y="3697981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487956" y="2968922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  <a:r>
              <a:rPr lang="bg-BG" sz="2399" b="1" noProof="1">
                <a:latin typeface="Consolas" pitchFamily="49" charset="0"/>
              </a:rPr>
              <a:t>  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07257" y="3697981"/>
            <a:ext cx="2743200" cy="271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591000" y="4286429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208721" y="4286430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A4456A-78C6-4F0D-9E37-D2C1204424B9}"/>
              </a:ext>
            </a:extLst>
          </p:cNvPr>
          <p:cNvSpPr txBox="1"/>
          <p:nvPr/>
        </p:nvSpPr>
        <p:spPr>
          <a:xfrm>
            <a:off x="1192056" y="640389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https://judge.softuni.org/Contests/Practice/Index/1202#2</a:t>
            </a:r>
            <a:endParaRPr lang="en-US" sz="20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Rounding</a:t>
            </a:r>
            <a:r>
              <a:rPr lang="en-US" sz="3600" dirty="0"/>
              <a:t> turns each value to the nearest integer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57585" y="2141001"/>
            <a:ext cx="10876829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double[] nums = Console.ReadLine().Split().Select(double.Parse).ToArray();</a:t>
            </a:r>
            <a:endParaRPr lang="en-US" sz="20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for (int i = 0; i &lt; nums.Length; i++) </a:t>
            </a:r>
            <a:r>
              <a:rPr lang="en-GB" sz="2000" b="1" noProof="1">
                <a:latin typeface="Consolas" pitchFamily="49" charset="0"/>
              </a:rPr>
              <a:t>{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		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Round</a:t>
            </a:r>
            <a:r>
              <a:rPr lang="en-US" sz="2000" b="1" noProof="1">
                <a:latin typeface="Consolas" pitchFamily="49" charset="0"/>
              </a:rPr>
              <a:t>(nums[i],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MidpointRounding.AwayFromZero</a:t>
            </a:r>
            <a:r>
              <a:rPr lang="en-US" sz="2000" b="1" noProof="1">
                <a:latin typeface="Consolas" pitchFamily="49" charset="0"/>
              </a:rPr>
              <a:t>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000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GB" sz="20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GB" sz="2000" b="1" i="1" noProof="1">
                <a:solidFill>
                  <a:schemeClr val="accent2"/>
                </a:solidFill>
                <a:latin typeface="Consolas" pitchFamily="49" charset="0"/>
              </a:rPr>
              <a:t>: Print each number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9A094AE-DC74-4BA3-98A0-E0ADF2F3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2799000"/>
            <a:ext cx="2241910" cy="91440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1B378-6831-44A6-B934-217A59AF1C2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https://judge.softuni.org/Contests/Practice/Index/1202#2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7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1186" y="1448104"/>
            <a:ext cx="9049234" cy="5207396"/>
          </a:xfrm>
        </p:spPr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noProof="1"/>
              <a:t>Foreach</a:t>
            </a:r>
            <a:r>
              <a:rPr lang="en-US" sz="3600" dirty="0"/>
              <a:t> Loop</a:t>
            </a:r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Table of Contents</a:t>
            </a:r>
            <a:endParaRPr lang="en-US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75" y="1269000"/>
            <a:ext cx="11808021" cy="304287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Use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Use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endParaRPr lang="en-US" sz="3600" dirty="0"/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</a:t>
            </a:r>
            <a:r>
              <a:rPr lang="en-US" noProof="1"/>
              <a:t>/ </a:t>
            </a:r>
            <a:r>
              <a:rPr lang="en-US" noProof="1">
                <a:latin typeface="Consolas" panose="020B0609020204030204" pitchFamily="49" charset="0"/>
              </a:rPr>
              <a:t>string.Join(…)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4" y="4352212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string.Join(", ", arr)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 - ", strings)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944082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	Console.WriteLine(arr[i]);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600" dirty="0"/>
              <a:t>Read an array of strings (space separated values), reverse </a:t>
            </a:r>
            <a:br>
              <a:rPr lang="en-US" sz="3600" dirty="0"/>
            </a:br>
            <a:r>
              <a:rPr lang="en-US" sz="3600" dirty="0"/>
              <a:t>it and print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3600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F9127-80CB-43DE-849C-D6F2D687AD3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https://judge.softuni.org/Contests/Practice/Index/1202#3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4400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https://judge.softuni.org/Contests/Practice/Index/1202#3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Iterate Through Collections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36991" y="5634000"/>
            <a:ext cx="10961783" cy="768084"/>
          </a:xfrm>
        </p:spPr>
        <p:txBody>
          <a:bodyPr/>
          <a:lstStyle/>
          <a:p>
            <a:r>
              <a:rPr lang="en-GB" b="1" dirty="0"/>
              <a:t>Foreach Loop</a:t>
            </a:r>
          </a:p>
        </p:txBody>
      </p:sp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0641" y="1106229"/>
            <a:ext cx="10129234" cy="5546589"/>
          </a:xfrm>
        </p:spPr>
        <p:txBody>
          <a:bodyPr/>
          <a:lstStyle/>
          <a:p>
            <a:r>
              <a:rPr lang="en-GB" sz="3600" b="1" dirty="0"/>
              <a:t> </a:t>
            </a:r>
            <a:r>
              <a:rPr lang="en-GB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Iterates</a:t>
            </a:r>
            <a:r>
              <a:rPr lang="en-GB" sz="3600" b="1" dirty="0"/>
              <a:t> </a:t>
            </a:r>
            <a:r>
              <a:rPr lang="en-GB" sz="3600" dirty="0"/>
              <a:t>through all elements in a collection</a:t>
            </a:r>
          </a:p>
          <a:p>
            <a:r>
              <a:rPr lang="en-GB" sz="3600" dirty="0"/>
              <a:t> Cannot access the current index</a:t>
            </a:r>
          </a:p>
          <a:p>
            <a:r>
              <a:rPr lang="en-GB" sz="3600" dirty="0"/>
              <a:t> </a:t>
            </a:r>
            <a:r>
              <a:rPr lang="en-GB" sz="3600" dirty="0">
                <a:solidFill>
                  <a:schemeClr val="bg1"/>
                </a:solidFill>
              </a:rPr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00" y="3622014"/>
            <a:ext cx="79248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066000" y="2216488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1" y="1348535"/>
            <a:ext cx="7997445" cy="33952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 numbers = { 1, 2, 3, 4, 5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/>
              <a:t>foreach</a:t>
            </a:r>
            <a:r>
              <a:rPr lang="en-US" sz="3200" dirty="0"/>
              <a:t> (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/>
              <a:t> number </a:t>
            </a:r>
            <a:r>
              <a:rPr lang="en-US" sz="3200" dirty="0">
                <a:solidFill>
                  <a:schemeClr val="bg1"/>
                </a:solidFill>
              </a:rPr>
              <a:t>in</a:t>
            </a:r>
            <a:r>
              <a:rPr lang="en-US" sz="3200" dirty="0"/>
              <a:t> numbers)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</a:t>
            </a:r>
            <a:r>
              <a:rPr lang="en-US" sz="3200" dirty="0" err="1"/>
              <a:t>Console.Write</a:t>
            </a:r>
            <a:r>
              <a:rPr lang="en-US" sz="3200" dirty="0"/>
              <a:t>($"{number}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</a:t>
            </a:r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Elements are numbered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from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400" dirty="0">
                <a:solidFill>
                  <a:schemeClr val="bg2"/>
                </a:solidFill>
              </a:rPr>
              <a:t>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Working with Arrays of Elements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8" y="5478079"/>
            <a:ext cx="10961783" cy="768084"/>
          </a:xfrm>
        </p:spPr>
        <p:txBody>
          <a:bodyPr/>
          <a:lstStyle/>
          <a:p>
            <a:r>
              <a:rPr lang="en-GB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617906" y="1095833"/>
            <a:ext cx="10293152" cy="55465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In programming, an </a:t>
            </a:r>
            <a:r>
              <a:rPr lang="en-US" sz="36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is a </a:t>
            </a:r>
            <a:r>
              <a:rPr lang="en-US" sz="3600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sz="36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600" dirty="0"/>
              <a:t>Elements are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sz="3600" dirty="0"/>
              <a:t> from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600" dirty="0"/>
              <a:t> to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Elements are of the </a:t>
            </a:r>
            <a:r>
              <a:rPr lang="en-US" sz="3600" b="1" dirty="0">
                <a:solidFill>
                  <a:schemeClr val="bg1"/>
                </a:solidFill>
              </a:rPr>
              <a:t>same type </a:t>
            </a:r>
            <a:r>
              <a:rPr lang="en-US" sz="3600" dirty="0"/>
              <a:t>(e.g., integers)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Arrays have </a:t>
            </a:r>
            <a:r>
              <a:rPr lang="en-US" sz="3600" b="1" dirty="0">
                <a:solidFill>
                  <a:schemeClr val="bg1"/>
                </a:solidFill>
              </a:rPr>
              <a:t>fixed size </a:t>
            </a:r>
            <a:r>
              <a:rPr lang="en-US" sz="3600" dirty="0"/>
              <a:t>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Array.Length</a:t>
            </a:r>
            <a:r>
              <a:rPr lang="en-US" sz="3600" dirty="0"/>
              <a:t>) and</a:t>
            </a:r>
            <a:br>
              <a:rPr lang="en-US" sz="3600" dirty="0"/>
            </a:br>
            <a:r>
              <a:rPr lang="en-US" sz="3600" dirty="0"/>
              <a:t>cannot be resized</a:t>
            </a:r>
            <a:endParaRPr lang="bg-BG" sz="36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Array of 5 elements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index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of an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2" y="1866725"/>
            <a:ext cx="3287291" cy="1320402"/>
            <a:chOff x="3503612" y="2468444"/>
            <a:chExt cx="3849320" cy="1546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662636" y="2468446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424636" y="2468446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86636" y="2468444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948637" y="2472750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708314" y="246844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600" dirty="0"/>
              <a:t> keyword</a:t>
            </a:r>
          </a:p>
          <a:p>
            <a:pPr lvl="1"/>
            <a:r>
              <a:rPr lang="en-US" sz="3400" dirty="0"/>
              <a:t>It is used to create the </a:t>
            </a:r>
            <a:r>
              <a:rPr lang="en-US" sz="34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</a:t>
            </a:r>
            <a:r>
              <a:rPr lang="en-US" sz="3400" dirty="0"/>
              <a:t> and initialize the array </a:t>
            </a:r>
            <a:br>
              <a:rPr lang="en-US" sz="3400" dirty="0"/>
            </a:br>
            <a:r>
              <a:rPr lang="en-US" sz="3400" dirty="0"/>
              <a:t>elements to their default values</a:t>
            </a:r>
          </a:p>
          <a:p>
            <a:r>
              <a:rPr lang="en-US" sz="3600" dirty="0"/>
              <a:t>Allocating an </a:t>
            </a:r>
            <a:r>
              <a:rPr lang="en-US" sz="3600" b="1" dirty="0">
                <a:solidFill>
                  <a:schemeClr val="bg1"/>
                </a:solidFill>
              </a:rPr>
              <a:t>array</a:t>
            </a:r>
            <a:r>
              <a:rPr lang="en-US" sz="3600" dirty="0"/>
              <a:t> of 10 </a:t>
            </a:r>
            <a:r>
              <a:rPr lang="en-US" sz="3600" b="1" dirty="0">
                <a:solidFill>
                  <a:schemeClr val="bg1"/>
                </a:solidFill>
              </a:rPr>
              <a:t>integers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An array that stores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/>
              <a:t> elements can be declared in the same way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2743202" y="3835357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429000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2743203" y="5810072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names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341" y="5313333"/>
            <a:ext cx="2362200" cy="993478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59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Assigning values </a:t>
            </a:r>
            <a:r>
              <a:rPr lang="en-US" sz="3600" dirty="0"/>
              <a:t>to the array elements</a:t>
            </a:r>
          </a:p>
          <a:p>
            <a:pPr marL="1123569" lvl="1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noProof="1"/>
              <a:t>The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holds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the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number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of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array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elements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Accessing</a:t>
            </a:r>
            <a:r>
              <a:rPr lang="en-US" sz="3600" dirty="0"/>
              <a:t> array elements by index</a:t>
            </a:r>
          </a:p>
          <a:p>
            <a:pPr marL="1066419" lvl="1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400" noProof="1"/>
              <a:t>The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r>
              <a:rPr lang="en-US" sz="3400" b="1" noProof="1"/>
              <a:t> </a:t>
            </a:r>
            <a:r>
              <a:rPr lang="en-US" sz="3400" noProof="1"/>
              <a:t>operator</a:t>
            </a:r>
            <a:r>
              <a:rPr lang="en-US" sz="3400" b="1" noProof="1"/>
              <a:t> </a:t>
            </a:r>
            <a:r>
              <a:rPr lang="en-US" sz="3400" noProof="1"/>
              <a:t>accesses</a:t>
            </a:r>
            <a:r>
              <a:rPr lang="en-US" sz="3400" b="1" noProof="1"/>
              <a:t> </a:t>
            </a:r>
            <a:r>
              <a:rPr lang="en-US" sz="3400" noProof="1"/>
              <a:t>elements</a:t>
            </a:r>
            <a:r>
              <a:rPr lang="en-US" sz="3400" b="1" noProof="1"/>
              <a:t> </a:t>
            </a:r>
            <a:r>
              <a:rPr lang="en-US" sz="3400" noProof="1"/>
              <a:t>by</a:t>
            </a:r>
            <a:r>
              <a:rPr lang="en-US" sz="3400" b="1" noProof="1"/>
              <a:t> </a:t>
            </a:r>
            <a:r>
              <a:rPr lang="en-US" sz="3400" noProof="1"/>
              <a:t>index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47800" y="2514600"/>
            <a:ext cx="7391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7802" y="5181600"/>
            <a:ext cx="81533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// IndexOutOfRangeException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 days of week can be stored 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array </a:t>
            </a:r>
            <a:r>
              <a:rPr lang="en-US" sz="3600">
                <a:solidFill>
                  <a:schemeClr val="tx2">
                    <a:lumMod val="75000"/>
                  </a:schemeClr>
                </a:solidFill>
              </a:rPr>
              <a:t>of strings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/>
        </p:nvGraphicFramePr>
        <p:xfrm>
          <a:off x="6571345" y="2113239"/>
          <a:ext cx="4175216" cy="4025011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Enter a day number [1…7] and print </a:t>
            </a:r>
            <a:br>
              <a:rPr lang="en-US" sz="3600" dirty="0"/>
            </a:br>
            <a:r>
              <a:rPr lang="en-US" sz="3600" dirty="0"/>
              <a:t>the day name (in English) or "Invalid day!"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37983"/>
            <a:ext cx="8153400" cy="3630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https://judge.softuni.org/Contests/Practice/Index/1202#0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3816</TotalTime>
  <Words>1990</Words>
  <Application>Microsoft Office PowerPoint</Application>
  <PresentationFormat>Widescreen</PresentationFormat>
  <Paragraphs>327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Arrays</vt:lpstr>
      <vt:lpstr>Table of Contents</vt:lpstr>
      <vt:lpstr>Have a Question?</vt:lpstr>
      <vt:lpstr>Working with Arrays of Elements</vt:lpstr>
      <vt:lpstr>What Are Arrays?</vt:lpstr>
      <vt:lpstr>Creating Arrays</vt:lpstr>
      <vt:lpstr>Working with Arrays</vt:lpstr>
      <vt:lpstr>Days of Week – Example</vt:lpstr>
      <vt:lpstr>Problem: Day of Week</vt:lpstr>
      <vt:lpstr>Solution: Day of Week</vt:lpstr>
      <vt:lpstr>Reading Arrays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Print Numbers in Reverse Order</vt:lpstr>
      <vt:lpstr>Solution: Print Numbers in Reverse Order</vt:lpstr>
      <vt:lpstr>Problem: Rounding Numbers</vt:lpstr>
      <vt:lpstr>Solution: Rounding Numbers</vt:lpstr>
      <vt:lpstr>Printing Arrays with for / string.Join(…)</vt:lpstr>
      <vt:lpstr>Problem: Reverse Array of Strings</vt:lpstr>
      <vt:lpstr>Solution: Reverse Array of Strings</vt:lpstr>
      <vt:lpstr>Iterate Through Collections</vt:lpstr>
      <vt:lpstr>Foreach Loop</vt:lpstr>
      <vt:lpstr>Print an Array with Foreach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Arrays</dc:title>
  <dc:subject>Software Development Course</dc:subject>
  <dc:creator>Software University</dc:creator>
  <cp:keywords>Programming Fundamentals; Programming;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81</cp:revision>
  <dcterms:created xsi:type="dcterms:W3CDTF">2018-05-23T13:08:44Z</dcterms:created>
  <dcterms:modified xsi:type="dcterms:W3CDTF">2023-01-05T01:55:27Z</dcterms:modified>
  <cp:category>programming fundamentals;computer programming;software development;web development</cp:category>
</cp:coreProperties>
</file>