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3" r:id="rId1"/>
  </p:sldMasterIdLst>
  <p:notesMasterIdLst>
    <p:notesMasterId r:id="rId63"/>
  </p:notesMasterIdLst>
  <p:handoutMasterIdLst>
    <p:handoutMasterId r:id="rId64"/>
  </p:handoutMasterIdLst>
  <p:sldIdLst>
    <p:sldId id="256" r:id="rId2"/>
    <p:sldId id="315" r:id="rId3"/>
    <p:sldId id="258" r:id="rId4"/>
    <p:sldId id="259" r:id="rId5"/>
    <p:sldId id="260" r:id="rId6"/>
    <p:sldId id="261" r:id="rId7"/>
    <p:sldId id="262" r:id="rId8"/>
    <p:sldId id="265" r:id="rId9"/>
    <p:sldId id="266" r:id="rId10"/>
    <p:sldId id="327" r:id="rId11"/>
    <p:sldId id="328" r:id="rId12"/>
    <p:sldId id="263" r:id="rId13"/>
    <p:sldId id="313" r:id="rId14"/>
    <p:sldId id="268" r:id="rId15"/>
    <p:sldId id="269" r:id="rId16"/>
    <p:sldId id="270" r:id="rId17"/>
    <p:sldId id="271" r:id="rId18"/>
    <p:sldId id="272" r:id="rId19"/>
    <p:sldId id="321" r:id="rId20"/>
    <p:sldId id="323" r:id="rId21"/>
    <p:sldId id="336" r:id="rId22"/>
    <p:sldId id="330" r:id="rId23"/>
    <p:sldId id="273" r:id="rId24"/>
    <p:sldId id="274" r:id="rId25"/>
    <p:sldId id="275" r:id="rId26"/>
    <p:sldId id="317" r:id="rId27"/>
    <p:sldId id="318" r:id="rId28"/>
    <p:sldId id="319" r:id="rId29"/>
    <p:sldId id="320" r:id="rId30"/>
    <p:sldId id="324" r:id="rId31"/>
    <p:sldId id="333" r:id="rId32"/>
    <p:sldId id="279" r:id="rId33"/>
    <p:sldId id="280" r:id="rId34"/>
    <p:sldId id="282" r:id="rId35"/>
    <p:sldId id="284" r:id="rId36"/>
    <p:sldId id="283" r:id="rId37"/>
    <p:sldId id="281" r:id="rId38"/>
    <p:sldId id="334" r:id="rId39"/>
    <p:sldId id="335" r:id="rId40"/>
    <p:sldId id="285" r:id="rId41"/>
    <p:sldId id="286" r:id="rId42"/>
    <p:sldId id="290" r:id="rId43"/>
    <p:sldId id="289" r:id="rId44"/>
    <p:sldId id="287" r:id="rId45"/>
    <p:sldId id="291" r:id="rId46"/>
    <p:sldId id="296" r:id="rId47"/>
    <p:sldId id="326" r:id="rId48"/>
    <p:sldId id="316" r:id="rId49"/>
    <p:sldId id="293" r:id="rId50"/>
    <p:sldId id="294" r:id="rId51"/>
    <p:sldId id="295" r:id="rId52"/>
    <p:sldId id="297" r:id="rId53"/>
    <p:sldId id="298" r:id="rId54"/>
    <p:sldId id="299" r:id="rId55"/>
    <p:sldId id="300" r:id="rId56"/>
    <p:sldId id="301" r:id="rId57"/>
    <p:sldId id="302" r:id="rId58"/>
    <p:sldId id="303" r:id="rId59"/>
    <p:sldId id="314" r:id="rId60"/>
    <p:sldId id="312" r:id="rId61"/>
    <p:sldId id="311" r:id="rId6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D4E678D8-821C-4F5E-B6B5-94E05CD9FB32}">
          <p14:sldIdLst>
            <p14:sldId id="256"/>
            <p14:sldId id="315"/>
            <p14:sldId id="258"/>
          </p14:sldIdLst>
        </p14:section>
        <p14:section name="Arrays" id="{C01A0A1A-81F3-47CE-8284-4483B83C383E}">
          <p14:sldIdLst>
            <p14:sldId id="259"/>
            <p14:sldId id="260"/>
            <p14:sldId id="261"/>
            <p14:sldId id="262"/>
          </p14:sldIdLst>
        </p14:section>
        <p14:section name="Accessing Array Elements" id="{633943C3-AC65-42DD-9736-74D4EF9DDFC9}">
          <p14:sldIdLst>
            <p14:sldId id="265"/>
            <p14:sldId id="266"/>
            <p14:sldId id="327"/>
            <p14:sldId id="328"/>
            <p14:sldId id="263"/>
            <p14:sldId id="313"/>
          </p14:sldIdLst>
        </p14:section>
        <p14:section name="Mutator Methods" id="{F9435D9F-CF3C-4A7F-BCAD-22F83D70B7D5}">
          <p14:sldIdLst>
            <p14:sldId id="268"/>
            <p14:sldId id="269"/>
            <p14:sldId id="270"/>
            <p14:sldId id="271"/>
            <p14:sldId id="272"/>
            <p14:sldId id="321"/>
            <p14:sldId id="323"/>
            <p14:sldId id="336"/>
            <p14:sldId id="330"/>
            <p14:sldId id="273"/>
            <p14:sldId id="274"/>
            <p14:sldId id="275"/>
            <p14:sldId id="317"/>
            <p14:sldId id="318"/>
            <p14:sldId id="319"/>
            <p14:sldId id="320"/>
            <p14:sldId id="324"/>
            <p14:sldId id="333"/>
          </p14:sldIdLst>
        </p14:section>
        <p14:section name="Accessor Methods" id="{5AD6D233-DC1D-477B-A55B-E6D40BDFAB98}">
          <p14:sldIdLst>
            <p14:sldId id="279"/>
            <p14:sldId id="280"/>
            <p14:sldId id="282"/>
            <p14:sldId id="284"/>
            <p14:sldId id="283"/>
            <p14:sldId id="281"/>
            <p14:sldId id="334"/>
            <p14:sldId id="335"/>
          </p14:sldIdLst>
        </p14:section>
        <p14:section name="Iteration Methods" id="{C613B161-743C-48A8-9785-D431F6E44A38}">
          <p14:sldIdLst>
            <p14:sldId id="285"/>
            <p14:sldId id="286"/>
            <p14:sldId id="290"/>
            <p14:sldId id="289"/>
            <p14:sldId id="287"/>
            <p14:sldId id="291"/>
            <p14:sldId id="296"/>
            <p14:sldId id="326"/>
          </p14:sldIdLst>
        </p14:section>
        <p14:section name="The reduce() method" id="{F904F96F-971C-4E8E-9CA7-D9B80E744B99}">
          <p14:sldIdLst>
            <p14:sldId id="316"/>
            <p14:sldId id="293"/>
            <p14:sldId id="294"/>
            <p14:sldId id="295"/>
          </p14:sldIdLst>
        </p14:section>
        <p14:section name="Matrices" id="{05F62889-7707-4C02-8B6F-D89837D09DBD}">
          <p14:sldIdLst>
            <p14:sldId id="297"/>
            <p14:sldId id="298"/>
            <p14:sldId id="299"/>
            <p14:sldId id="300"/>
            <p14:sldId id="301"/>
          </p14:sldIdLst>
        </p14:section>
        <p14:section name="Live Exercises" id="{DC35F8F7-830A-4556-B829-CC0FA245C40C}">
          <p14:sldIdLst>
            <p14:sldId id="302"/>
          </p14:sldIdLst>
        </p14:section>
        <p14:section name="Conclusion" id="{5D845BA7-7A70-4A5D-B6D6-C97DF5409A91}">
          <p14:sldIdLst>
            <p14:sldId id="303"/>
            <p14:sldId id="314"/>
            <p14:sldId id="312"/>
            <p14:sldId id="31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18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000"/>
    <a:srgbClr val="234465"/>
    <a:srgbClr val="C2C7D2"/>
    <a:srgbClr val="F3F4F6"/>
    <a:srgbClr val="00ACEA"/>
    <a:srgbClr val="1A334C"/>
    <a:srgbClr val="FEDB41"/>
    <a:srgbClr val="00EFD1"/>
    <a:srgbClr val="464646"/>
    <a:srgbClr val="F2A4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713" autoAdjust="0"/>
    <p:restoredTop sz="95214" autoAdjust="0"/>
  </p:normalViewPr>
  <p:slideViewPr>
    <p:cSldViewPr showGuides="1">
      <p:cViewPr varScale="1">
        <p:scale>
          <a:sx n="86" d="100"/>
          <a:sy n="86" d="100"/>
        </p:scale>
        <p:origin x="115" y="67"/>
      </p:cViewPr>
      <p:guideLst>
        <p:guide orient="horz" pos="2184"/>
        <p:guide pos="3840"/>
        <p:guide orient="horz" pos="2188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notesMaster" Target="notesMasters/notesMaster1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handoutMaster" Target="handoutMasters/handoutMaster1.xml"/><Relationship Id="rId69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13.4.2021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4/13/2021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347179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59708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0400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144680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298032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60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287940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61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19110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3212523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148764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778357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https://about.softuni.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021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472170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76758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4004317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880832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Top">
            <a:extLst>
              <a:ext uri="{FF2B5EF4-FFF2-40B4-BE49-F238E27FC236}">
                <a16:creationId xmlns:a16="http://schemas.microsoft.com/office/drawing/2014/main" id="{454BD9C2-93A6-4860-A758-846ED0E1C8FA}"/>
              </a:ext>
            </a:extLst>
          </p:cNvPr>
          <p:cNvSpPr/>
          <p:nvPr userDrawn="1"/>
        </p:nvSpPr>
        <p:spPr>
          <a:xfrm>
            <a:off x="0" y="0"/>
            <a:ext cx="12192000" cy="1095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9906000" y="0"/>
            <a:ext cx="2290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522975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17220" y="1121143"/>
            <a:ext cx="9878013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7067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4854" y="1121143"/>
            <a:ext cx="10080382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914648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gacy Fea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91656B1-5977-476C-B4D0-0644CB7AA99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2068" t="29627" r="44723" b="30341"/>
          <a:stretch/>
        </p:blipFill>
        <p:spPr>
          <a:xfrm>
            <a:off x="-3478" y="0"/>
            <a:ext cx="1155600" cy="6858000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14854" y="1121143"/>
            <a:ext cx="10080382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8" name="Logo Software University" descr="Software University logo">
            <a:extLst>
              <a:ext uri="{FF2B5EF4-FFF2-40B4-BE49-F238E27FC236}">
                <a16:creationId xmlns:a16="http://schemas.microsoft.com/office/drawing/2014/main" id="{5197C268-FA14-4665-8C17-4E607C54583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231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784893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29165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7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70488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706" r:id="rId13"/>
    <p:sldLayoutId id="2147483707" r:id="rId14"/>
    <p:sldLayoutId id="2147483708" r:id="rId15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bg/courses/js-essentials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0.png"/><Relationship Id="rId4" Type="http://schemas.openxmlformats.org/officeDocument/2006/relationships/hyperlink" Target="https://softuni.bg/" TargetMode="Externa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93EBD36-DCA8-4BB3-8F22-7E15C177CEA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https://softuni.bg</a:t>
            </a:r>
            <a:endParaRPr lang="bg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7A0A-8D46-4D96-8F13-DAA095A77DB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  <a:endParaRPr lang="bg-BG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201A8E4-AD7D-4700-8928-D451D218877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  <a:endParaRPr lang="bg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0DE73B6-1B34-418E-B827-202C6A56187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  <a:endParaRPr lang="bg-B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4B3F5C-A2B4-4230-A24F-8AEF2F7B4B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859" y="1259383"/>
            <a:ext cx="10965303" cy="678058"/>
          </a:xfrm>
        </p:spPr>
        <p:txBody>
          <a:bodyPr>
            <a:normAutofit/>
          </a:bodyPr>
          <a:lstStyle/>
          <a:p>
            <a:r>
              <a:rPr lang="en-US" dirty="0"/>
              <a:t>Definitions and Manipulations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D8AB95F-7DCD-473A-BBE6-364463D75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 and Nested Arrays</a:t>
            </a:r>
            <a:endParaRPr lang="bg-BG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DE947F5-6E98-4FF9-AB9B-B75D235AD610}"/>
              </a:ext>
            </a:extLst>
          </p:cNvPr>
          <p:cNvGrpSpPr/>
          <p:nvPr/>
        </p:nvGrpSpPr>
        <p:grpSpPr>
          <a:xfrm>
            <a:off x="484939" y="3280953"/>
            <a:ext cx="4336872" cy="1195687"/>
            <a:chOff x="1062445" y="1992789"/>
            <a:chExt cx="4336872" cy="1195687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EFFCABE7-02B5-4214-BF54-50CF8FC3B940}"/>
                </a:ext>
              </a:extLst>
            </p:cNvPr>
            <p:cNvSpPr/>
            <p:nvPr/>
          </p:nvSpPr>
          <p:spPr bwMode="auto">
            <a:xfrm>
              <a:off x="1062445" y="1992789"/>
              <a:ext cx="722812" cy="678058"/>
            </a:xfrm>
            <a:prstGeom prst="rect">
              <a:avLst/>
            </a:prstGeom>
            <a:solidFill>
              <a:srgbClr val="FF0000">
                <a:alpha val="80000"/>
              </a:srgb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0000"/>
                </a:highlight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5F4B1E6-2DD3-43A2-8CD6-A80EDBE79F3D}"/>
                </a:ext>
              </a:extLst>
            </p:cNvPr>
            <p:cNvSpPr/>
            <p:nvPr/>
          </p:nvSpPr>
          <p:spPr bwMode="auto">
            <a:xfrm>
              <a:off x="1785257" y="1992789"/>
              <a:ext cx="722812" cy="678058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0000"/>
                </a:highlight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119AE53-45A6-445F-9BF7-DB89D0F81491}"/>
                </a:ext>
              </a:extLst>
            </p:cNvPr>
            <p:cNvSpPr/>
            <p:nvPr/>
          </p:nvSpPr>
          <p:spPr bwMode="auto">
            <a:xfrm>
              <a:off x="2508069" y="1992789"/>
              <a:ext cx="722812" cy="678058"/>
            </a:xfrm>
            <a:prstGeom prst="rect">
              <a:avLst/>
            </a:prstGeom>
            <a:solidFill>
              <a:schemeClr val="bg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0000"/>
                </a:highlight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77D7AFA-3FA4-4D1F-ADDA-5F6B5BC05576}"/>
                </a:ext>
              </a:extLst>
            </p:cNvPr>
            <p:cNvSpPr/>
            <p:nvPr/>
          </p:nvSpPr>
          <p:spPr bwMode="auto">
            <a:xfrm>
              <a:off x="3230881" y="1992789"/>
              <a:ext cx="722812" cy="678058"/>
            </a:xfrm>
            <a:prstGeom prst="rect">
              <a:avLst/>
            </a:prstGeom>
            <a:solidFill>
              <a:srgbClr val="FFC000">
                <a:alpha val="80000"/>
              </a:srgb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0000"/>
                </a:highlight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BB9635E-9E38-4E18-87D5-0BA34BBAE004}"/>
                </a:ext>
              </a:extLst>
            </p:cNvPr>
            <p:cNvSpPr/>
            <p:nvPr/>
          </p:nvSpPr>
          <p:spPr bwMode="auto">
            <a:xfrm>
              <a:off x="3953693" y="1992789"/>
              <a:ext cx="722812" cy="678058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0000"/>
                </a:highlight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9B50F8B-B0BA-4680-AF6D-24D40B82C9DD}"/>
                </a:ext>
              </a:extLst>
            </p:cNvPr>
            <p:cNvSpPr/>
            <p:nvPr/>
          </p:nvSpPr>
          <p:spPr bwMode="auto">
            <a:xfrm>
              <a:off x="4676505" y="1992789"/>
              <a:ext cx="722812" cy="678058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0000"/>
                </a:highlight>
              </a:endParaRPr>
            </a:p>
          </p:txBody>
        </p:sp>
        <p:sp>
          <p:nvSpPr>
            <p:cNvPr id="9" name="Arrow: U-Turn 8">
              <a:extLst>
                <a:ext uri="{FF2B5EF4-FFF2-40B4-BE49-F238E27FC236}">
                  <a16:creationId xmlns:a16="http://schemas.microsoft.com/office/drawing/2014/main" id="{C90B317F-28AA-4389-9903-0595CB5E763A}"/>
                </a:ext>
              </a:extLst>
            </p:cNvPr>
            <p:cNvSpPr/>
            <p:nvPr/>
          </p:nvSpPr>
          <p:spPr bwMode="auto">
            <a:xfrm rot="10800000" flipH="1">
              <a:off x="1350731" y="2726195"/>
              <a:ext cx="596536" cy="462280"/>
            </a:xfrm>
            <a:prstGeom prst="uturn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Arrow: U-Turn 19">
              <a:extLst>
                <a:ext uri="{FF2B5EF4-FFF2-40B4-BE49-F238E27FC236}">
                  <a16:creationId xmlns:a16="http://schemas.microsoft.com/office/drawing/2014/main" id="{8C3677A2-378D-406D-A4AF-E250352A9D10}"/>
                </a:ext>
              </a:extLst>
            </p:cNvPr>
            <p:cNvSpPr/>
            <p:nvPr/>
          </p:nvSpPr>
          <p:spPr bwMode="auto">
            <a:xfrm rot="10800000" flipH="1">
              <a:off x="2177143" y="2726196"/>
              <a:ext cx="596537" cy="462280"/>
            </a:xfrm>
            <a:prstGeom prst="uturn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Arrow: U-Turn 20">
              <a:extLst>
                <a:ext uri="{FF2B5EF4-FFF2-40B4-BE49-F238E27FC236}">
                  <a16:creationId xmlns:a16="http://schemas.microsoft.com/office/drawing/2014/main" id="{00EC21C3-5BC2-4C08-A842-00F6BDBE8CB2}"/>
                </a:ext>
              </a:extLst>
            </p:cNvPr>
            <p:cNvSpPr/>
            <p:nvPr/>
          </p:nvSpPr>
          <p:spPr bwMode="auto">
            <a:xfrm rot="10800000" flipH="1">
              <a:off x="3829966" y="2726195"/>
              <a:ext cx="596539" cy="462280"/>
            </a:xfrm>
            <a:prstGeom prst="uturn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" name="Arrow: U-Turn 21">
              <a:extLst>
                <a:ext uri="{FF2B5EF4-FFF2-40B4-BE49-F238E27FC236}">
                  <a16:creationId xmlns:a16="http://schemas.microsoft.com/office/drawing/2014/main" id="{75F99F45-EFF1-4C88-89D3-0827BB7AC533}"/>
                </a:ext>
              </a:extLst>
            </p:cNvPr>
            <p:cNvSpPr/>
            <p:nvPr/>
          </p:nvSpPr>
          <p:spPr bwMode="auto">
            <a:xfrm rot="10800000" flipH="1">
              <a:off x="3003556" y="2726196"/>
              <a:ext cx="596538" cy="462280"/>
            </a:xfrm>
            <a:prstGeom prst="uturn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" name="Arrow: U-Turn 23">
              <a:extLst>
                <a:ext uri="{FF2B5EF4-FFF2-40B4-BE49-F238E27FC236}">
                  <a16:creationId xmlns:a16="http://schemas.microsoft.com/office/drawing/2014/main" id="{6D1607E3-3A24-433F-94D9-ACA9C906FADC}"/>
                </a:ext>
              </a:extLst>
            </p:cNvPr>
            <p:cNvSpPr/>
            <p:nvPr/>
          </p:nvSpPr>
          <p:spPr bwMode="auto">
            <a:xfrm rot="10800000" flipH="1">
              <a:off x="4656377" y="2726196"/>
              <a:ext cx="596539" cy="462280"/>
            </a:xfrm>
            <a:prstGeom prst="uturn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3F1E4BB-7585-4D97-9414-914D449741C4}"/>
                </a:ext>
              </a:extLst>
            </p:cNvPr>
            <p:cNvSpPr/>
            <p:nvPr/>
          </p:nvSpPr>
          <p:spPr>
            <a:xfrm>
              <a:off x="1183924" y="2052715"/>
              <a:ext cx="449804" cy="58477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32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0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90C032EA-60BC-4BEC-985C-6B3ACA29E50D}"/>
                </a:ext>
              </a:extLst>
            </p:cNvPr>
            <p:cNvSpPr/>
            <p:nvPr/>
          </p:nvSpPr>
          <p:spPr>
            <a:xfrm>
              <a:off x="1906736" y="2052714"/>
              <a:ext cx="449804" cy="58477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3200" dirty="0">
                  <a:ln w="0"/>
                  <a:solidFill>
                    <a:schemeClr val="bg2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</a:t>
              </a:r>
              <a:endParaRPr lang="en-US" sz="3200" b="0" cap="none" spc="0" dirty="0">
                <a:ln w="0"/>
                <a:solidFill>
                  <a:schemeClr val="bg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F29DCAF-44F7-4F98-9115-AA94AE05DAD1}"/>
                </a:ext>
              </a:extLst>
            </p:cNvPr>
            <p:cNvSpPr/>
            <p:nvPr/>
          </p:nvSpPr>
          <p:spPr>
            <a:xfrm>
              <a:off x="2644525" y="2039430"/>
              <a:ext cx="449804" cy="58477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32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2</a:t>
              </a:r>
              <a:endPara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8F9BEDB8-FC87-48ED-B398-6E78BB0BE462}"/>
                </a:ext>
              </a:extLst>
            </p:cNvPr>
            <p:cNvSpPr/>
            <p:nvPr/>
          </p:nvSpPr>
          <p:spPr>
            <a:xfrm>
              <a:off x="3367337" y="2052714"/>
              <a:ext cx="449804" cy="58477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32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3</a:t>
              </a:r>
              <a:endPara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2E2D117C-C50A-4ACB-81D2-A70939FEC34C}"/>
                </a:ext>
              </a:extLst>
            </p:cNvPr>
            <p:cNvSpPr/>
            <p:nvPr/>
          </p:nvSpPr>
          <p:spPr>
            <a:xfrm>
              <a:off x="4087316" y="2052713"/>
              <a:ext cx="449804" cy="58477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32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4</a:t>
              </a:r>
              <a:endPara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CFCCBB88-C854-4BE6-BB84-14889D7D6C94}"/>
                </a:ext>
              </a:extLst>
            </p:cNvPr>
            <p:cNvSpPr/>
            <p:nvPr/>
          </p:nvSpPr>
          <p:spPr>
            <a:xfrm>
              <a:off x="4803112" y="2059313"/>
              <a:ext cx="449804" cy="58477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32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5</a:t>
              </a:r>
              <a:endPara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06243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1D010BD-BFD0-4053-9DAB-CD5D999C6E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Find every element at </a:t>
            </a:r>
            <a:r>
              <a:rPr lang="en-US" b="1" dirty="0">
                <a:solidFill>
                  <a:schemeClr val="bg1"/>
                </a:solidFill>
              </a:rPr>
              <a:t>even index </a:t>
            </a:r>
            <a:r>
              <a:rPr lang="en-US" dirty="0"/>
              <a:t>in input array</a:t>
            </a:r>
          </a:p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Print</a:t>
            </a:r>
            <a:r>
              <a:rPr lang="en-US" dirty="0"/>
              <a:t> them on the console, separated by space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 dirty="0"/>
              <a:t>Problem: Even Position Element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8A0E54F-2892-4FC2-BF0F-6A30202AB159}"/>
              </a:ext>
            </a:extLst>
          </p:cNvPr>
          <p:cNvGrpSpPr/>
          <p:nvPr/>
        </p:nvGrpSpPr>
        <p:grpSpPr>
          <a:xfrm>
            <a:off x="1559597" y="3249000"/>
            <a:ext cx="9072806" cy="624374"/>
            <a:chOff x="-96806" y="3249000"/>
            <a:chExt cx="9072806" cy="624374"/>
          </a:xfrm>
        </p:grpSpPr>
        <p:sp>
          <p:nvSpPr>
            <p:cNvPr id="6" name="Right Arrow 4">
              <a:extLst>
                <a:ext uri="{FF2B5EF4-FFF2-40B4-BE49-F238E27FC236}">
                  <a16:creationId xmlns:a16="http://schemas.microsoft.com/office/drawing/2014/main" id="{427F47F5-B140-4245-B113-463D1431E14E}"/>
                </a:ext>
              </a:extLst>
            </p:cNvPr>
            <p:cNvSpPr/>
            <p:nvPr/>
          </p:nvSpPr>
          <p:spPr bwMode="auto">
            <a:xfrm>
              <a:off x="5914760" y="3359498"/>
              <a:ext cx="609600" cy="381000"/>
            </a:xfrm>
            <a:prstGeom prst="right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A4036BD-1D7B-4374-B667-19E5976A3E6F}"/>
                </a:ext>
              </a:extLst>
            </p:cNvPr>
            <p:cNvSpPr txBox="1"/>
            <p:nvPr/>
          </p:nvSpPr>
          <p:spPr>
            <a:xfrm>
              <a:off x="-96806" y="3249000"/>
              <a:ext cx="5600645" cy="60199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['20', '30', '40', '50', '60']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96E1288-C398-4F77-84B4-18A6E86A475E}"/>
                </a:ext>
              </a:extLst>
            </p:cNvPr>
            <p:cNvSpPr txBox="1"/>
            <p:nvPr/>
          </p:nvSpPr>
          <p:spPr>
            <a:xfrm>
              <a:off x="6935281" y="3249000"/>
              <a:ext cx="2040719" cy="624374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20 40</a:t>
              </a:r>
              <a:r>
                <a:rPr lang="bg-BG" sz="2400" b="1" dirty="0">
                  <a:latin typeface="Consolas" panose="020B0609020204030204" pitchFamily="49" charset="0"/>
                </a:rPr>
                <a:t> 60</a:t>
              </a:r>
              <a:endParaRPr lang="en-US" sz="2400" b="1" dirty="0">
                <a:latin typeface="Consolas" panose="020B0609020204030204" pitchFamily="49" charset="0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A78D6D6D-C779-4411-AF33-8369C8A38208}"/>
              </a:ext>
            </a:extLst>
          </p:cNvPr>
          <p:cNvGrpSpPr/>
          <p:nvPr/>
        </p:nvGrpSpPr>
        <p:grpSpPr>
          <a:xfrm>
            <a:off x="1559597" y="5212003"/>
            <a:ext cx="9072806" cy="624374"/>
            <a:chOff x="-96806" y="4312114"/>
            <a:chExt cx="9072806" cy="624374"/>
          </a:xfrm>
        </p:grpSpPr>
        <p:sp>
          <p:nvSpPr>
            <p:cNvPr id="11" name="Right Arrow 4">
              <a:extLst>
                <a:ext uri="{FF2B5EF4-FFF2-40B4-BE49-F238E27FC236}">
                  <a16:creationId xmlns:a16="http://schemas.microsoft.com/office/drawing/2014/main" id="{4005F3EB-23D7-4B64-9059-AA0834A67503}"/>
                </a:ext>
              </a:extLst>
            </p:cNvPr>
            <p:cNvSpPr/>
            <p:nvPr/>
          </p:nvSpPr>
          <p:spPr bwMode="auto">
            <a:xfrm>
              <a:off x="5914760" y="4422612"/>
              <a:ext cx="609600" cy="381000"/>
            </a:xfrm>
            <a:prstGeom prst="right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2E9DBB0-E2D0-4020-9BC4-A53A32E6E854}"/>
                </a:ext>
              </a:extLst>
            </p:cNvPr>
            <p:cNvSpPr txBox="1"/>
            <p:nvPr/>
          </p:nvSpPr>
          <p:spPr>
            <a:xfrm>
              <a:off x="-96806" y="4312114"/>
              <a:ext cx="5600645" cy="60199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['5', '10']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730093D-590A-48A1-919F-F98C6002DF48}"/>
                </a:ext>
              </a:extLst>
            </p:cNvPr>
            <p:cNvSpPr txBox="1"/>
            <p:nvPr/>
          </p:nvSpPr>
          <p:spPr>
            <a:xfrm>
              <a:off x="6935281" y="4312114"/>
              <a:ext cx="2040719" cy="624374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400" b="1">
                  <a:latin typeface="Consolas" panose="020B0609020204030204" pitchFamily="49" charset="0"/>
                </a:rPr>
                <a:t>5</a:t>
              </a:r>
              <a:endParaRPr lang="en-US" sz="2400" b="1" dirty="0">
                <a:latin typeface="Consolas" panose="020B0609020204030204" pitchFamily="49" charset="0"/>
              </a:endParaRPr>
            </a:p>
          </p:txBody>
        </p:sp>
      </p:grpSp>
      <p:sp>
        <p:nvSpPr>
          <p:cNvPr id="14" name="Rounded Rectangular Callout 5">
            <a:extLst>
              <a:ext uri="{FF2B5EF4-FFF2-40B4-BE49-F238E27FC236}">
                <a16:creationId xmlns:a16="http://schemas.microsoft.com/office/drawing/2014/main" id="{AEC55006-1DB3-40D3-B55E-5E39DAA61E0E}"/>
              </a:ext>
            </a:extLst>
          </p:cNvPr>
          <p:cNvSpPr/>
          <p:nvPr/>
        </p:nvSpPr>
        <p:spPr bwMode="auto">
          <a:xfrm>
            <a:off x="1115714" y="4149000"/>
            <a:ext cx="1800000" cy="450000"/>
          </a:xfrm>
          <a:prstGeom prst="wedgeRoundRectCallout">
            <a:avLst>
              <a:gd name="adj1" fmla="val 14860"/>
              <a:gd name="adj2" fmla="val -13663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Index 0</a:t>
            </a:r>
          </a:p>
        </p:txBody>
      </p:sp>
      <p:sp>
        <p:nvSpPr>
          <p:cNvPr id="15" name="Rounded Rectangular Callout 5">
            <a:extLst>
              <a:ext uri="{FF2B5EF4-FFF2-40B4-BE49-F238E27FC236}">
                <a16:creationId xmlns:a16="http://schemas.microsoft.com/office/drawing/2014/main" id="{A3E63E88-2A2E-4035-9E70-E5D8FC8FE48C}"/>
              </a:ext>
            </a:extLst>
          </p:cNvPr>
          <p:cNvSpPr/>
          <p:nvPr/>
        </p:nvSpPr>
        <p:spPr bwMode="auto">
          <a:xfrm>
            <a:off x="3455714" y="4149000"/>
            <a:ext cx="1800000" cy="450000"/>
          </a:xfrm>
          <a:prstGeom prst="wedgeRoundRectCallout">
            <a:avLst>
              <a:gd name="adj1" fmla="val -2724"/>
              <a:gd name="adj2" fmla="val -14640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Index 2</a:t>
            </a:r>
          </a:p>
        </p:txBody>
      </p:sp>
      <p:sp>
        <p:nvSpPr>
          <p:cNvPr id="16" name="Rounded Rectangular Callout 5">
            <a:extLst>
              <a:ext uri="{FF2B5EF4-FFF2-40B4-BE49-F238E27FC236}">
                <a16:creationId xmlns:a16="http://schemas.microsoft.com/office/drawing/2014/main" id="{F041161B-26E1-4894-ADBC-F10C250F7F17}"/>
              </a:ext>
            </a:extLst>
          </p:cNvPr>
          <p:cNvSpPr/>
          <p:nvPr/>
        </p:nvSpPr>
        <p:spPr bwMode="auto">
          <a:xfrm>
            <a:off x="5778663" y="4149000"/>
            <a:ext cx="1800000" cy="450000"/>
          </a:xfrm>
          <a:prstGeom prst="wedgeRoundRectCallout">
            <a:avLst>
              <a:gd name="adj1" fmla="val -15424"/>
              <a:gd name="adj2" fmla="val -14053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Index 4</a:t>
            </a:r>
          </a:p>
        </p:txBody>
      </p:sp>
    </p:spTree>
    <p:extLst>
      <p:ext uri="{BB962C8B-B14F-4D97-AF65-F5344CB8AC3E}">
        <p14:creationId xmlns:p14="http://schemas.microsoft.com/office/powerpoint/2010/main" val="1877489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 dirty="0"/>
              <a:t>Solution: Even Position Element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0396D3-A819-4226-8A6B-AEC2935BBEE4}"/>
              </a:ext>
            </a:extLst>
          </p:cNvPr>
          <p:cNvSpPr txBox="1"/>
          <p:nvPr/>
        </p:nvSpPr>
        <p:spPr>
          <a:xfrm>
            <a:off x="1506000" y="1796451"/>
            <a:ext cx="9180000" cy="36344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400" b="1">
                <a:effectLst/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function solve(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arr</a:t>
            </a:r>
            <a:r>
              <a:rPr lang="en-US" sz="2400" dirty="0">
                <a:solidFill>
                  <a:schemeClr val="tx1"/>
                </a:solidFill>
                <a:effectLst/>
              </a:rPr>
              <a:t>) {</a:t>
            </a:r>
          </a:p>
          <a:p>
            <a:r>
              <a:rPr lang="en-US" dirty="0"/>
              <a:t>  let result = '';</a:t>
            </a:r>
            <a:endParaRPr lang="en-US" sz="2400" dirty="0">
              <a:solidFill>
                <a:schemeClr val="tx1"/>
              </a:solidFill>
              <a:effectLst/>
            </a:endParaRPr>
          </a:p>
          <a:p>
            <a:pPr>
              <a:spcBef>
                <a:spcPts val="1800"/>
              </a:spcBef>
            </a:pPr>
            <a:r>
              <a:rPr lang="en-US" dirty="0"/>
              <a:t>  for (let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</a:t>
            </a:r>
            <a:r>
              <a:rPr lang="en-US" dirty="0" err="1"/>
              <a:t>arr</a:t>
            </a:r>
            <a:r>
              <a:rPr lang="en-US" dirty="0" err="1">
                <a:solidFill>
                  <a:schemeClr val="bg1"/>
                </a:solidFill>
              </a:rPr>
              <a:t>.length</a:t>
            </a:r>
            <a:r>
              <a:rPr lang="en-US" dirty="0"/>
              <a:t>; </a:t>
            </a:r>
            <a:r>
              <a:rPr lang="en-US" dirty="0" err="1"/>
              <a:t>i</a:t>
            </a:r>
            <a:r>
              <a:rPr lang="en-US" dirty="0"/>
              <a:t>+</a:t>
            </a:r>
            <a:r>
              <a:rPr lang="bg-BG" dirty="0"/>
              <a:t>=2</a:t>
            </a:r>
            <a:r>
              <a:rPr lang="en-US" dirty="0"/>
              <a:t>) {</a:t>
            </a:r>
          </a:p>
          <a:p>
            <a:r>
              <a:rPr lang="en-US" dirty="0"/>
              <a:t>    result += </a:t>
            </a:r>
            <a:r>
              <a:rPr lang="en-US" dirty="0" err="1"/>
              <a:t>arr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 err="1"/>
              <a:t>i</a:t>
            </a:r>
            <a:r>
              <a:rPr lang="en-US" dirty="0">
                <a:solidFill>
                  <a:schemeClr val="bg1"/>
                </a:solidFill>
              </a:rPr>
              <a:t>]</a:t>
            </a:r>
            <a:r>
              <a:rPr lang="en-US" dirty="0"/>
              <a:t>;</a:t>
            </a:r>
          </a:p>
          <a:p>
            <a:r>
              <a:rPr lang="en-US" dirty="0"/>
              <a:t>    result += ' ';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  }</a:t>
            </a:r>
          </a:p>
          <a:p>
            <a:pPr>
              <a:spcBef>
                <a:spcPts val="1800"/>
              </a:spcBef>
            </a:pPr>
            <a:r>
              <a:rPr lang="en-US" dirty="0"/>
              <a:t>  console.log(result);</a:t>
            </a:r>
            <a:endParaRPr lang="en-US" sz="2400" dirty="0">
              <a:solidFill>
                <a:schemeClr val="tx1"/>
              </a:solidFill>
              <a:effectLst/>
            </a:endParaRP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51689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Setting values via </a:t>
            </a:r>
            <a:r>
              <a:rPr lang="en-US" b="1" dirty="0">
                <a:solidFill>
                  <a:schemeClr val="bg1"/>
                </a:solidFill>
              </a:rPr>
              <a:t>non-integers</a:t>
            </a:r>
            <a:r>
              <a:rPr lang="en-US" dirty="0"/>
              <a:t> using </a:t>
            </a:r>
            <a:r>
              <a:rPr lang="en-US" b="1" dirty="0">
                <a:solidFill>
                  <a:schemeClr val="bg1"/>
                </a:solidFill>
              </a:rPr>
              <a:t>bracket</a:t>
            </a:r>
            <a:r>
              <a:rPr lang="en-US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notation</a:t>
            </a:r>
            <a:r>
              <a:rPr lang="en-US" dirty="0"/>
              <a:t> (or dot notation) creates </a:t>
            </a:r>
            <a:r>
              <a:rPr lang="en-US" b="1" dirty="0">
                <a:solidFill>
                  <a:schemeClr val="bg1"/>
                </a:solidFill>
              </a:rPr>
              <a:t>object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properties</a:t>
            </a:r>
            <a:r>
              <a:rPr lang="en-US" dirty="0"/>
              <a:t> instead of array elements (will be discussed in later lesson)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 Indexation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380620" y="2871148"/>
            <a:ext cx="9148849" cy="37729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let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arr</a:t>
            </a:r>
            <a:r>
              <a:rPr lang="en-US" sz="2400" dirty="0">
                <a:solidFill>
                  <a:schemeClr val="tx1"/>
                </a:solidFill>
                <a:effectLst/>
              </a:rPr>
              <a:t> = [];</a:t>
            </a:r>
          </a:p>
          <a:p>
            <a:r>
              <a:rPr lang="en-US" sz="2400" dirty="0" err="1">
                <a:solidFill>
                  <a:schemeClr val="tx1"/>
                </a:solidFill>
                <a:effectLst/>
              </a:rPr>
              <a:t>arr</a:t>
            </a:r>
            <a:r>
              <a:rPr lang="en-US" sz="2400" dirty="0">
                <a:solidFill>
                  <a:schemeClr val="bg1"/>
                </a:solidFill>
                <a:effectLst/>
              </a:rPr>
              <a:t>[3.4]</a:t>
            </a:r>
            <a:r>
              <a:rPr lang="en-US" sz="2400" dirty="0">
                <a:solidFill>
                  <a:schemeClr val="tx1"/>
                </a:solidFill>
                <a:effectLst/>
              </a:rPr>
              <a:t> = 'Oranges';</a:t>
            </a:r>
          </a:p>
          <a:p>
            <a:r>
              <a:rPr lang="en-US" sz="2400" dirty="0" err="1">
                <a:solidFill>
                  <a:schemeClr val="tx1"/>
                </a:solidFill>
                <a:effectLst/>
              </a:rPr>
              <a:t>arr</a:t>
            </a:r>
            <a:r>
              <a:rPr lang="en-US" sz="2400" dirty="0">
                <a:solidFill>
                  <a:schemeClr val="bg1"/>
                </a:solidFill>
                <a:effectLst/>
              </a:rPr>
              <a:t>[-1]</a:t>
            </a:r>
            <a:r>
              <a:rPr lang="en-US" sz="2400" dirty="0">
                <a:solidFill>
                  <a:schemeClr val="tx1"/>
                </a:solidFill>
                <a:effectLst/>
              </a:rPr>
              <a:t> = 'Apples';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console.log(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arr.length</a:t>
            </a:r>
            <a:r>
              <a:rPr lang="en-US" sz="2400" dirty="0">
                <a:solidFill>
                  <a:schemeClr val="tx1"/>
                </a:solidFill>
                <a:effectLst/>
              </a:rPr>
              <a:t>);                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 0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arr.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hasOwnProperty</a:t>
            </a:r>
            <a:r>
              <a:rPr lang="en-US" sz="2400" dirty="0">
                <a:solidFill>
                  <a:schemeClr val="tx1"/>
                </a:solidFill>
                <a:effectLst/>
              </a:rPr>
              <a:t>(</a:t>
            </a:r>
            <a:r>
              <a:rPr lang="en-US" sz="2400" dirty="0">
                <a:solidFill>
                  <a:schemeClr val="bg1"/>
                </a:solidFill>
                <a:effectLst/>
              </a:rPr>
              <a:t>3.4</a:t>
            </a:r>
            <a:r>
              <a:rPr lang="en-US" sz="2400" dirty="0">
                <a:solidFill>
                  <a:schemeClr val="tx1"/>
                </a:solidFill>
                <a:effectLst/>
              </a:rPr>
              <a:t>));   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 true</a:t>
            </a:r>
            <a:endParaRPr lang="en-US" sz="2400" dirty="0">
              <a:solidFill>
                <a:schemeClr val="tx1"/>
              </a:solidFill>
              <a:effectLst/>
            </a:endParaRPr>
          </a:p>
          <a:p>
            <a:pPr>
              <a:spcBef>
                <a:spcPts val="1800"/>
              </a:spcBef>
            </a:pPr>
            <a:r>
              <a:rPr lang="en-US" sz="2400" dirty="0" err="1">
                <a:solidFill>
                  <a:schemeClr val="tx1"/>
                </a:solidFill>
                <a:effectLst/>
              </a:rPr>
              <a:t>arr</a:t>
            </a:r>
            <a:r>
              <a:rPr lang="en-US" sz="2400" dirty="0">
                <a:solidFill>
                  <a:schemeClr val="bg1"/>
                </a:solidFill>
                <a:effectLst/>
              </a:rPr>
              <a:t>["1"]</a:t>
            </a:r>
            <a:r>
              <a:rPr lang="en-US" sz="2400" dirty="0">
                <a:solidFill>
                  <a:schemeClr val="tx1"/>
                </a:solidFill>
                <a:effectLst/>
              </a:rPr>
              <a:t> = 'Grapes';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console.log(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arr.length</a:t>
            </a:r>
            <a:r>
              <a:rPr lang="en-US" sz="2400" dirty="0">
                <a:solidFill>
                  <a:schemeClr val="tx1"/>
                </a:solidFill>
                <a:effectLst/>
              </a:rPr>
              <a:t>);                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 2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arr</a:t>
            </a:r>
            <a:r>
              <a:rPr lang="en-US" sz="2400" dirty="0">
                <a:solidFill>
                  <a:schemeClr val="tx1"/>
                </a:solidFill>
                <a:effectLst/>
              </a:rPr>
              <a:t>); 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 [ &lt;1 empty item&gt;, 'Grapes', </a:t>
            </a:r>
            <a:br>
              <a:rPr lang="en-US" sz="2400" i="1" dirty="0">
                <a:solidFill>
                  <a:schemeClr val="accent2"/>
                </a:solidFill>
                <a:effectLst/>
              </a:rPr>
            </a:br>
            <a:r>
              <a:rPr lang="en-US" sz="2400" i="1" dirty="0">
                <a:solidFill>
                  <a:schemeClr val="accent2"/>
                </a:solidFill>
                <a:effectLst/>
              </a:rPr>
              <a:t>'3.4': 'Oranges', '-1': 'Apples' ]</a:t>
            </a:r>
          </a:p>
        </p:txBody>
      </p:sp>
    </p:spTree>
    <p:extLst>
      <p:ext uri="{BB962C8B-B14F-4D97-AF65-F5344CB8AC3E}">
        <p14:creationId xmlns:p14="http://schemas.microsoft.com/office/powerpoint/2010/main" val="3667591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Expression that </a:t>
            </a:r>
            <a:r>
              <a:rPr lang="en-US" b="1" dirty="0">
                <a:solidFill>
                  <a:schemeClr val="bg1"/>
                </a:solidFill>
              </a:rPr>
              <a:t>unpacks values </a:t>
            </a:r>
            <a:r>
              <a:rPr lang="en-US" dirty="0"/>
              <a:t>from </a:t>
            </a:r>
            <a:r>
              <a:rPr lang="en-US" b="1" dirty="0">
                <a:solidFill>
                  <a:schemeClr val="bg1"/>
                </a:solidFill>
              </a:rPr>
              <a:t>arrays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objects</a:t>
            </a:r>
            <a:r>
              <a:rPr lang="en-US" dirty="0"/>
              <a:t>, into distinct </a:t>
            </a:r>
            <a:r>
              <a:rPr lang="en-US" b="1" dirty="0">
                <a:solidFill>
                  <a:schemeClr val="bg1"/>
                </a:solidFill>
              </a:rPr>
              <a:t>variables</a:t>
            </a:r>
          </a:p>
          <a:p>
            <a:pPr>
              <a:spcBef>
                <a:spcPts val="21600"/>
              </a:spcBef>
            </a:pP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rest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operator</a:t>
            </a:r>
            <a:r>
              <a:rPr lang="en-US" dirty="0"/>
              <a:t> can also be used to collect function parameters into an array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Destructuring</a:t>
            </a:r>
            <a:r>
              <a:rPr lang="en-US" dirty="0"/>
              <a:t> Syntax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406000" y="2439000"/>
            <a:ext cx="8610626" cy="243410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let numbers = [10, 20, 30, 40, 50];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let [a, b, </a:t>
            </a:r>
            <a:r>
              <a:rPr lang="en-US" sz="2400" dirty="0">
                <a:solidFill>
                  <a:schemeClr val="bg1"/>
                </a:solidFill>
                <a:effectLst/>
              </a:rPr>
              <a:t>...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elems</a:t>
            </a:r>
            <a:r>
              <a:rPr lang="en-US" sz="2400" dirty="0">
                <a:solidFill>
                  <a:schemeClr val="tx1"/>
                </a:solidFill>
                <a:effectLst/>
              </a:rPr>
              <a:t>] = numbers;</a:t>
            </a:r>
          </a:p>
          <a:p>
            <a:endParaRPr lang="en-US" sz="2400" dirty="0">
              <a:solidFill>
                <a:schemeClr val="tx1"/>
              </a:solidFill>
              <a:effectLst/>
            </a:endParaRP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console.log(a) 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 10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console.log(b) 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 20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elems</a:t>
            </a:r>
            <a:r>
              <a:rPr lang="en-US" sz="2400" dirty="0">
                <a:solidFill>
                  <a:schemeClr val="tx1"/>
                </a:solidFill>
                <a:effectLst/>
              </a:rPr>
              <a:t>) 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 [30, 40, 50] </a:t>
            </a:r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5961000" y="3294000"/>
            <a:ext cx="3645000" cy="450000"/>
          </a:xfrm>
          <a:prstGeom prst="wedgeRoundRectCallout">
            <a:avLst>
              <a:gd name="adj1" fmla="val -83810"/>
              <a:gd name="adj2" fmla="val -5652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Rest operator</a:t>
            </a:r>
          </a:p>
        </p:txBody>
      </p:sp>
    </p:spTree>
    <p:extLst>
      <p:ext uri="{BB962C8B-B14F-4D97-AF65-F5344CB8AC3E}">
        <p14:creationId xmlns:p14="http://schemas.microsoft.com/office/powerpoint/2010/main" val="1151669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7837" y="1154723"/>
            <a:ext cx="2936326" cy="2936326"/>
          </a:xfrm>
          <a:prstGeom prst="rect">
            <a:avLst/>
          </a:prstGeom>
        </p:spPr>
      </p:pic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Modify the Array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Mutator Methods</a:t>
            </a:r>
          </a:p>
        </p:txBody>
      </p:sp>
    </p:spTree>
    <p:extLst>
      <p:ext uri="{BB962C8B-B14F-4D97-AF65-F5344CB8AC3E}">
        <p14:creationId xmlns:p14="http://schemas.microsoft.com/office/powerpoint/2010/main" val="3832428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Removes the </a:t>
            </a:r>
            <a:r>
              <a:rPr lang="en-US" b="1" dirty="0">
                <a:solidFill>
                  <a:schemeClr val="bg1"/>
                </a:solidFill>
              </a:rPr>
              <a:t>last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element</a:t>
            </a:r>
            <a:r>
              <a:rPr lang="en-US" dirty="0"/>
              <a:t> from an array and returns </a:t>
            </a:r>
            <a:br>
              <a:rPr lang="en-US" dirty="0"/>
            </a:br>
            <a:r>
              <a:rPr lang="en-US" dirty="0"/>
              <a:t>that element</a:t>
            </a:r>
          </a:p>
          <a:p>
            <a:r>
              <a:rPr lang="en-US" dirty="0"/>
              <a:t>This method </a:t>
            </a:r>
            <a:r>
              <a:rPr lang="en-US" b="1" dirty="0">
                <a:solidFill>
                  <a:schemeClr val="bg1"/>
                </a:solidFill>
              </a:rPr>
              <a:t>changes</a:t>
            </a:r>
            <a:r>
              <a:rPr lang="en-US" dirty="0"/>
              <a:t> the </a:t>
            </a:r>
            <a:r>
              <a:rPr lang="en-US" b="1" dirty="0">
                <a:solidFill>
                  <a:schemeClr val="bg1"/>
                </a:solidFill>
              </a:rPr>
              <a:t>length</a:t>
            </a:r>
            <a:r>
              <a:rPr lang="en-US" dirty="0"/>
              <a:t> of the array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549366" y="3314523"/>
            <a:ext cx="8991634" cy="25288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let 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nums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= [10, 20, 30, 40, 50, 60, 70];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nums.length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 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7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nums.pop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  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70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nums.length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 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6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nums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     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[ 10, 20, 30, 40, 50, 60 ]</a:t>
            </a:r>
          </a:p>
        </p:txBody>
      </p:sp>
    </p:spTree>
    <p:extLst>
      <p:ext uri="{BB962C8B-B14F-4D97-AF65-F5344CB8AC3E}">
        <p14:creationId xmlns:p14="http://schemas.microsoft.com/office/powerpoint/2010/main" val="3043388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push()</a:t>
            </a:r>
            <a:r>
              <a:rPr lang="en-US" dirty="0"/>
              <a:t> method </a:t>
            </a:r>
            <a:r>
              <a:rPr lang="en-US" b="1" dirty="0">
                <a:solidFill>
                  <a:schemeClr val="bg1"/>
                </a:solidFill>
              </a:rPr>
              <a:t>adds one or more</a:t>
            </a:r>
            <a:r>
              <a:rPr lang="en-US" dirty="0"/>
              <a:t> elements to </a:t>
            </a:r>
            <a:br>
              <a:rPr lang="en-US" dirty="0"/>
            </a:b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end</a:t>
            </a:r>
            <a:r>
              <a:rPr lang="en-US" dirty="0"/>
              <a:t> of an array and </a:t>
            </a:r>
            <a:r>
              <a:rPr lang="en-US" b="1" dirty="0">
                <a:solidFill>
                  <a:schemeClr val="bg1"/>
                </a:solidFill>
              </a:rPr>
              <a:t>returns</a:t>
            </a:r>
            <a:r>
              <a:rPr lang="en-US" dirty="0"/>
              <a:t> the new </a:t>
            </a:r>
            <a:r>
              <a:rPr lang="en-US" b="1" dirty="0">
                <a:solidFill>
                  <a:schemeClr val="bg1"/>
                </a:solidFill>
              </a:rPr>
              <a:t>length</a:t>
            </a:r>
            <a:r>
              <a:rPr lang="en-US" dirty="0"/>
              <a:t> of </a:t>
            </a:r>
            <a:br>
              <a:rPr lang="en-US" dirty="0"/>
            </a:br>
            <a:r>
              <a:rPr lang="en-US" dirty="0"/>
              <a:t>the array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Push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213237" y="3249000"/>
            <a:ext cx="9642763" cy="204158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let 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nums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= [10, 20, 30, 40, 50, 60, 70];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nums.length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   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7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nums.push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(80)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8 (</a:t>
            </a:r>
            <a:r>
              <a:rPr lang="en-US" sz="2400" i="1" dirty="0" err="1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nums.length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nums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 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[ 10, 20, 30, 40, 50, 60, 70, 80 ]</a:t>
            </a:r>
          </a:p>
        </p:txBody>
      </p:sp>
    </p:spTree>
    <p:extLst>
      <p:ext uri="{BB962C8B-B14F-4D97-AF65-F5344CB8AC3E}">
        <p14:creationId xmlns:p14="http://schemas.microsoft.com/office/powerpoint/2010/main" val="3535779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shift()</a:t>
            </a:r>
            <a:r>
              <a:rPr lang="en-US" dirty="0"/>
              <a:t> method </a:t>
            </a:r>
            <a:r>
              <a:rPr lang="en-US" b="1" dirty="0">
                <a:solidFill>
                  <a:schemeClr val="bg1"/>
                </a:solidFill>
              </a:rPr>
              <a:t>removes</a:t>
            </a:r>
            <a:r>
              <a:rPr lang="en-US" dirty="0"/>
              <a:t> the </a:t>
            </a:r>
            <a:r>
              <a:rPr lang="en-US" b="1" dirty="0">
                <a:solidFill>
                  <a:schemeClr val="bg1"/>
                </a:solidFill>
              </a:rPr>
              <a:t>first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element</a:t>
            </a:r>
            <a:r>
              <a:rPr lang="en-US" dirty="0"/>
              <a:t> from an array and </a:t>
            </a:r>
            <a:r>
              <a:rPr lang="en-US" b="1" dirty="0">
                <a:solidFill>
                  <a:schemeClr val="bg1"/>
                </a:solidFill>
              </a:rPr>
              <a:t>returns</a:t>
            </a:r>
            <a:r>
              <a:rPr lang="en-US" dirty="0"/>
              <a:t> that </a:t>
            </a:r>
            <a:r>
              <a:rPr lang="en-US" b="1" dirty="0">
                <a:solidFill>
                  <a:schemeClr val="bg1"/>
                </a:solidFill>
              </a:rPr>
              <a:t>removed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element</a:t>
            </a:r>
            <a:endParaRPr lang="en-US" dirty="0"/>
          </a:p>
          <a:p>
            <a:r>
              <a:rPr lang="en-US" dirty="0"/>
              <a:t>This method </a:t>
            </a:r>
            <a:r>
              <a:rPr lang="en-US" b="1" dirty="0">
                <a:solidFill>
                  <a:schemeClr val="bg1"/>
                </a:solidFill>
              </a:rPr>
              <a:t>changes</a:t>
            </a:r>
            <a:r>
              <a:rPr lang="en-US" dirty="0"/>
              <a:t> the </a:t>
            </a:r>
            <a:r>
              <a:rPr lang="en-US" b="1" dirty="0">
                <a:solidFill>
                  <a:schemeClr val="bg1"/>
                </a:solidFill>
              </a:rPr>
              <a:t>length</a:t>
            </a:r>
            <a:r>
              <a:rPr lang="en-US" dirty="0"/>
              <a:t> of the array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Shift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181000" y="3339000"/>
            <a:ext cx="9106587" cy="204158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let 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nums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= [10, 20, 30, 40, 50, 60, 70];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nums.length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 </a:t>
            </a:r>
            <a:r>
              <a:rPr lang="en-US" sz="240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7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nums.shift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 </a:t>
            </a:r>
            <a:r>
              <a:rPr lang="en-US" sz="240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10 (removed element)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nums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  </a:t>
            </a:r>
            <a:r>
              <a:rPr lang="en-US" sz="240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[ 20, 30, 40, 50, 60, 70 ]</a:t>
            </a:r>
          </a:p>
        </p:txBody>
      </p:sp>
    </p:spTree>
    <p:extLst>
      <p:ext uri="{BB962C8B-B14F-4D97-AF65-F5344CB8AC3E}">
        <p14:creationId xmlns:p14="http://schemas.microsoft.com/office/powerpoint/2010/main" val="2300398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unshift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() </a:t>
            </a:r>
            <a:r>
              <a:rPr lang="en-US" dirty="0"/>
              <a:t>method </a:t>
            </a:r>
            <a:r>
              <a:rPr lang="en-US" b="1" dirty="0">
                <a:solidFill>
                  <a:schemeClr val="bg1"/>
                </a:solidFill>
              </a:rPr>
              <a:t>adds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one or more </a:t>
            </a:r>
            <a:br>
              <a:rPr lang="en-US" dirty="0"/>
            </a:br>
            <a:r>
              <a:rPr lang="en-US" dirty="0"/>
              <a:t>elements to the </a:t>
            </a:r>
            <a:r>
              <a:rPr lang="en-US" b="1" dirty="0">
                <a:solidFill>
                  <a:schemeClr val="bg1"/>
                </a:solidFill>
              </a:rPr>
              <a:t>beginning</a:t>
            </a:r>
            <a:r>
              <a:rPr lang="en-US" dirty="0"/>
              <a:t> of an array and </a:t>
            </a:r>
            <a:r>
              <a:rPr lang="en-US" b="1" dirty="0">
                <a:solidFill>
                  <a:schemeClr val="bg1"/>
                </a:solidFill>
              </a:rPr>
              <a:t>returns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the new </a:t>
            </a:r>
            <a:r>
              <a:rPr lang="en-US" b="1" dirty="0">
                <a:solidFill>
                  <a:schemeClr val="bg1"/>
                </a:solidFill>
              </a:rPr>
              <a:t>length</a:t>
            </a:r>
            <a:r>
              <a:rPr lang="en-US" dirty="0"/>
              <a:t> of the array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Unshift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181000" y="3069000"/>
            <a:ext cx="9180000" cy="25288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let 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nums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= [40, 50, 60];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nums.length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       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3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nums.unshift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(30)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  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4 (</a:t>
            </a:r>
            <a:r>
              <a:rPr lang="en-US" sz="2400" i="1" dirty="0" err="1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nums.length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nums.unshift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(10,20)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6 (</a:t>
            </a:r>
            <a:r>
              <a:rPr lang="en-US" sz="2400" i="1" dirty="0" err="1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nums.length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nums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  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[ 10, 20, 30, 40, 50, 60 ]</a:t>
            </a:r>
          </a:p>
        </p:txBody>
      </p:sp>
    </p:spTree>
    <p:extLst>
      <p:ext uri="{BB962C8B-B14F-4D97-AF65-F5344CB8AC3E}">
        <p14:creationId xmlns:p14="http://schemas.microsoft.com/office/powerpoint/2010/main" val="73830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1D010BD-BFD0-4053-9DAB-CD5D999C6E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/>
          <a:lstStyle/>
          <a:p>
            <a:r>
              <a:rPr lang="en-US" dirty="0"/>
              <a:t>Receive an </a:t>
            </a:r>
            <a:r>
              <a:rPr lang="en-US" b="1" dirty="0">
                <a:solidFill>
                  <a:schemeClr val="bg1"/>
                </a:solidFill>
              </a:rPr>
              <a:t>array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of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strings</a:t>
            </a:r>
            <a:r>
              <a:rPr lang="en-US" dirty="0"/>
              <a:t> as </a:t>
            </a:r>
            <a:r>
              <a:rPr lang="en-US" b="1" dirty="0">
                <a:solidFill>
                  <a:schemeClr val="bg1"/>
                </a:solidFill>
              </a:rPr>
              <a:t>input</a:t>
            </a:r>
          </a:p>
          <a:p>
            <a:r>
              <a:rPr lang="en-US" dirty="0"/>
              <a:t>Calculate the </a:t>
            </a:r>
            <a:r>
              <a:rPr lang="en-US" b="1" dirty="0">
                <a:solidFill>
                  <a:schemeClr val="bg1"/>
                </a:solidFill>
              </a:rPr>
              <a:t>sum</a:t>
            </a:r>
            <a:r>
              <a:rPr lang="en-US" dirty="0"/>
              <a:t> of the </a:t>
            </a:r>
            <a:r>
              <a:rPr lang="en-US" b="1" dirty="0">
                <a:solidFill>
                  <a:schemeClr val="bg1"/>
                </a:solidFill>
              </a:rPr>
              <a:t>first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last</a:t>
            </a:r>
            <a:r>
              <a:rPr lang="en-US" dirty="0"/>
              <a:t> elements</a:t>
            </a:r>
          </a:p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Return</a:t>
            </a:r>
            <a:r>
              <a:rPr lang="en-US" dirty="0"/>
              <a:t> the value at the end of your function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 dirty="0"/>
              <a:t>Problem: Sum First and Last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B40D1E9-F11E-4A83-8520-E1E594E04480}"/>
              </a:ext>
            </a:extLst>
          </p:cNvPr>
          <p:cNvGrpSpPr/>
          <p:nvPr/>
        </p:nvGrpSpPr>
        <p:grpSpPr>
          <a:xfrm>
            <a:off x="2917517" y="3817003"/>
            <a:ext cx="6356966" cy="601997"/>
            <a:chOff x="2521083" y="4104000"/>
            <a:chExt cx="6356966" cy="601997"/>
          </a:xfrm>
        </p:grpSpPr>
        <p:sp>
          <p:nvSpPr>
            <p:cNvPr id="15" name="Right Arrow 4">
              <a:extLst>
                <a:ext uri="{FF2B5EF4-FFF2-40B4-BE49-F238E27FC236}">
                  <a16:creationId xmlns:a16="http://schemas.microsoft.com/office/drawing/2014/main" id="{545AE056-4CF6-4750-AA44-1B6971129D20}"/>
                </a:ext>
              </a:extLst>
            </p:cNvPr>
            <p:cNvSpPr/>
            <p:nvPr/>
          </p:nvSpPr>
          <p:spPr bwMode="auto">
            <a:xfrm>
              <a:off x="6731040" y="4214498"/>
              <a:ext cx="609600" cy="381000"/>
            </a:xfrm>
            <a:prstGeom prst="right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4773237-5043-4891-B0F6-E219634537F8}"/>
                </a:ext>
              </a:extLst>
            </p:cNvPr>
            <p:cNvSpPr txBox="1"/>
            <p:nvPr/>
          </p:nvSpPr>
          <p:spPr>
            <a:xfrm>
              <a:off x="2521083" y="4104000"/>
              <a:ext cx="3674634" cy="60199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['20', '30', '40']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3947328-4B74-42E3-BD95-BA6DF81DD651}"/>
                </a:ext>
              </a:extLst>
            </p:cNvPr>
            <p:cNvSpPr txBox="1"/>
            <p:nvPr/>
          </p:nvSpPr>
          <p:spPr>
            <a:xfrm>
              <a:off x="7875963" y="4104000"/>
              <a:ext cx="1002086" cy="60199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60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4D78326-0D46-4220-8D23-AE2130389743}"/>
              </a:ext>
            </a:extLst>
          </p:cNvPr>
          <p:cNvGrpSpPr/>
          <p:nvPr/>
        </p:nvGrpSpPr>
        <p:grpSpPr>
          <a:xfrm>
            <a:off x="2917517" y="4942003"/>
            <a:ext cx="6356966" cy="601997"/>
            <a:chOff x="2521083" y="4104000"/>
            <a:chExt cx="6356966" cy="601997"/>
          </a:xfrm>
        </p:grpSpPr>
        <p:sp>
          <p:nvSpPr>
            <p:cNvPr id="20" name="Right Arrow 4">
              <a:extLst>
                <a:ext uri="{FF2B5EF4-FFF2-40B4-BE49-F238E27FC236}">
                  <a16:creationId xmlns:a16="http://schemas.microsoft.com/office/drawing/2014/main" id="{CF3321E0-43AC-4FF1-9484-77CC478CD052}"/>
                </a:ext>
              </a:extLst>
            </p:cNvPr>
            <p:cNvSpPr/>
            <p:nvPr/>
          </p:nvSpPr>
          <p:spPr bwMode="auto">
            <a:xfrm>
              <a:off x="6731040" y="4214498"/>
              <a:ext cx="609600" cy="381000"/>
            </a:xfrm>
            <a:prstGeom prst="right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5917E9A-7A11-4BB4-BBC2-AFEAAEDC3146}"/>
                </a:ext>
              </a:extLst>
            </p:cNvPr>
            <p:cNvSpPr txBox="1"/>
            <p:nvPr/>
          </p:nvSpPr>
          <p:spPr>
            <a:xfrm>
              <a:off x="2521083" y="4104000"/>
              <a:ext cx="3674634" cy="60199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['5', '10']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6343806-3C45-49C3-BC82-A8574BA22E72}"/>
                </a:ext>
              </a:extLst>
            </p:cNvPr>
            <p:cNvSpPr txBox="1"/>
            <p:nvPr/>
          </p:nvSpPr>
          <p:spPr>
            <a:xfrm>
              <a:off x="7875963" y="4104000"/>
              <a:ext cx="1002086" cy="60199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15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7973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/>
              <a:t>Arrays</a:t>
            </a:r>
          </a:p>
          <a:p>
            <a:pPr>
              <a:buClr>
                <a:schemeClr val="tx1"/>
              </a:buClr>
            </a:pPr>
            <a:r>
              <a:rPr lang="en-US" sz="3200" dirty="0"/>
              <a:t>Accessing Array Elements</a:t>
            </a:r>
          </a:p>
          <a:p>
            <a:pPr>
              <a:buClr>
                <a:schemeClr val="tx1"/>
              </a:buClr>
            </a:pPr>
            <a:r>
              <a:rPr lang="en-US" sz="3200" dirty="0"/>
              <a:t>Mutator Methods</a:t>
            </a:r>
          </a:p>
          <a:p>
            <a:pPr>
              <a:buClr>
                <a:schemeClr val="tx1"/>
              </a:buClr>
            </a:pPr>
            <a:r>
              <a:rPr lang="en-US" sz="3200" dirty="0"/>
              <a:t>Accessor Methods</a:t>
            </a:r>
          </a:p>
          <a:p>
            <a:pPr>
              <a:buClr>
                <a:schemeClr val="tx1"/>
              </a:buClr>
            </a:pPr>
            <a:r>
              <a:rPr lang="en-US" sz="3200" dirty="0"/>
              <a:t>Iteration Methods</a:t>
            </a:r>
          </a:p>
          <a:p>
            <a:pPr>
              <a:buClr>
                <a:schemeClr val="tx1"/>
              </a:buClr>
            </a:pPr>
            <a:r>
              <a:rPr lang="en-US" sz="3200" dirty="0"/>
              <a:t>The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reduce()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dirty="0"/>
              <a:t>method</a:t>
            </a:r>
          </a:p>
          <a:p>
            <a:pPr>
              <a:buClr>
                <a:schemeClr val="tx1"/>
              </a:buClr>
            </a:pPr>
            <a:r>
              <a:rPr lang="en-US" sz="3200" dirty="0"/>
              <a:t>Nested Arrays</a:t>
            </a:r>
            <a:endParaRPr lang="en-US" dirty="0"/>
          </a:p>
          <a:p>
            <a:endParaRPr lang="en-US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828096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19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 dirty="0"/>
              <a:t>Solution: Sum First and Last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581F2E0-AF64-4728-96D4-18C96907CAE0}"/>
              </a:ext>
            </a:extLst>
          </p:cNvPr>
          <p:cNvSpPr txBox="1"/>
          <p:nvPr/>
        </p:nvSpPr>
        <p:spPr>
          <a:xfrm>
            <a:off x="1146000" y="1763399"/>
            <a:ext cx="9900000" cy="229560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400" b="1">
                <a:effectLst/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function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firstSolution</a:t>
            </a:r>
            <a:r>
              <a:rPr lang="en-US" sz="2400" dirty="0">
                <a:solidFill>
                  <a:schemeClr val="tx1"/>
                </a:solidFill>
                <a:effectLst/>
              </a:rPr>
              <a:t>(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arr</a:t>
            </a:r>
            <a:r>
              <a:rPr lang="en-US" sz="2400" dirty="0">
                <a:solidFill>
                  <a:schemeClr val="tx1"/>
                </a:solidFill>
                <a:effectLst/>
              </a:rPr>
              <a:t>) {</a:t>
            </a:r>
          </a:p>
          <a:p>
            <a:r>
              <a:rPr lang="en-US" dirty="0"/>
              <a:t>  const first = Number(</a:t>
            </a:r>
            <a:r>
              <a:rPr lang="en-US" dirty="0" err="1"/>
              <a:t>arr</a:t>
            </a:r>
            <a:r>
              <a:rPr lang="en-US" dirty="0"/>
              <a:t>[0]);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  const last = Number(</a:t>
            </a:r>
            <a:r>
              <a:rPr lang="en-US" dirty="0" err="1"/>
              <a:t>arr</a:t>
            </a:r>
            <a:r>
              <a:rPr lang="en-US" dirty="0"/>
              <a:t>[</a:t>
            </a:r>
            <a:r>
              <a:rPr lang="en-US" dirty="0" err="1"/>
              <a:t>arr.</a:t>
            </a:r>
            <a:r>
              <a:rPr lang="en-US" dirty="0" err="1">
                <a:solidFill>
                  <a:schemeClr val="bg1"/>
                </a:solidFill>
              </a:rPr>
              <a:t>length</a:t>
            </a:r>
            <a:r>
              <a:rPr lang="en-US" dirty="0"/>
              <a:t> - 1]);</a:t>
            </a:r>
          </a:p>
          <a:p>
            <a:pPr>
              <a:spcBef>
                <a:spcPts val="1800"/>
              </a:spcBef>
            </a:pPr>
            <a:r>
              <a:rPr lang="en-US" dirty="0">
                <a:solidFill>
                  <a:schemeClr val="bg1"/>
                </a:solidFill>
              </a:rPr>
              <a:t>  return</a:t>
            </a:r>
            <a:r>
              <a:rPr lang="en-US" dirty="0"/>
              <a:t> first + last;</a:t>
            </a:r>
            <a:endParaRPr lang="en-US" sz="2400" dirty="0">
              <a:solidFill>
                <a:schemeClr val="tx1"/>
              </a:solidFill>
              <a:effectLst/>
            </a:endParaRPr>
          </a:p>
          <a:p>
            <a:r>
              <a:rPr lang="en-US" dirty="0"/>
              <a:t>}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F8C177E-BD52-4130-9AC1-4779A2FE12CE}"/>
              </a:ext>
            </a:extLst>
          </p:cNvPr>
          <p:cNvSpPr txBox="1"/>
          <p:nvPr/>
        </p:nvSpPr>
        <p:spPr>
          <a:xfrm>
            <a:off x="1146000" y="4554000"/>
            <a:ext cx="9900000" cy="13261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400" b="1">
                <a:effectLst/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function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secondSolution</a:t>
            </a:r>
            <a:r>
              <a:rPr lang="en-US" sz="2400" dirty="0">
                <a:solidFill>
                  <a:schemeClr val="tx1"/>
                </a:solidFill>
                <a:effectLst/>
              </a:rPr>
              <a:t>(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arr</a:t>
            </a:r>
            <a:r>
              <a:rPr lang="en-US" sz="2400" dirty="0">
                <a:solidFill>
                  <a:schemeClr val="tx1"/>
                </a:solidFill>
                <a:effectLst/>
              </a:rPr>
              <a:t>) {</a:t>
            </a:r>
          </a:p>
          <a:p>
            <a:r>
              <a:rPr lang="en-US" dirty="0">
                <a:solidFill>
                  <a:schemeClr val="bg1"/>
                </a:solidFill>
              </a:rPr>
              <a:t>  return</a:t>
            </a:r>
            <a:r>
              <a:rPr lang="en-US" dirty="0"/>
              <a:t> Number(</a:t>
            </a:r>
            <a:r>
              <a:rPr lang="en-US" dirty="0" err="1"/>
              <a:t>arr.</a:t>
            </a:r>
            <a:r>
              <a:rPr lang="en-US" dirty="0" err="1">
                <a:solidFill>
                  <a:schemeClr val="bg1"/>
                </a:solidFill>
              </a:rPr>
              <a:t>pop</a:t>
            </a:r>
            <a:r>
              <a:rPr lang="en-US" dirty="0"/>
              <a:t>()) + Number(</a:t>
            </a:r>
            <a:r>
              <a:rPr lang="en-US" dirty="0" err="1"/>
              <a:t>arr.</a:t>
            </a:r>
            <a:r>
              <a:rPr lang="en-US" dirty="0" err="1">
                <a:solidFill>
                  <a:schemeClr val="bg1"/>
                </a:solidFill>
              </a:rPr>
              <a:t>shift</a:t>
            </a:r>
            <a:r>
              <a:rPr lang="en-US" dirty="0"/>
              <a:t>());</a:t>
            </a:r>
            <a:endParaRPr lang="en-US" sz="2400" dirty="0">
              <a:solidFill>
                <a:schemeClr val="tx1"/>
              </a:solidFill>
              <a:effectLst/>
            </a:endParaRP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74651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1D010BD-BFD0-4053-9DAB-CD5D999C6E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/>
          <a:lstStyle/>
          <a:p>
            <a:r>
              <a:rPr lang="en-US" dirty="0"/>
              <a:t>Create a </a:t>
            </a:r>
            <a:r>
              <a:rPr lang="en-US" b="1" dirty="0">
                <a:solidFill>
                  <a:schemeClr val="bg1"/>
                </a:solidFill>
              </a:rPr>
              <a:t>new array </a:t>
            </a:r>
            <a:r>
              <a:rPr lang="en-US" dirty="0"/>
              <a:t>from the input array</a:t>
            </a:r>
          </a:p>
          <a:p>
            <a:pPr lvl="1"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Prepend </a:t>
            </a:r>
            <a:r>
              <a:rPr lang="en-US" dirty="0"/>
              <a:t>negative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elements at the front of the result</a:t>
            </a:r>
          </a:p>
          <a:p>
            <a:pPr lvl="1"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Append</a:t>
            </a:r>
            <a:r>
              <a:rPr lang="en-US" dirty="0"/>
              <a:t> non-negative elements at the end of the result</a:t>
            </a:r>
          </a:p>
          <a:p>
            <a:pPr>
              <a:buClr>
                <a:srgbClr val="234465"/>
              </a:buClr>
            </a:pPr>
            <a:r>
              <a:rPr lang="en-US" sz="3198" b="1" dirty="0">
                <a:solidFill>
                  <a:schemeClr val="bg1"/>
                </a:solidFill>
              </a:rPr>
              <a:t>Print</a:t>
            </a:r>
            <a:r>
              <a:rPr lang="en-US" dirty="0"/>
              <a:t> each resulting value on a new line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 dirty="0"/>
              <a:t>Problem: Negative / Positive Numbers</a:t>
            </a:r>
          </a:p>
        </p:txBody>
      </p:sp>
      <p:sp>
        <p:nvSpPr>
          <p:cNvPr id="15" name="Right Arrow 4">
            <a:extLst>
              <a:ext uri="{FF2B5EF4-FFF2-40B4-BE49-F238E27FC236}">
                <a16:creationId xmlns:a16="http://schemas.microsoft.com/office/drawing/2014/main" id="{545AE056-4CF6-4750-AA44-1B6971129D20}"/>
              </a:ext>
            </a:extLst>
          </p:cNvPr>
          <p:cNvSpPr/>
          <p:nvPr/>
        </p:nvSpPr>
        <p:spPr bwMode="auto">
          <a:xfrm>
            <a:off x="3687343" y="4934498"/>
            <a:ext cx="6096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4773237-5043-4891-B0F6-E219634537F8}"/>
              </a:ext>
            </a:extLst>
          </p:cNvPr>
          <p:cNvSpPr txBox="1"/>
          <p:nvPr/>
        </p:nvSpPr>
        <p:spPr>
          <a:xfrm>
            <a:off x="736985" y="4824000"/>
            <a:ext cx="2575200" cy="601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[7, -2, 8, 9]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3947328-4B74-42E3-BD95-BA6DF81DD651}"/>
              </a:ext>
            </a:extLst>
          </p:cNvPr>
          <p:cNvSpPr txBox="1"/>
          <p:nvPr/>
        </p:nvSpPr>
        <p:spPr>
          <a:xfrm>
            <a:off x="4672101" y="4214602"/>
            <a:ext cx="797914" cy="182079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-2</a:t>
            </a:r>
          </a:p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7</a:t>
            </a:r>
          </a:p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8</a:t>
            </a:r>
          </a:p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9</a:t>
            </a:r>
          </a:p>
        </p:txBody>
      </p:sp>
      <p:sp>
        <p:nvSpPr>
          <p:cNvPr id="9" name="Right Arrow 4">
            <a:extLst>
              <a:ext uri="{FF2B5EF4-FFF2-40B4-BE49-F238E27FC236}">
                <a16:creationId xmlns:a16="http://schemas.microsoft.com/office/drawing/2014/main" id="{7DB680A7-0F25-4781-9957-17835111DC70}"/>
              </a:ext>
            </a:extLst>
          </p:cNvPr>
          <p:cNvSpPr/>
          <p:nvPr/>
        </p:nvSpPr>
        <p:spPr bwMode="auto">
          <a:xfrm>
            <a:off x="9730870" y="4934498"/>
            <a:ext cx="6096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9D9C361-45D8-4F35-B778-FE9305EFC302}"/>
              </a:ext>
            </a:extLst>
          </p:cNvPr>
          <p:cNvSpPr txBox="1"/>
          <p:nvPr/>
        </p:nvSpPr>
        <p:spPr>
          <a:xfrm>
            <a:off x="6604931" y="4824000"/>
            <a:ext cx="2809308" cy="601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[3, -2, 0, -1]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112FB10-D1F2-44B9-81B2-1FD72173EE35}"/>
              </a:ext>
            </a:extLst>
          </p:cNvPr>
          <p:cNvSpPr txBox="1"/>
          <p:nvPr/>
        </p:nvSpPr>
        <p:spPr>
          <a:xfrm>
            <a:off x="10657101" y="4214602"/>
            <a:ext cx="797914" cy="182079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-1</a:t>
            </a:r>
          </a:p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-2</a:t>
            </a:r>
          </a:p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3</a:t>
            </a:r>
          </a:p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327275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 dirty="0"/>
              <a:t>Solution: Negative / Positive Numbers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14C0AB-72C3-4147-A600-72FFBE3A14AC}"/>
              </a:ext>
            </a:extLst>
          </p:cNvPr>
          <p:cNvSpPr txBox="1"/>
          <p:nvPr/>
        </p:nvSpPr>
        <p:spPr>
          <a:xfrm>
            <a:off x="1506000" y="1575907"/>
            <a:ext cx="9180000" cy="43730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400" b="1">
                <a:effectLst/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function solve(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arr</a:t>
            </a:r>
            <a:r>
              <a:rPr lang="en-US" sz="2400" dirty="0">
                <a:solidFill>
                  <a:schemeClr val="tx1"/>
                </a:solidFill>
                <a:effectLst/>
              </a:rPr>
              <a:t>) {</a:t>
            </a:r>
          </a:p>
          <a:p>
            <a:r>
              <a:rPr lang="en-US" dirty="0"/>
              <a:t>  const result =[];</a:t>
            </a:r>
            <a:endParaRPr lang="en-US" sz="2400" dirty="0">
              <a:solidFill>
                <a:schemeClr val="tx1"/>
              </a:solidFill>
              <a:effectLst/>
            </a:endParaRPr>
          </a:p>
          <a:p>
            <a:pPr>
              <a:spcBef>
                <a:spcPts val="1800"/>
              </a:spcBef>
            </a:pPr>
            <a:r>
              <a:rPr lang="en-US" dirty="0"/>
              <a:t>  </a:t>
            </a:r>
            <a:r>
              <a:rPr lang="en-US" dirty="0">
                <a:solidFill>
                  <a:schemeClr val="bg1"/>
                </a:solidFill>
              </a:rPr>
              <a:t>for</a:t>
            </a:r>
            <a:r>
              <a:rPr lang="en-US" dirty="0"/>
              <a:t> (let num </a:t>
            </a:r>
            <a:r>
              <a:rPr lang="en-US" dirty="0">
                <a:solidFill>
                  <a:schemeClr val="bg1"/>
                </a:solidFill>
              </a:rPr>
              <a:t>of</a:t>
            </a:r>
            <a:r>
              <a:rPr lang="en-US" dirty="0"/>
              <a:t> </a:t>
            </a:r>
            <a:r>
              <a:rPr lang="en-US" dirty="0" err="1"/>
              <a:t>arr</a:t>
            </a:r>
            <a:r>
              <a:rPr lang="en-US" dirty="0"/>
              <a:t>) {</a:t>
            </a:r>
          </a:p>
          <a:p>
            <a:r>
              <a:rPr lang="en-US" dirty="0"/>
              <a:t>    if (num &lt; 0) { </a:t>
            </a:r>
            <a:r>
              <a:rPr lang="en-US" dirty="0" err="1"/>
              <a:t>result.</a:t>
            </a:r>
            <a:r>
              <a:rPr lang="en-US" dirty="0" err="1">
                <a:solidFill>
                  <a:schemeClr val="bg1"/>
                </a:solidFill>
              </a:rPr>
              <a:t>unshift</a:t>
            </a:r>
            <a:r>
              <a:rPr lang="en-US" dirty="0"/>
              <a:t>(num); </a:t>
            </a:r>
            <a:r>
              <a:rPr lang="en-US" sz="2400" dirty="0">
                <a:solidFill>
                  <a:schemeClr val="tx1"/>
                </a:solidFill>
                <a:effectLst/>
              </a:rPr>
              <a:t>}</a:t>
            </a:r>
          </a:p>
          <a:p>
            <a:r>
              <a:rPr lang="en-US" dirty="0"/>
              <a:t>    </a:t>
            </a:r>
            <a:r>
              <a:rPr lang="en-US" sz="2400" dirty="0">
                <a:solidFill>
                  <a:schemeClr val="tx1"/>
                </a:solidFill>
                <a:effectLst/>
              </a:rPr>
              <a:t>else { </a:t>
            </a:r>
            <a:r>
              <a:rPr lang="en-US" dirty="0" err="1"/>
              <a:t>result.</a:t>
            </a:r>
            <a:r>
              <a:rPr lang="en-US" dirty="0" err="1">
                <a:solidFill>
                  <a:schemeClr val="bg1"/>
                </a:solidFill>
              </a:rPr>
              <a:t>push</a:t>
            </a:r>
            <a:r>
              <a:rPr lang="en-US" dirty="0"/>
              <a:t>(num); </a:t>
            </a:r>
            <a:r>
              <a:rPr lang="en-US" sz="2400" dirty="0">
                <a:solidFill>
                  <a:schemeClr val="tx1"/>
                </a:solidFill>
                <a:effectLst/>
              </a:rPr>
              <a:t>}</a:t>
            </a:r>
          </a:p>
          <a:p>
            <a:r>
              <a:rPr lang="en-US" dirty="0"/>
              <a:t>  }</a:t>
            </a:r>
            <a:endParaRPr lang="en-US" sz="2400" dirty="0">
              <a:solidFill>
                <a:schemeClr val="tx1"/>
              </a:solidFill>
              <a:effectLst/>
            </a:endParaRPr>
          </a:p>
          <a:p>
            <a:pPr>
              <a:spcBef>
                <a:spcPts val="1800"/>
              </a:spcBef>
            </a:pPr>
            <a:r>
              <a:rPr lang="en-US" dirty="0"/>
              <a:t>  </a:t>
            </a:r>
            <a:r>
              <a:rPr lang="en-US" dirty="0">
                <a:solidFill>
                  <a:schemeClr val="bg1"/>
                </a:solidFill>
              </a:rPr>
              <a:t>for</a:t>
            </a:r>
            <a:r>
              <a:rPr lang="en-US" dirty="0"/>
              <a:t> (let num </a:t>
            </a:r>
            <a:r>
              <a:rPr lang="en-US" dirty="0">
                <a:solidFill>
                  <a:schemeClr val="bg1"/>
                </a:solidFill>
              </a:rPr>
              <a:t>of</a:t>
            </a:r>
            <a:r>
              <a:rPr lang="en-US" dirty="0"/>
              <a:t> result) {</a:t>
            </a:r>
          </a:p>
          <a:p>
            <a:r>
              <a:rPr lang="en-US" dirty="0"/>
              <a:t>    console.log(num);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  }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59854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Changes the contents of an array by </a:t>
            </a:r>
            <a:r>
              <a:rPr lang="en-US" sz="3000" b="1" dirty="0">
                <a:solidFill>
                  <a:schemeClr val="bg1"/>
                </a:solidFill>
              </a:rPr>
              <a:t>removing</a:t>
            </a:r>
            <a:r>
              <a:rPr lang="en-US" sz="3000" dirty="0"/>
              <a:t> or </a:t>
            </a:r>
            <a:r>
              <a:rPr lang="en-US" sz="3000" b="1" dirty="0">
                <a:solidFill>
                  <a:schemeClr val="bg1"/>
                </a:solidFill>
              </a:rPr>
              <a:t>replacing</a:t>
            </a:r>
            <a:r>
              <a:rPr lang="en-US" sz="3000" dirty="0"/>
              <a:t> </a:t>
            </a:r>
            <a:br>
              <a:rPr lang="en-US" sz="3000" dirty="0"/>
            </a:br>
            <a:r>
              <a:rPr lang="en-US" sz="3000" dirty="0"/>
              <a:t>existing </a:t>
            </a:r>
            <a:r>
              <a:rPr lang="en-US" sz="3000" b="1" dirty="0">
                <a:solidFill>
                  <a:schemeClr val="bg1"/>
                </a:solidFill>
              </a:rPr>
              <a:t>elements</a:t>
            </a:r>
            <a:r>
              <a:rPr lang="en-US" sz="3000" dirty="0"/>
              <a:t> and/or </a:t>
            </a:r>
            <a:r>
              <a:rPr lang="en-US" sz="3000" b="1" dirty="0">
                <a:solidFill>
                  <a:schemeClr val="bg1"/>
                </a:solidFill>
              </a:rPr>
              <a:t>adding</a:t>
            </a:r>
            <a:r>
              <a:rPr lang="en-US" sz="3000" dirty="0"/>
              <a:t> </a:t>
            </a:r>
            <a:r>
              <a:rPr lang="en-US" sz="3000" b="1" dirty="0">
                <a:solidFill>
                  <a:schemeClr val="bg1"/>
                </a:solidFill>
              </a:rPr>
              <a:t>new</a:t>
            </a:r>
            <a:r>
              <a:rPr lang="en-US" sz="3000" dirty="0"/>
              <a:t> elements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Splice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999094" y="2370724"/>
            <a:ext cx="10011000" cy="399083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let 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nums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= [1, 3, 4, 5, 6];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nums.splice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(1, 0, 2)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inserts at index 1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nums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 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[ 1, 2, 3, 4, 5, 6 ]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nums.splice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(4,1,19); 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replaces 1 element at index 4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nums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[ 1, 2, 3, 4, 19, 6 ]</a:t>
            </a:r>
            <a:endParaRPr lang="en-US" sz="240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let el = </a:t>
            </a: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nums.splice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(2,1)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removes 1 element at index 2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nums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[ 1, 2, 4, 19, 6 ]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console.log(el); 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[ 3 ]</a:t>
            </a:r>
          </a:p>
        </p:txBody>
      </p:sp>
    </p:spTree>
    <p:extLst>
      <p:ext uri="{BB962C8B-B14F-4D97-AF65-F5344CB8AC3E}">
        <p14:creationId xmlns:p14="http://schemas.microsoft.com/office/powerpoint/2010/main" val="1634110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Fills all the elements of an array from a </a:t>
            </a:r>
            <a:r>
              <a:rPr lang="en-US" b="1" dirty="0">
                <a:solidFill>
                  <a:schemeClr val="bg1"/>
                </a:solidFill>
              </a:rPr>
              <a:t>start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index</a:t>
            </a:r>
            <a:r>
              <a:rPr lang="en-US" dirty="0"/>
              <a:t> to an </a:t>
            </a:r>
            <a:r>
              <a:rPr lang="en-US" b="1" dirty="0">
                <a:solidFill>
                  <a:schemeClr val="bg1"/>
                </a:solidFill>
              </a:rPr>
              <a:t>end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index</a:t>
            </a:r>
            <a:r>
              <a:rPr lang="en-US" dirty="0"/>
              <a:t> with a </a:t>
            </a:r>
            <a:r>
              <a:rPr lang="en-US" b="1" dirty="0">
                <a:solidFill>
                  <a:schemeClr val="bg1"/>
                </a:solidFill>
              </a:rPr>
              <a:t>static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value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Fill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181000" y="2386332"/>
            <a:ext cx="8670163" cy="30162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let arr = [1, 2, 3, 4];</a:t>
            </a:r>
            <a:b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 fill with 0 from position 2 until position 4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arr.fill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(0, 2,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4)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[1, 2, 0, 0]</a:t>
            </a:r>
            <a:b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 fill with 5 from position 1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arr.fill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(5,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1)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[1, 5, 5, 5]</a:t>
            </a:r>
            <a:b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arr.fill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(6)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[6, 6, 6, 6]</a:t>
            </a:r>
          </a:p>
        </p:txBody>
      </p:sp>
    </p:spTree>
    <p:extLst>
      <p:ext uri="{BB962C8B-B14F-4D97-AF65-F5344CB8AC3E}">
        <p14:creationId xmlns:p14="http://schemas.microsoft.com/office/powerpoint/2010/main" val="2262149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Reverses the array</a:t>
            </a:r>
          </a:p>
          <a:p>
            <a:pPr lvl="1"/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first</a:t>
            </a:r>
            <a:r>
              <a:rPr lang="en-US" dirty="0"/>
              <a:t> array </a:t>
            </a:r>
            <a:r>
              <a:rPr lang="en-US" b="1" dirty="0">
                <a:solidFill>
                  <a:schemeClr val="bg1"/>
                </a:solidFill>
              </a:rPr>
              <a:t>element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becomes</a:t>
            </a:r>
            <a:r>
              <a:rPr lang="en-US" dirty="0"/>
              <a:t> the </a:t>
            </a:r>
            <a:r>
              <a:rPr lang="en-US" b="1" dirty="0">
                <a:solidFill>
                  <a:schemeClr val="bg1"/>
                </a:solidFill>
              </a:rPr>
              <a:t>last</a:t>
            </a:r>
            <a:r>
              <a:rPr lang="en-US" dirty="0"/>
              <a:t>, and the last array element becomes the first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Reverse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586000" y="3117301"/>
            <a:ext cx="6200987" cy="155427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let arr = [1, 2, 3, 4];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arr.reverse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[ 4, 3, 2, 1 ]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786987" y="3249421"/>
            <a:ext cx="2882677" cy="3119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299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870325" y="1238901"/>
            <a:ext cx="10321675" cy="5546589"/>
          </a:xfrm>
        </p:spPr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sort()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method sorts the items of an array</a:t>
            </a:r>
          </a:p>
          <a:p>
            <a:r>
              <a:rPr lang="en-US" dirty="0"/>
              <a:t>Depending on the provided </a:t>
            </a:r>
            <a:r>
              <a:rPr lang="en-US" b="1" dirty="0">
                <a:solidFill>
                  <a:schemeClr val="bg1"/>
                </a:solidFill>
              </a:rPr>
              <a:t>compare function</a:t>
            </a:r>
            <a:r>
              <a:rPr lang="en-US" dirty="0"/>
              <a:t>, sorting can be </a:t>
            </a:r>
            <a:r>
              <a:rPr lang="en-US" b="1" dirty="0">
                <a:solidFill>
                  <a:schemeClr val="bg1"/>
                </a:solidFill>
              </a:rPr>
              <a:t>alphabetic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numeric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and either </a:t>
            </a:r>
            <a:r>
              <a:rPr lang="en-US" b="1" dirty="0">
                <a:solidFill>
                  <a:schemeClr val="bg1"/>
                </a:solidFill>
              </a:rPr>
              <a:t>ascending (up) </a:t>
            </a:r>
            <a:r>
              <a:rPr lang="en-US" dirty="0"/>
              <a:t>or </a:t>
            </a:r>
            <a:r>
              <a:rPr lang="en-US" b="1" dirty="0">
                <a:solidFill>
                  <a:schemeClr val="bg1"/>
                </a:solidFill>
              </a:rPr>
              <a:t>descending (down)</a:t>
            </a:r>
          </a:p>
          <a:p>
            <a:r>
              <a:rPr lang="en-US" dirty="0"/>
              <a:t>By default,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sort()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function sorts the values as        strings in </a:t>
            </a:r>
            <a:r>
              <a:rPr lang="en-US" b="1" dirty="0">
                <a:solidFill>
                  <a:schemeClr val="bg1"/>
                </a:solidFill>
              </a:rPr>
              <a:t>alphabetical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ascending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order</a:t>
            </a:r>
          </a:p>
          <a:p>
            <a:r>
              <a:rPr lang="en-US" dirty="0"/>
              <a:t>If you want to sort numbers or other values, you need to provide the correct </a:t>
            </a:r>
            <a:r>
              <a:rPr lang="en-US" b="1" dirty="0">
                <a:solidFill>
                  <a:schemeClr val="bg1"/>
                </a:solidFill>
              </a:rPr>
              <a:t>compare function</a:t>
            </a:r>
            <a:r>
              <a:rPr lang="en-US" dirty="0"/>
              <a:t>!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Arrays</a:t>
            </a:r>
          </a:p>
        </p:txBody>
      </p:sp>
    </p:spTree>
    <p:extLst>
      <p:ext uri="{BB962C8B-B14F-4D97-AF65-F5344CB8AC3E}">
        <p14:creationId xmlns:p14="http://schemas.microsoft.com/office/powerpoint/2010/main" val="3369476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Arrays – Example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06000" y="3771659"/>
            <a:ext cx="10761404" cy="14311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let numbers = [20, 40, 10, 30, 100, 5];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numbers.</a:t>
            </a:r>
            <a:r>
              <a:rPr lang="en-US" sz="29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sort()</a:t>
            </a: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; </a:t>
            </a:r>
            <a:r>
              <a:rPr lang="en-US" sz="2900" i="1" noProof="1">
                <a:solidFill>
                  <a:schemeClr val="accent2"/>
                </a:solidFill>
                <a:effectLst/>
                <a:latin typeface="Consolas" pitchFamily="49" charset="0"/>
                <a:cs typeface="Consolas" pitchFamily="49" charset="0"/>
              </a:rPr>
              <a:t>// </a:t>
            </a:r>
            <a:r>
              <a:rPr lang="en-US" sz="2900" i="1" noProof="1">
                <a:solidFill>
                  <a:schemeClr val="accent2"/>
                </a:solidFill>
                <a:effectLst/>
                <a:cs typeface="Consolas" pitchFamily="49" charset="0"/>
              </a:rPr>
              <a:t>Unexpected result on arrays of numbers!</a:t>
            </a:r>
            <a:endParaRPr lang="en-US" sz="2900" i="1" noProof="1">
              <a:solidFill>
                <a:schemeClr val="accent2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console.log(numbers); </a:t>
            </a:r>
            <a:r>
              <a:rPr lang="en-US" sz="2900" i="1" noProof="1">
                <a:solidFill>
                  <a:schemeClr val="accent2"/>
                </a:solidFill>
                <a:effectLst/>
                <a:latin typeface="Consolas" pitchFamily="49" charset="0"/>
                <a:cs typeface="Consolas" pitchFamily="49" charset="0"/>
              </a:rPr>
              <a:t>// [10,100,20,30,40,5]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B660B5C-4B06-4C61-888C-E7CB080ABA4D}"/>
              </a:ext>
            </a:extLst>
          </p:cNvPr>
          <p:cNvSpPr txBox="1">
            <a:spLocks/>
          </p:cNvSpPr>
          <p:nvPr/>
        </p:nvSpPr>
        <p:spPr>
          <a:xfrm>
            <a:off x="606000" y="1719000"/>
            <a:ext cx="10761404" cy="14311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let names = ["Peter","George","Mary"];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names.</a:t>
            </a:r>
            <a:r>
              <a:rPr lang="en-US" sz="29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sort()</a:t>
            </a: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; </a:t>
            </a:r>
            <a:r>
              <a:rPr lang="en-US" sz="2900" i="1" noProof="1">
                <a:solidFill>
                  <a:schemeClr val="accent2"/>
                </a:solidFill>
                <a:effectLst/>
                <a:latin typeface="Consolas" pitchFamily="49" charset="0"/>
                <a:cs typeface="Consolas" pitchFamily="49" charset="0"/>
              </a:rPr>
              <a:t>// </a:t>
            </a:r>
            <a:r>
              <a:rPr lang="en-US" sz="2900" i="1" noProof="1">
                <a:solidFill>
                  <a:schemeClr val="accent2"/>
                </a:solidFill>
                <a:effectLst/>
                <a:cs typeface="Consolas" pitchFamily="49" charset="0"/>
              </a:rPr>
              <a:t>Default behaviour – alphabetical order</a:t>
            </a:r>
            <a:endParaRPr lang="en-US" sz="2900" noProof="1">
              <a:solidFill>
                <a:schemeClr val="tx1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console.log(names); </a:t>
            </a:r>
            <a:r>
              <a:rPr lang="en-US" sz="2900" i="1" noProof="1">
                <a:solidFill>
                  <a:schemeClr val="accent2"/>
                </a:solidFill>
                <a:effectLst/>
                <a:latin typeface="Consolas" pitchFamily="49" charset="0"/>
                <a:cs typeface="Consolas" pitchFamily="49" charset="0"/>
              </a:rPr>
              <a:t>// ["George","Mary","Peter"]</a:t>
            </a:r>
          </a:p>
        </p:txBody>
      </p:sp>
    </p:spTree>
    <p:extLst>
      <p:ext uri="{BB962C8B-B14F-4D97-AF65-F5344CB8AC3E}">
        <p14:creationId xmlns:p14="http://schemas.microsoft.com/office/powerpoint/2010/main" val="1696493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8839387-F258-4526-974D-9773D3AF06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5C4A501-12A1-47DA-A22A-B19260F471C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function</a:t>
            </a:r>
            <a:r>
              <a:rPr lang="en-US" dirty="0"/>
              <a:t> receiving </a:t>
            </a:r>
            <a:r>
              <a:rPr lang="en-US" b="1" dirty="0">
                <a:solidFill>
                  <a:schemeClr val="bg1"/>
                </a:solidFill>
              </a:rPr>
              <a:t>two parameters</a:t>
            </a:r>
            <a:r>
              <a:rPr lang="en-US" dirty="0"/>
              <a:t>, e.g. </a:t>
            </a:r>
            <a:r>
              <a:rPr lang="en-US" b="1" dirty="0">
                <a:solidFill>
                  <a:schemeClr val="bg1"/>
                </a:solidFill>
              </a:rPr>
              <a:t>a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b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Returns</a:t>
            </a:r>
            <a:r>
              <a:rPr lang="en-US" dirty="0"/>
              <a:t> either a </a:t>
            </a:r>
            <a:r>
              <a:rPr lang="en-US" b="1" dirty="0">
                <a:solidFill>
                  <a:schemeClr val="bg1"/>
                </a:solidFill>
              </a:rPr>
              <a:t>positive</a:t>
            </a:r>
            <a:r>
              <a:rPr lang="en-US" dirty="0"/>
              <a:t> number, a </a:t>
            </a:r>
            <a:r>
              <a:rPr lang="en-US" b="1" dirty="0">
                <a:solidFill>
                  <a:schemeClr val="bg1"/>
                </a:solidFill>
              </a:rPr>
              <a:t>negative</a:t>
            </a:r>
            <a:r>
              <a:rPr lang="en-US" dirty="0"/>
              <a:t> number, or </a:t>
            </a:r>
            <a:r>
              <a:rPr lang="en-US" b="1" dirty="0">
                <a:solidFill>
                  <a:schemeClr val="bg1"/>
                </a:solidFill>
              </a:rPr>
              <a:t>zero</a:t>
            </a:r>
          </a:p>
          <a:p>
            <a:pPr lvl="1"/>
            <a:r>
              <a:rPr lang="en-US" sz="3398" dirty="0"/>
              <a:t>If</a:t>
            </a:r>
            <a:r>
              <a:rPr lang="en-US" b="1" dirty="0">
                <a:solidFill>
                  <a:schemeClr val="bg1"/>
                </a:solidFill>
              </a:rPr>
              <a:t> result &lt; 0</a:t>
            </a:r>
            <a:r>
              <a:rPr lang="en-US" dirty="0"/>
              <a:t>, a is sorted </a:t>
            </a:r>
            <a:r>
              <a:rPr lang="en-US" b="1" dirty="0">
                <a:solidFill>
                  <a:schemeClr val="bg1"/>
                </a:solidFill>
              </a:rPr>
              <a:t>before</a:t>
            </a:r>
            <a:r>
              <a:rPr lang="en-US" dirty="0"/>
              <a:t> b</a:t>
            </a:r>
          </a:p>
          <a:p>
            <a:pPr lvl="1"/>
            <a:r>
              <a:rPr lang="en-US" sz="3398" dirty="0"/>
              <a:t>If</a:t>
            </a:r>
            <a:r>
              <a:rPr lang="en-US" b="1" dirty="0">
                <a:solidFill>
                  <a:schemeClr val="bg1"/>
                </a:solidFill>
              </a:rPr>
              <a:t> result &gt; 0</a:t>
            </a:r>
            <a:r>
              <a:rPr lang="en-US" dirty="0"/>
              <a:t>, a is sorted </a:t>
            </a:r>
            <a:r>
              <a:rPr lang="en-US" b="1" dirty="0">
                <a:solidFill>
                  <a:schemeClr val="bg1"/>
                </a:solidFill>
              </a:rPr>
              <a:t>after</a:t>
            </a:r>
            <a:r>
              <a:rPr lang="en-US" dirty="0"/>
              <a:t> b</a:t>
            </a:r>
          </a:p>
          <a:p>
            <a:pPr lvl="1"/>
            <a:r>
              <a:rPr lang="en-US" sz="3398" dirty="0"/>
              <a:t>If</a:t>
            </a:r>
            <a:r>
              <a:rPr lang="en-US" b="1" dirty="0">
                <a:solidFill>
                  <a:schemeClr val="bg1"/>
                </a:solidFill>
              </a:rPr>
              <a:t> result = 0</a:t>
            </a:r>
            <a:r>
              <a:rPr lang="en-US" dirty="0"/>
              <a:t>, a and b are </a:t>
            </a:r>
            <a:r>
              <a:rPr lang="en-US" b="1" dirty="0">
                <a:solidFill>
                  <a:schemeClr val="bg1"/>
                </a:solidFill>
              </a:rPr>
              <a:t>equal</a:t>
            </a:r>
            <a:r>
              <a:rPr lang="en-US" dirty="0"/>
              <a:t> (no change)</a:t>
            </a:r>
          </a:p>
          <a:p>
            <a:pPr lvl="1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4D3DE5A-8AA2-4DAC-A16A-CCC65A2DB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Compare Functions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6C26834-3AFD-492D-9DB5-B67D3101DDEB}"/>
              </a:ext>
            </a:extLst>
          </p:cNvPr>
          <p:cNvSpPr txBox="1">
            <a:spLocks/>
          </p:cNvSpPr>
          <p:nvPr/>
        </p:nvSpPr>
        <p:spPr>
          <a:xfrm>
            <a:off x="1911000" y="5086631"/>
            <a:ext cx="9585000" cy="13004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6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let nums = [20, 40, 10, 30, 100, 5];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6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nums.</a:t>
            </a:r>
            <a:r>
              <a:rPr lang="en-US" sz="26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sort((a, b) =&gt; a-b);</a:t>
            </a:r>
            <a:r>
              <a:rPr lang="en-US" sz="26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i="1" noProof="1">
                <a:solidFill>
                  <a:schemeClr val="accent2"/>
                </a:solidFill>
                <a:effectLst/>
                <a:cs typeface="Consolas" pitchFamily="49" charset="0"/>
              </a:rPr>
              <a:t>// Compare elements as numbers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6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console.log(nums.join('|')); </a:t>
            </a:r>
            <a:r>
              <a:rPr lang="en-US" sz="2600" i="1" noProof="1">
                <a:solidFill>
                  <a:schemeClr val="accent2"/>
                </a:solidFill>
                <a:effectLst/>
                <a:latin typeface="Consolas" pitchFamily="49" charset="0"/>
                <a:cs typeface="Consolas" pitchFamily="49" charset="0"/>
              </a:rPr>
              <a:t>// 5|10|20|30|40|100</a:t>
            </a:r>
          </a:p>
        </p:txBody>
      </p:sp>
    </p:spTree>
    <p:extLst>
      <p:ext uri="{BB962C8B-B14F-4D97-AF65-F5344CB8AC3E}">
        <p14:creationId xmlns:p14="http://schemas.microsoft.com/office/powerpoint/2010/main" val="3675486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The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localeCompare()</a:t>
            </a:r>
            <a:r>
              <a:rPr lang="en-GB" b="1" dirty="0">
                <a:solidFill>
                  <a:schemeClr val="bg1"/>
                </a:solidFill>
              </a:rPr>
              <a:t> </a:t>
            </a:r>
            <a:r>
              <a:rPr lang="en-GB" dirty="0"/>
              <a:t>method is used to compare any two characters without regard for the case used</a:t>
            </a:r>
          </a:p>
          <a:p>
            <a:pPr lvl="1"/>
            <a:r>
              <a:rPr lang="en-GB" dirty="0"/>
              <a:t>It's a string method so it can't be used directly on an array</a:t>
            </a:r>
          </a:p>
          <a:p>
            <a:pPr lvl="1"/>
            <a:r>
              <a:rPr lang="en-GB" dirty="0"/>
              <a:t>Pass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localeCompare()</a:t>
            </a:r>
            <a:r>
              <a:rPr lang="en-GB" dirty="0"/>
              <a:t> as the comparison function</a:t>
            </a:r>
          </a:p>
          <a:p>
            <a:pPr lvl="1"/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Sorting String Arrays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022979" y="4444195"/>
            <a:ext cx="9990000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6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let words = ['nest', 'Eggs', 'bite', 'Grip', 'jAw'];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6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words.sort((a, b) =&gt;</a:t>
            </a:r>
            <a:r>
              <a:rPr lang="en-US" sz="26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 a.localeCompare(b))</a:t>
            </a:r>
            <a:r>
              <a:rPr lang="en-US" sz="26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600" noProof="1">
                <a:solidFill>
                  <a:schemeClr val="accent2"/>
                </a:solidFill>
                <a:effectLst/>
                <a:latin typeface="Consolas" pitchFamily="49" charset="0"/>
                <a:cs typeface="Consolas" pitchFamily="49" charset="0"/>
              </a:rPr>
              <a:t>// ['bite', 'Eggs', 'Grip', 'jAw', 'nest']</a:t>
            </a:r>
          </a:p>
        </p:txBody>
      </p:sp>
    </p:spTree>
    <p:extLst>
      <p:ext uri="{BB962C8B-B14F-4D97-AF65-F5344CB8AC3E}">
        <p14:creationId xmlns:p14="http://schemas.microsoft.com/office/powerpoint/2010/main" val="3330090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</a:t>
            </a:r>
            <a:r>
              <a:rPr lang="en-US" sz="11500" b="1" dirty="0" err="1"/>
              <a:t>js</a:t>
            </a:r>
            <a:r>
              <a:rPr lang="en-US" sz="11500" b="1" dirty="0"/>
              <a:t>-advanced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</p:spTree>
    <p:extLst>
      <p:ext uri="{BB962C8B-B14F-4D97-AF65-F5344CB8AC3E}">
        <p14:creationId xmlns:p14="http://schemas.microsoft.com/office/powerpoint/2010/main" val="40520170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 dirty="0"/>
              <a:t>Problem: Bigger Half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9639C83-04A8-4316-86DF-A13F2651AA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Sort</a:t>
            </a:r>
            <a:r>
              <a:rPr lang="en-US" dirty="0"/>
              <a:t> an input array of </a:t>
            </a:r>
            <a:r>
              <a:rPr lang="en-US" b="1" dirty="0">
                <a:solidFill>
                  <a:schemeClr val="bg1"/>
                </a:solidFill>
              </a:rPr>
              <a:t>numbers</a:t>
            </a:r>
            <a:r>
              <a:rPr lang="en-US" dirty="0"/>
              <a:t> in </a:t>
            </a:r>
            <a:r>
              <a:rPr lang="en-US" b="1" dirty="0">
                <a:solidFill>
                  <a:schemeClr val="bg1"/>
                </a:solidFill>
              </a:rPr>
              <a:t>ascending</a:t>
            </a:r>
            <a:r>
              <a:rPr lang="en-US" dirty="0"/>
              <a:t> order</a:t>
            </a:r>
          </a:p>
          <a:p>
            <a:r>
              <a:rPr lang="en-US" dirty="0"/>
              <a:t>Create a </a:t>
            </a:r>
            <a:r>
              <a:rPr lang="en-US" b="1" dirty="0">
                <a:solidFill>
                  <a:schemeClr val="bg1"/>
                </a:solidFill>
              </a:rPr>
              <a:t>new array </a:t>
            </a:r>
            <a:r>
              <a:rPr lang="en-US" dirty="0"/>
              <a:t>from the </a:t>
            </a:r>
            <a:r>
              <a:rPr lang="en-US" b="1" dirty="0">
                <a:solidFill>
                  <a:schemeClr val="bg1"/>
                </a:solidFill>
              </a:rPr>
              <a:t>second half </a:t>
            </a:r>
            <a:r>
              <a:rPr lang="en-US" dirty="0"/>
              <a:t>of the input array</a:t>
            </a:r>
          </a:p>
          <a:p>
            <a:pPr lvl="1"/>
            <a:r>
              <a:rPr lang="en-US" dirty="0"/>
              <a:t>If there are an </a:t>
            </a:r>
            <a:r>
              <a:rPr lang="en-US" sz="3200" b="1" dirty="0">
                <a:solidFill>
                  <a:schemeClr val="bg1"/>
                </a:solidFill>
              </a:rPr>
              <a:t>odd number </a:t>
            </a:r>
            <a:r>
              <a:rPr lang="en-US" dirty="0"/>
              <a:t>of elements, take the </a:t>
            </a:r>
            <a:r>
              <a:rPr lang="en-US" sz="3200" b="1" dirty="0">
                <a:solidFill>
                  <a:schemeClr val="bg1"/>
                </a:solidFill>
              </a:rPr>
              <a:t>bigger half</a:t>
            </a:r>
          </a:p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Return </a:t>
            </a:r>
            <a:r>
              <a:rPr lang="en-US" sz="3198" dirty="0"/>
              <a:t>the resulting array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0331203-F154-40AF-9EA1-F22B950F9BFD}"/>
              </a:ext>
            </a:extLst>
          </p:cNvPr>
          <p:cNvGrpSpPr/>
          <p:nvPr/>
        </p:nvGrpSpPr>
        <p:grpSpPr>
          <a:xfrm>
            <a:off x="1438500" y="4374000"/>
            <a:ext cx="9315000" cy="601997"/>
            <a:chOff x="1469566" y="4104000"/>
            <a:chExt cx="9315000" cy="601997"/>
          </a:xfrm>
        </p:grpSpPr>
        <p:sp>
          <p:nvSpPr>
            <p:cNvPr id="14" name="Right Arrow 4">
              <a:extLst>
                <a:ext uri="{FF2B5EF4-FFF2-40B4-BE49-F238E27FC236}">
                  <a16:creationId xmlns:a16="http://schemas.microsoft.com/office/drawing/2014/main" id="{384BDE29-748D-455A-B7BF-FE0D42E6A3CE}"/>
                </a:ext>
              </a:extLst>
            </p:cNvPr>
            <p:cNvSpPr/>
            <p:nvPr/>
          </p:nvSpPr>
          <p:spPr bwMode="auto">
            <a:xfrm>
              <a:off x="6731040" y="4214498"/>
              <a:ext cx="609600" cy="381000"/>
            </a:xfrm>
            <a:prstGeom prst="right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A91B62F-C935-4349-B891-F6113C2C5215}"/>
                </a:ext>
              </a:extLst>
            </p:cNvPr>
            <p:cNvSpPr txBox="1"/>
            <p:nvPr/>
          </p:nvSpPr>
          <p:spPr>
            <a:xfrm>
              <a:off x="1469566" y="4104000"/>
              <a:ext cx="4726151" cy="60199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[4, 7, 2, 5]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15F0047-0C24-499C-B0C5-DEA44FC89C47}"/>
                </a:ext>
              </a:extLst>
            </p:cNvPr>
            <p:cNvSpPr txBox="1"/>
            <p:nvPr/>
          </p:nvSpPr>
          <p:spPr>
            <a:xfrm>
              <a:off x="7875962" y="4104000"/>
              <a:ext cx="2908604" cy="60199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[5, 7]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49A49AC-CE71-429C-AD3F-42ED12C1E4CA}"/>
              </a:ext>
            </a:extLst>
          </p:cNvPr>
          <p:cNvGrpSpPr/>
          <p:nvPr/>
        </p:nvGrpSpPr>
        <p:grpSpPr>
          <a:xfrm>
            <a:off x="1438500" y="5450876"/>
            <a:ext cx="9315000" cy="601997"/>
            <a:chOff x="1469566" y="4104000"/>
            <a:chExt cx="9315000" cy="601997"/>
          </a:xfrm>
        </p:grpSpPr>
        <p:sp>
          <p:nvSpPr>
            <p:cNvPr id="22" name="Right Arrow 4">
              <a:extLst>
                <a:ext uri="{FF2B5EF4-FFF2-40B4-BE49-F238E27FC236}">
                  <a16:creationId xmlns:a16="http://schemas.microsoft.com/office/drawing/2014/main" id="{C66806BB-6C3D-41CA-8BC6-FA407767FA7D}"/>
                </a:ext>
              </a:extLst>
            </p:cNvPr>
            <p:cNvSpPr/>
            <p:nvPr/>
          </p:nvSpPr>
          <p:spPr bwMode="auto">
            <a:xfrm>
              <a:off x="6731040" y="4214498"/>
              <a:ext cx="609600" cy="381000"/>
            </a:xfrm>
            <a:prstGeom prst="right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4B28B4E-7738-4F3A-8E28-6907EEE27F2D}"/>
                </a:ext>
              </a:extLst>
            </p:cNvPr>
            <p:cNvSpPr txBox="1"/>
            <p:nvPr/>
          </p:nvSpPr>
          <p:spPr>
            <a:xfrm>
              <a:off x="1469566" y="4104000"/>
              <a:ext cx="4726151" cy="60199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[3, 19, 14, 7, 2, 19, 6]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7050781-FCD9-4EF8-8CCF-60C2658440BD}"/>
                </a:ext>
              </a:extLst>
            </p:cNvPr>
            <p:cNvSpPr txBox="1"/>
            <p:nvPr/>
          </p:nvSpPr>
          <p:spPr>
            <a:xfrm>
              <a:off x="7875962" y="4104000"/>
              <a:ext cx="2908604" cy="60199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[7, 14, 19, 19]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91954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 dirty="0"/>
              <a:t>Solution: Bigger Half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29956C-7FA3-45D3-862E-EC0DCB24545C}"/>
              </a:ext>
            </a:extLst>
          </p:cNvPr>
          <p:cNvSpPr txBox="1"/>
          <p:nvPr/>
        </p:nvSpPr>
        <p:spPr>
          <a:xfrm>
            <a:off x="1506000" y="2096533"/>
            <a:ext cx="9180000" cy="266493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400" b="1">
                <a:effectLst/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function solve(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arr</a:t>
            </a:r>
            <a:r>
              <a:rPr lang="en-US" sz="2400" dirty="0">
                <a:solidFill>
                  <a:schemeClr val="tx1"/>
                </a:solidFill>
                <a:effectLst/>
              </a:rPr>
              <a:t>) {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 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arr.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sort</a:t>
            </a:r>
            <a:r>
              <a:rPr lang="en-US" sz="2400" dirty="0">
                <a:solidFill>
                  <a:schemeClr val="tx1"/>
                </a:solidFill>
                <a:effectLst/>
              </a:rPr>
              <a:t>((a, b) =&gt; a </a:t>
            </a:r>
            <a:r>
              <a:rPr lang="bg-BG" sz="2400" dirty="0">
                <a:solidFill>
                  <a:schemeClr val="tx1"/>
                </a:solidFill>
                <a:effectLst/>
              </a:rPr>
              <a:t>-</a:t>
            </a:r>
            <a:r>
              <a:rPr lang="en-US" sz="2400" dirty="0">
                <a:solidFill>
                  <a:schemeClr val="tx1"/>
                </a:solidFill>
                <a:effectLst/>
              </a:rPr>
              <a:t> b);</a:t>
            </a:r>
          </a:p>
          <a:p>
            <a:r>
              <a:rPr lang="en-US" dirty="0"/>
              <a:t>  const middle = </a:t>
            </a:r>
            <a:r>
              <a:rPr lang="en-US" dirty="0" err="1"/>
              <a:t>Math.floor</a:t>
            </a:r>
            <a:r>
              <a:rPr lang="en-US" dirty="0"/>
              <a:t>(</a:t>
            </a:r>
            <a:r>
              <a:rPr lang="en-US" dirty="0" err="1"/>
              <a:t>arr.length</a:t>
            </a:r>
            <a:r>
              <a:rPr lang="en-US" dirty="0"/>
              <a:t> / 2);</a:t>
            </a:r>
            <a:endParaRPr lang="en-US" sz="2400" dirty="0">
              <a:solidFill>
                <a:schemeClr val="tx1"/>
              </a:solidFill>
              <a:effectLst/>
            </a:endParaRPr>
          </a:p>
          <a:p>
            <a:r>
              <a:rPr lang="en-US" dirty="0"/>
              <a:t>  const result = </a:t>
            </a:r>
            <a:r>
              <a:rPr lang="en-US" dirty="0" err="1"/>
              <a:t>arr.</a:t>
            </a:r>
            <a:r>
              <a:rPr lang="en-US" dirty="0" err="1">
                <a:solidFill>
                  <a:schemeClr val="bg1"/>
                </a:solidFill>
              </a:rPr>
              <a:t>slice</a:t>
            </a:r>
            <a:r>
              <a:rPr lang="en-US" dirty="0"/>
              <a:t>(middle);</a:t>
            </a:r>
          </a:p>
          <a:p>
            <a:pPr>
              <a:spcBef>
                <a:spcPts val="1800"/>
              </a:spcBef>
            </a:pPr>
            <a:r>
              <a:rPr lang="en-US" dirty="0"/>
              <a:t>  return result;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40431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3677" y="1468315"/>
            <a:ext cx="2425661" cy="24256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Accessor Methods</a:t>
            </a:r>
          </a:p>
        </p:txBody>
      </p:sp>
    </p:spTree>
    <p:extLst>
      <p:ext uri="{BB962C8B-B14F-4D97-AF65-F5344CB8AC3E}">
        <p14:creationId xmlns:p14="http://schemas.microsoft.com/office/powerpoint/2010/main" val="3629177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Creates and returns a </a:t>
            </a:r>
            <a:r>
              <a:rPr lang="en-US" b="1" dirty="0">
                <a:solidFill>
                  <a:schemeClr val="bg1"/>
                </a:solidFill>
              </a:rPr>
              <a:t>new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string</a:t>
            </a:r>
            <a:r>
              <a:rPr lang="en-US" dirty="0"/>
              <a:t> by </a:t>
            </a:r>
            <a:r>
              <a:rPr lang="en-US" b="1" dirty="0">
                <a:solidFill>
                  <a:schemeClr val="bg1"/>
                </a:solidFill>
              </a:rPr>
              <a:t>concatenating</a:t>
            </a:r>
            <a:r>
              <a:rPr lang="en-US" dirty="0"/>
              <a:t> all of the elements in an array (or an array-like object),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separated</a:t>
            </a:r>
            <a:r>
              <a:rPr lang="en-US" dirty="0"/>
              <a:t> by commas or a </a:t>
            </a:r>
            <a:r>
              <a:rPr lang="en-US" b="1" dirty="0">
                <a:solidFill>
                  <a:schemeClr val="bg1"/>
                </a:solidFill>
              </a:rPr>
              <a:t>specified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separator</a:t>
            </a:r>
            <a:r>
              <a:rPr lang="en-US" dirty="0"/>
              <a:t> string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182111" y="3069000"/>
            <a:ext cx="9304574" cy="25288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let elements = ['Fire', 'Air', 'Water'];</a:t>
            </a:r>
            <a:b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elements.</a:t>
            </a: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 "</a:t>
            </a:r>
            <a:r>
              <a:rPr lang="en-US" sz="2400" i="1" dirty="0" err="1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Fire,Air,Water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"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elements.</a:t>
            </a: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('')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 "</a:t>
            </a:r>
            <a:r>
              <a:rPr lang="en-US" sz="2400" i="1" dirty="0" err="1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FireAirWater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"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elements.</a:t>
            </a: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('-')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 "Fire-Air-Water"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console.log(['Fire'].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join(".")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Fire</a:t>
            </a:r>
          </a:p>
        </p:txBody>
      </p:sp>
    </p:spTree>
    <p:extLst>
      <p:ext uri="{BB962C8B-B14F-4D97-AF65-F5344CB8AC3E}">
        <p14:creationId xmlns:p14="http://schemas.microsoft.com/office/powerpoint/2010/main" val="3779989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sz="29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concat</a:t>
            </a:r>
            <a:r>
              <a:rPr lang="en-US" sz="29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dirty="0"/>
              <a:t> method is used to </a:t>
            </a:r>
            <a:r>
              <a:rPr lang="en-US" b="1" dirty="0">
                <a:solidFill>
                  <a:schemeClr val="bg1"/>
                </a:solidFill>
              </a:rPr>
              <a:t>merge</a:t>
            </a:r>
            <a:r>
              <a:rPr lang="en-US" dirty="0"/>
              <a:t> two or more arrays</a:t>
            </a:r>
          </a:p>
          <a:p>
            <a:r>
              <a:rPr lang="en-US" dirty="0"/>
              <a:t>This method </a:t>
            </a:r>
            <a:r>
              <a:rPr lang="en-US" b="1" dirty="0">
                <a:solidFill>
                  <a:schemeClr val="bg1"/>
                </a:solidFill>
              </a:rPr>
              <a:t>does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change</a:t>
            </a:r>
            <a:r>
              <a:rPr lang="en-US" dirty="0"/>
              <a:t> the </a:t>
            </a:r>
            <a:r>
              <a:rPr lang="en-US" b="1" dirty="0">
                <a:solidFill>
                  <a:schemeClr val="bg1"/>
                </a:solidFill>
              </a:rPr>
              <a:t>existing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arrays</a:t>
            </a:r>
            <a:r>
              <a:rPr lang="en-US" dirty="0"/>
              <a:t>, but instead returns a new array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Concat</a:t>
            </a: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176898" y="3789000"/>
            <a:ext cx="9315000" cy="201593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const num1 = [1, 2, 3];</a:t>
            </a:r>
          </a:p>
          <a:p>
            <a:pPr marL="0" indent="0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const num2 = [4, 5, 6];</a:t>
            </a:r>
          </a:p>
          <a:p>
            <a:pPr marL="0" indent="0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const num3 = [7, 8, 9];</a:t>
            </a:r>
          </a:p>
          <a:p>
            <a:pPr marL="0" indent="0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const numbers = </a:t>
            </a:r>
            <a:r>
              <a:rPr lang="pt-BR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num1.concat(num2, num3);</a:t>
            </a:r>
          </a:p>
          <a:p>
            <a:pPr marL="0" indent="0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console.log(numbers); </a:t>
            </a:r>
            <a:r>
              <a:rPr lang="pt-BR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  [1, 2, 3, 4, 5, 6, 7, 8, 9]</a:t>
            </a:r>
          </a:p>
        </p:txBody>
      </p:sp>
    </p:spTree>
    <p:extLst>
      <p:ext uri="{BB962C8B-B14F-4D97-AF65-F5344CB8AC3E}">
        <p14:creationId xmlns:p14="http://schemas.microsoft.com/office/powerpoint/2010/main" val="810823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The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slice() </a:t>
            </a:r>
            <a:r>
              <a:rPr lang="en-US" sz="3400" dirty="0"/>
              <a:t>method </a:t>
            </a:r>
            <a:r>
              <a:rPr lang="en-US" sz="3400" b="1" dirty="0">
                <a:solidFill>
                  <a:schemeClr val="bg1"/>
                </a:solidFill>
              </a:rPr>
              <a:t>returns</a:t>
            </a:r>
            <a:r>
              <a:rPr lang="en-US" sz="3400" dirty="0"/>
              <a:t> a shallow </a:t>
            </a:r>
            <a:r>
              <a:rPr lang="en-US" sz="3400" b="1" dirty="0">
                <a:solidFill>
                  <a:schemeClr val="bg1"/>
                </a:solidFill>
              </a:rPr>
              <a:t>copy</a:t>
            </a:r>
            <a:r>
              <a:rPr lang="en-US" sz="3400" dirty="0"/>
              <a:t> of a </a:t>
            </a:r>
            <a:br>
              <a:rPr lang="en-US" sz="3400" dirty="0"/>
            </a:br>
            <a:r>
              <a:rPr lang="en-US" sz="3400" b="1" dirty="0">
                <a:solidFill>
                  <a:schemeClr val="bg1"/>
                </a:solidFill>
              </a:rPr>
              <a:t>portion</a:t>
            </a:r>
            <a:r>
              <a:rPr lang="en-US" sz="3400" dirty="0"/>
              <a:t> of an array into a </a:t>
            </a:r>
            <a:r>
              <a:rPr lang="en-US" sz="3400" b="1" dirty="0">
                <a:solidFill>
                  <a:schemeClr val="bg1"/>
                </a:solidFill>
              </a:rPr>
              <a:t>new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array</a:t>
            </a:r>
            <a:r>
              <a:rPr lang="en-US" sz="3400" dirty="0"/>
              <a:t> object selected </a:t>
            </a:r>
            <a:br>
              <a:rPr lang="en-US" sz="3400" dirty="0"/>
            </a:br>
            <a:r>
              <a:rPr lang="en-US" sz="3400" dirty="0"/>
              <a:t>from begin to end (end not included)</a:t>
            </a:r>
          </a:p>
          <a:p>
            <a:r>
              <a:rPr lang="en-US" sz="3400" dirty="0"/>
              <a:t>The </a:t>
            </a:r>
            <a:r>
              <a:rPr lang="en-US" sz="3400" b="1" dirty="0">
                <a:solidFill>
                  <a:schemeClr val="bg1"/>
                </a:solidFill>
              </a:rPr>
              <a:t>original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array</a:t>
            </a:r>
            <a:r>
              <a:rPr lang="en-US" sz="3400" dirty="0"/>
              <a:t> will </a:t>
            </a:r>
            <a:r>
              <a:rPr lang="en-US" sz="3400" b="1" dirty="0">
                <a:solidFill>
                  <a:schemeClr val="bg1"/>
                </a:solidFill>
              </a:rPr>
              <a:t>not</a:t>
            </a:r>
            <a:r>
              <a:rPr lang="en-US" sz="3400" dirty="0"/>
              <a:t> be </a:t>
            </a:r>
            <a:r>
              <a:rPr lang="en-US" sz="3400" b="1" dirty="0">
                <a:solidFill>
                  <a:schemeClr val="bg1"/>
                </a:solidFill>
              </a:rPr>
              <a:t>modified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Slice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136000" y="3699000"/>
            <a:ext cx="9675000" cy="30162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let fruits = ['Banana', 'Orange', 'Lemon', 'Apple', 'Mango'];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let citrus = </a:t>
            </a:r>
            <a:r>
              <a:rPr lang="en-US" sz="22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fruits.slice</a:t>
            </a:r>
            <a:r>
              <a:rPr lang="en-US" sz="22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(1, 3)</a:t>
            </a:r>
            <a:r>
              <a:rPr lang="en-US" sz="22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let </a:t>
            </a:r>
            <a:r>
              <a:rPr lang="en-US" sz="22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fruitsCopy</a:t>
            </a:r>
            <a:r>
              <a:rPr lang="en-US" sz="22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= </a:t>
            </a:r>
            <a:r>
              <a:rPr lang="en-US" sz="22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fruits.slice</a:t>
            </a:r>
            <a:r>
              <a:rPr lang="en-US" sz="22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22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 fruits contains ['Banana', 'Orange', 'Lemon', 'Apple', </a:t>
            </a:r>
            <a:br>
              <a:rPr lang="en-US" sz="22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</a:br>
            <a:r>
              <a:rPr lang="en-US" sz="22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'Mango']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 citrus contains ['</a:t>
            </a:r>
            <a:r>
              <a:rPr lang="en-US" sz="2200" i="1" dirty="0" err="1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Orange','Lemon</a:t>
            </a:r>
            <a:r>
              <a:rPr lang="en-US" sz="22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']</a:t>
            </a:r>
          </a:p>
        </p:txBody>
      </p:sp>
    </p:spTree>
    <p:extLst>
      <p:ext uri="{BB962C8B-B14F-4D97-AF65-F5344CB8AC3E}">
        <p14:creationId xmlns:p14="http://schemas.microsoft.com/office/powerpoint/2010/main" val="183140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Determines whether an array contains a certain element, returning </a:t>
            </a:r>
            <a:r>
              <a:rPr lang="en-US" b="1" dirty="0">
                <a:solidFill>
                  <a:schemeClr val="bg1"/>
                </a:solidFill>
              </a:rPr>
              <a:t>true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false</a:t>
            </a:r>
            <a:r>
              <a:rPr lang="en-US" dirty="0"/>
              <a:t> as appropriate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Includes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181000" y="2394000"/>
            <a:ext cx="6706559" cy="399083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 array length is 3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 </a:t>
            </a:r>
            <a:r>
              <a:rPr lang="en-US" sz="2400" dirty="0" err="1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fromIndex</a:t>
            </a:r>
            <a:r>
              <a:rPr lang="en-US" sz="240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 is -100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 computed index is 3 + (-100) = -97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let arr = ['a', 'b', 'c'];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arr.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includes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'a', -100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 </a:t>
            </a:r>
            <a:r>
              <a:rPr lang="en-US" sz="240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 true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arr.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includes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'b', -100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 </a:t>
            </a:r>
            <a:r>
              <a:rPr lang="en-US" sz="240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 true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arr.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includes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'c', -100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 </a:t>
            </a:r>
            <a:r>
              <a:rPr lang="en-US" sz="240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 true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arr.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includes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'a', -2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 </a:t>
            </a:r>
            <a:r>
              <a:rPr lang="en-US" sz="240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 false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112559" y="3415151"/>
            <a:ext cx="2882677" cy="3119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358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The </a:t>
            </a:r>
            <a:r>
              <a:rPr lang="en-US" sz="3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indexOf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() </a:t>
            </a:r>
            <a:r>
              <a:rPr lang="en-US" sz="3400" dirty="0"/>
              <a:t>method </a:t>
            </a:r>
            <a:r>
              <a:rPr lang="en-US" sz="3400" b="1" dirty="0">
                <a:solidFill>
                  <a:schemeClr val="bg1"/>
                </a:solidFill>
              </a:rPr>
              <a:t>returns</a:t>
            </a:r>
            <a:r>
              <a:rPr lang="en-US" sz="3400" dirty="0"/>
              <a:t> the </a:t>
            </a:r>
            <a:r>
              <a:rPr lang="en-US" sz="3400" b="1" dirty="0">
                <a:solidFill>
                  <a:schemeClr val="bg1"/>
                </a:solidFill>
              </a:rPr>
              <a:t>first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index</a:t>
            </a:r>
            <a:r>
              <a:rPr lang="en-US" sz="3400" dirty="0"/>
              <a:t> at which a given </a:t>
            </a:r>
            <a:r>
              <a:rPr lang="en-US" sz="3400" b="1" dirty="0">
                <a:solidFill>
                  <a:schemeClr val="bg1"/>
                </a:solidFill>
              </a:rPr>
              <a:t>element</a:t>
            </a:r>
            <a:r>
              <a:rPr lang="en-US" sz="3400" dirty="0"/>
              <a:t> can be </a:t>
            </a:r>
            <a:r>
              <a:rPr lang="en-US" sz="3400" b="1" dirty="0">
                <a:solidFill>
                  <a:schemeClr val="bg1"/>
                </a:solidFill>
              </a:rPr>
              <a:t>found</a:t>
            </a:r>
            <a:r>
              <a:rPr lang="en-US" sz="3400" dirty="0"/>
              <a:t> in the array</a:t>
            </a:r>
          </a:p>
          <a:p>
            <a:pPr lvl="1"/>
            <a:r>
              <a:rPr lang="en-US" sz="3200" dirty="0"/>
              <a:t>Output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dirty="0"/>
              <a:t>is</a:t>
            </a:r>
            <a:r>
              <a:rPr lang="en-US" sz="3200" b="1" dirty="0">
                <a:solidFill>
                  <a:schemeClr val="bg1"/>
                </a:solidFill>
              </a:rPr>
              <a:t> -1</a:t>
            </a:r>
            <a:r>
              <a:rPr lang="en-US" sz="3200" dirty="0"/>
              <a:t> if element is </a:t>
            </a:r>
            <a:r>
              <a:rPr lang="en-US" sz="3200" b="1" dirty="0">
                <a:solidFill>
                  <a:schemeClr val="bg1"/>
                </a:solidFill>
              </a:rPr>
              <a:t>not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present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IndexOf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010792" y="3112790"/>
            <a:ext cx="9984444" cy="30162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beasts = ['ant', 'bison', 'camel', 'duck', 'bison'];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beasts.</a:t>
            </a: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indexOf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('bison')); </a:t>
            </a:r>
            <a:r>
              <a:rPr lang="en-US" sz="240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 1</a:t>
            </a:r>
            <a:b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lang="en-US" sz="240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 start from index 2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beasts.</a:t>
            </a: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indexOf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'bison', 2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)); </a:t>
            </a:r>
            <a:r>
              <a:rPr lang="en-US" sz="240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 4</a:t>
            </a:r>
            <a:b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beasts.</a:t>
            </a: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indexOf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'giraffe'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)); </a:t>
            </a:r>
            <a:r>
              <a:rPr lang="en-US" sz="240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-1</a:t>
            </a:r>
          </a:p>
        </p:txBody>
      </p:sp>
    </p:spTree>
    <p:extLst>
      <p:ext uri="{BB962C8B-B14F-4D97-AF65-F5344CB8AC3E}">
        <p14:creationId xmlns:p14="http://schemas.microsoft.com/office/powerpoint/2010/main" val="3742381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ADA51C5F-5194-4BE3-BCE9-19DD5D29442B}"/>
              </a:ext>
            </a:extLst>
          </p:cNvPr>
          <p:cNvSpPr/>
          <p:nvPr/>
        </p:nvSpPr>
        <p:spPr bwMode="auto">
          <a:xfrm>
            <a:off x="1422776" y="3923338"/>
            <a:ext cx="3301623" cy="1166822"/>
          </a:xfrm>
          <a:prstGeom prst="rect">
            <a:avLst/>
          </a:prstGeom>
          <a:solidFill>
            <a:srgbClr val="234465">
              <a:alpha val="50196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 dirty="0"/>
              <a:t>Problem: Piece of Pie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9639C83-04A8-4316-86DF-A13F2651AA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Receive </a:t>
            </a:r>
            <a:r>
              <a:rPr lang="en-US" b="1" dirty="0">
                <a:solidFill>
                  <a:schemeClr val="bg1"/>
                </a:solidFill>
              </a:rPr>
              <a:t>three parameters </a:t>
            </a:r>
            <a:r>
              <a:rPr lang="en-US" dirty="0"/>
              <a:t>– an </a:t>
            </a:r>
            <a:r>
              <a:rPr lang="en-US" b="1" dirty="0">
                <a:solidFill>
                  <a:schemeClr val="bg1"/>
                </a:solidFill>
              </a:rPr>
              <a:t>array of pies </a:t>
            </a:r>
            <a:r>
              <a:rPr lang="en-US" dirty="0"/>
              <a:t>and two </a:t>
            </a:r>
            <a:r>
              <a:rPr lang="en-US" b="1" dirty="0">
                <a:solidFill>
                  <a:schemeClr val="bg1"/>
                </a:solidFill>
              </a:rPr>
              <a:t>strings</a:t>
            </a:r>
          </a:p>
          <a:p>
            <a:r>
              <a:rPr lang="en-US" dirty="0"/>
              <a:t>Take all pie flavors </a:t>
            </a:r>
            <a:r>
              <a:rPr lang="en-US" b="1" dirty="0">
                <a:solidFill>
                  <a:schemeClr val="bg1"/>
                </a:solidFill>
              </a:rPr>
              <a:t>between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including</a:t>
            </a:r>
            <a:r>
              <a:rPr lang="en-US" dirty="0"/>
              <a:t> the two strings</a:t>
            </a:r>
          </a:p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Return</a:t>
            </a:r>
            <a:r>
              <a:rPr lang="en-US" dirty="0"/>
              <a:t> the result as an </a:t>
            </a:r>
            <a:r>
              <a:rPr lang="en-US" sz="3400" b="1" dirty="0">
                <a:solidFill>
                  <a:schemeClr val="bg1"/>
                </a:solidFill>
              </a:rPr>
              <a:t>array of strings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1A30A55-35F8-4F5E-87EB-9B2BE4E40128}"/>
              </a:ext>
            </a:extLst>
          </p:cNvPr>
          <p:cNvGrpSpPr/>
          <p:nvPr/>
        </p:nvGrpSpPr>
        <p:grpSpPr>
          <a:xfrm>
            <a:off x="1082112" y="3384000"/>
            <a:ext cx="10027776" cy="3039587"/>
            <a:chOff x="1469566" y="4104000"/>
            <a:chExt cx="10027776" cy="3039587"/>
          </a:xfrm>
        </p:grpSpPr>
        <p:sp>
          <p:nvSpPr>
            <p:cNvPr id="6" name="Right Arrow 4">
              <a:extLst>
                <a:ext uri="{FF2B5EF4-FFF2-40B4-BE49-F238E27FC236}">
                  <a16:creationId xmlns:a16="http://schemas.microsoft.com/office/drawing/2014/main" id="{9CF5496F-5137-4C07-927F-6038E6594BAC}"/>
                </a:ext>
              </a:extLst>
            </p:cNvPr>
            <p:cNvSpPr/>
            <p:nvPr/>
          </p:nvSpPr>
          <p:spPr bwMode="auto">
            <a:xfrm>
              <a:off x="6463378" y="5433293"/>
              <a:ext cx="609600" cy="381000"/>
            </a:xfrm>
            <a:prstGeom prst="right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2C5B097-E069-4B1E-BC83-C1B9E2AC496A}"/>
                </a:ext>
              </a:extLst>
            </p:cNvPr>
            <p:cNvSpPr txBox="1"/>
            <p:nvPr/>
          </p:nvSpPr>
          <p:spPr>
            <a:xfrm>
              <a:off x="1469566" y="4104000"/>
              <a:ext cx="4726151" cy="303958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['Pumpkin Pie',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 'Key Lime Pie',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 'Cherry Pie',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 'Lemon Meringue Pie',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 'Sugar Cream Pie'],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'Key Lime Pie',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'Lemon Meringue Pie'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FBE6874-36BC-473A-A997-8B5397E9C4E7}"/>
                </a:ext>
              </a:extLst>
            </p:cNvPr>
            <p:cNvSpPr txBox="1"/>
            <p:nvPr/>
          </p:nvSpPr>
          <p:spPr>
            <a:xfrm>
              <a:off x="7340640" y="4916530"/>
              <a:ext cx="4156702" cy="141452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['Key Lime Pie',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 'Cherry Pie',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 'Lemon Meringue Pie']</a:t>
              </a:r>
            </a:p>
          </p:txBody>
        </p:sp>
      </p:grp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47083101-DACB-40A6-A859-7C97274E7548}"/>
              </a:ext>
            </a:extLst>
          </p:cNvPr>
          <p:cNvCxnSpPr>
            <a:cxnSpLocks/>
          </p:cNvCxnSpPr>
          <p:nvPr/>
        </p:nvCxnSpPr>
        <p:spPr>
          <a:xfrm rot="10800000" flipH="1">
            <a:off x="1191000" y="4098400"/>
            <a:ext cx="213360" cy="1625600"/>
          </a:xfrm>
          <a:prstGeom prst="bentConnector3">
            <a:avLst>
              <a:gd name="adj1" fmla="val -107143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7C97E0F7-A92D-4E70-82E9-A41A0135118F}"/>
              </a:ext>
            </a:extLst>
          </p:cNvPr>
          <p:cNvCxnSpPr>
            <a:cxnSpLocks/>
          </p:cNvCxnSpPr>
          <p:nvPr/>
        </p:nvCxnSpPr>
        <p:spPr>
          <a:xfrm flipV="1">
            <a:off x="4564160" y="4901040"/>
            <a:ext cx="172720" cy="1209040"/>
          </a:xfrm>
          <a:prstGeom prst="bentConnector3">
            <a:avLst>
              <a:gd name="adj1" fmla="val 385294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6717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 dirty="0"/>
              <a:t>Solution: Piece of Pie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3AA173-08E0-446D-897E-4A230461D390}"/>
              </a:ext>
            </a:extLst>
          </p:cNvPr>
          <p:cNvSpPr txBox="1"/>
          <p:nvPr/>
        </p:nvSpPr>
        <p:spPr>
          <a:xfrm>
            <a:off x="1506000" y="2096533"/>
            <a:ext cx="9180000" cy="2895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400" b="1">
                <a:effectLst/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function solve(pies,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startFlavor</a:t>
            </a:r>
            <a:r>
              <a:rPr lang="en-US" sz="2400" dirty="0">
                <a:solidFill>
                  <a:schemeClr val="tx1"/>
                </a:solidFill>
                <a:effectLst/>
              </a:rPr>
              <a:t>,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endFlavor</a:t>
            </a:r>
            <a:r>
              <a:rPr lang="en-US" sz="2400" dirty="0">
                <a:solidFill>
                  <a:schemeClr val="tx1"/>
                </a:solidFill>
                <a:effectLst/>
              </a:rPr>
              <a:t>) {</a:t>
            </a:r>
          </a:p>
          <a:p>
            <a:r>
              <a:rPr lang="en-US" dirty="0"/>
              <a:t>  const </a:t>
            </a:r>
            <a:r>
              <a:rPr lang="en-US" dirty="0">
                <a:solidFill>
                  <a:schemeClr val="bg1"/>
                </a:solidFill>
              </a:rPr>
              <a:t>start</a:t>
            </a:r>
            <a:r>
              <a:rPr lang="en-US" dirty="0"/>
              <a:t> = </a:t>
            </a:r>
            <a:r>
              <a:rPr lang="en-US" dirty="0" err="1"/>
              <a:t>pies.</a:t>
            </a:r>
            <a:r>
              <a:rPr lang="en-US" dirty="0" err="1">
                <a:solidFill>
                  <a:schemeClr val="bg1"/>
                </a:solidFill>
              </a:rPr>
              <a:t>indexOf</a:t>
            </a:r>
            <a:r>
              <a:rPr lang="en-US" dirty="0"/>
              <a:t>(</a:t>
            </a:r>
            <a:r>
              <a:rPr lang="en-US" dirty="0" err="1"/>
              <a:t>startFlavor</a:t>
            </a:r>
            <a:r>
              <a:rPr lang="en-US" dirty="0"/>
              <a:t>);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  const </a:t>
            </a:r>
            <a:r>
              <a:rPr lang="en-US" sz="2400" dirty="0">
                <a:solidFill>
                  <a:schemeClr val="bg1"/>
                </a:solidFill>
                <a:effectLst/>
              </a:rPr>
              <a:t>e</a:t>
            </a:r>
            <a:r>
              <a:rPr lang="en-US" dirty="0">
                <a:solidFill>
                  <a:schemeClr val="bg1"/>
                </a:solidFill>
              </a:rPr>
              <a:t>nd</a:t>
            </a:r>
            <a:r>
              <a:rPr lang="en-US" dirty="0"/>
              <a:t> = </a:t>
            </a:r>
            <a:r>
              <a:rPr lang="en-US" dirty="0" err="1"/>
              <a:t>pies.</a:t>
            </a:r>
            <a:r>
              <a:rPr lang="en-US" dirty="0" err="1">
                <a:solidFill>
                  <a:schemeClr val="bg1"/>
                </a:solidFill>
              </a:rPr>
              <a:t>indexOf</a:t>
            </a:r>
            <a:r>
              <a:rPr lang="en-US" dirty="0"/>
              <a:t>(</a:t>
            </a:r>
            <a:r>
              <a:rPr lang="en-US" dirty="0" err="1"/>
              <a:t>endFlavor</a:t>
            </a:r>
            <a:r>
              <a:rPr lang="en-US" dirty="0"/>
              <a:t>) </a:t>
            </a:r>
            <a:r>
              <a:rPr lang="en-US" dirty="0">
                <a:solidFill>
                  <a:schemeClr val="bg1"/>
                </a:solidFill>
              </a:rPr>
              <a:t>+ 1</a:t>
            </a:r>
            <a:r>
              <a:rPr lang="en-US" dirty="0"/>
              <a:t>;</a:t>
            </a:r>
          </a:p>
          <a:p>
            <a:pPr>
              <a:spcBef>
                <a:spcPts val="1800"/>
              </a:spcBef>
            </a:pPr>
            <a:r>
              <a:rPr lang="en-US" sz="2400" dirty="0">
                <a:solidFill>
                  <a:schemeClr val="tx1"/>
                </a:solidFill>
                <a:effectLst/>
              </a:rPr>
              <a:t>  const result =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pies.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slice</a:t>
            </a:r>
            <a:r>
              <a:rPr lang="en-US" sz="2400" dirty="0">
                <a:solidFill>
                  <a:schemeClr val="tx1"/>
                </a:solidFill>
                <a:effectLst/>
              </a:rPr>
              <a:t>(</a:t>
            </a:r>
            <a:r>
              <a:rPr lang="en-US" sz="2400" dirty="0">
                <a:solidFill>
                  <a:schemeClr val="bg1"/>
                </a:solidFill>
                <a:effectLst/>
              </a:rPr>
              <a:t>start</a:t>
            </a:r>
            <a:r>
              <a:rPr lang="en-US" sz="2400" dirty="0">
                <a:solidFill>
                  <a:schemeClr val="tx1"/>
                </a:solidFill>
                <a:effectLst/>
              </a:rPr>
              <a:t>, </a:t>
            </a:r>
            <a:r>
              <a:rPr lang="en-US" sz="2400" dirty="0">
                <a:solidFill>
                  <a:schemeClr val="bg1"/>
                </a:solidFill>
                <a:effectLst/>
              </a:rPr>
              <a:t>end</a:t>
            </a:r>
            <a:r>
              <a:rPr lang="en-US" sz="2400" dirty="0">
                <a:solidFill>
                  <a:schemeClr val="tx1"/>
                </a:solidFill>
                <a:effectLst/>
              </a:rPr>
              <a:t>);</a:t>
            </a:r>
          </a:p>
          <a:p>
            <a:pPr>
              <a:spcBef>
                <a:spcPts val="1800"/>
              </a:spcBef>
            </a:pPr>
            <a:r>
              <a:rPr lang="en-US" dirty="0"/>
              <a:t>  return result;</a:t>
            </a:r>
            <a:endParaRPr lang="en-US" sz="2400" dirty="0">
              <a:solidFill>
                <a:schemeClr val="tx1"/>
              </a:solidFill>
              <a:effectLst/>
            </a:endParaRP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98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E84CF24-4A90-4378-82D4-BDCED97C256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01996">
            <a:off x="4314847" y="2410926"/>
            <a:ext cx="981810" cy="98181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273439B-E25E-48E6-9F91-E817000CEF2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01996">
            <a:off x="5165020" y="2181963"/>
            <a:ext cx="981810" cy="98181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B0EFBA9-ED11-4D2C-8605-13E2AA3EE04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01996">
            <a:off x="6015192" y="1952285"/>
            <a:ext cx="981810" cy="98181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5E3F69C-ED97-49B5-90DB-20523FA7F95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01996">
            <a:off x="6865365" y="1723322"/>
            <a:ext cx="981810" cy="98181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4F7710FC-DF57-40D9-90A8-54117EAD02D7}"/>
              </a:ext>
            </a:extLst>
          </p:cNvPr>
          <p:cNvSpPr/>
          <p:nvPr/>
        </p:nvSpPr>
        <p:spPr>
          <a:xfrm rot="20685888">
            <a:off x="4618902" y="2650453"/>
            <a:ext cx="36740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en-US" sz="2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89C3CA0-D1CF-43C3-B933-4A71E1AB1CFC}"/>
              </a:ext>
            </a:extLst>
          </p:cNvPr>
          <p:cNvSpPr/>
          <p:nvPr/>
        </p:nvSpPr>
        <p:spPr>
          <a:xfrm rot="20685888">
            <a:off x="5475367" y="2420775"/>
            <a:ext cx="36740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632103E-2705-425F-AED9-644C7D4558B5}"/>
              </a:ext>
            </a:extLst>
          </p:cNvPr>
          <p:cNvSpPr/>
          <p:nvPr/>
        </p:nvSpPr>
        <p:spPr>
          <a:xfrm rot="20685888">
            <a:off x="6325966" y="2191812"/>
            <a:ext cx="36740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4FCE83-D57A-4FBA-94D3-8F679F02F713}"/>
              </a:ext>
            </a:extLst>
          </p:cNvPr>
          <p:cNvSpPr/>
          <p:nvPr/>
        </p:nvSpPr>
        <p:spPr>
          <a:xfrm rot="20685888">
            <a:off x="7176138" y="1970397"/>
            <a:ext cx="36740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Arrays in JavaScript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Working with Arrays of Elements</a:t>
            </a:r>
          </a:p>
        </p:txBody>
      </p:sp>
    </p:spTree>
    <p:extLst>
      <p:ext uri="{BB962C8B-B14F-4D97-AF65-F5344CB8AC3E}">
        <p14:creationId xmlns:p14="http://schemas.microsoft.com/office/powerpoint/2010/main" val="120806243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0582" y="1364411"/>
            <a:ext cx="2630836" cy="263083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Iteration Methods</a:t>
            </a:r>
          </a:p>
        </p:txBody>
      </p:sp>
    </p:spTree>
    <p:extLst>
      <p:ext uri="{BB962C8B-B14F-4D97-AF65-F5344CB8AC3E}">
        <p14:creationId xmlns:p14="http://schemas.microsoft.com/office/powerpoint/2010/main" val="3409684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sz="29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forEach</a:t>
            </a:r>
            <a:r>
              <a:rPr lang="en-US" sz="29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dirty="0"/>
              <a:t> method </a:t>
            </a:r>
            <a:r>
              <a:rPr lang="en-US" b="1" dirty="0">
                <a:solidFill>
                  <a:schemeClr val="bg1"/>
                </a:solidFill>
              </a:rPr>
              <a:t>executes a provided function </a:t>
            </a:r>
            <a:br>
              <a:rPr lang="en-US" dirty="0"/>
            </a:br>
            <a:r>
              <a:rPr lang="en-US" dirty="0"/>
              <a:t>once for each array element</a:t>
            </a:r>
          </a:p>
          <a:p>
            <a:r>
              <a:rPr lang="en-US" dirty="0"/>
              <a:t>Converting a for loop to </a:t>
            </a:r>
            <a:r>
              <a:rPr lang="en-US" dirty="0" err="1"/>
              <a:t>forEach</a:t>
            </a:r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ForEach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181000" y="3114000"/>
            <a:ext cx="8640000" cy="327870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282575" indent="-282575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defTabSz="1218438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defTabSz="1218438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defTabSz="1218438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defTabSz="1218438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const items = ['item1', 'item2', 'item3'];</a:t>
            </a:r>
          </a:p>
          <a:p>
            <a:pPr marL="0" indent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const copy = [];</a:t>
            </a:r>
          </a:p>
          <a:p>
            <a:pPr marL="0" indent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 For loop</a:t>
            </a:r>
          </a:p>
          <a:p>
            <a:pPr marL="0" indent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for (let 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= 0; 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items.length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++) {</a:t>
            </a:r>
          </a:p>
          <a:p>
            <a:pPr marL="0" indent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copy.push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(items[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pPr marL="0" indent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</a:b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 </a:t>
            </a:r>
            <a:r>
              <a:rPr lang="en-US" sz="2400" i="1" dirty="0" err="1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ForEach</a:t>
            </a:r>
            <a:endParaRPr lang="en-US" sz="2400" i="1" dirty="0">
              <a:solidFill>
                <a:schemeClr val="accent2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items.forEach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(item =&gt; { </a:t>
            </a: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copy.push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(item); });</a:t>
            </a:r>
          </a:p>
        </p:txBody>
      </p:sp>
    </p:spTree>
    <p:extLst>
      <p:ext uri="{BB962C8B-B14F-4D97-AF65-F5344CB8AC3E}">
        <p14:creationId xmlns:p14="http://schemas.microsoft.com/office/powerpoint/2010/main" val="3101561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some() </a:t>
            </a:r>
            <a:r>
              <a:rPr lang="en-US" dirty="0"/>
              <a:t>method </a:t>
            </a:r>
            <a:r>
              <a:rPr lang="en-US" b="1" dirty="0">
                <a:solidFill>
                  <a:schemeClr val="bg1"/>
                </a:solidFill>
              </a:rPr>
              <a:t>tests</a:t>
            </a:r>
            <a:r>
              <a:rPr lang="en-US" dirty="0"/>
              <a:t> whether </a:t>
            </a:r>
            <a:r>
              <a:rPr lang="en-US" b="1" dirty="0">
                <a:solidFill>
                  <a:schemeClr val="bg1"/>
                </a:solidFill>
              </a:rPr>
              <a:t>at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least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one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element in the array passes the test implemented by the </a:t>
            </a:r>
            <a:r>
              <a:rPr lang="en-US" b="1" dirty="0">
                <a:solidFill>
                  <a:schemeClr val="bg1"/>
                </a:solidFill>
              </a:rPr>
              <a:t>provided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function</a:t>
            </a:r>
          </a:p>
          <a:p>
            <a:r>
              <a:rPr lang="en-US" dirty="0"/>
              <a:t>It returns a </a:t>
            </a:r>
            <a:r>
              <a:rPr lang="en-US" b="1" dirty="0">
                <a:solidFill>
                  <a:schemeClr val="bg1"/>
                </a:solidFill>
              </a:rPr>
              <a:t>Boolean</a:t>
            </a:r>
            <a:r>
              <a:rPr lang="en-US" dirty="0"/>
              <a:t> value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361000" y="3515620"/>
            <a:ext cx="7155000" cy="299658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282575" indent="-282575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defTabSz="1218438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defTabSz="1218438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defTabSz="1218438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defTabSz="1218438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let array = [1, 2, 3, 4, 5];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let 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isEven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= function(element) 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240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 checks whether an element is even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return element % 2 === 0;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array.some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isEven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sz="240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//true</a:t>
            </a:r>
          </a:p>
        </p:txBody>
      </p:sp>
    </p:spTree>
    <p:extLst>
      <p:ext uri="{BB962C8B-B14F-4D97-AF65-F5344CB8AC3E}">
        <p14:creationId xmlns:p14="http://schemas.microsoft.com/office/powerpoint/2010/main" val="2181668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Returns the </a:t>
            </a:r>
            <a:r>
              <a:rPr lang="en-US" b="1" dirty="0">
                <a:solidFill>
                  <a:srgbClr val="FFA000"/>
                </a:solidFill>
              </a:rPr>
              <a:t>first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found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value</a:t>
            </a:r>
            <a:r>
              <a:rPr lang="en-US" dirty="0"/>
              <a:t> in the array, if an </a:t>
            </a:r>
            <a:r>
              <a:rPr lang="en-US" b="1" dirty="0">
                <a:solidFill>
                  <a:schemeClr val="bg1"/>
                </a:solidFill>
              </a:rPr>
              <a:t>element</a:t>
            </a:r>
            <a:r>
              <a:rPr lang="en-US" dirty="0"/>
              <a:t> in the array </a:t>
            </a:r>
            <a:r>
              <a:rPr lang="en-US" b="1" dirty="0">
                <a:solidFill>
                  <a:schemeClr val="bg1"/>
                </a:solidFill>
              </a:rPr>
              <a:t>satisfies</a:t>
            </a:r>
            <a:r>
              <a:rPr lang="en-US" dirty="0"/>
              <a:t> the </a:t>
            </a:r>
            <a:r>
              <a:rPr lang="en-US" b="1" dirty="0">
                <a:solidFill>
                  <a:schemeClr val="bg1"/>
                </a:solidFill>
              </a:rPr>
              <a:t>provided</a:t>
            </a:r>
            <a:r>
              <a:rPr lang="en-US" dirty="0"/>
              <a:t> testing </a:t>
            </a:r>
            <a:r>
              <a:rPr lang="en-US" b="1" dirty="0">
                <a:solidFill>
                  <a:schemeClr val="bg1"/>
                </a:solidFill>
              </a:rPr>
              <a:t>function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undefined</a:t>
            </a:r>
            <a:r>
              <a:rPr lang="en-US" dirty="0"/>
              <a:t> if not found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369680" y="3069000"/>
            <a:ext cx="8055000" cy="250926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282575" indent="-282575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defTabSz="1218438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defTabSz="1218438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defTabSz="1218438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defTabSz="1218438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let array1 = [5, 12, 8, 130, 44];</a:t>
            </a:r>
            <a:b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let found = array1.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(function(element) 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return element &gt; 10;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console.log(found); 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12</a:t>
            </a:r>
          </a:p>
        </p:txBody>
      </p:sp>
    </p:spTree>
    <p:extLst>
      <p:ext uri="{BB962C8B-B14F-4D97-AF65-F5344CB8AC3E}">
        <p14:creationId xmlns:p14="http://schemas.microsoft.com/office/powerpoint/2010/main" val="3047038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881249" y="1130548"/>
            <a:ext cx="10154751" cy="5546589"/>
          </a:xfrm>
        </p:spPr>
        <p:txBody>
          <a:bodyPr>
            <a:normAutofit/>
          </a:bodyPr>
          <a:lstStyle/>
          <a:p>
            <a:r>
              <a:rPr lang="en-US" sz="2800" dirty="0"/>
              <a:t>Creates a </a:t>
            </a:r>
            <a:r>
              <a:rPr lang="en-US" sz="2800" b="1" dirty="0">
                <a:solidFill>
                  <a:schemeClr val="bg1"/>
                </a:solidFill>
              </a:rPr>
              <a:t>new array </a:t>
            </a:r>
            <a:r>
              <a:rPr lang="en-US" sz="2800" dirty="0"/>
              <a:t>with </a:t>
            </a:r>
            <a:r>
              <a:rPr lang="en-US" sz="2800" b="1" dirty="0">
                <a:solidFill>
                  <a:schemeClr val="bg1"/>
                </a:solidFill>
              </a:rPr>
              <a:t>filtered elements</a:t>
            </a:r>
            <a:r>
              <a:rPr lang="en-US" sz="2800" dirty="0"/>
              <a:t> </a:t>
            </a:r>
            <a:r>
              <a:rPr lang="en-US" sz="2800" b="1" dirty="0">
                <a:solidFill>
                  <a:schemeClr val="bg1"/>
                </a:solidFill>
              </a:rPr>
              <a:t>only</a:t>
            </a:r>
            <a:endParaRPr lang="en-US" sz="2800" dirty="0"/>
          </a:p>
          <a:p>
            <a:r>
              <a:rPr lang="en-US" sz="2800" dirty="0"/>
              <a:t>Calls a </a:t>
            </a:r>
            <a:r>
              <a:rPr lang="en-US" sz="2800" b="1" dirty="0">
                <a:solidFill>
                  <a:schemeClr val="bg1"/>
                </a:solidFill>
              </a:rPr>
              <a:t>provided</a:t>
            </a:r>
            <a:r>
              <a:rPr lang="en-US" sz="2800" dirty="0"/>
              <a:t> callback </a:t>
            </a:r>
            <a:r>
              <a:rPr lang="en-US" sz="2800" b="1" dirty="0">
                <a:solidFill>
                  <a:schemeClr val="bg1"/>
                </a:solidFill>
              </a:rPr>
              <a:t>function</a:t>
            </a:r>
            <a:r>
              <a:rPr lang="en-US" sz="2800" dirty="0"/>
              <a:t> once for each element in an array</a:t>
            </a:r>
          </a:p>
          <a:p>
            <a:pPr>
              <a:buClr>
                <a:schemeClr val="tx1"/>
              </a:buClr>
            </a:pPr>
            <a:r>
              <a:rPr lang="en-US" sz="2800" b="1" dirty="0">
                <a:solidFill>
                  <a:schemeClr val="bg1"/>
                </a:solidFill>
              </a:rPr>
              <a:t>Does</a:t>
            </a:r>
            <a:r>
              <a:rPr lang="en-US" sz="2800" dirty="0"/>
              <a:t> </a:t>
            </a:r>
            <a:r>
              <a:rPr lang="en-US" sz="2800" b="1" dirty="0">
                <a:solidFill>
                  <a:schemeClr val="bg1"/>
                </a:solidFill>
              </a:rPr>
              <a:t>not</a:t>
            </a:r>
            <a:r>
              <a:rPr lang="en-US" sz="2800" dirty="0"/>
              <a:t> </a:t>
            </a:r>
            <a:r>
              <a:rPr lang="en-US" sz="2800" b="1" dirty="0">
                <a:solidFill>
                  <a:schemeClr val="bg1"/>
                </a:solidFill>
              </a:rPr>
              <a:t>mutate</a:t>
            </a:r>
            <a:r>
              <a:rPr lang="en-US" sz="2800" dirty="0"/>
              <a:t> the </a:t>
            </a:r>
            <a:r>
              <a:rPr lang="en-US" sz="2800" b="1" dirty="0">
                <a:solidFill>
                  <a:schemeClr val="bg1"/>
                </a:solidFill>
              </a:rPr>
              <a:t>array</a:t>
            </a:r>
            <a:r>
              <a:rPr lang="en-US" sz="2800" dirty="0"/>
              <a:t> on which it is called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006600" y="3473450"/>
            <a:ext cx="9645650" cy="31504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8438" rtl="0" eaLnBrk="0" fontAlgn="base" latinLnBrk="1" hangingPunct="0">
              <a:lnSpc>
                <a:spcPts val="2500"/>
              </a:lnSpc>
              <a:spcBef>
                <a:spcPts val="400"/>
              </a:spcBef>
              <a:spcAft>
                <a:spcPts val="4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>
                <a:tab pos="282575" algn="l"/>
              </a:tabLst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let fruits = ['apple', 'banana', 'grapes', 'mango', 'orange'];</a:t>
            </a:r>
            <a:b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2000" b="1" i="1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// Filter array items based on search criteria (query)</a:t>
            </a:r>
          </a:p>
          <a:p>
            <a:pPr marL="0" marR="0" lvl="0" indent="0" algn="l" defTabSz="1218438" rtl="0" eaLnBrk="0" fontAlgn="base" latinLnBrk="0" hangingPunct="0">
              <a:lnSpc>
                <a:spcPts val="2500"/>
              </a:lnSpc>
              <a:spcBef>
                <a:spcPts val="400"/>
              </a:spcBef>
              <a:spcAft>
                <a:spcPts val="4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>
                <a:tab pos="282575" algn="l"/>
              </a:tabLst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function 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filterItems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query) {</a:t>
            </a:r>
          </a:p>
          <a:p>
            <a:pPr marL="0" marR="0" lvl="0" indent="0" algn="l" defTabSz="1218438" rtl="0" eaLnBrk="0" fontAlgn="base" latinLnBrk="0" hangingPunct="0">
              <a:lnSpc>
                <a:spcPts val="2500"/>
              </a:lnSpc>
              <a:spcBef>
                <a:spcPts val="400"/>
              </a:spcBef>
              <a:spcAft>
                <a:spcPts val="4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>
                <a:tab pos="282575" algn="l"/>
              </a:tabLst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return 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arr.filter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(function(el) {</a:t>
            </a:r>
          </a:p>
          <a:p>
            <a:pPr marL="0" marR="0" lvl="0" indent="0" algn="l" defTabSz="1218438" rtl="0" eaLnBrk="0" fontAlgn="base" latinLnBrk="0" hangingPunct="0">
              <a:lnSpc>
                <a:spcPts val="2500"/>
              </a:lnSpc>
              <a:spcBef>
                <a:spcPts val="400"/>
              </a:spcBef>
              <a:spcAft>
                <a:spcPts val="4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>
                <a:tab pos="282575" algn="l"/>
              </a:tabLst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 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el.toLowerCase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().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indexOf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query.toLowerCase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()) !== -1;</a:t>
            </a:r>
          </a:p>
          <a:p>
            <a:pPr marL="0" marR="0" lvl="0" indent="0" algn="l" defTabSz="1218438" rtl="0" eaLnBrk="0" fontAlgn="base" latinLnBrk="0" hangingPunct="0">
              <a:lnSpc>
                <a:spcPts val="2500"/>
              </a:lnSpc>
              <a:spcBef>
                <a:spcPts val="400"/>
              </a:spcBef>
              <a:spcAft>
                <a:spcPts val="4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>
                <a:tab pos="282575" algn="l"/>
              </a:tabLst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});</a:t>
            </a:r>
          </a:p>
          <a:p>
            <a:pPr marL="0" marR="0" lvl="0" indent="0" algn="l" defTabSz="1218438" rtl="0" eaLnBrk="0" fontAlgn="base" latinLnBrk="1" hangingPunct="0">
              <a:lnSpc>
                <a:spcPts val="2500"/>
              </a:lnSpc>
              <a:spcBef>
                <a:spcPts val="400"/>
              </a:spcBef>
              <a:spcAft>
                <a:spcPts val="4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>
                <a:tab pos="282575" algn="l"/>
              </a:tabLst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};</a:t>
            </a:r>
            <a:b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console.log(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filterItems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(fruits, '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ap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')); </a:t>
            </a:r>
            <a:r>
              <a:rPr kumimoji="0" lang="en-US" sz="2000" b="1" i="1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// ['apple', 'grapes']</a:t>
            </a:r>
          </a:p>
        </p:txBody>
      </p:sp>
    </p:spTree>
    <p:extLst>
      <p:ext uri="{BB962C8B-B14F-4D97-AF65-F5344CB8AC3E}">
        <p14:creationId xmlns:p14="http://schemas.microsoft.com/office/powerpoint/2010/main" val="1331671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45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Creates a new array</a:t>
            </a:r>
            <a:r>
              <a:rPr lang="en-US" dirty="0"/>
              <a:t> with the results of calling a </a:t>
            </a:r>
            <a:r>
              <a:rPr lang="en-US" b="1" dirty="0">
                <a:solidFill>
                  <a:schemeClr val="bg1"/>
                </a:solidFill>
              </a:rPr>
              <a:t>provided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function</a:t>
            </a:r>
            <a:r>
              <a:rPr lang="en-US" dirty="0"/>
              <a:t> on every element in the calling array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361000" y="2934000"/>
            <a:ext cx="8360000" cy="299658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282575" indent="-282575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defTabSz="1218438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defTabSz="1218438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defTabSz="1218438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defTabSz="1218438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let numbers = [1, 4, 9];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let roots = numbers.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(function(num, 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	return 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Math.sqrt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 roots is now [1, 2, 3]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 numbers is still [1, 4, 9]</a:t>
            </a:r>
          </a:p>
        </p:txBody>
      </p:sp>
    </p:spTree>
    <p:extLst>
      <p:ext uri="{BB962C8B-B14F-4D97-AF65-F5344CB8AC3E}">
        <p14:creationId xmlns:p14="http://schemas.microsoft.com/office/powerpoint/2010/main" val="3416744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46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3400" dirty="0">
                <a:solidFill>
                  <a:srgbClr val="234465"/>
                </a:solidFill>
              </a:rPr>
              <a:t>You are given </a:t>
            </a:r>
            <a:r>
              <a:rPr lang="en-US" sz="3400" b="1" dirty="0">
                <a:solidFill>
                  <a:schemeClr val="bg1"/>
                </a:solidFill>
              </a:rPr>
              <a:t>array of numbers</a:t>
            </a:r>
          </a:p>
          <a:p>
            <a:pPr lvl="1"/>
            <a:r>
              <a:rPr lang="en-US" sz="3000" dirty="0"/>
              <a:t>Find all elements at </a:t>
            </a:r>
            <a:r>
              <a:rPr lang="en-US" sz="3000" b="1" dirty="0">
                <a:solidFill>
                  <a:schemeClr val="bg1"/>
                </a:solidFill>
              </a:rPr>
              <a:t>odd</a:t>
            </a:r>
            <a:r>
              <a:rPr lang="en-US" sz="3000" dirty="0"/>
              <a:t> positions (indexes)</a:t>
            </a:r>
          </a:p>
          <a:p>
            <a:pPr lvl="1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Multiply</a:t>
            </a:r>
            <a:r>
              <a:rPr lang="en-US" sz="3000" dirty="0"/>
              <a:t> them by 2</a:t>
            </a:r>
          </a:p>
          <a:p>
            <a:pPr lvl="1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Reverse</a:t>
            </a:r>
            <a:r>
              <a:rPr lang="en-US" sz="3000" dirty="0"/>
              <a:t> them</a:t>
            </a:r>
          </a:p>
          <a:p>
            <a:pPr lvl="1"/>
            <a:r>
              <a:rPr lang="en-US" sz="3000" dirty="0"/>
              <a:t>Return the elements separated with a single space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Process Odd Positions</a:t>
            </a:r>
          </a:p>
        </p:txBody>
      </p:sp>
      <p:sp>
        <p:nvSpPr>
          <p:cNvPr id="6" name="Right Arrow 4">
            <a:extLst>
              <a:ext uri="{FF2B5EF4-FFF2-40B4-BE49-F238E27FC236}">
                <a16:creationId xmlns:a16="http://schemas.microsoft.com/office/drawing/2014/main" id="{781EC78D-C5AC-4568-9DC1-7FB98B422FEC}"/>
              </a:ext>
            </a:extLst>
          </p:cNvPr>
          <p:cNvSpPr/>
          <p:nvPr/>
        </p:nvSpPr>
        <p:spPr bwMode="auto">
          <a:xfrm>
            <a:off x="6810462" y="4754498"/>
            <a:ext cx="6096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851759-EDC3-4F64-8F72-776CB79C6257}"/>
              </a:ext>
            </a:extLst>
          </p:cNvPr>
          <p:cNvSpPr txBox="1"/>
          <p:nvPr/>
        </p:nvSpPr>
        <p:spPr>
          <a:xfrm>
            <a:off x="2320299" y="4644000"/>
            <a:ext cx="4079242" cy="601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[10, 15, 20, 25]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682B1A-7A61-43CC-B7A9-F17D4FAA01A3}"/>
              </a:ext>
            </a:extLst>
          </p:cNvPr>
          <p:cNvSpPr txBox="1"/>
          <p:nvPr/>
        </p:nvSpPr>
        <p:spPr>
          <a:xfrm>
            <a:off x="7830983" y="4644000"/>
            <a:ext cx="2040719" cy="601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50 30</a:t>
            </a:r>
          </a:p>
        </p:txBody>
      </p:sp>
      <p:sp>
        <p:nvSpPr>
          <p:cNvPr id="10" name="Right Arrow 4">
            <a:extLst>
              <a:ext uri="{FF2B5EF4-FFF2-40B4-BE49-F238E27FC236}">
                <a16:creationId xmlns:a16="http://schemas.microsoft.com/office/drawing/2014/main" id="{CE6BADB2-868D-4634-A680-66308404A0FF}"/>
              </a:ext>
            </a:extLst>
          </p:cNvPr>
          <p:cNvSpPr/>
          <p:nvPr/>
        </p:nvSpPr>
        <p:spPr bwMode="auto">
          <a:xfrm>
            <a:off x="6810462" y="5772501"/>
            <a:ext cx="6096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1112D5-03F1-494F-BB75-780498643BF8}"/>
              </a:ext>
            </a:extLst>
          </p:cNvPr>
          <p:cNvSpPr txBox="1"/>
          <p:nvPr/>
        </p:nvSpPr>
        <p:spPr>
          <a:xfrm>
            <a:off x="2320299" y="5662003"/>
            <a:ext cx="4079242" cy="601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[3, 0, 10, 4, 7, 3]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262E89-B85D-4972-B439-BBC156C42915}"/>
              </a:ext>
            </a:extLst>
          </p:cNvPr>
          <p:cNvSpPr txBox="1"/>
          <p:nvPr/>
        </p:nvSpPr>
        <p:spPr>
          <a:xfrm>
            <a:off x="7830983" y="5662003"/>
            <a:ext cx="2040719" cy="601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6 8 0</a:t>
            </a:r>
          </a:p>
        </p:txBody>
      </p:sp>
    </p:spTree>
    <p:extLst>
      <p:ext uri="{BB962C8B-B14F-4D97-AF65-F5344CB8AC3E}">
        <p14:creationId xmlns:p14="http://schemas.microsoft.com/office/powerpoint/2010/main" val="2305531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8B686B8-A1FF-4888-B813-E17ACD67382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47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2854F72-C8F7-4777-BDF9-FFF75DB89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Process Odd Positions</a:t>
            </a:r>
            <a:endParaRPr lang="bg-BG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C25091-0124-49E5-91B5-C5F425930DC1}"/>
              </a:ext>
            </a:extLst>
          </p:cNvPr>
          <p:cNvSpPr txBox="1"/>
          <p:nvPr/>
        </p:nvSpPr>
        <p:spPr>
          <a:xfrm>
            <a:off x="1056000" y="2079000"/>
            <a:ext cx="10080000" cy="317276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400" b="1">
                <a:effectLst/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200" dirty="0"/>
              <a:t>function solve(</a:t>
            </a:r>
            <a:r>
              <a:rPr lang="en-US" sz="3200" dirty="0" err="1"/>
              <a:t>arr</a:t>
            </a:r>
            <a:r>
              <a:rPr lang="en-US" sz="3200" dirty="0"/>
              <a:t>) {</a:t>
            </a:r>
          </a:p>
          <a:p>
            <a:r>
              <a:rPr lang="en-US" sz="3200" dirty="0"/>
              <a:t>  </a:t>
            </a:r>
            <a:r>
              <a:rPr lang="en-US" sz="3200" dirty="0">
                <a:solidFill>
                  <a:schemeClr val="bg1"/>
                </a:solidFill>
              </a:rPr>
              <a:t>return</a:t>
            </a:r>
            <a:r>
              <a:rPr lang="en-US" sz="3200" dirty="0"/>
              <a:t> </a:t>
            </a:r>
            <a:r>
              <a:rPr lang="en-US" sz="3200" dirty="0" err="1"/>
              <a:t>arr.</a:t>
            </a:r>
            <a:r>
              <a:rPr lang="en-US" sz="3200" dirty="0" err="1">
                <a:solidFill>
                  <a:schemeClr val="bg1"/>
                </a:solidFill>
              </a:rPr>
              <a:t>filter</a:t>
            </a:r>
            <a:r>
              <a:rPr lang="en-US" sz="3200" dirty="0"/>
              <a:t>((a, </a:t>
            </a:r>
            <a:r>
              <a:rPr lang="en-US" sz="3200" dirty="0" err="1"/>
              <a:t>i</a:t>
            </a:r>
            <a:r>
              <a:rPr lang="en-US" sz="3200" dirty="0"/>
              <a:t>) =&gt; </a:t>
            </a:r>
            <a:r>
              <a:rPr lang="en-US" sz="3200" dirty="0" err="1"/>
              <a:t>i</a:t>
            </a:r>
            <a:r>
              <a:rPr lang="en-US" sz="3200" dirty="0"/>
              <a:t> % 2 !== 0)</a:t>
            </a:r>
          </a:p>
          <a:p>
            <a:r>
              <a:rPr lang="en-US" sz="3200" dirty="0"/>
              <a:t>    .</a:t>
            </a:r>
            <a:r>
              <a:rPr lang="en-US" sz="3200" dirty="0">
                <a:solidFill>
                  <a:schemeClr val="bg1"/>
                </a:solidFill>
              </a:rPr>
              <a:t>map</a:t>
            </a:r>
            <a:r>
              <a:rPr lang="en-US" sz="3200" dirty="0"/>
              <a:t>(x =&gt; x * 2)</a:t>
            </a:r>
          </a:p>
          <a:p>
            <a:r>
              <a:rPr lang="en-US" sz="3200" dirty="0"/>
              <a:t>    .</a:t>
            </a:r>
            <a:r>
              <a:rPr lang="en-US" sz="3200" dirty="0">
                <a:solidFill>
                  <a:schemeClr val="bg1"/>
                </a:solidFill>
              </a:rPr>
              <a:t>reverse</a:t>
            </a:r>
            <a:r>
              <a:rPr lang="en-US" sz="3200" dirty="0"/>
              <a:t>()</a:t>
            </a:r>
          </a:p>
          <a:p>
            <a:r>
              <a:rPr lang="en-US" sz="3200" dirty="0"/>
              <a:t>    .</a:t>
            </a:r>
            <a:r>
              <a:rPr lang="en-US" sz="3200" dirty="0">
                <a:solidFill>
                  <a:schemeClr val="bg1"/>
                </a:solidFill>
              </a:rPr>
              <a:t>join</a:t>
            </a:r>
            <a:r>
              <a:rPr lang="en-US" sz="3200" dirty="0"/>
              <a:t>(' ');</a:t>
            </a:r>
          </a:p>
          <a:p>
            <a:r>
              <a:rPr lang="en-US" sz="3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82442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Reducing Arrays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8A740DC6-789A-4103-8213-07E4B646B556}"/>
              </a:ext>
            </a:extLst>
          </p:cNvPr>
          <p:cNvGrpSpPr/>
          <p:nvPr/>
        </p:nvGrpSpPr>
        <p:grpSpPr>
          <a:xfrm>
            <a:off x="4048500" y="324000"/>
            <a:ext cx="4095000" cy="4315747"/>
            <a:chOff x="2932524" y="369000"/>
            <a:chExt cx="4595286" cy="4843002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856A35F-8CDD-4251-8693-9DED56B459A6}"/>
                </a:ext>
              </a:extLst>
            </p:cNvPr>
            <p:cNvGrpSpPr/>
            <p:nvPr/>
          </p:nvGrpSpPr>
          <p:grpSpPr>
            <a:xfrm>
              <a:off x="3846000" y="369000"/>
              <a:ext cx="981810" cy="981810"/>
              <a:chOff x="4314847" y="2410926"/>
              <a:chExt cx="981810" cy="981810"/>
            </a:xfrm>
          </p:grpSpPr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8855CA44-EBB6-4F7C-BCA8-064B2121EF8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14847" y="2410926"/>
                <a:ext cx="981810" cy="981810"/>
              </a:xfrm>
              <a:prstGeom prst="rect">
                <a:avLst/>
              </a:prstGeom>
            </p:spPr>
          </p:pic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49CD2801-5AE4-4049-8DC0-200246C4B6A8}"/>
                  </a:ext>
                </a:extLst>
              </p:cNvPr>
              <p:cNvSpPr/>
              <p:nvPr/>
            </p:nvSpPr>
            <p:spPr>
              <a:xfrm>
                <a:off x="4611750" y="2650453"/>
                <a:ext cx="381715" cy="518067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4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0</a:t>
                </a:r>
                <a:endParaRPr lang="en-US" sz="2400" b="0" cap="none" spc="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3A22762C-DD01-48B6-93DE-C9E8780CB8AC}"/>
                </a:ext>
              </a:extLst>
            </p:cNvPr>
            <p:cNvGrpSpPr/>
            <p:nvPr/>
          </p:nvGrpSpPr>
          <p:grpSpPr>
            <a:xfrm>
              <a:off x="4746000" y="369000"/>
              <a:ext cx="981810" cy="981810"/>
              <a:chOff x="4314847" y="2410926"/>
              <a:chExt cx="981810" cy="981810"/>
            </a:xfrm>
          </p:grpSpPr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49359292-1789-48B1-8C24-D02B84FC93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14847" y="2410926"/>
                <a:ext cx="981810" cy="981810"/>
              </a:xfrm>
              <a:prstGeom prst="rect">
                <a:avLst/>
              </a:prstGeom>
            </p:spPr>
          </p:pic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DE8D46F2-A46E-4C69-9078-92758FFED338}"/>
                  </a:ext>
                </a:extLst>
              </p:cNvPr>
              <p:cNvSpPr/>
              <p:nvPr/>
            </p:nvSpPr>
            <p:spPr>
              <a:xfrm>
                <a:off x="4611750" y="2650453"/>
                <a:ext cx="381715" cy="518067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4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1</a:t>
                </a:r>
                <a:endParaRPr lang="en-US" sz="2400" b="0" cap="none" spc="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FF18D7E2-6FE3-4D71-99B8-2075CFD66004}"/>
                </a:ext>
              </a:extLst>
            </p:cNvPr>
            <p:cNvGrpSpPr/>
            <p:nvPr/>
          </p:nvGrpSpPr>
          <p:grpSpPr>
            <a:xfrm>
              <a:off x="5643478" y="369000"/>
              <a:ext cx="981810" cy="981810"/>
              <a:chOff x="4314847" y="2410926"/>
              <a:chExt cx="981810" cy="981810"/>
            </a:xfrm>
          </p:grpSpPr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DFE6C6F2-B198-4AD2-9CB0-D7F259371D8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14847" y="2410926"/>
                <a:ext cx="981810" cy="981810"/>
              </a:xfrm>
              <a:prstGeom prst="rect">
                <a:avLst/>
              </a:prstGeom>
            </p:spPr>
          </p:pic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F73D4567-F630-4C2B-8D67-A5A50CB6EFEB}"/>
                  </a:ext>
                </a:extLst>
              </p:cNvPr>
              <p:cNvSpPr/>
              <p:nvPr/>
            </p:nvSpPr>
            <p:spPr>
              <a:xfrm>
                <a:off x="4611750" y="2650453"/>
                <a:ext cx="381715" cy="518067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4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2</a:t>
                </a:r>
                <a:endParaRPr lang="en-US" sz="2400" b="0" cap="none" spc="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96560D23-B727-48DA-9DE1-80E525BC9247}"/>
                </a:ext>
              </a:extLst>
            </p:cNvPr>
            <p:cNvGrpSpPr/>
            <p:nvPr/>
          </p:nvGrpSpPr>
          <p:grpSpPr>
            <a:xfrm>
              <a:off x="6546000" y="369000"/>
              <a:ext cx="981810" cy="981810"/>
              <a:chOff x="4314847" y="2410926"/>
              <a:chExt cx="981810" cy="981810"/>
            </a:xfrm>
          </p:grpSpPr>
          <p:pic>
            <p:nvPicPr>
              <p:cNvPr id="18" name="Picture 17">
                <a:extLst>
                  <a:ext uri="{FF2B5EF4-FFF2-40B4-BE49-F238E27FC236}">
                    <a16:creationId xmlns:a16="http://schemas.microsoft.com/office/drawing/2014/main" id="{B144C141-8C52-49B7-A0A9-5FE01F9452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14847" y="2410926"/>
                <a:ext cx="981810" cy="981810"/>
              </a:xfrm>
              <a:prstGeom prst="rect">
                <a:avLst/>
              </a:prstGeom>
            </p:spPr>
          </p:pic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65B06355-1BDA-4219-826D-90D98C19D4B1}"/>
                  </a:ext>
                </a:extLst>
              </p:cNvPr>
              <p:cNvSpPr/>
              <p:nvPr/>
            </p:nvSpPr>
            <p:spPr>
              <a:xfrm>
                <a:off x="4611750" y="2650453"/>
                <a:ext cx="381715" cy="518067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4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3</a:t>
                </a:r>
                <a:endParaRPr lang="en-US" sz="2400" b="0" cap="none" spc="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AC86421D-5EDE-4059-A0CA-CC99AB1CAC6F}"/>
                </a:ext>
              </a:extLst>
            </p:cNvPr>
            <p:cNvGrpSpPr/>
            <p:nvPr/>
          </p:nvGrpSpPr>
          <p:grpSpPr>
            <a:xfrm>
              <a:off x="6677918" y="4329000"/>
              <a:ext cx="711681" cy="883002"/>
              <a:chOff x="6247810" y="5229000"/>
              <a:chExt cx="711681" cy="883002"/>
            </a:xfrm>
          </p:grpSpPr>
          <p:sp>
            <p:nvSpPr>
              <p:cNvPr id="21" name="Trapezoid 20">
                <a:extLst>
                  <a:ext uri="{FF2B5EF4-FFF2-40B4-BE49-F238E27FC236}">
                    <a16:creationId xmlns:a16="http://schemas.microsoft.com/office/drawing/2014/main" id="{F6201D86-F5F7-4558-8697-0BF09C987CF2}"/>
                  </a:ext>
                </a:extLst>
              </p:cNvPr>
              <p:cNvSpPr/>
              <p:nvPr/>
            </p:nvSpPr>
            <p:spPr bwMode="auto">
              <a:xfrm rot="10800000">
                <a:off x="6247810" y="5479035"/>
                <a:ext cx="710433" cy="632967"/>
              </a:xfrm>
              <a:prstGeom prst="trapezoid">
                <a:avLst/>
              </a:prstGeom>
              <a:solidFill>
                <a:srgbClr val="FEDB41"/>
              </a:solidFill>
              <a:ln w="28575">
                <a:solidFill>
                  <a:srgbClr val="1A334C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2" name="Trapezoid 21">
                <a:extLst>
                  <a:ext uri="{FF2B5EF4-FFF2-40B4-BE49-F238E27FC236}">
                    <a16:creationId xmlns:a16="http://schemas.microsoft.com/office/drawing/2014/main" id="{8167807D-D0AE-461D-AD7C-41DFB22D2E4D}"/>
                  </a:ext>
                </a:extLst>
              </p:cNvPr>
              <p:cNvSpPr/>
              <p:nvPr/>
            </p:nvSpPr>
            <p:spPr bwMode="auto">
              <a:xfrm rot="10800000">
                <a:off x="6249058" y="5479033"/>
                <a:ext cx="710433" cy="59420"/>
              </a:xfrm>
              <a:prstGeom prst="trapezoid">
                <a:avLst/>
              </a:prstGeom>
              <a:solidFill>
                <a:srgbClr val="00EFD1"/>
              </a:solidFill>
              <a:ln w="28575">
                <a:solidFill>
                  <a:srgbClr val="1A334C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3" name="Trapezoid 47">
                <a:extLst>
                  <a:ext uri="{FF2B5EF4-FFF2-40B4-BE49-F238E27FC236}">
                    <a16:creationId xmlns:a16="http://schemas.microsoft.com/office/drawing/2014/main" id="{4DE3BDCC-1E03-408B-8F08-A902CF3724F6}"/>
                  </a:ext>
                </a:extLst>
              </p:cNvPr>
              <p:cNvSpPr/>
              <p:nvPr/>
            </p:nvSpPr>
            <p:spPr bwMode="auto">
              <a:xfrm>
                <a:off x="6267269" y="5229000"/>
                <a:ext cx="671513" cy="250032"/>
              </a:xfrm>
              <a:custGeom>
                <a:avLst/>
                <a:gdLst>
                  <a:gd name="connsiteX0" fmla="*/ 0 w 657225"/>
                  <a:gd name="connsiteY0" fmla="*/ 257175 h 257175"/>
                  <a:gd name="connsiteX1" fmla="*/ 64294 w 657225"/>
                  <a:gd name="connsiteY1" fmla="*/ 0 h 257175"/>
                  <a:gd name="connsiteX2" fmla="*/ 592931 w 657225"/>
                  <a:gd name="connsiteY2" fmla="*/ 0 h 257175"/>
                  <a:gd name="connsiteX3" fmla="*/ 657225 w 657225"/>
                  <a:gd name="connsiteY3" fmla="*/ 257175 h 257175"/>
                  <a:gd name="connsiteX4" fmla="*/ 0 w 657225"/>
                  <a:gd name="connsiteY4" fmla="*/ 257175 h 257175"/>
                  <a:gd name="connsiteX0" fmla="*/ 0 w 657225"/>
                  <a:gd name="connsiteY0" fmla="*/ 257175 h 257175"/>
                  <a:gd name="connsiteX1" fmla="*/ 121444 w 657225"/>
                  <a:gd name="connsiteY1" fmla="*/ 100013 h 257175"/>
                  <a:gd name="connsiteX2" fmla="*/ 592931 w 657225"/>
                  <a:gd name="connsiteY2" fmla="*/ 0 h 257175"/>
                  <a:gd name="connsiteX3" fmla="*/ 657225 w 657225"/>
                  <a:gd name="connsiteY3" fmla="*/ 257175 h 257175"/>
                  <a:gd name="connsiteX4" fmla="*/ 0 w 657225"/>
                  <a:gd name="connsiteY4" fmla="*/ 257175 h 257175"/>
                  <a:gd name="connsiteX0" fmla="*/ 0 w 671513"/>
                  <a:gd name="connsiteY0" fmla="*/ 259556 h 259556"/>
                  <a:gd name="connsiteX1" fmla="*/ 135732 w 671513"/>
                  <a:gd name="connsiteY1" fmla="*/ 100013 h 259556"/>
                  <a:gd name="connsiteX2" fmla="*/ 607219 w 671513"/>
                  <a:gd name="connsiteY2" fmla="*/ 0 h 259556"/>
                  <a:gd name="connsiteX3" fmla="*/ 671513 w 671513"/>
                  <a:gd name="connsiteY3" fmla="*/ 257175 h 259556"/>
                  <a:gd name="connsiteX4" fmla="*/ 0 w 671513"/>
                  <a:gd name="connsiteY4" fmla="*/ 259556 h 259556"/>
                  <a:gd name="connsiteX0" fmla="*/ 0 w 671513"/>
                  <a:gd name="connsiteY0" fmla="*/ 169069 h 169069"/>
                  <a:gd name="connsiteX1" fmla="*/ 135732 w 671513"/>
                  <a:gd name="connsiteY1" fmla="*/ 9526 h 169069"/>
                  <a:gd name="connsiteX2" fmla="*/ 531019 w 671513"/>
                  <a:gd name="connsiteY2" fmla="*/ 0 h 169069"/>
                  <a:gd name="connsiteX3" fmla="*/ 671513 w 671513"/>
                  <a:gd name="connsiteY3" fmla="*/ 166688 h 169069"/>
                  <a:gd name="connsiteX4" fmla="*/ 0 w 671513"/>
                  <a:gd name="connsiteY4" fmla="*/ 169069 h 169069"/>
                  <a:gd name="connsiteX0" fmla="*/ 0 w 671513"/>
                  <a:gd name="connsiteY0" fmla="*/ 169069 h 169069"/>
                  <a:gd name="connsiteX1" fmla="*/ 135732 w 671513"/>
                  <a:gd name="connsiteY1" fmla="*/ 9526 h 169069"/>
                  <a:gd name="connsiteX2" fmla="*/ 338138 w 671513"/>
                  <a:gd name="connsiteY2" fmla="*/ 0 h 169069"/>
                  <a:gd name="connsiteX3" fmla="*/ 531019 w 671513"/>
                  <a:gd name="connsiteY3" fmla="*/ 0 h 169069"/>
                  <a:gd name="connsiteX4" fmla="*/ 671513 w 671513"/>
                  <a:gd name="connsiteY4" fmla="*/ 166688 h 169069"/>
                  <a:gd name="connsiteX5" fmla="*/ 0 w 671513"/>
                  <a:gd name="connsiteY5" fmla="*/ 169069 h 169069"/>
                  <a:gd name="connsiteX0" fmla="*/ 0 w 671513"/>
                  <a:gd name="connsiteY0" fmla="*/ 169069 h 169069"/>
                  <a:gd name="connsiteX1" fmla="*/ 135732 w 671513"/>
                  <a:gd name="connsiteY1" fmla="*/ 9526 h 169069"/>
                  <a:gd name="connsiteX2" fmla="*/ 207170 w 671513"/>
                  <a:gd name="connsiteY2" fmla="*/ 59531 h 169069"/>
                  <a:gd name="connsiteX3" fmla="*/ 531019 w 671513"/>
                  <a:gd name="connsiteY3" fmla="*/ 0 h 169069"/>
                  <a:gd name="connsiteX4" fmla="*/ 671513 w 671513"/>
                  <a:gd name="connsiteY4" fmla="*/ 166688 h 169069"/>
                  <a:gd name="connsiteX5" fmla="*/ 0 w 671513"/>
                  <a:gd name="connsiteY5" fmla="*/ 169069 h 169069"/>
                  <a:gd name="connsiteX0" fmla="*/ 0 w 671513"/>
                  <a:gd name="connsiteY0" fmla="*/ 169069 h 169069"/>
                  <a:gd name="connsiteX1" fmla="*/ 147638 w 671513"/>
                  <a:gd name="connsiteY1" fmla="*/ 2383 h 169069"/>
                  <a:gd name="connsiteX2" fmla="*/ 207170 w 671513"/>
                  <a:gd name="connsiteY2" fmla="*/ 59531 h 169069"/>
                  <a:gd name="connsiteX3" fmla="*/ 531019 w 671513"/>
                  <a:gd name="connsiteY3" fmla="*/ 0 h 169069"/>
                  <a:gd name="connsiteX4" fmla="*/ 671513 w 671513"/>
                  <a:gd name="connsiteY4" fmla="*/ 166688 h 169069"/>
                  <a:gd name="connsiteX5" fmla="*/ 0 w 671513"/>
                  <a:gd name="connsiteY5" fmla="*/ 169069 h 169069"/>
                  <a:gd name="connsiteX0" fmla="*/ 0 w 671513"/>
                  <a:gd name="connsiteY0" fmla="*/ 169069 h 169069"/>
                  <a:gd name="connsiteX1" fmla="*/ 147638 w 671513"/>
                  <a:gd name="connsiteY1" fmla="*/ 2383 h 169069"/>
                  <a:gd name="connsiteX2" fmla="*/ 207170 w 671513"/>
                  <a:gd name="connsiteY2" fmla="*/ 59531 h 169069"/>
                  <a:gd name="connsiteX3" fmla="*/ 319088 w 671513"/>
                  <a:gd name="connsiteY3" fmla="*/ 33337 h 169069"/>
                  <a:gd name="connsiteX4" fmla="*/ 531019 w 671513"/>
                  <a:gd name="connsiteY4" fmla="*/ 0 h 169069"/>
                  <a:gd name="connsiteX5" fmla="*/ 671513 w 671513"/>
                  <a:gd name="connsiteY5" fmla="*/ 166688 h 169069"/>
                  <a:gd name="connsiteX6" fmla="*/ 0 w 671513"/>
                  <a:gd name="connsiteY6" fmla="*/ 169069 h 169069"/>
                  <a:gd name="connsiteX0" fmla="*/ 0 w 671513"/>
                  <a:gd name="connsiteY0" fmla="*/ 242888 h 242888"/>
                  <a:gd name="connsiteX1" fmla="*/ 147638 w 671513"/>
                  <a:gd name="connsiteY1" fmla="*/ 76202 h 242888"/>
                  <a:gd name="connsiteX2" fmla="*/ 207170 w 671513"/>
                  <a:gd name="connsiteY2" fmla="*/ 133350 h 242888"/>
                  <a:gd name="connsiteX3" fmla="*/ 311944 w 671513"/>
                  <a:gd name="connsiteY3" fmla="*/ 0 h 242888"/>
                  <a:gd name="connsiteX4" fmla="*/ 531019 w 671513"/>
                  <a:gd name="connsiteY4" fmla="*/ 73819 h 242888"/>
                  <a:gd name="connsiteX5" fmla="*/ 671513 w 671513"/>
                  <a:gd name="connsiteY5" fmla="*/ 240507 h 242888"/>
                  <a:gd name="connsiteX6" fmla="*/ 0 w 671513"/>
                  <a:gd name="connsiteY6" fmla="*/ 242888 h 242888"/>
                  <a:gd name="connsiteX0" fmla="*/ 0 w 671513"/>
                  <a:gd name="connsiteY0" fmla="*/ 242888 h 242888"/>
                  <a:gd name="connsiteX1" fmla="*/ 147638 w 671513"/>
                  <a:gd name="connsiteY1" fmla="*/ 76202 h 242888"/>
                  <a:gd name="connsiteX2" fmla="*/ 207170 w 671513"/>
                  <a:gd name="connsiteY2" fmla="*/ 133350 h 242888"/>
                  <a:gd name="connsiteX3" fmla="*/ 311944 w 671513"/>
                  <a:gd name="connsiteY3" fmla="*/ 0 h 242888"/>
                  <a:gd name="connsiteX4" fmla="*/ 447676 w 671513"/>
                  <a:gd name="connsiteY4" fmla="*/ 42862 h 242888"/>
                  <a:gd name="connsiteX5" fmla="*/ 531019 w 671513"/>
                  <a:gd name="connsiteY5" fmla="*/ 73819 h 242888"/>
                  <a:gd name="connsiteX6" fmla="*/ 671513 w 671513"/>
                  <a:gd name="connsiteY6" fmla="*/ 240507 h 242888"/>
                  <a:gd name="connsiteX7" fmla="*/ 0 w 671513"/>
                  <a:gd name="connsiteY7" fmla="*/ 242888 h 242888"/>
                  <a:gd name="connsiteX0" fmla="*/ 0 w 671513"/>
                  <a:gd name="connsiteY0" fmla="*/ 242888 h 242888"/>
                  <a:gd name="connsiteX1" fmla="*/ 147638 w 671513"/>
                  <a:gd name="connsiteY1" fmla="*/ 76202 h 242888"/>
                  <a:gd name="connsiteX2" fmla="*/ 207170 w 671513"/>
                  <a:gd name="connsiteY2" fmla="*/ 133350 h 242888"/>
                  <a:gd name="connsiteX3" fmla="*/ 311944 w 671513"/>
                  <a:gd name="connsiteY3" fmla="*/ 0 h 242888"/>
                  <a:gd name="connsiteX4" fmla="*/ 450057 w 671513"/>
                  <a:gd name="connsiteY4" fmla="*/ 114300 h 242888"/>
                  <a:gd name="connsiteX5" fmla="*/ 531019 w 671513"/>
                  <a:gd name="connsiteY5" fmla="*/ 73819 h 242888"/>
                  <a:gd name="connsiteX6" fmla="*/ 671513 w 671513"/>
                  <a:gd name="connsiteY6" fmla="*/ 240507 h 242888"/>
                  <a:gd name="connsiteX7" fmla="*/ 0 w 671513"/>
                  <a:gd name="connsiteY7" fmla="*/ 242888 h 242888"/>
                  <a:gd name="connsiteX0" fmla="*/ 0 w 671513"/>
                  <a:gd name="connsiteY0" fmla="*/ 250032 h 250032"/>
                  <a:gd name="connsiteX1" fmla="*/ 147638 w 671513"/>
                  <a:gd name="connsiteY1" fmla="*/ 83346 h 250032"/>
                  <a:gd name="connsiteX2" fmla="*/ 207170 w 671513"/>
                  <a:gd name="connsiteY2" fmla="*/ 140494 h 250032"/>
                  <a:gd name="connsiteX3" fmla="*/ 319087 w 671513"/>
                  <a:gd name="connsiteY3" fmla="*/ 0 h 250032"/>
                  <a:gd name="connsiteX4" fmla="*/ 450057 w 671513"/>
                  <a:gd name="connsiteY4" fmla="*/ 121444 h 250032"/>
                  <a:gd name="connsiteX5" fmla="*/ 531019 w 671513"/>
                  <a:gd name="connsiteY5" fmla="*/ 80963 h 250032"/>
                  <a:gd name="connsiteX6" fmla="*/ 671513 w 671513"/>
                  <a:gd name="connsiteY6" fmla="*/ 247651 h 250032"/>
                  <a:gd name="connsiteX7" fmla="*/ 0 w 671513"/>
                  <a:gd name="connsiteY7" fmla="*/ 250032 h 2500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71513" h="250032">
                    <a:moveTo>
                      <a:pt x="0" y="250032"/>
                    </a:moveTo>
                    <a:lnTo>
                      <a:pt x="147638" y="83346"/>
                    </a:lnTo>
                    <a:lnTo>
                      <a:pt x="207170" y="140494"/>
                    </a:lnTo>
                    <a:lnTo>
                      <a:pt x="319087" y="0"/>
                    </a:lnTo>
                    <a:lnTo>
                      <a:pt x="450057" y="121444"/>
                    </a:lnTo>
                    <a:lnTo>
                      <a:pt x="531019" y="80963"/>
                    </a:lnTo>
                    <a:lnTo>
                      <a:pt x="671513" y="247651"/>
                    </a:lnTo>
                    <a:lnTo>
                      <a:pt x="0" y="250032"/>
                    </a:lnTo>
                    <a:close/>
                  </a:path>
                </a:pathLst>
              </a:custGeom>
              <a:solidFill>
                <a:srgbClr val="00ACEA"/>
              </a:solidFill>
              <a:ln w="28575">
                <a:solidFill>
                  <a:srgbClr val="1A334C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24FFF9F0-259A-46EE-B499-E8778F2CE70E}"/>
                </a:ext>
              </a:extLst>
            </p:cNvPr>
            <p:cNvGrpSpPr/>
            <p:nvPr/>
          </p:nvGrpSpPr>
          <p:grpSpPr>
            <a:xfrm>
              <a:off x="5779804" y="3573426"/>
              <a:ext cx="711681" cy="802032"/>
              <a:chOff x="5233757" y="4600047"/>
              <a:chExt cx="711681" cy="802032"/>
            </a:xfrm>
          </p:grpSpPr>
          <p:sp>
            <p:nvSpPr>
              <p:cNvPr id="25" name="Trapezoid 47">
                <a:extLst>
                  <a:ext uri="{FF2B5EF4-FFF2-40B4-BE49-F238E27FC236}">
                    <a16:creationId xmlns:a16="http://schemas.microsoft.com/office/drawing/2014/main" id="{00979C54-EEB5-4E69-B4BC-5D5389C32D45}"/>
                  </a:ext>
                </a:extLst>
              </p:cNvPr>
              <p:cNvSpPr/>
              <p:nvPr/>
            </p:nvSpPr>
            <p:spPr bwMode="auto">
              <a:xfrm>
                <a:off x="5253218" y="4600047"/>
                <a:ext cx="671513" cy="169069"/>
              </a:xfrm>
              <a:custGeom>
                <a:avLst/>
                <a:gdLst>
                  <a:gd name="connsiteX0" fmla="*/ 0 w 657225"/>
                  <a:gd name="connsiteY0" fmla="*/ 257175 h 257175"/>
                  <a:gd name="connsiteX1" fmla="*/ 64294 w 657225"/>
                  <a:gd name="connsiteY1" fmla="*/ 0 h 257175"/>
                  <a:gd name="connsiteX2" fmla="*/ 592931 w 657225"/>
                  <a:gd name="connsiteY2" fmla="*/ 0 h 257175"/>
                  <a:gd name="connsiteX3" fmla="*/ 657225 w 657225"/>
                  <a:gd name="connsiteY3" fmla="*/ 257175 h 257175"/>
                  <a:gd name="connsiteX4" fmla="*/ 0 w 657225"/>
                  <a:gd name="connsiteY4" fmla="*/ 257175 h 257175"/>
                  <a:gd name="connsiteX0" fmla="*/ 0 w 657225"/>
                  <a:gd name="connsiteY0" fmla="*/ 257175 h 257175"/>
                  <a:gd name="connsiteX1" fmla="*/ 121444 w 657225"/>
                  <a:gd name="connsiteY1" fmla="*/ 100013 h 257175"/>
                  <a:gd name="connsiteX2" fmla="*/ 592931 w 657225"/>
                  <a:gd name="connsiteY2" fmla="*/ 0 h 257175"/>
                  <a:gd name="connsiteX3" fmla="*/ 657225 w 657225"/>
                  <a:gd name="connsiteY3" fmla="*/ 257175 h 257175"/>
                  <a:gd name="connsiteX4" fmla="*/ 0 w 657225"/>
                  <a:gd name="connsiteY4" fmla="*/ 257175 h 257175"/>
                  <a:gd name="connsiteX0" fmla="*/ 0 w 671513"/>
                  <a:gd name="connsiteY0" fmla="*/ 259556 h 259556"/>
                  <a:gd name="connsiteX1" fmla="*/ 135732 w 671513"/>
                  <a:gd name="connsiteY1" fmla="*/ 100013 h 259556"/>
                  <a:gd name="connsiteX2" fmla="*/ 607219 w 671513"/>
                  <a:gd name="connsiteY2" fmla="*/ 0 h 259556"/>
                  <a:gd name="connsiteX3" fmla="*/ 671513 w 671513"/>
                  <a:gd name="connsiteY3" fmla="*/ 257175 h 259556"/>
                  <a:gd name="connsiteX4" fmla="*/ 0 w 671513"/>
                  <a:gd name="connsiteY4" fmla="*/ 259556 h 259556"/>
                  <a:gd name="connsiteX0" fmla="*/ 0 w 671513"/>
                  <a:gd name="connsiteY0" fmla="*/ 169069 h 169069"/>
                  <a:gd name="connsiteX1" fmla="*/ 135732 w 671513"/>
                  <a:gd name="connsiteY1" fmla="*/ 9526 h 169069"/>
                  <a:gd name="connsiteX2" fmla="*/ 531019 w 671513"/>
                  <a:gd name="connsiteY2" fmla="*/ 0 h 169069"/>
                  <a:gd name="connsiteX3" fmla="*/ 671513 w 671513"/>
                  <a:gd name="connsiteY3" fmla="*/ 166688 h 169069"/>
                  <a:gd name="connsiteX4" fmla="*/ 0 w 671513"/>
                  <a:gd name="connsiteY4" fmla="*/ 169069 h 169069"/>
                  <a:gd name="connsiteX0" fmla="*/ 0 w 671513"/>
                  <a:gd name="connsiteY0" fmla="*/ 169069 h 169069"/>
                  <a:gd name="connsiteX1" fmla="*/ 135732 w 671513"/>
                  <a:gd name="connsiteY1" fmla="*/ 9526 h 169069"/>
                  <a:gd name="connsiteX2" fmla="*/ 338138 w 671513"/>
                  <a:gd name="connsiteY2" fmla="*/ 0 h 169069"/>
                  <a:gd name="connsiteX3" fmla="*/ 531019 w 671513"/>
                  <a:gd name="connsiteY3" fmla="*/ 0 h 169069"/>
                  <a:gd name="connsiteX4" fmla="*/ 671513 w 671513"/>
                  <a:gd name="connsiteY4" fmla="*/ 166688 h 169069"/>
                  <a:gd name="connsiteX5" fmla="*/ 0 w 671513"/>
                  <a:gd name="connsiteY5" fmla="*/ 169069 h 169069"/>
                  <a:gd name="connsiteX0" fmla="*/ 0 w 671513"/>
                  <a:gd name="connsiteY0" fmla="*/ 169069 h 169069"/>
                  <a:gd name="connsiteX1" fmla="*/ 135732 w 671513"/>
                  <a:gd name="connsiteY1" fmla="*/ 9526 h 169069"/>
                  <a:gd name="connsiteX2" fmla="*/ 207170 w 671513"/>
                  <a:gd name="connsiteY2" fmla="*/ 59531 h 169069"/>
                  <a:gd name="connsiteX3" fmla="*/ 531019 w 671513"/>
                  <a:gd name="connsiteY3" fmla="*/ 0 h 169069"/>
                  <a:gd name="connsiteX4" fmla="*/ 671513 w 671513"/>
                  <a:gd name="connsiteY4" fmla="*/ 166688 h 169069"/>
                  <a:gd name="connsiteX5" fmla="*/ 0 w 671513"/>
                  <a:gd name="connsiteY5" fmla="*/ 169069 h 169069"/>
                  <a:gd name="connsiteX0" fmla="*/ 0 w 671513"/>
                  <a:gd name="connsiteY0" fmla="*/ 169069 h 169069"/>
                  <a:gd name="connsiteX1" fmla="*/ 147638 w 671513"/>
                  <a:gd name="connsiteY1" fmla="*/ 2383 h 169069"/>
                  <a:gd name="connsiteX2" fmla="*/ 207170 w 671513"/>
                  <a:gd name="connsiteY2" fmla="*/ 59531 h 169069"/>
                  <a:gd name="connsiteX3" fmla="*/ 531019 w 671513"/>
                  <a:gd name="connsiteY3" fmla="*/ 0 h 169069"/>
                  <a:gd name="connsiteX4" fmla="*/ 671513 w 671513"/>
                  <a:gd name="connsiteY4" fmla="*/ 166688 h 169069"/>
                  <a:gd name="connsiteX5" fmla="*/ 0 w 671513"/>
                  <a:gd name="connsiteY5" fmla="*/ 169069 h 169069"/>
                  <a:gd name="connsiteX0" fmla="*/ 0 w 671513"/>
                  <a:gd name="connsiteY0" fmla="*/ 169069 h 169069"/>
                  <a:gd name="connsiteX1" fmla="*/ 147638 w 671513"/>
                  <a:gd name="connsiteY1" fmla="*/ 2383 h 169069"/>
                  <a:gd name="connsiteX2" fmla="*/ 207170 w 671513"/>
                  <a:gd name="connsiteY2" fmla="*/ 59531 h 169069"/>
                  <a:gd name="connsiteX3" fmla="*/ 319088 w 671513"/>
                  <a:gd name="connsiteY3" fmla="*/ 33337 h 169069"/>
                  <a:gd name="connsiteX4" fmla="*/ 531019 w 671513"/>
                  <a:gd name="connsiteY4" fmla="*/ 0 h 169069"/>
                  <a:gd name="connsiteX5" fmla="*/ 671513 w 671513"/>
                  <a:gd name="connsiteY5" fmla="*/ 166688 h 169069"/>
                  <a:gd name="connsiteX6" fmla="*/ 0 w 671513"/>
                  <a:gd name="connsiteY6" fmla="*/ 169069 h 169069"/>
                  <a:gd name="connsiteX0" fmla="*/ 0 w 671513"/>
                  <a:gd name="connsiteY0" fmla="*/ 242888 h 242888"/>
                  <a:gd name="connsiteX1" fmla="*/ 147638 w 671513"/>
                  <a:gd name="connsiteY1" fmla="*/ 76202 h 242888"/>
                  <a:gd name="connsiteX2" fmla="*/ 207170 w 671513"/>
                  <a:gd name="connsiteY2" fmla="*/ 133350 h 242888"/>
                  <a:gd name="connsiteX3" fmla="*/ 311944 w 671513"/>
                  <a:gd name="connsiteY3" fmla="*/ 0 h 242888"/>
                  <a:gd name="connsiteX4" fmla="*/ 531019 w 671513"/>
                  <a:gd name="connsiteY4" fmla="*/ 73819 h 242888"/>
                  <a:gd name="connsiteX5" fmla="*/ 671513 w 671513"/>
                  <a:gd name="connsiteY5" fmla="*/ 240507 h 242888"/>
                  <a:gd name="connsiteX6" fmla="*/ 0 w 671513"/>
                  <a:gd name="connsiteY6" fmla="*/ 242888 h 242888"/>
                  <a:gd name="connsiteX0" fmla="*/ 0 w 671513"/>
                  <a:gd name="connsiteY0" fmla="*/ 242888 h 242888"/>
                  <a:gd name="connsiteX1" fmla="*/ 147638 w 671513"/>
                  <a:gd name="connsiteY1" fmla="*/ 76202 h 242888"/>
                  <a:gd name="connsiteX2" fmla="*/ 207170 w 671513"/>
                  <a:gd name="connsiteY2" fmla="*/ 133350 h 242888"/>
                  <a:gd name="connsiteX3" fmla="*/ 311944 w 671513"/>
                  <a:gd name="connsiteY3" fmla="*/ 0 h 242888"/>
                  <a:gd name="connsiteX4" fmla="*/ 447676 w 671513"/>
                  <a:gd name="connsiteY4" fmla="*/ 42862 h 242888"/>
                  <a:gd name="connsiteX5" fmla="*/ 531019 w 671513"/>
                  <a:gd name="connsiteY5" fmla="*/ 73819 h 242888"/>
                  <a:gd name="connsiteX6" fmla="*/ 671513 w 671513"/>
                  <a:gd name="connsiteY6" fmla="*/ 240507 h 242888"/>
                  <a:gd name="connsiteX7" fmla="*/ 0 w 671513"/>
                  <a:gd name="connsiteY7" fmla="*/ 242888 h 242888"/>
                  <a:gd name="connsiteX0" fmla="*/ 0 w 671513"/>
                  <a:gd name="connsiteY0" fmla="*/ 242888 h 242888"/>
                  <a:gd name="connsiteX1" fmla="*/ 147638 w 671513"/>
                  <a:gd name="connsiteY1" fmla="*/ 76202 h 242888"/>
                  <a:gd name="connsiteX2" fmla="*/ 207170 w 671513"/>
                  <a:gd name="connsiteY2" fmla="*/ 133350 h 242888"/>
                  <a:gd name="connsiteX3" fmla="*/ 311944 w 671513"/>
                  <a:gd name="connsiteY3" fmla="*/ 0 h 242888"/>
                  <a:gd name="connsiteX4" fmla="*/ 450057 w 671513"/>
                  <a:gd name="connsiteY4" fmla="*/ 114300 h 242888"/>
                  <a:gd name="connsiteX5" fmla="*/ 531019 w 671513"/>
                  <a:gd name="connsiteY5" fmla="*/ 73819 h 242888"/>
                  <a:gd name="connsiteX6" fmla="*/ 671513 w 671513"/>
                  <a:gd name="connsiteY6" fmla="*/ 240507 h 242888"/>
                  <a:gd name="connsiteX7" fmla="*/ 0 w 671513"/>
                  <a:gd name="connsiteY7" fmla="*/ 242888 h 242888"/>
                  <a:gd name="connsiteX0" fmla="*/ 0 w 671513"/>
                  <a:gd name="connsiteY0" fmla="*/ 250032 h 250032"/>
                  <a:gd name="connsiteX1" fmla="*/ 147638 w 671513"/>
                  <a:gd name="connsiteY1" fmla="*/ 83346 h 250032"/>
                  <a:gd name="connsiteX2" fmla="*/ 207170 w 671513"/>
                  <a:gd name="connsiteY2" fmla="*/ 140494 h 250032"/>
                  <a:gd name="connsiteX3" fmla="*/ 319087 w 671513"/>
                  <a:gd name="connsiteY3" fmla="*/ 0 h 250032"/>
                  <a:gd name="connsiteX4" fmla="*/ 450057 w 671513"/>
                  <a:gd name="connsiteY4" fmla="*/ 121444 h 250032"/>
                  <a:gd name="connsiteX5" fmla="*/ 531019 w 671513"/>
                  <a:gd name="connsiteY5" fmla="*/ 80963 h 250032"/>
                  <a:gd name="connsiteX6" fmla="*/ 671513 w 671513"/>
                  <a:gd name="connsiteY6" fmla="*/ 247651 h 250032"/>
                  <a:gd name="connsiteX7" fmla="*/ 0 w 671513"/>
                  <a:gd name="connsiteY7" fmla="*/ 250032 h 250032"/>
                  <a:gd name="connsiteX0" fmla="*/ 0 w 671513"/>
                  <a:gd name="connsiteY0" fmla="*/ 250032 h 250032"/>
                  <a:gd name="connsiteX1" fmla="*/ 147638 w 671513"/>
                  <a:gd name="connsiteY1" fmla="*/ 83346 h 250032"/>
                  <a:gd name="connsiteX2" fmla="*/ 267495 w 671513"/>
                  <a:gd name="connsiteY2" fmla="*/ 210344 h 250032"/>
                  <a:gd name="connsiteX3" fmla="*/ 319087 w 671513"/>
                  <a:gd name="connsiteY3" fmla="*/ 0 h 250032"/>
                  <a:gd name="connsiteX4" fmla="*/ 450057 w 671513"/>
                  <a:gd name="connsiteY4" fmla="*/ 121444 h 250032"/>
                  <a:gd name="connsiteX5" fmla="*/ 531019 w 671513"/>
                  <a:gd name="connsiteY5" fmla="*/ 80963 h 250032"/>
                  <a:gd name="connsiteX6" fmla="*/ 671513 w 671513"/>
                  <a:gd name="connsiteY6" fmla="*/ 247651 h 250032"/>
                  <a:gd name="connsiteX7" fmla="*/ 0 w 671513"/>
                  <a:gd name="connsiteY7" fmla="*/ 250032 h 250032"/>
                  <a:gd name="connsiteX0" fmla="*/ 0 w 671513"/>
                  <a:gd name="connsiteY0" fmla="*/ 250032 h 250032"/>
                  <a:gd name="connsiteX1" fmla="*/ 147638 w 671513"/>
                  <a:gd name="connsiteY1" fmla="*/ 83346 h 250032"/>
                  <a:gd name="connsiteX2" fmla="*/ 267495 w 671513"/>
                  <a:gd name="connsiteY2" fmla="*/ 210344 h 250032"/>
                  <a:gd name="connsiteX3" fmla="*/ 319087 w 671513"/>
                  <a:gd name="connsiteY3" fmla="*/ 0 h 250032"/>
                  <a:gd name="connsiteX4" fmla="*/ 351632 w 671513"/>
                  <a:gd name="connsiteY4" fmla="*/ 178594 h 250032"/>
                  <a:gd name="connsiteX5" fmla="*/ 531019 w 671513"/>
                  <a:gd name="connsiteY5" fmla="*/ 80963 h 250032"/>
                  <a:gd name="connsiteX6" fmla="*/ 671513 w 671513"/>
                  <a:gd name="connsiteY6" fmla="*/ 247651 h 250032"/>
                  <a:gd name="connsiteX7" fmla="*/ 0 w 671513"/>
                  <a:gd name="connsiteY7" fmla="*/ 250032 h 250032"/>
                  <a:gd name="connsiteX0" fmla="*/ 0 w 671513"/>
                  <a:gd name="connsiteY0" fmla="*/ 169069 h 169069"/>
                  <a:gd name="connsiteX1" fmla="*/ 147638 w 671513"/>
                  <a:gd name="connsiteY1" fmla="*/ 2383 h 169069"/>
                  <a:gd name="connsiteX2" fmla="*/ 267495 w 671513"/>
                  <a:gd name="connsiteY2" fmla="*/ 129381 h 169069"/>
                  <a:gd name="connsiteX3" fmla="*/ 303212 w 671513"/>
                  <a:gd name="connsiteY3" fmla="*/ 68262 h 169069"/>
                  <a:gd name="connsiteX4" fmla="*/ 351632 w 671513"/>
                  <a:gd name="connsiteY4" fmla="*/ 97631 h 169069"/>
                  <a:gd name="connsiteX5" fmla="*/ 531019 w 671513"/>
                  <a:gd name="connsiteY5" fmla="*/ 0 h 169069"/>
                  <a:gd name="connsiteX6" fmla="*/ 671513 w 671513"/>
                  <a:gd name="connsiteY6" fmla="*/ 166688 h 169069"/>
                  <a:gd name="connsiteX7" fmla="*/ 0 w 671513"/>
                  <a:gd name="connsiteY7" fmla="*/ 169069 h 169069"/>
                  <a:gd name="connsiteX0" fmla="*/ 0 w 671513"/>
                  <a:gd name="connsiteY0" fmla="*/ 169069 h 169069"/>
                  <a:gd name="connsiteX1" fmla="*/ 147638 w 671513"/>
                  <a:gd name="connsiteY1" fmla="*/ 2383 h 169069"/>
                  <a:gd name="connsiteX2" fmla="*/ 267495 w 671513"/>
                  <a:gd name="connsiteY2" fmla="*/ 129381 h 169069"/>
                  <a:gd name="connsiteX3" fmla="*/ 303212 w 671513"/>
                  <a:gd name="connsiteY3" fmla="*/ 68262 h 169069"/>
                  <a:gd name="connsiteX4" fmla="*/ 396876 w 671513"/>
                  <a:gd name="connsiteY4" fmla="*/ 116681 h 169069"/>
                  <a:gd name="connsiteX5" fmla="*/ 531019 w 671513"/>
                  <a:gd name="connsiteY5" fmla="*/ 0 h 169069"/>
                  <a:gd name="connsiteX6" fmla="*/ 671513 w 671513"/>
                  <a:gd name="connsiteY6" fmla="*/ 166688 h 169069"/>
                  <a:gd name="connsiteX7" fmla="*/ 0 w 671513"/>
                  <a:gd name="connsiteY7" fmla="*/ 169069 h 169069"/>
                  <a:gd name="connsiteX0" fmla="*/ 0 w 671513"/>
                  <a:gd name="connsiteY0" fmla="*/ 169069 h 169069"/>
                  <a:gd name="connsiteX1" fmla="*/ 147638 w 671513"/>
                  <a:gd name="connsiteY1" fmla="*/ 2383 h 169069"/>
                  <a:gd name="connsiteX2" fmla="*/ 267495 w 671513"/>
                  <a:gd name="connsiteY2" fmla="*/ 129381 h 169069"/>
                  <a:gd name="connsiteX3" fmla="*/ 322262 w 671513"/>
                  <a:gd name="connsiteY3" fmla="*/ 68262 h 169069"/>
                  <a:gd name="connsiteX4" fmla="*/ 396876 w 671513"/>
                  <a:gd name="connsiteY4" fmla="*/ 116681 h 169069"/>
                  <a:gd name="connsiteX5" fmla="*/ 531019 w 671513"/>
                  <a:gd name="connsiteY5" fmla="*/ 0 h 169069"/>
                  <a:gd name="connsiteX6" fmla="*/ 671513 w 671513"/>
                  <a:gd name="connsiteY6" fmla="*/ 166688 h 169069"/>
                  <a:gd name="connsiteX7" fmla="*/ 0 w 671513"/>
                  <a:gd name="connsiteY7" fmla="*/ 169069 h 1690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71513" h="169069">
                    <a:moveTo>
                      <a:pt x="0" y="169069"/>
                    </a:moveTo>
                    <a:lnTo>
                      <a:pt x="147638" y="2383"/>
                    </a:lnTo>
                    <a:lnTo>
                      <a:pt x="267495" y="129381"/>
                    </a:lnTo>
                    <a:lnTo>
                      <a:pt x="322262" y="68262"/>
                    </a:lnTo>
                    <a:lnTo>
                      <a:pt x="396876" y="116681"/>
                    </a:lnTo>
                    <a:lnTo>
                      <a:pt x="531019" y="0"/>
                    </a:lnTo>
                    <a:lnTo>
                      <a:pt x="671513" y="166688"/>
                    </a:lnTo>
                    <a:lnTo>
                      <a:pt x="0" y="169069"/>
                    </a:lnTo>
                    <a:close/>
                  </a:path>
                </a:pathLst>
              </a:custGeom>
              <a:solidFill>
                <a:srgbClr val="00ACEA"/>
              </a:solidFill>
              <a:ln w="28575">
                <a:solidFill>
                  <a:srgbClr val="1A334C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" name="Trapezoid 25">
                <a:extLst>
                  <a:ext uri="{FF2B5EF4-FFF2-40B4-BE49-F238E27FC236}">
                    <a16:creationId xmlns:a16="http://schemas.microsoft.com/office/drawing/2014/main" id="{2C1148D8-222B-42DC-A18C-C295CF67FF6E}"/>
                  </a:ext>
                </a:extLst>
              </p:cNvPr>
              <p:cNvSpPr/>
              <p:nvPr/>
            </p:nvSpPr>
            <p:spPr bwMode="auto">
              <a:xfrm rot="10800000">
                <a:off x="5233757" y="4769112"/>
                <a:ext cx="710433" cy="632967"/>
              </a:xfrm>
              <a:prstGeom prst="trapezoid">
                <a:avLst/>
              </a:prstGeom>
              <a:solidFill>
                <a:srgbClr val="FEDB41"/>
              </a:solidFill>
              <a:ln w="28575">
                <a:solidFill>
                  <a:srgbClr val="1A334C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7" name="Trapezoid 26">
                <a:extLst>
                  <a:ext uri="{FF2B5EF4-FFF2-40B4-BE49-F238E27FC236}">
                    <a16:creationId xmlns:a16="http://schemas.microsoft.com/office/drawing/2014/main" id="{192E9FC0-2B27-4603-9B48-2EBB02F15610}"/>
                  </a:ext>
                </a:extLst>
              </p:cNvPr>
              <p:cNvSpPr/>
              <p:nvPr/>
            </p:nvSpPr>
            <p:spPr bwMode="auto">
              <a:xfrm rot="10800000">
                <a:off x="5235005" y="4769110"/>
                <a:ext cx="710433" cy="59420"/>
              </a:xfrm>
              <a:prstGeom prst="trapezoid">
                <a:avLst/>
              </a:prstGeom>
              <a:solidFill>
                <a:srgbClr val="00EFD1"/>
              </a:solidFill>
              <a:ln w="28575">
                <a:solidFill>
                  <a:srgbClr val="1A334C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B174135D-88FD-444B-98DA-C2A7F26D7CAB}"/>
                </a:ext>
              </a:extLst>
            </p:cNvPr>
            <p:cNvGrpSpPr/>
            <p:nvPr/>
          </p:nvGrpSpPr>
          <p:grpSpPr>
            <a:xfrm>
              <a:off x="4880747" y="2819435"/>
              <a:ext cx="711681" cy="800448"/>
              <a:chOff x="4389535" y="3401776"/>
              <a:chExt cx="711681" cy="800448"/>
            </a:xfrm>
          </p:grpSpPr>
          <p:sp>
            <p:nvSpPr>
              <p:cNvPr id="29" name="Trapezoid 47">
                <a:extLst>
                  <a:ext uri="{FF2B5EF4-FFF2-40B4-BE49-F238E27FC236}">
                    <a16:creationId xmlns:a16="http://schemas.microsoft.com/office/drawing/2014/main" id="{BF05FC0A-87D1-439B-B644-DC3853040872}"/>
                  </a:ext>
                </a:extLst>
              </p:cNvPr>
              <p:cNvSpPr/>
              <p:nvPr/>
            </p:nvSpPr>
            <p:spPr bwMode="auto">
              <a:xfrm>
                <a:off x="4411147" y="3401776"/>
                <a:ext cx="433388" cy="167480"/>
              </a:xfrm>
              <a:custGeom>
                <a:avLst/>
                <a:gdLst>
                  <a:gd name="connsiteX0" fmla="*/ 0 w 657225"/>
                  <a:gd name="connsiteY0" fmla="*/ 257175 h 257175"/>
                  <a:gd name="connsiteX1" fmla="*/ 64294 w 657225"/>
                  <a:gd name="connsiteY1" fmla="*/ 0 h 257175"/>
                  <a:gd name="connsiteX2" fmla="*/ 592931 w 657225"/>
                  <a:gd name="connsiteY2" fmla="*/ 0 h 257175"/>
                  <a:gd name="connsiteX3" fmla="*/ 657225 w 657225"/>
                  <a:gd name="connsiteY3" fmla="*/ 257175 h 257175"/>
                  <a:gd name="connsiteX4" fmla="*/ 0 w 657225"/>
                  <a:gd name="connsiteY4" fmla="*/ 257175 h 257175"/>
                  <a:gd name="connsiteX0" fmla="*/ 0 w 657225"/>
                  <a:gd name="connsiteY0" fmla="*/ 257175 h 257175"/>
                  <a:gd name="connsiteX1" fmla="*/ 121444 w 657225"/>
                  <a:gd name="connsiteY1" fmla="*/ 100013 h 257175"/>
                  <a:gd name="connsiteX2" fmla="*/ 592931 w 657225"/>
                  <a:gd name="connsiteY2" fmla="*/ 0 h 257175"/>
                  <a:gd name="connsiteX3" fmla="*/ 657225 w 657225"/>
                  <a:gd name="connsiteY3" fmla="*/ 257175 h 257175"/>
                  <a:gd name="connsiteX4" fmla="*/ 0 w 657225"/>
                  <a:gd name="connsiteY4" fmla="*/ 257175 h 257175"/>
                  <a:gd name="connsiteX0" fmla="*/ 0 w 671513"/>
                  <a:gd name="connsiteY0" fmla="*/ 259556 h 259556"/>
                  <a:gd name="connsiteX1" fmla="*/ 135732 w 671513"/>
                  <a:gd name="connsiteY1" fmla="*/ 100013 h 259556"/>
                  <a:gd name="connsiteX2" fmla="*/ 607219 w 671513"/>
                  <a:gd name="connsiteY2" fmla="*/ 0 h 259556"/>
                  <a:gd name="connsiteX3" fmla="*/ 671513 w 671513"/>
                  <a:gd name="connsiteY3" fmla="*/ 257175 h 259556"/>
                  <a:gd name="connsiteX4" fmla="*/ 0 w 671513"/>
                  <a:gd name="connsiteY4" fmla="*/ 259556 h 259556"/>
                  <a:gd name="connsiteX0" fmla="*/ 0 w 671513"/>
                  <a:gd name="connsiteY0" fmla="*/ 169069 h 169069"/>
                  <a:gd name="connsiteX1" fmla="*/ 135732 w 671513"/>
                  <a:gd name="connsiteY1" fmla="*/ 9526 h 169069"/>
                  <a:gd name="connsiteX2" fmla="*/ 531019 w 671513"/>
                  <a:gd name="connsiteY2" fmla="*/ 0 h 169069"/>
                  <a:gd name="connsiteX3" fmla="*/ 671513 w 671513"/>
                  <a:gd name="connsiteY3" fmla="*/ 166688 h 169069"/>
                  <a:gd name="connsiteX4" fmla="*/ 0 w 671513"/>
                  <a:gd name="connsiteY4" fmla="*/ 169069 h 169069"/>
                  <a:gd name="connsiteX0" fmla="*/ 0 w 671513"/>
                  <a:gd name="connsiteY0" fmla="*/ 169069 h 169069"/>
                  <a:gd name="connsiteX1" fmla="*/ 135732 w 671513"/>
                  <a:gd name="connsiteY1" fmla="*/ 9526 h 169069"/>
                  <a:gd name="connsiteX2" fmla="*/ 338138 w 671513"/>
                  <a:gd name="connsiteY2" fmla="*/ 0 h 169069"/>
                  <a:gd name="connsiteX3" fmla="*/ 531019 w 671513"/>
                  <a:gd name="connsiteY3" fmla="*/ 0 h 169069"/>
                  <a:gd name="connsiteX4" fmla="*/ 671513 w 671513"/>
                  <a:gd name="connsiteY4" fmla="*/ 166688 h 169069"/>
                  <a:gd name="connsiteX5" fmla="*/ 0 w 671513"/>
                  <a:gd name="connsiteY5" fmla="*/ 169069 h 169069"/>
                  <a:gd name="connsiteX0" fmla="*/ 0 w 671513"/>
                  <a:gd name="connsiteY0" fmla="*/ 169069 h 169069"/>
                  <a:gd name="connsiteX1" fmla="*/ 135732 w 671513"/>
                  <a:gd name="connsiteY1" fmla="*/ 9526 h 169069"/>
                  <a:gd name="connsiteX2" fmla="*/ 207170 w 671513"/>
                  <a:gd name="connsiteY2" fmla="*/ 59531 h 169069"/>
                  <a:gd name="connsiteX3" fmla="*/ 531019 w 671513"/>
                  <a:gd name="connsiteY3" fmla="*/ 0 h 169069"/>
                  <a:gd name="connsiteX4" fmla="*/ 671513 w 671513"/>
                  <a:gd name="connsiteY4" fmla="*/ 166688 h 169069"/>
                  <a:gd name="connsiteX5" fmla="*/ 0 w 671513"/>
                  <a:gd name="connsiteY5" fmla="*/ 169069 h 169069"/>
                  <a:gd name="connsiteX0" fmla="*/ 0 w 671513"/>
                  <a:gd name="connsiteY0" fmla="*/ 169069 h 169069"/>
                  <a:gd name="connsiteX1" fmla="*/ 147638 w 671513"/>
                  <a:gd name="connsiteY1" fmla="*/ 2383 h 169069"/>
                  <a:gd name="connsiteX2" fmla="*/ 207170 w 671513"/>
                  <a:gd name="connsiteY2" fmla="*/ 59531 h 169069"/>
                  <a:gd name="connsiteX3" fmla="*/ 531019 w 671513"/>
                  <a:gd name="connsiteY3" fmla="*/ 0 h 169069"/>
                  <a:gd name="connsiteX4" fmla="*/ 671513 w 671513"/>
                  <a:gd name="connsiteY4" fmla="*/ 166688 h 169069"/>
                  <a:gd name="connsiteX5" fmla="*/ 0 w 671513"/>
                  <a:gd name="connsiteY5" fmla="*/ 169069 h 169069"/>
                  <a:gd name="connsiteX0" fmla="*/ 0 w 671513"/>
                  <a:gd name="connsiteY0" fmla="*/ 169069 h 169069"/>
                  <a:gd name="connsiteX1" fmla="*/ 147638 w 671513"/>
                  <a:gd name="connsiteY1" fmla="*/ 2383 h 169069"/>
                  <a:gd name="connsiteX2" fmla="*/ 207170 w 671513"/>
                  <a:gd name="connsiteY2" fmla="*/ 59531 h 169069"/>
                  <a:gd name="connsiteX3" fmla="*/ 319088 w 671513"/>
                  <a:gd name="connsiteY3" fmla="*/ 33337 h 169069"/>
                  <a:gd name="connsiteX4" fmla="*/ 531019 w 671513"/>
                  <a:gd name="connsiteY4" fmla="*/ 0 h 169069"/>
                  <a:gd name="connsiteX5" fmla="*/ 671513 w 671513"/>
                  <a:gd name="connsiteY5" fmla="*/ 166688 h 169069"/>
                  <a:gd name="connsiteX6" fmla="*/ 0 w 671513"/>
                  <a:gd name="connsiteY6" fmla="*/ 169069 h 169069"/>
                  <a:gd name="connsiteX0" fmla="*/ 0 w 671513"/>
                  <a:gd name="connsiteY0" fmla="*/ 242888 h 242888"/>
                  <a:gd name="connsiteX1" fmla="*/ 147638 w 671513"/>
                  <a:gd name="connsiteY1" fmla="*/ 76202 h 242888"/>
                  <a:gd name="connsiteX2" fmla="*/ 207170 w 671513"/>
                  <a:gd name="connsiteY2" fmla="*/ 133350 h 242888"/>
                  <a:gd name="connsiteX3" fmla="*/ 311944 w 671513"/>
                  <a:gd name="connsiteY3" fmla="*/ 0 h 242888"/>
                  <a:gd name="connsiteX4" fmla="*/ 531019 w 671513"/>
                  <a:gd name="connsiteY4" fmla="*/ 73819 h 242888"/>
                  <a:gd name="connsiteX5" fmla="*/ 671513 w 671513"/>
                  <a:gd name="connsiteY5" fmla="*/ 240507 h 242888"/>
                  <a:gd name="connsiteX6" fmla="*/ 0 w 671513"/>
                  <a:gd name="connsiteY6" fmla="*/ 242888 h 242888"/>
                  <a:gd name="connsiteX0" fmla="*/ 0 w 671513"/>
                  <a:gd name="connsiteY0" fmla="*/ 242888 h 242888"/>
                  <a:gd name="connsiteX1" fmla="*/ 147638 w 671513"/>
                  <a:gd name="connsiteY1" fmla="*/ 76202 h 242888"/>
                  <a:gd name="connsiteX2" fmla="*/ 207170 w 671513"/>
                  <a:gd name="connsiteY2" fmla="*/ 133350 h 242888"/>
                  <a:gd name="connsiteX3" fmla="*/ 311944 w 671513"/>
                  <a:gd name="connsiteY3" fmla="*/ 0 h 242888"/>
                  <a:gd name="connsiteX4" fmla="*/ 447676 w 671513"/>
                  <a:gd name="connsiteY4" fmla="*/ 42862 h 242888"/>
                  <a:gd name="connsiteX5" fmla="*/ 531019 w 671513"/>
                  <a:gd name="connsiteY5" fmla="*/ 73819 h 242888"/>
                  <a:gd name="connsiteX6" fmla="*/ 671513 w 671513"/>
                  <a:gd name="connsiteY6" fmla="*/ 240507 h 242888"/>
                  <a:gd name="connsiteX7" fmla="*/ 0 w 671513"/>
                  <a:gd name="connsiteY7" fmla="*/ 242888 h 242888"/>
                  <a:gd name="connsiteX0" fmla="*/ 0 w 671513"/>
                  <a:gd name="connsiteY0" fmla="*/ 242888 h 242888"/>
                  <a:gd name="connsiteX1" fmla="*/ 147638 w 671513"/>
                  <a:gd name="connsiteY1" fmla="*/ 76202 h 242888"/>
                  <a:gd name="connsiteX2" fmla="*/ 207170 w 671513"/>
                  <a:gd name="connsiteY2" fmla="*/ 133350 h 242888"/>
                  <a:gd name="connsiteX3" fmla="*/ 311944 w 671513"/>
                  <a:gd name="connsiteY3" fmla="*/ 0 h 242888"/>
                  <a:gd name="connsiteX4" fmla="*/ 450057 w 671513"/>
                  <a:gd name="connsiteY4" fmla="*/ 114300 h 242888"/>
                  <a:gd name="connsiteX5" fmla="*/ 531019 w 671513"/>
                  <a:gd name="connsiteY5" fmla="*/ 73819 h 242888"/>
                  <a:gd name="connsiteX6" fmla="*/ 671513 w 671513"/>
                  <a:gd name="connsiteY6" fmla="*/ 240507 h 242888"/>
                  <a:gd name="connsiteX7" fmla="*/ 0 w 671513"/>
                  <a:gd name="connsiteY7" fmla="*/ 242888 h 242888"/>
                  <a:gd name="connsiteX0" fmla="*/ 0 w 671513"/>
                  <a:gd name="connsiteY0" fmla="*/ 250032 h 250032"/>
                  <a:gd name="connsiteX1" fmla="*/ 147638 w 671513"/>
                  <a:gd name="connsiteY1" fmla="*/ 83346 h 250032"/>
                  <a:gd name="connsiteX2" fmla="*/ 207170 w 671513"/>
                  <a:gd name="connsiteY2" fmla="*/ 140494 h 250032"/>
                  <a:gd name="connsiteX3" fmla="*/ 319087 w 671513"/>
                  <a:gd name="connsiteY3" fmla="*/ 0 h 250032"/>
                  <a:gd name="connsiteX4" fmla="*/ 450057 w 671513"/>
                  <a:gd name="connsiteY4" fmla="*/ 121444 h 250032"/>
                  <a:gd name="connsiteX5" fmla="*/ 531019 w 671513"/>
                  <a:gd name="connsiteY5" fmla="*/ 80963 h 250032"/>
                  <a:gd name="connsiteX6" fmla="*/ 671513 w 671513"/>
                  <a:gd name="connsiteY6" fmla="*/ 247651 h 250032"/>
                  <a:gd name="connsiteX7" fmla="*/ 0 w 671513"/>
                  <a:gd name="connsiteY7" fmla="*/ 250032 h 250032"/>
                  <a:gd name="connsiteX0" fmla="*/ 0 w 671513"/>
                  <a:gd name="connsiteY0" fmla="*/ 250032 h 250032"/>
                  <a:gd name="connsiteX1" fmla="*/ 147638 w 671513"/>
                  <a:gd name="connsiteY1" fmla="*/ 83346 h 250032"/>
                  <a:gd name="connsiteX2" fmla="*/ 267495 w 671513"/>
                  <a:gd name="connsiteY2" fmla="*/ 210344 h 250032"/>
                  <a:gd name="connsiteX3" fmla="*/ 319087 w 671513"/>
                  <a:gd name="connsiteY3" fmla="*/ 0 h 250032"/>
                  <a:gd name="connsiteX4" fmla="*/ 450057 w 671513"/>
                  <a:gd name="connsiteY4" fmla="*/ 121444 h 250032"/>
                  <a:gd name="connsiteX5" fmla="*/ 531019 w 671513"/>
                  <a:gd name="connsiteY5" fmla="*/ 80963 h 250032"/>
                  <a:gd name="connsiteX6" fmla="*/ 671513 w 671513"/>
                  <a:gd name="connsiteY6" fmla="*/ 247651 h 250032"/>
                  <a:gd name="connsiteX7" fmla="*/ 0 w 671513"/>
                  <a:gd name="connsiteY7" fmla="*/ 250032 h 250032"/>
                  <a:gd name="connsiteX0" fmla="*/ 0 w 671513"/>
                  <a:gd name="connsiteY0" fmla="*/ 250032 h 250032"/>
                  <a:gd name="connsiteX1" fmla="*/ 147638 w 671513"/>
                  <a:gd name="connsiteY1" fmla="*/ 83346 h 250032"/>
                  <a:gd name="connsiteX2" fmla="*/ 267495 w 671513"/>
                  <a:gd name="connsiteY2" fmla="*/ 210344 h 250032"/>
                  <a:gd name="connsiteX3" fmla="*/ 319087 w 671513"/>
                  <a:gd name="connsiteY3" fmla="*/ 0 h 250032"/>
                  <a:gd name="connsiteX4" fmla="*/ 351632 w 671513"/>
                  <a:gd name="connsiteY4" fmla="*/ 178594 h 250032"/>
                  <a:gd name="connsiteX5" fmla="*/ 531019 w 671513"/>
                  <a:gd name="connsiteY5" fmla="*/ 80963 h 250032"/>
                  <a:gd name="connsiteX6" fmla="*/ 671513 w 671513"/>
                  <a:gd name="connsiteY6" fmla="*/ 247651 h 250032"/>
                  <a:gd name="connsiteX7" fmla="*/ 0 w 671513"/>
                  <a:gd name="connsiteY7" fmla="*/ 250032 h 250032"/>
                  <a:gd name="connsiteX0" fmla="*/ 0 w 671513"/>
                  <a:gd name="connsiteY0" fmla="*/ 169069 h 169069"/>
                  <a:gd name="connsiteX1" fmla="*/ 147638 w 671513"/>
                  <a:gd name="connsiteY1" fmla="*/ 2383 h 169069"/>
                  <a:gd name="connsiteX2" fmla="*/ 267495 w 671513"/>
                  <a:gd name="connsiteY2" fmla="*/ 129381 h 169069"/>
                  <a:gd name="connsiteX3" fmla="*/ 303212 w 671513"/>
                  <a:gd name="connsiteY3" fmla="*/ 68262 h 169069"/>
                  <a:gd name="connsiteX4" fmla="*/ 351632 w 671513"/>
                  <a:gd name="connsiteY4" fmla="*/ 97631 h 169069"/>
                  <a:gd name="connsiteX5" fmla="*/ 531019 w 671513"/>
                  <a:gd name="connsiteY5" fmla="*/ 0 h 169069"/>
                  <a:gd name="connsiteX6" fmla="*/ 671513 w 671513"/>
                  <a:gd name="connsiteY6" fmla="*/ 166688 h 169069"/>
                  <a:gd name="connsiteX7" fmla="*/ 0 w 671513"/>
                  <a:gd name="connsiteY7" fmla="*/ 169069 h 169069"/>
                  <a:gd name="connsiteX0" fmla="*/ 0 w 671513"/>
                  <a:gd name="connsiteY0" fmla="*/ 169069 h 169069"/>
                  <a:gd name="connsiteX1" fmla="*/ 147638 w 671513"/>
                  <a:gd name="connsiteY1" fmla="*/ 2383 h 169069"/>
                  <a:gd name="connsiteX2" fmla="*/ 267495 w 671513"/>
                  <a:gd name="connsiteY2" fmla="*/ 129381 h 169069"/>
                  <a:gd name="connsiteX3" fmla="*/ 303212 w 671513"/>
                  <a:gd name="connsiteY3" fmla="*/ 68262 h 169069"/>
                  <a:gd name="connsiteX4" fmla="*/ 443707 w 671513"/>
                  <a:gd name="connsiteY4" fmla="*/ 164306 h 169069"/>
                  <a:gd name="connsiteX5" fmla="*/ 531019 w 671513"/>
                  <a:gd name="connsiteY5" fmla="*/ 0 h 169069"/>
                  <a:gd name="connsiteX6" fmla="*/ 671513 w 671513"/>
                  <a:gd name="connsiteY6" fmla="*/ 166688 h 169069"/>
                  <a:gd name="connsiteX7" fmla="*/ 0 w 671513"/>
                  <a:gd name="connsiteY7" fmla="*/ 169069 h 169069"/>
                  <a:gd name="connsiteX0" fmla="*/ 0 w 671513"/>
                  <a:gd name="connsiteY0" fmla="*/ 166686 h 166686"/>
                  <a:gd name="connsiteX1" fmla="*/ 147638 w 671513"/>
                  <a:gd name="connsiteY1" fmla="*/ 0 h 166686"/>
                  <a:gd name="connsiteX2" fmla="*/ 267495 w 671513"/>
                  <a:gd name="connsiteY2" fmla="*/ 126998 h 166686"/>
                  <a:gd name="connsiteX3" fmla="*/ 303212 w 671513"/>
                  <a:gd name="connsiteY3" fmla="*/ 65879 h 166686"/>
                  <a:gd name="connsiteX4" fmla="*/ 443707 w 671513"/>
                  <a:gd name="connsiteY4" fmla="*/ 161923 h 166686"/>
                  <a:gd name="connsiteX5" fmla="*/ 671513 w 671513"/>
                  <a:gd name="connsiteY5" fmla="*/ 164305 h 166686"/>
                  <a:gd name="connsiteX6" fmla="*/ 0 w 671513"/>
                  <a:gd name="connsiteY6" fmla="*/ 166686 h 166686"/>
                  <a:gd name="connsiteX0" fmla="*/ 0 w 671513"/>
                  <a:gd name="connsiteY0" fmla="*/ 166686 h 166686"/>
                  <a:gd name="connsiteX1" fmla="*/ 147638 w 671513"/>
                  <a:gd name="connsiteY1" fmla="*/ 0 h 166686"/>
                  <a:gd name="connsiteX2" fmla="*/ 267495 w 671513"/>
                  <a:gd name="connsiteY2" fmla="*/ 126998 h 166686"/>
                  <a:gd name="connsiteX3" fmla="*/ 303212 w 671513"/>
                  <a:gd name="connsiteY3" fmla="*/ 65879 h 166686"/>
                  <a:gd name="connsiteX4" fmla="*/ 671513 w 671513"/>
                  <a:gd name="connsiteY4" fmla="*/ 164305 h 166686"/>
                  <a:gd name="connsiteX5" fmla="*/ 0 w 671513"/>
                  <a:gd name="connsiteY5" fmla="*/ 166686 h 166686"/>
                  <a:gd name="connsiteX0" fmla="*/ 0 w 433388"/>
                  <a:gd name="connsiteY0" fmla="*/ 166686 h 167480"/>
                  <a:gd name="connsiteX1" fmla="*/ 147638 w 433388"/>
                  <a:gd name="connsiteY1" fmla="*/ 0 h 167480"/>
                  <a:gd name="connsiteX2" fmla="*/ 267495 w 433388"/>
                  <a:gd name="connsiteY2" fmla="*/ 126998 h 167480"/>
                  <a:gd name="connsiteX3" fmla="*/ 303212 w 433388"/>
                  <a:gd name="connsiteY3" fmla="*/ 65879 h 167480"/>
                  <a:gd name="connsiteX4" fmla="*/ 433388 w 433388"/>
                  <a:gd name="connsiteY4" fmla="*/ 167480 h 167480"/>
                  <a:gd name="connsiteX5" fmla="*/ 0 w 433388"/>
                  <a:gd name="connsiteY5" fmla="*/ 166686 h 1674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3388" h="167480">
                    <a:moveTo>
                      <a:pt x="0" y="166686"/>
                    </a:moveTo>
                    <a:lnTo>
                      <a:pt x="147638" y="0"/>
                    </a:lnTo>
                    <a:lnTo>
                      <a:pt x="267495" y="126998"/>
                    </a:lnTo>
                    <a:lnTo>
                      <a:pt x="303212" y="65879"/>
                    </a:lnTo>
                    <a:lnTo>
                      <a:pt x="433388" y="167480"/>
                    </a:lnTo>
                    <a:lnTo>
                      <a:pt x="0" y="166686"/>
                    </a:lnTo>
                    <a:close/>
                  </a:path>
                </a:pathLst>
              </a:custGeom>
              <a:solidFill>
                <a:srgbClr val="00ACEA"/>
              </a:solidFill>
              <a:ln w="28575">
                <a:solidFill>
                  <a:srgbClr val="1A334C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0" name="Trapezoid 29">
                <a:extLst>
                  <a:ext uri="{FF2B5EF4-FFF2-40B4-BE49-F238E27FC236}">
                    <a16:creationId xmlns:a16="http://schemas.microsoft.com/office/drawing/2014/main" id="{CCFA3343-A3A6-4543-BA1D-A091232E6347}"/>
                  </a:ext>
                </a:extLst>
              </p:cNvPr>
              <p:cNvSpPr/>
              <p:nvPr/>
            </p:nvSpPr>
            <p:spPr bwMode="auto">
              <a:xfrm rot="10800000">
                <a:off x="4389535" y="3569257"/>
                <a:ext cx="710433" cy="632967"/>
              </a:xfrm>
              <a:prstGeom prst="trapezoid">
                <a:avLst/>
              </a:prstGeom>
              <a:solidFill>
                <a:srgbClr val="FEDB41"/>
              </a:solidFill>
              <a:ln w="28575">
                <a:solidFill>
                  <a:srgbClr val="1A334C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1" name="Trapezoid 30">
                <a:extLst>
                  <a:ext uri="{FF2B5EF4-FFF2-40B4-BE49-F238E27FC236}">
                    <a16:creationId xmlns:a16="http://schemas.microsoft.com/office/drawing/2014/main" id="{E936AB39-38DD-4D79-9B7F-2CBD4F03A95A}"/>
                  </a:ext>
                </a:extLst>
              </p:cNvPr>
              <p:cNvSpPr/>
              <p:nvPr/>
            </p:nvSpPr>
            <p:spPr bwMode="auto">
              <a:xfrm rot="10800000">
                <a:off x="4390783" y="3569255"/>
                <a:ext cx="710433" cy="59420"/>
              </a:xfrm>
              <a:prstGeom prst="trapezoid">
                <a:avLst/>
              </a:prstGeom>
              <a:solidFill>
                <a:srgbClr val="00EFD1"/>
              </a:solidFill>
              <a:ln w="28575">
                <a:solidFill>
                  <a:srgbClr val="1A334C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AC92C88A-B82A-447D-9550-428EF5ACE099}"/>
                </a:ext>
              </a:extLst>
            </p:cNvPr>
            <p:cNvGrpSpPr/>
            <p:nvPr/>
          </p:nvGrpSpPr>
          <p:grpSpPr>
            <a:xfrm>
              <a:off x="3977918" y="2131325"/>
              <a:ext cx="711681" cy="734567"/>
              <a:chOff x="3700714" y="2195785"/>
              <a:chExt cx="711681" cy="734567"/>
            </a:xfrm>
          </p:grpSpPr>
          <p:sp>
            <p:nvSpPr>
              <p:cNvPr id="33" name="Trapezoid 47">
                <a:extLst>
                  <a:ext uri="{FF2B5EF4-FFF2-40B4-BE49-F238E27FC236}">
                    <a16:creationId xmlns:a16="http://schemas.microsoft.com/office/drawing/2014/main" id="{5C95B6B7-5C65-4704-9FD0-5BA5645CD0E3}"/>
                  </a:ext>
                </a:extLst>
              </p:cNvPr>
              <p:cNvSpPr/>
              <p:nvPr/>
            </p:nvSpPr>
            <p:spPr bwMode="auto">
              <a:xfrm>
                <a:off x="3928418" y="2195785"/>
                <a:ext cx="210343" cy="101601"/>
              </a:xfrm>
              <a:custGeom>
                <a:avLst/>
                <a:gdLst>
                  <a:gd name="connsiteX0" fmla="*/ 0 w 657225"/>
                  <a:gd name="connsiteY0" fmla="*/ 257175 h 257175"/>
                  <a:gd name="connsiteX1" fmla="*/ 64294 w 657225"/>
                  <a:gd name="connsiteY1" fmla="*/ 0 h 257175"/>
                  <a:gd name="connsiteX2" fmla="*/ 592931 w 657225"/>
                  <a:gd name="connsiteY2" fmla="*/ 0 h 257175"/>
                  <a:gd name="connsiteX3" fmla="*/ 657225 w 657225"/>
                  <a:gd name="connsiteY3" fmla="*/ 257175 h 257175"/>
                  <a:gd name="connsiteX4" fmla="*/ 0 w 657225"/>
                  <a:gd name="connsiteY4" fmla="*/ 257175 h 257175"/>
                  <a:gd name="connsiteX0" fmla="*/ 0 w 657225"/>
                  <a:gd name="connsiteY0" fmla="*/ 257175 h 257175"/>
                  <a:gd name="connsiteX1" fmla="*/ 121444 w 657225"/>
                  <a:gd name="connsiteY1" fmla="*/ 100013 h 257175"/>
                  <a:gd name="connsiteX2" fmla="*/ 592931 w 657225"/>
                  <a:gd name="connsiteY2" fmla="*/ 0 h 257175"/>
                  <a:gd name="connsiteX3" fmla="*/ 657225 w 657225"/>
                  <a:gd name="connsiteY3" fmla="*/ 257175 h 257175"/>
                  <a:gd name="connsiteX4" fmla="*/ 0 w 657225"/>
                  <a:gd name="connsiteY4" fmla="*/ 257175 h 257175"/>
                  <a:gd name="connsiteX0" fmla="*/ 0 w 671513"/>
                  <a:gd name="connsiteY0" fmla="*/ 259556 h 259556"/>
                  <a:gd name="connsiteX1" fmla="*/ 135732 w 671513"/>
                  <a:gd name="connsiteY1" fmla="*/ 100013 h 259556"/>
                  <a:gd name="connsiteX2" fmla="*/ 607219 w 671513"/>
                  <a:gd name="connsiteY2" fmla="*/ 0 h 259556"/>
                  <a:gd name="connsiteX3" fmla="*/ 671513 w 671513"/>
                  <a:gd name="connsiteY3" fmla="*/ 257175 h 259556"/>
                  <a:gd name="connsiteX4" fmla="*/ 0 w 671513"/>
                  <a:gd name="connsiteY4" fmla="*/ 259556 h 259556"/>
                  <a:gd name="connsiteX0" fmla="*/ 0 w 671513"/>
                  <a:gd name="connsiteY0" fmla="*/ 169069 h 169069"/>
                  <a:gd name="connsiteX1" fmla="*/ 135732 w 671513"/>
                  <a:gd name="connsiteY1" fmla="*/ 9526 h 169069"/>
                  <a:gd name="connsiteX2" fmla="*/ 531019 w 671513"/>
                  <a:gd name="connsiteY2" fmla="*/ 0 h 169069"/>
                  <a:gd name="connsiteX3" fmla="*/ 671513 w 671513"/>
                  <a:gd name="connsiteY3" fmla="*/ 166688 h 169069"/>
                  <a:gd name="connsiteX4" fmla="*/ 0 w 671513"/>
                  <a:gd name="connsiteY4" fmla="*/ 169069 h 169069"/>
                  <a:gd name="connsiteX0" fmla="*/ 0 w 671513"/>
                  <a:gd name="connsiteY0" fmla="*/ 169069 h 169069"/>
                  <a:gd name="connsiteX1" fmla="*/ 135732 w 671513"/>
                  <a:gd name="connsiteY1" fmla="*/ 9526 h 169069"/>
                  <a:gd name="connsiteX2" fmla="*/ 338138 w 671513"/>
                  <a:gd name="connsiteY2" fmla="*/ 0 h 169069"/>
                  <a:gd name="connsiteX3" fmla="*/ 531019 w 671513"/>
                  <a:gd name="connsiteY3" fmla="*/ 0 h 169069"/>
                  <a:gd name="connsiteX4" fmla="*/ 671513 w 671513"/>
                  <a:gd name="connsiteY4" fmla="*/ 166688 h 169069"/>
                  <a:gd name="connsiteX5" fmla="*/ 0 w 671513"/>
                  <a:gd name="connsiteY5" fmla="*/ 169069 h 169069"/>
                  <a:gd name="connsiteX0" fmla="*/ 0 w 671513"/>
                  <a:gd name="connsiteY0" fmla="*/ 169069 h 169069"/>
                  <a:gd name="connsiteX1" fmla="*/ 135732 w 671513"/>
                  <a:gd name="connsiteY1" fmla="*/ 9526 h 169069"/>
                  <a:gd name="connsiteX2" fmla="*/ 207170 w 671513"/>
                  <a:gd name="connsiteY2" fmla="*/ 59531 h 169069"/>
                  <a:gd name="connsiteX3" fmla="*/ 531019 w 671513"/>
                  <a:gd name="connsiteY3" fmla="*/ 0 h 169069"/>
                  <a:gd name="connsiteX4" fmla="*/ 671513 w 671513"/>
                  <a:gd name="connsiteY4" fmla="*/ 166688 h 169069"/>
                  <a:gd name="connsiteX5" fmla="*/ 0 w 671513"/>
                  <a:gd name="connsiteY5" fmla="*/ 169069 h 169069"/>
                  <a:gd name="connsiteX0" fmla="*/ 0 w 671513"/>
                  <a:gd name="connsiteY0" fmla="*/ 169069 h 169069"/>
                  <a:gd name="connsiteX1" fmla="*/ 147638 w 671513"/>
                  <a:gd name="connsiteY1" fmla="*/ 2383 h 169069"/>
                  <a:gd name="connsiteX2" fmla="*/ 207170 w 671513"/>
                  <a:gd name="connsiteY2" fmla="*/ 59531 h 169069"/>
                  <a:gd name="connsiteX3" fmla="*/ 531019 w 671513"/>
                  <a:gd name="connsiteY3" fmla="*/ 0 h 169069"/>
                  <a:gd name="connsiteX4" fmla="*/ 671513 w 671513"/>
                  <a:gd name="connsiteY4" fmla="*/ 166688 h 169069"/>
                  <a:gd name="connsiteX5" fmla="*/ 0 w 671513"/>
                  <a:gd name="connsiteY5" fmla="*/ 169069 h 169069"/>
                  <a:gd name="connsiteX0" fmla="*/ 0 w 671513"/>
                  <a:gd name="connsiteY0" fmla="*/ 169069 h 169069"/>
                  <a:gd name="connsiteX1" fmla="*/ 147638 w 671513"/>
                  <a:gd name="connsiteY1" fmla="*/ 2383 h 169069"/>
                  <a:gd name="connsiteX2" fmla="*/ 207170 w 671513"/>
                  <a:gd name="connsiteY2" fmla="*/ 59531 h 169069"/>
                  <a:gd name="connsiteX3" fmla="*/ 319088 w 671513"/>
                  <a:gd name="connsiteY3" fmla="*/ 33337 h 169069"/>
                  <a:gd name="connsiteX4" fmla="*/ 531019 w 671513"/>
                  <a:gd name="connsiteY4" fmla="*/ 0 h 169069"/>
                  <a:gd name="connsiteX5" fmla="*/ 671513 w 671513"/>
                  <a:gd name="connsiteY5" fmla="*/ 166688 h 169069"/>
                  <a:gd name="connsiteX6" fmla="*/ 0 w 671513"/>
                  <a:gd name="connsiteY6" fmla="*/ 169069 h 169069"/>
                  <a:gd name="connsiteX0" fmla="*/ 0 w 671513"/>
                  <a:gd name="connsiteY0" fmla="*/ 242888 h 242888"/>
                  <a:gd name="connsiteX1" fmla="*/ 147638 w 671513"/>
                  <a:gd name="connsiteY1" fmla="*/ 76202 h 242888"/>
                  <a:gd name="connsiteX2" fmla="*/ 207170 w 671513"/>
                  <a:gd name="connsiteY2" fmla="*/ 133350 h 242888"/>
                  <a:gd name="connsiteX3" fmla="*/ 311944 w 671513"/>
                  <a:gd name="connsiteY3" fmla="*/ 0 h 242888"/>
                  <a:gd name="connsiteX4" fmla="*/ 531019 w 671513"/>
                  <a:gd name="connsiteY4" fmla="*/ 73819 h 242888"/>
                  <a:gd name="connsiteX5" fmla="*/ 671513 w 671513"/>
                  <a:gd name="connsiteY5" fmla="*/ 240507 h 242888"/>
                  <a:gd name="connsiteX6" fmla="*/ 0 w 671513"/>
                  <a:gd name="connsiteY6" fmla="*/ 242888 h 242888"/>
                  <a:gd name="connsiteX0" fmla="*/ 0 w 671513"/>
                  <a:gd name="connsiteY0" fmla="*/ 242888 h 242888"/>
                  <a:gd name="connsiteX1" fmla="*/ 147638 w 671513"/>
                  <a:gd name="connsiteY1" fmla="*/ 76202 h 242888"/>
                  <a:gd name="connsiteX2" fmla="*/ 207170 w 671513"/>
                  <a:gd name="connsiteY2" fmla="*/ 133350 h 242888"/>
                  <a:gd name="connsiteX3" fmla="*/ 311944 w 671513"/>
                  <a:gd name="connsiteY3" fmla="*/ 0 h 242888"/>
                  <a:gd name="connsiteX4" fmla="*/ 447676 w 671513"/>
                  <a:gd name="connsiteY4" fmla="*/ 42862 h 242888"/>
                  <a:gd name="connsiteX5" fmla="*/ 531019 w 671513"/>
                  <a:gd name="connsiteY5" fmla="*/ 73819 h 242888"/>
                  <a:gd name="connsiteX6" fmla="*/ 671513 w 671513"/>
                  <a:gd name="connsiteY6" fmla="*/ 240507 h 242888"/>
                  <a:gd name="connsiteX7" fmla="*/ 0 w 671513"/>
                  <a:gd name="connsiteY7" fmla="*/ 242888 h 242888"/>
                  <a:gd name="connsiteX0" fmla="*/ 0 w 671513"/>
                  <a:gd name="connsiteY0" fmla="*/ 242888 h 242888"/>
                  <a:gd name="connsiteX1" fmla="*/ 147638 w 671513"/>
                  <a:gd name="connsiteY1" fmla="*/ 76202 h 242888"/>
                  <a:gd name="connsiteX2" fmla="*/ 207170 w 671513"/>
                  <a:gd name="connsiteY2" fmla="*/ 133350 h 242888"/>
                  <a:gd name="connsiteX3" fmla="*/ 311944 w 671513"/>
                  <a:gd name="connsiteY3" fmla="*/ 0 h 242888"/>
                  <a:gd name="connsiteX4" fmla="*/ 450057 w 671513"/>
                  <a:gd name="connsiteY4" fmla="*/ 114300 h 242888"/>
                  <a:gd name="connsiteX5" fmla="*/ 531019 w 671513"/>
                  <a:gd name="connsiteY5" fmla="*/ 73819 h 242888"/>
                  <a:gd name="connsiteX6" fmla="*/ 671513 w 671513"/>
                  <a:gd name="connsiteY6" fmla="*/ 240507 h 242888"/>
                  <a:gd name="connsiteX7" fmla="*/ 0 w 671513"/>
                  <a:gd name="connsiteY7" fmla="*/ 242888 h 242888"/>
                  <a:gd name="connsiteX0" fmla="*/ 0 w 671513"/>
                  <a:gd name="connsiteY0" fmla="*/ 250032 h 250032"/>
                  <a:gd name="connsiteX1" fmla="*/ 147638 w 671513"/>
                  <a:gd name="connsiteY1" fmla="*/ 83346 h 250032"/>
                  <a:gd name="connsiteX2" fmla="*/ 207170 w 671513"/>
                  <a:gd name="connsiteY2" fmla="*/ 140494 h 250032"/>
                  <a:gd name="connsiteX3" fmla="*/ 319087 w 671513"/>
                  <a:gd name="connsiteY3" fmla="*/ 0 h 250032"/>
                  <a:gd name="connsiteX4" fmla="*/ 450057 w 671513"/>
                  <a:gd name="connsiteY4" fmla="*/ 121444 h 250032"/>
                  <a:gd name="connsiteX5" fmla="*/ 531019 w 671513"/>
                  <a:gd name="connsiteY5" fmla="*/ 80963 h 250032"/>
                  <a:gd name="connsiteX6" fmla="*/ 671513 w 671513"/>
                  <a:gd name="connsiteY6" fmla="*/ 247651 h 250032"/>
                  <a:gd name="connsiteX7" fmla="*/ 0 w 671513"/>
                  <a:gd name="connsiteY7" fmla="*/ 250032 h 250032"/>
                  <a:gd name="connsiteX0" fmla="*/ 0 w 671513"/>
                  <a:gd name="connsiteY0" fmla="*/ 250032 h 250032"/>
                  <a:gd name="connsiteX1" fmla="*/ 147638 w 671513"/>
                  <a:gd name="connsiteY1" fmla="*/ 83346 h 250032"/>
                  <a:gd name="connsiteX2" fmla="*/ 267495 w 671513"/>
                  <a:gd name="connsiteY2" fmla="*/ 210344 h 250032"/>
                  <a:gd name="connsiteX3" fmla="*/ 319087 w 671513"/>
                  <a:gd name="connsiteY3" fmla="*/ 0 h 250032"/>
                  <a:gd name="connsiteX4" fmla="*/ 450057 w 671513"/>
                  <a:gd name="connsiteY4" fmla="*/ 121444 h 250032"/>
                  <a:gd name="connsiteX5" fmla="*/ 531019 w 671513"/>
                  <a:gd name="connsiteY5" fmla="*/ 80963 h 250032"/>
                  <a:gd name="connsiteX6" fmla="*/ 671513 w 671513"/>
                  <a:gd name="connsiteY6" fmla="*/ 247651 h 250032"/>
                  <a:gd name="connsiteX7" fmla="*/ 0 w 671513"/>
                  <a:gd name="connsiteY7" fmla="*/ 250032 h 250032"/>
                  <a:gd name="connsiteX0" fmla="*/ 0 w 671513"/>
                  <a:gd name="connsiteY0" fmla="*/ 250032 h 250032"/>
                  <a:gd name="connsiteX1" fmla="*/ 147638 w 671513"/>
                  <a:gd name="connsiteY1" fmla="*/ 83346 h 250032"/>
                  <a:gd name="connsiteX2" fmla="*/ 267495 w 671513"/>
                  <a:gd name="connsiteY2" fmla="*/ 210344 h 250032"/>
                  <a:gd name="connsiteX3" fmla="*/ 319087 w 671513"/>
                  <a:gd name="connsiteY3" fmla="*/ 0 h 250032"/>
                  <a:gd name="connsiteX4" fmla="*/ 351632 w 671513"/>
                  <a:gd name="connsiteY4" fmla="*/ 178594 h 250032"/>
                  <a:gd name="connsiteX5" fmla="*/ 531019 w 671513"/>
                  <a:gd name="connsiteY5" fmla="*/ 80963 h 250032"/>
                  <a:gd name="connsiteX6" fmla="*/ 671513 w 671513"/>
                  <a:gd name="connsiteY6" fmla="*/ 247651 h 250032"/>
                  <a:gd name="connsiteX7" fmla="*/ 0 w 671513"/>
                  <a:gd name="connsiteY7" fmla="*/ 250032 h 250032"/>
                  <a:gd name="connsiteX0" fmla="*/ 0 w 671513"/>
                  <a:gd name="connsiteY0" fmla="*/ 169069 h 169069"/>
                  <a:gd name="connsiteX1" fmla="*/ 147638 w 671513"/>
                  <a:gd name="connsiteY1" fmla="*/ 2383 h 169069"/>
                  <a:gd name="connsiteX2" fmla="*/ 267495 w 671513"/>
                  <a:gd name="connsiteY2" fmla="*/ 129381 h 169069"/>
                  <a:gd name="connsiteX3" fmla="*/ 303212 w 671513"/>
                  <a:gd name="connsiteY3" fmla="*/ 68262 h 169069"/>
                  <a:gd name="connsiteX4" fmla="*/ 351632 w 671513"/>
                  <a:gd name="connsiteY4" fmla="*/ 97631 h 169069"/>
                  <a:gd name="connsiteX5" fmla="*/ 531019 w 671513"/>
                  <a:gd name="connsiteY5" fmla="*/ 0 h 169069"/>
                  <a:gd name="connsiteX6" fmla="*/ 671513 w 671513"/>
                  <a:gd name="connsiteY6" fmla="*/ 166688 h 169069"/>
                  <a:gd name="connsiteX7" fmla="*/ 0 w 671513"/>
                  <a:gd name="connsiteY7" fmla="*/ 169069 h 169069"/>
                  <a:gd name="connsiteX0" fmla="*/ 0 w 671513"/>
                  <a:gd name="connsiteY0" fmla="*/ 169069 h 169069"/>
                  <a:gd name="connsiteX1" fmla="*/ 147638 w 671513"/>
                  <a:gd name="connsiteY1" fmla="*/ 2383 h 169069"/>
                  <a:gd name="connsiteX2" fmla="*/ 267495 w 671513"/>
                  <a:gd name="connsiteY2" fmla="*/ 129381 h 169069"/>
                  <a:gd name="connsiteX3" fmla="*/ 303212 w 671513"/>
                  <a:gd name="connsiteY3" fmla="*/ 68262 h 169069"/>
                  <a:gd name="connsiteX4" fmla="*/ 443707 w 671513"/>
                  <a:gd name="connsiteY4" fmla="*/ 164306 h 169069"/>
                  <a:gd name="connsiteX5" fmla="*/ 531019 w 671513"/>
                  <a:gd name="connsiteY5" fmla="*/ 0 h 169069"/>
                  <a:gd name="connsiteX6" fmla="*/ 671513 w 671513"/>
                  <a:gd name="connsiteY6" fmla="*/ 166688 h 169069"/>
                  <a:gd name="connsiteX7" fmla="*/ 0 w 671513"/>
                  <a:gd name="connsiteY7" fmla="*/ 169069 h 169069"/>
                  <a:gd name="connsiteX0" fmla="*/ 0 w 671513"/>
                  <a:gd name="connsiteY0" fmla="*/ 166686 h 166686"/>
                  <a:gd name="connsiteX1" fmla="*/ 147638 w 671513"/>
                  <a:gd name="connsiteY1" fmla="*/ 0 h 166686"/>
                  <a:gd name="connsiteX2" fmla="*/ 267495 w 671513"/>
                  <a:gd name="connsiteY2" fmla="*/ 126998 h 166686"/>
                  <a:gd name="connsiteX3" fmla="*/ 303212 w 671513"/>
                  <a:gd name="connsiteY3" fmla="*/ 65879 h 166686"/>
                  <a:gd name="connsiteX4" fmla="*/ 443707 w 671513"/>
                  <a:gd name="connsiteY4" fmla="*/ 161923 h 166686"/>
                  <a:gd name="connsiteX5" fmla="*/ 671513 w 671513"/>
                  <a:gd name="connsiteY5" fmla="*/ 164305 h 166686"/>
                  <a:gd name="connsiteX6" fmla="*/ 0 w 671513"/>
                  <a:gd name="connsiteY6" fmla="*/ 166686 h 166686"/>
                  <a:gd name="connsiteX0" fmla="*/ 0 w 671513"/>
                  <a:gd name="connsiteY0" fmla="*/ 166686 h 166686"/>
                  <a:gd name="connsiteX1" fmla="*/ 147638 w 671513"/>
                  <a:gd name="connsiteY1" fmla="*/ 0 h 166686"/>
                  <a:gd name="connsiteX2" fmla="*/ 267495 w 671513"/>
                  <a:gd name="connsiteY2" fmla="*/ 126998 h 166686"/>
                  <a:gd name="connsiteX3" fmla="*/ 303212 w 671513"/>
                  <a:gd name="connsiteY3" fmla="*/ 65879 h 166686"/>
                  <a:gd name="connsiteX4" fmla="*/ 671513 w 671513"/>
                  <a:gd name="connsiteY4" fmla="*/ 164305 h 166686"/>
                  <a:gd name="connsiteX5" fmla="*/ 0 w 671513"/>
                  <a:gd name="connsiteY5" fmla="*/ 166686 h 166686"/>
                  <a:gd name="connsiteX0" fmla="*/ 0 w 433388"/>
                  <a:gd name="connsiteY0" fmla="*/ 166686 h 167480"/>
                  <a:gd name="connsiteX1" fmla="*/ 147638 w 433388"/>
                  <a:gd name="connsiteY1" fmla="*/ 0 h 167480"/>
                  <a:gd name="connsiteX2" fmla="*/ 267495 w 433388"/>
                  <a:gd name="connsiteY2" fmla="*/ 126998 h 167480"/>
                  <a:gd name="connsiteX3" fmla="*/ 303212 w 433388"/>
                  <a:gd name="connsiteY3" fmla="*/ 65879 h 167480"/>
                  <a:gd name="connsiteX4" fmla="*/ 433388 w 433388"/>
                  <a:gd name="connsiteY4" fmla="*/ 167480 h 167480"/>
                  <a:gd name="connsiteX5" fmla="*/ 0 w 433388"/>
                  <a:gd name="connsiteY5" fmla="*/ 166686 h 167480"/>
                  <a:gd name="connsiteX0" fmla="*/ 0 w 433388"/>
                  <a:gd name="connsiteY0" fmla="*/ 166686 h 167480"/>
                  <a:gd name="connsiteX1" fmla="*/ 147638 w 433388"/>
                  <a:gd name="connsiteY1" fmla="*/ 0 h 167480"/>
                  <a:gd name="connsiteX2" fmla="*/ 223045 w 433388"/>
                  <a:gd name="connsiteY2" fmla="*/ 165098 h 167480"/>
                  <a:gd name="connsiteX3" fmla="*/ 303212 w 433388"/>
                  <a:gd name="connsiteY3" fmla="*/ 65879 h 167480"/>
                  <a:gd name="connsiteX4" fmla="*/ 433388 w 433388"/>
                  <a:gd name="connsiteY4" fmla="*/ 167480 h 167480"/>
                  <a:gd name="connsiteX5" fmla="*/ 0 w 433388"/>
                  <a:gd name="connsiteY5" fmla="*/ 166686 h 167480"/>
                  <a:gd name="connsiteX0" fmla="*/ 0 w 433388"/>
                  <a:gd name="connsiteY0" fmla="*/ 100807 h 101601"/>
                  <a:gd name="connsiteX1" fmla="*/ 223045 w 433388"/>
                  <a:gd name="connsiteY1" fmla="*/ 99219 h 101601"/>
                  <a:gd name="connsiteX2" fmla="*/ 303212 w 433388"/>
                  <a:gd name="connsiteY2" fmla="*/ 0 h 101601"/>
                  <a:gd name="connsiteX3" fmla="*/ 433388 w 433388"/>
                  <a:gd name="connsiteY3" fmla="*/ 101601 h 101601"/>
                  <a:gd name="connsiteX4" fmla="*/ 0 w 433388"/>
                  <a:gd name="connsiteY4" fmla="*/ 100807 h 101601"/>
                  <a:gd name="connsiteX0" fmla="*/ 210343 w 210343"/>
                  <a:gd name="connsiteY0" fmla="*/ 101601 h 101601"/>
                  <a:gd name="connsiteX1" fmla="*/ 0 w 210343"/>
                  <a:gd name="connsiteY1" fmla="*/ 99219 h 101601"/>
                  <a:gd name="connsiteX2" fmla="*/ 80167 w 210343"/>
                  <a:gd name="connsiteY2" fmla="*/ 0 h 101601"/>
                  <a:gd name="connsiteX3" fmla="*/ 210343 w 210343"/>
                  <a:gd name="connsiteY3" fmla="*/ 101601 h 1016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0343" h="101601">
                    <a:moveTo>
                      <a:pt x="210343" y="101601"/>
                    </a:moveTo>
                    <a:lnTo>
                      <a:pt x="0" y="99219"/>
                    </a:lnTo>
                    <a:lnTo>
                      <a:pt x="80167" y="0"/>
                    </a:lnTo>
                    <a:lnTo>
                      <a:pt x="210343" y="101601"/>
                    </a:lnTo>
                    <a:close/>
                  </a:path>
                </a:pathLst>
              </a:custGeom>
              <a:solidFill>
                <a:srgbClr val="00ACEA"/>
              </a:solidFill>
              <a:ln w="28575">
                <a:solidFill>
                  <a:srgbClr val="1A334C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4" name="Trapezoid 33">
                <a:extLst>
                  <a:ext uri="{FF2B5EF4-FFF2-40B4-BE49-F238E27FC236}">
                    <a16:creationId xmlns:a16="http://schemas.microsoft.com/office/drawing/2014/main" id="{B501C041-0373-4400-9DFD-F2E7BA23C79C}"/>
                  </a:ext>
                </a:extLst>
              </p:cNvPr>
              <p:cNvSpPr/>
              <p:nvPr/>
            </p:nvSpPr>
            <p:spPr bwMode="auto">
              <a:xfrm rot="10800000">
                <a:off x="3700714" y="2297385"/>
                <a:ext cx="710433" cy="632967"/>
              </a:xfrm>
              <a:prstGeom prst="trapezoid">
                <a:avLst/>
              </a:prstGeom>
              <a:solidFill>
                <a:srgbClr val="FEDB41"/>
              </a:solidFill>
              <a:ln w="28575">
                <a:solidFill>
                  <a:srgbClr val="1A334C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5" name="Trapezoid 34">
                <a:extLst>
                  <a:ext uri="{FF2B5EF4-FFF2-40B4-BE49-F238E27FC236}">
                    <a16:creationId xmlns:a16="http://schemas.microsoft.com/office/drawing/2014/main" id="{E723E613-5CB3-4C08-9275-465E7B43C726}"/>
                  </a:ext>
                </a:extLst>
              </p:cNvPr>
              <p:cNvSpPr/>
              <p:nvPr/>
            </p:nvSpPr>
            <p:spPr bwMode="auto">
              <a:xfrm rot="10800000">
                <a:off x="3701962" y="2297383"/>
                <a:ext cx="710433" cy="59420"/>
              </a:xfrm>
              <a:prstGeom prst="trapezoid">
                <a:avLst/>
              </a:prstGeom>
              <a:solidFill>
                <a:srgbClr val="00EFD1"/>
              </a:solidFill>
              <a:ln w="28575">
                <a:solidFill>
                  <a:srgbClr val="1A334C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B518D128-CEA1-4885-BE8E-BEB76B7F1D32}"/>
                </a:ext>
              </a:extLst>
            </p:cNvPr>
            <p:cNvGrpSpPr/>
            <p:nvPr/>
          </p:nvGrpSpPr>
          <p:grpSpPr>
            <a:xfrm>
              <a:off x="2932524" y="717839"/>
              <a:ext cx="711681" cy="632969"/>
              <a:chOff x="2932524" y="717839"/>
              <a:chExt cx="711681" cy="632969"/>
            </a:xfrm>
          </p:grpSpPr>
          <p:sp>
            <p:nvSpPr>
              <p:cNvPr id="37" name="Trapezoid 36">
                <a:extLst>
                  <a:ext uri="{FF2B5EF4-FFF2-40B4-BE49-F238E27FC236}">
                    <a16:creationId xmlns:a16="http://schemas.microsoft.com/office/drawing/2014/main" id="{6656940F-C59E-4415-ACA7-3C9EEA361EC5}"/>
                  </a:ext>
                </a:extLst>
              </p:cNvPr>
              <p:cNvSpPr/>
              <p:nvPr/>
            </p:nvSpPr>
            <p:spPr bwMode="auto">
              <a:xfrm rot="10800000">
                <a:off x="2932524" y="717841"/>
                <a:ext cx="710433" cy="632967"/>
              </a:xfrm>
              <a:prstGeom prst="trapezoid">
                <a:avLst/>
              </a:prstGeom>
              <a:solidFill>
                <a:srgbClr val="FEDB41"/>
              </a:solidFill>
              <a:ln w="28575">
                <a:solidFill>
                  <a:srgbClr val="1A334C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8" name="Trapezoid 37">
                <a:extLst>
                  <a:ext uri="{FF2B5EF4-FFF2-40B4-BE49-F238E27FC236}">
                    <a16:creationId xmlns:a16="http://schemas.microsoft.com/office/drawing/2014/main" id="{0DB1722C-B970-4381-9B7B-B4B5788A63CC}"/>
                  </a:ext>
                </a:extLst>
              </p:cNvPr>
              <p:cNvSpPr/>
              <p:nvPr/>
            </p:nvSpPr>
            <p:spPr bwMode="auto">
              <a:xfrm rot="10800000">
                <a:off x="2933772" y="717839"/>
                <a:ext cx="710433" cy="59420"/>
              </a:xfrm>
              <a:prstGeom prst="trapezoid">
                <a:avLst/>
              </a:prstGeom>
              <a:solidFill>
                <a:srgbClr val="00EFD1"/>
              </a:solidFill>
              <a:ln w="28575">
                <a:solidFill>
                  <a:srgbClr val="1A334C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cxnSp>
          <p:nvCxnSpPr>
            <p:cNvPr id="39" name="Connector: Elbow 38">
              <a:extLst>
                <a:ext uri="{FF2B5EF4-FFF2-40B4-BE49-F238E27FC236}">
                  <a16:creationId xmlns:a16="http://schemas.microsoft.com/office/drawing/2014/main" id="{D934FE60-581B-43BB-8976-E7E5E88A895D}"/>
                </a:ext>
              </a:extLst>
            </p:cNvPr>
            <p:cNvCxnSpPr>
              <a:cxnSpLocks/>
              <a:stCxn id="37" idx="0"/>
            </p:cNvCxnSpPr>
            <p:nvPr/>
          </p:nvCxnSpPr>
          <p:spPr>
            <a:xfrm rot="16200000" flipH="1">
              <a:off x="3027452" y="1611095"/>
              <a:ext cx="1114697" cy="594121"/>
            </a:xfrm>
            <a:prstGeom prst="bentConnector2">
              <a:avLst/>
            </a:prstGeom>
            <a:ln w="57150">
              <a:solidFill>
                <a:srgbClr val="00ACE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ctor: Elbow 39">
              <a:extLst>
                <a:ext uri="{FF2B5EF4-FFF2-40B4-BE49-F238E27FC236}">
                  <a16:creationId xmlns:a16="http://schemas.microsoft.com/office/drawing/2014/main" id="{88348BCD-1E18-460D-A8A1-815B5DA7B6E4}"/>
                </a:ext>
              </a:extLst>
            </p:cNvPr>
            <p:cNvCxnSpPr>
              <a:cxnSpLocks/>
              <a:stCxn id="34" idx="0"/>
            </p:cNvCxnSpPr>
            <p:nvPr/>
          </p:nvCxnSpPr>
          <p:spPr>
            <a:xfrm rot="16200000" flipH="1">
              <a:off x="4367565" y="2831460"/>
              <a:ext cx="379865" cy="448727"/>
            </a:xfrm>
            <a:prstGeom prst="bentConnector2">
              <a:avLst/>
            </a:prstGeom>
            <a:ln w="57150">
              <a:solidFill>
                <a:srgbClr val="00ACE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ctor: Elbow 40">
              <a:extLst>
                <a:ext uri="{FF2B5EF4-FFF2-40B4-BE49-F238E27FC236}">
                  <a16:creationId xmlns:a16="http://schemas.microsoft.com/office/drawing/2014/main" id="{FCAEB763-5D8E-44E2-A000-479E6A27E03A}"/>
                </a:ext>
              </a:extLst>
            </p:cNvPr>
            <p:cNvCxnSpPr>
              <a:cxnSpLocks/>
              <a:stCxn id="30" idx="0"/>
            </p:cNvCxnSpPr>
            <p:nvPr/>
          </p:nvCxnSpPr>
          <p:spPr>
            <a:xfrm rot="16200000" flipH="1">
              <a:off x="5254588" y="3601258"/>
              <a:ext cx="406126" cy="443376"/>
            </a:xfrm>
            <a:prstGeom prst="bentConnector2">
              <a:avLst/>
            </a:prstGeom>
            <a:ln w="57150">
              <a:solidFill>
                <a:srgbClr val="00ACE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ctor: Elbow 41">
              <a:extLst>
                <a:ext uri="{FF2B5EF4-FFF2-40B4-BE49-F238E27FC236}">
                  <a16:creationId xmlns:a16="http://schemas.microsoft.com/office/drawing/2014/main" id="{3EF00783-3F97-44D1-B64F-E9F4C4DE6680}"/>
                </a:ext>
              </a:extLst>
            </p:cNvPr>
            <p:cNvCxnSpPr>
              <a:cxnSpLocks/>
              <a:stCxn id="26" idx="0"/>
            </p:cNvCxnSpPr>
            <p:nvPr/>
          </p:nvCxnSpPr>
          <p:spPr>
            <a:xfrm rot="16200000" flipH="1">
              <a:off x="6143039" y="4367438"/>
              <a:ext cx="430802" cy="446841"/>
            </a:xfrm>
            <a:prstGeom prst="bentConnector2">
              <a:avLst/>
            </a:prstGeom>
            <a:ln w="57150">
              <a:solidFill>
                <a:srgbClr val="00ACE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4BE3CC37-E7CC-4752-91A0-75FA807C21F2}"/>
                </a:ext>
              </a:extLst>
            </p:cNvPr>
            <p:cNvCxnSpPr>
              <a:cxnSpLocks/>
              <a:stCxn id="9" idx="2"/>
            </p:cNvCxnSpPr>
            <p:nvPr/>
          </p:nvCxnSpPr>
          <p:spPr>
            <a:xfrm>
              <a:off x="4336905" y="1350810"/>
              <a:ext cx="0" cy="466954"/>
            </a:xfrm>
            <a:prstGeom prst="straightConnector1">
              <a:avLst/>
            </a:prstGeom>
            <a:ln w="57150">
              <a:solidFill>
                <a:srgbClr val="00ACE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7306E6B2-E2CA-4F79-8207-1B992660BA4E}"/>
                </a:ext>
              </a:extLst>
            </p:cNvPr>
            <p:cNvCxnSpPr>
              <a:cxnSpLocks/>
              <a:stCxn id="12" idx="2"/>
            </p:cNvCxnSpPr>
            <p:nvPr/>
          </p:nvCxnSpPr>
          <p:spPr>
            <a:xfrm>
              <a:off x="5236905" y="1350810"/>
              <a:ext cx="0" cy="1247206"/>
            </a:xfrm>
            <a:prstGeom prst="straightConnector1">
              <a:avLst/>
            </a:prstGeom>
            <a:ln w="57150">
              <a:solidFill>
                <a:srgbClr val="00ACE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D8C508D8-288A-414C-AE50-4B46DE6AB777}"/>
                </a:ext>
              </a:extLst>
            </p:cNvPr>
            <p:cNvCxnSpPr>
              <a:cxnSpLocks/>
              <a:stCxn id="15" idx="2"/>
            </p:cNvCxnSpPr>
            <p:nvPr/>
          </p:nvCxnSpPr>
          <p:spPr>
            <a:xfrm>
              <a:off x="6134383" y="1350810"/>
              <a:ext cx="0" cy="2027458"/>
            </a:xfrm>
            <a:prstGeom prst="straightConnector1">
              <a:avLst/>
            </a:prstGeom>
            <a:ln w="57150">
              <a:solidFill>
                <a:srgbClr val="00ACE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B1CAE699-FEFE-454C-AD24-39D2857C116B}"/>
                </a:ext>
              </a:extLst>
            </p:cNvPr>
            <p:cNvCxnSpPr>
              <a:cxnSpLocks/>
              <a:stCxn id="18" idx="2"/>
            </p:cNvCxnSpPr>
            <p:nvPr/>
          </p:nvCxnSpPr>
          <p:spPr>
            <a:xfrm>
              <a:off x="7036905" y="1350810"/>
              <a:ext cx="0" cy="2807709"/>
            </a:xfrm>
            <a:prstGeom prst="straightConnector1">
              <a:avLst/>
            </a:prstGeom>
            <a:ln w="57150">
              <a:solidFill>
                <a:srgbClr val="00ACE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07946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49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001000" y="917537"/>
            <a:ext cx="10036163" cy="4209220"/>
          </a:xfrm>
        </p:spPr>
        <p:txBody>
          <a:bodyPr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3400" dirty="0"/>
              <a:t>The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reduce() </a:t>
            </a:r>
            <a:r>
              <a:rPr lang="en-US" sz="3400" dirty="0"/>
              <a:t>method executes a reducer function on each element of the array, resulting in a </a:t>
            </a:r>
            <a:r>
              <a:rPr lang="en-US" sz="3400" b="1" dirty="0">
                <a:solidFill>
                  <a:schemeClr val="bg1"/>
                </a:solidFill>
              </a:rPr>
              <a:t>single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output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value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3000" b="1" dirty="0">
              <a:solidFill>
                <a:schemeClr val="bg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3000" b="1" dirty="0">
              <a:solidFill>
                <a:schemeClr val="bg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3000" b="1" dirty="0">
              <a:solidFill>
                <a:schemeClr val="bg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3000" b="1" dirty="0">
              <a:solidFill>
                <a:schemeClr val="bg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3400" b="1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Reduce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009574" y="2880999"/>
            <a:ext cx="10036947" cy="199630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282575" indent="-282575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defTabSz="1218438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defTabSz="1218438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defTabSz="1218438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defTabSz="1218438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const array1 = [1, 2, 3, 4];</a:t>
            </a:r>
          </a:p>
          <a:p>
            <a:pPr marL="0" inden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const reducer = </a:t>
            </a:r>
          </a:p>
          <a:p>
            <a:pPr marL="0" inden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(accumulator, 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currentValue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 =&gt; accumulator + 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currentValue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array1.reduce(reducer)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 10</a:t>
            </a:r>
          </a:p>
          <a:p>
            <a:pPr marL="0" inden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array1.reduce(reducer, 5)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15</a:t>
            </a:r>
          </a:p>
        </p:txBody>
      </p:sp>
    </p:spTree>
    <p:extLst>
      <p:ext uri="{BB962C8B-B14F-4D97-AF65-F5344CB8AC3E}">
        <p14:creationId xmlns:p14="http://schemas.microsoft.com/office/powerpoint/2010/main" val="1593228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spcAft>
                <a:spcPts val="800"/>
              </a:spcAft>
            </a:pPr>
            <a:r>
              <a:rPr lang="en-US" sz="3200" dirty="0"/>
              <a:t>Arrays are </a:t>
            </a:r>
            <a:r>
              <a:rPr lang="en-US" sz="3200" b="1" dirty="0">
                <a:solidFill>
                  <a:schemeClr val="bg1"/>
                </a:solidFill>
              </a:rPr>
              <a:t>list-like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objects</a:t>
            </a:r>
            <a:endParaRPr lang="en-US" sz="3200" dirty="0"/>
          </a:p>
          <a:p>
            <a:pPr>
              <a:spcAft>
                <a:spcPts val="800"/>
              </a:spcAft>
            </a:pPr>
            <a:r>
              <a:rPr lang="en-US" sz="3200" dirty="0"/>
              <a:t>Arrays are a </a:t>
            </a:r>
            <a:r>
              <a:rPr lang="en-US" sz="3200" b="1" dirty="0">
                <a:solidFill>
                  <a:schemeClr val="bg1"/>
                </a:solidFill>
              </a:rPr>
              <a:t>reference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type</a:t>
            </a:r>
            <a:r>
              <a:rPr lang="en-US" sz="3200" dirty="0"/>
              <a:t>, the variable points to an </a:t>
            </a:r>
            <a:br>
              <a:rPr lang="en-US" sz="3200" dirty="0"/>
            </a:br>
            <a:r>
              <a:rPr lang="en-US" sz="3200" dirty="0"/>
              <a:t>address in memory</a:t>
            </a:r>
          </a:p>
          <a:p>
            <a:pPr>
              <a:spcAft>
                <a:spcPts val="800"/>
              </a:spcAft>
            </a:pPr>
            <a:endParaRPr lang="de-DE" sz="3200" dirty="0"/>
          </a:p>
          <a:p>
            <a:pPr marL="0" indent="0">
              <a:spcAft>
                <a:spcPts val="800"/>
              </a:spcAft>
              <a:buNone/>
            </a:pPr>
            <a:endParaRPr lang="de-DE" sz="3200" dirty="0"/>
          </a:p>
          <a:p>
            <a:pPr>
              <a:spcAft>
                <a:spcPts val="800"/>
              </a:spcAft>
            </a:pPr>
            <a:r>
              <a:rPr lang="en-US" sz="3200" dirty="0"/>
              <a:t>Elements are </a:t>
            </a:r>
            <a:r>
              <a:rPr lang="en-US" sz="3200" b="1" dirty="0">
                <a:solidFill>
                  <a:schemeClr val="bg1"/>
                </a:solidFill>
              </a:rPr>
              <a:t>numbered</a:t>
            </a:r>
            <a:r>
              <a:rPr lang="en-US" sz="3200" dirty="0"/>
              <a:t> from </a:t>
            </a:r>
            <a:r>
              <a:rPr lang="en-US" sz="3200" b="1" dirty="0">
                <a:solidFill>
                  <a:schemeClr val="bg1"/>
                </a:solidFill>
              </a:rPr>
              <a:t>0</a:t>
            </a:r>
            <a:r>
              <a:rPr lang="en-US" sz="3200" dirty="0"/>
              <a:t> to </a:t>
            </a:r>
            <a:r>
              <a:rPr lang="en-US" sz="3200" b="1" dirty="0">
                <a:solidFill>
                  <a:schemeClr val="bg1"/>
                </a:solidFill>
              </a:rPr>
              <a:t>length - 1</a:t>
            </a:r>
            <a:endParaRPr lang="en-US" sz="3200" b="1" dirty="0"/>
          </a:p>
          <a:p>
            <a:pPr>
              <a:spcAft>
                <a:spcPts val="800"/>
              </a:spcAft>
            </a:pPr>
            <a:r>
              <a:rPr lang="en-US" sz="3200" dirty="0"/>
              <a:t>Creating an array using </a:t>
            </a:r>
            <a:r>
              <a:rPr lang="en-US" sz="3200" b="1" dirty="0">
                <a:solidFill>
                  <a:schemeClr val="bg1"/>
                </a:solidFill>
              </a:rPr>
              <a:t>an array literal</a:t>
            </a:r>
            <a:endParaRPr lang="en-US" sz="3200" dirty="0"/>
          </a:p>
          <a:p>
            <a:pPr marL="0" indent="0">
              <a:buNone/>
            </a:pP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Array?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4919657" y="2820546"/>
            <a:ext cx="3698997" cy="1667663"/>
          </a:xfrm>
          <a:prstGeom prst="roundRect">
            <a:avLst>
              <a:gd name="adj" fmla="val 6659"/>
            </a:avLst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  <a:alpha val="50000"/>
              </a:schemeClr>
            </a:solidFill>
            <a:prstDash val="sysDash"/>
          </a:ln>
        </p:spPr>
        <p:txBody>
          <a:bodyPr vert="horz" wrap="square" lIns="144000" tIns="108000" rIns="144000" bIns="108000" rtlCol="0">
            <a:noAutofit/>
          </a:bodyPr>
          <a:lstStyle/>
          <a:p>
            <a:pPr defTabSz="1218987"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endParaRPr lang="en-US" sz="24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6" name="Group 1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78175256"/>
              </p:ext>
            </p:extLst>
          </p:nvPr>
        </p:nvGraphicFramePr>
        <p:xfrm>
          <a:off x="5298494" y="3705866"/>
          <a:ext cx="2941320" cy="512477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5882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1247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u="none" strike="noStrike" kern="1200" cap="none" spc="0" normalizeH="0" baseline="0" noProof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</a:rPr>
                        <a:t>…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u="none" strike="noStrike" kern="1200" cap="none" spc="0" normalizeH="0" baseline="0" noProof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</a:rPr>
                        <a:t>…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u="none" strike="noStrike" kern="1200" cap="none" spc="0" normalizeH="0" baseline="0" noProof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</a:rPr>
                        <a:t>…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u="none" strike="noStrike" kern="1200" cap="none" spc="0" normalizeH="0" baseline="0" noProof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</a:rPr>
                        <a:t>…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u="none" strike="noStrike" kern="1200" cap="none" spc="0" normalizeH="0" baseline="0" noProof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</a:rPr>
                        <a:t>…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Закръглено правоъгълно изнесено означение 7"/>
          <p:cNvSpPr/>
          <p:nvPr/>
        </p:nvSpPr>
        <p:spPr bwMode="auto">
          <a:xfrm>
            <a:off x="2611107" y="3159230"/>
            <a:ext cx="2775276" cy="511628"/>
          </a:xfrm>
          <a:prstGeom prst="wedgeRoundRectCallout">
            <a:avLst>
              <a:gd name="adj1" fmla="val 49506"/>
              <a:gd name="adj2" fmla="val 85018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500" dirty="0">
                <a:solidFill>
                  <a:srgbClr val="FFFFFF"/>
                </a:solidFill>
              </a:rPr>
              <a:t>Array of 5 elements</a:t>
            </a:r>
            <a:endParaRPr lang="bg-BG" sz="2500" dirty="0">
              <a:solidFill>
                <a:srgbClr val="FFFFFF"/>
              </a:solidFill>
            </a:endParaRPr>
          </a:p>
        </p:txBody>
      </p:sp>
      <p:sp>
        <p:nvSpPr>
          <p:cNvPr id="8" name="Закръглено правоъгълно изнесено означение 7"/>
          <p:cNvSpPr/>
          <p:nvPr/>
        </p:nvSpPr>
        <p:spPr bwMode="auto">
          <a:xfrm>
            <a:off x="8274997" y="2900115"/>
            <a:ext cx="2241994" cy="514929"/>
          </a:xfrm>
          <a:prstGeom prst="wedgeRoundRectCallout">
            <a:avLst>
              <a:gd name="adj1" fmla="val -52493"/>
              <a:gd name="adj2" fmla="val 71324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500" dirty="0">
                <a:solidFill>
                  <a:srgbClr val="FFFFFF"/>
                </a:solidFill>
              </a:rPr>
              <a:t>Element </a:t>
            </a:r>
            <a:r>
              <a:rPr lang="en-US" sz="2500" b="1" dirty="0">
                <a:solidFill>
                  <a:schemeClr val="bg1"/>
                </a:solidFill>
              </a:rPr>
              <a:t>index</a:t>
            </a:r>
            <a:endParaRPr lang="bg-BG" sz="2500" b="1" dirty="0">
              <a:solidFill>
                <a:schemeClr val="bg1"/>
              </a:solidFill>
            </a:endParaRPr>
          </a:p>
        </p:txBody>
      </p:sp>
      <p:sp>
        <p:nvSpPr>
          <p:cNvPr id="9" name="Закръглено правоъгълно изнесено означение 7"/>
          <p:cNvSpPr/>
          <p:nvPr/>
        </p:nvSpPr>
        <p:spPr bwMode="auto">
          <a:xfrm>
            <a:off x="8653834" y="3689528"/>
            <a:ext cx="2186051" cy="545152"/>
          </a:xfrm>
          <a:prstGeom prst="wedgeRoundRectCallout">
            <a:avLst>
              <a:gd name="adj1" fmla="val -66958"/>
              <a:gd name="adj2" fmla="val 22039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500" dirty="0">
                <a:solidFill>
                  <a:srgbClr val="FFFFFF"/>
                </a:solidFill>
              </a:rPr>
              <a:t>Array </a:t>
            </a:r>
            <a:r>
              <a:rPr lang="en-US" sz="2500" b="1" dirty="0">
                <a:solidFill>
                  <a:schemeClr val="bg1"/>
                </a:solidFill>
              </a:rPr>
              <a:t>element</a:t>
            </a:r>
            <a:endParaRPr lang="bg-BG" sz="2500" b="1" dirty="0">
              <a:solidFill>
                <a:schemeClr val="bg1"/>
              </a:solidFill>
            </a:endParaRPr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2611107" y="5889320"/>
            <a:ext cx="6229818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let numbers = </a:t>
            </a:r>
            <a:r>
              <a:rPr lang="en-US" sz="2400" dirty="0">
                <a:solidFill>
                  <a:schemeClr val="bg1"/>
                </a:solidFill>
                <a:effectLst/>
              </a:rPr>
              <a:t>[10, 20, 30, 40, 50]</a:t>
            </a:r>
            <a:r>
              <a:rPr lang="en-US" sz="2400" dirty="0">
                <a:solidFill>
                  <a:schemeClr val="tx1"/>
                </a:solidFill>
                <a:effectLst/>
              </a:rPr>
              <a:t>;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FA9F671-D613-46BC-8BB8-A16259867171}"/>
              </a:ext>
            </a:extLst>
          </p:cNvPr>
          <p:cNvGrpSpPr/>
          <p:nvPr/>
        </p:nvGrpSpPr>
        <p:grpSpPr>
          <a:xfrm>
            <a:off x="5386383" y="3007334"/>
            <a:ext cx="2725623" cy="709917"/>
            <a:chOff x="4910374" y="2025764"/>
            <a:chExt cx="2725623" cy="709917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CA07540-FF50-4F05-A015-5E836C889949}"/>
                </a:ext>
              </a:extLst>
            </p:cNvPr>
            <p:cNvSpPr/>
            <p:nvPr/>
          </p:nvSpPr>
          <p:spPr>
            <a:xfrm>
              <a:off x="4910374" y="2027795"/>
              <a:ext cx="444352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kumimoji="0" lang="en-US" sz="4000" u="none" strike="noStrike" kern="1200" cap="none" spc="0" normalizeH="0" baseline="0" noProof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uLnTx/>
                  <a:uFillTx/>
                </a:rPr>
                <a:t>0</a:t>
              </a:r>
              <a:endParaRPr lang="bg-BG" sz="40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5BA7D2B-6D34-47B5-9F7F-1A1E6731D00F}"/>
                </a:ext>
              </a:extLst>
            </p:cNvPr>
            <p:cNvSpPr/>
            <p:nvPr/>
          </p:nvSpPr>
          <p:spPr>
            <a:xfrm>
              <a:off x="5503840" y="2027795"/>
              <a:ext cx="444352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</a:t>
              </a:r>
              <a:endParaRPr lang="bg-BG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9D294E0-C65E-4178-83D3-670171476364}"/>
                </a:ext>
              </a:extLst>
            </p:cNvPr>
            <p:cNvSpPr/>
            <p:nvPr/>
          </p:nvSpPr>
          <p:spPr>
            <a:xfrm>
              <a:off x="6070969" y="2027795"/>
              <a:ext cx="444352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2</a:t>
              </a:r>
              <a:endParaRPr lang="bg-BG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A19C44C-45F9-457F-9E0F-283DDD94F632}"/>
                </a:ext>
              </a:extLst>
            </p:cNvPr>
            <p:cNvSpPr/>
            <p:nvPr/>
          </p:nvSpPr>
          <p:spPr>
            <a:xfrm>
              <a:off x="6598179" y="2025764"/>
              <a:ext cx="444352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3</a:t>
              </a:r>
              <a:endParaRPr lang="bg-BG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238A349-84B9-4214-964C-B8D84C452ED7}"/>
                </a:ext>
              </a:extLst>
            </p:cNvPr>
            <p:cNvSpPr/>
            <p:nvPr/>
          </p:nvSpPr>
          <p:spPr>
            <a:xfrm>
              <a:off x="7191645" y="2025764"/>
              <a:ext cx="444352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4</a:t>
              </a:r>
              <a:endParaRPr lang="bg-BG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36986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50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852867" y="1116363"/>
            <a:ext cx="10321675" cy="5546589"/>
          </a:xfrm>
        </p:spPr>
        <p:txBody>
          <a:bodyPr>
            <a:no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3400" dirty="0"/>
              <a:t>The reducer function takes </a:t>
            </a:r>
            <a:r>
              <a:rPr lang="en-US" sz="3400" b="1" dirty="0">
                <a:solidFill>
                  <a:schemeClr val="bg1"/>
                </a:solidFill>
              </a:rPr>
              <a:t>four</a:t>
            </a:r>
            <a:r>
              <a:rPr lang="en-US" sz="3400" dirty="0"/>
              <a:t> arguments:</a:t>
            </a:r>
          </a:p>
          <a:p>
            <a:pPr lvl="1">
              <a:spcBef>
                <a:spcPts val="200"/>
              </a:spcBef>
              <a:spcAft>
                <a:spcPts val="200"/>
              </a:spcAft>
            </a:pPr>
            <a:r>
              <a:rPr lang="en-US" sz="3200" dirty="0"/>
              <a:t>Accumulator </a:t>
            </a:r>
          </a:p>
          <a:p>
            <a:pPr lvl="1">
              <a:spcBef>
                <a:spcPts val="200"/>
              </a:spcBef>
              <a:spcAft>
                <a:spcPts val="200"/>
              </a:spcAft>
            </a:pPr>
            <a:r>
              <a:rPr lang="en-US" sz="3200" dirty="0"/>
              <a:t>Current Value </a:t>
            </a:r>
          </a:p>
          <a:p>
            <a:pPr lvl="1">
              <a:spcBef>
                <a:spcPts val="200"/>
              </a:spcBef>
              <a:spcAft>
                <a:spcPts val="200"/>
              </a:spcAft>
            </a:pPr>
            <a:r>
              <a:rPr lang="en-US" sz="3200" dirty="0"/>
              <a:t>Current Index (Optional)</a:t>
            </a:r>
          </a:p>
          <a:p>
            <a:pPr lvl="1">
              <a:spcBef>
                <a:spcPts val="200"/>
              </a:spcBef>
              <a:spcAft>
                <a:spcPts val="200"/>
              </a:spcAft>
            </a:pPr>
            <a:r>
              <a:rPr lang="en-US" sz="3200" dirty="0"/>
              <a:t>Source Array (Optional)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3400" dirty="0"/>
              <a:t>Your </a:t>
            </a:r>
            <a:r>
              <a:rPr lang="en-US" sz="3400" b="1" dirty="0">
                <a:solidFill>
                  <a:schemeClr val="bg1"/>
                </a:solidFill>
              </a:rPr>
              <a:t>reducer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function's</a:t>
            </a:r>
            <a:r>
              <a:rPr lang="en-US" sz="3400" dirty="0"/>
              <a:t> returned value is </a:t>
            </a:r>
            <a:r>
              <a:rPr lang="en-US" sz="3400" b="1" dirty="0">
                <a:solidFill>
                  <a:schemeClr val="bg1"/>
                </a:solidFill>
              </a:rPr>
              <a:t>assigned</a:t>
            </a:r>
            <a:r>
              <a:rPr lang="en-US" sz="3400" dirty="0"/>
              <a:t> to the </a:t>
            </a:r>
            <a:r>
              <a:rPr lang="en-US" sz="3400" b="1" dirty="0">
                <a:solidFill>
                  <a:schemeClr val="bg1"/>
                </a:solidFill>
              </a:rPr>
              <a:t>accumulator</a:t>
            </a:r>
          </a:p>
          <a:p>
            <a:pPr>
              <a:spcBef>
                <a:spcPts val="200"/>
              </a:spcBef>
              <a:spcAft>
                <a:spcPts val="200"/>
              </a:spcAft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Accumulator's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value</a:t>
            </a:r>
            <a:r>
              <a:rPr lang="en-US" sz="3400" dirty="0"/>
              <a:t> - the </a:t>
            </a:r>
            <a:r>
              <a:rPr lang="en-US" sz="3400" b="1" dirty="0">
                <a:solidFill>
                  <a:schemeClr val="bg1"/>
                </a:solidFill>
              </a:rPr>
              <a:t>final</a:t>
            </a:r>
            <a:r>
              <a:rPr lang="en-US" sz="3400" dirty="0"/>
              <a:t>, </a:t>
            </a:r>
            <a:r>
              <a:rPr lang="en-US" sz="3400" b="1" dirty="0">
                <a:solidFill>
                  <a:schemeClr val="bg1"/>
                </a:solidFill>
              </a:rPr>
              <a:t>single</a:t>
            </a:r>
            <a:r>
              <a:rPr lang="en-US" sz="3400" dirty="0"/>
              <a:t> resulting </a:t>
            </a:r>
            <a:r>
              <a:rPr lang="en-US" sz="3400" b="1" dirty="0">
                <a:solidFill>
                  <a:schemeClr val="bg1"/>
                </a:solidFill>
              </a:rPr>
              <a:t>value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Reducer Function</a:t>
            </a:r>
          </a:p>
        </p:txBody>
      </p:sp>
    </p:spTree>
    <p:extLst>
      <p:ext uri="{BB962C8B-B14F-4D97-AF65-F5344CB8AC3E}">
        <p14:creationId xmlns:p14="http://schemas.microsoft.com/office/powerpoint/2010/main" val="1889624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 txBox="1">
            <a:spLocks/>
          </p:cNvSpPr>
          <p:nvPr/>
        </p:nvSpPr>
        <p:spPr>
          <a:xfrm>
            <a:off x="1828800" y="835426"/>
            <a:ext cx="10036163" cy="5276048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Sum all values</a:t>
            </a:r>
            <a:endParaRPr lang="de-DE" sz="3200" dirty="0"/>
          </a:p>
          <a:p>
            <a:pPr>
              <a:spcBef>
                <a:spcPts val="11400"/>
              </a:spcBef>
            </a:pPr>
            <a:r>
              <a:rPr lang="en-US" sz="3200" dirty="0"/>
              <a:t>Finding an average with reduce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51</a:t>
            </a:fld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006600" y="1428750"/>
            <a:ext cx="9556750" cy="13551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282575" indent="-282575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defTabSz="1218438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defTabSz="1218438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defTabSz="1218438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defTabSz="1218438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let sum = [0, 1, 2, 3]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.reduce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(function (</a:t>
            </a: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acc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curr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 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return </a:t>
            </a: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acc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curr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}, 0);</a:t>
            </a:r>
          </a:p>
          <a:p>
            <a:pPr marL="0" indent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console.log(sum); 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6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006600" y="3519000"/>
            <a:ext cx="9556750" cy="295810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282575" indent="-282575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defTabSz="1218438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defTabSz="1218438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defTabSz="1218438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defTabSz="1218438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const 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numbersArr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= [30, 50, 40, 10, 70]; </a:t>
            </a:r>
          </a:p>
          <a:p>
            <a:pPr marL="0" indent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const average = </a:t>
            </a:r>
          </a:p>
          <a:p>
            <a:pPr marL="0" indent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numbersArr</a:t>
            </a: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.reduce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total, number, index, array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 =&gt; { </a:t>
            </a:r>
          </a:p>
          <a:p>
            <a:pPr marL="0" indent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		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total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+= 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pPr marL="0" indent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		if( 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=== array.length-1) {</a:t>
            </a:r>
          </a:p>
          <a:p>
            <a:pPr marL="0" indent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		    return total/</a:t>
            </a: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.length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pPr marL="0" indent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		} else {  return total; } </a:t>
            </a:r>
          </a:p>
          <a:p>
            <a:pPr marL="0" indent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	}); </a:t>
            </a:r>
          </a:p>
          <a:p>
            <a:pPr marL="0" indent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console.log(average) </a:t>
            </a:r>
            <a:r>
              <a:rPr lang="en-US" sz="240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// 40</a:t>
            </a:r>
          </a:p>
        </p:txBody>
      </p:sp>
    </p:spTree>
    <p:extLst>
      <p:ext uri="{BB962C8B-B14F-4D97-AF65-F5344CB8AC3E}">
        <p14:creationId xmlns:p14="http://schemas.microsoft.com/office/powerpoint/2010/main" val="1584510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74829" y="1613058"/>
            <a:ext cx="2642341" cy="2069352"/>
          </a:xfrm>
          <a:prstGeom prst="rect">
            <a:avLst/>
          </a:prstGeom>
          <a:ln>
            <a:noFill/>
          </a:ln>
        </p:spPr>
      </p:pic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Nested Arrays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Array of Arrays</a:t>
            </a:r>
          </a:p>
        </p:txBody>
      </p:sp>
    </p:spTree>
    <p:extLst>
      <p:ext uri="{BB962C8B-B14F-4D97-AF65-F5344CB8AC3E}">
        <p14:creationId xmlns:p14="http://schemas.microsoft.com/office/powerpoint/2010/main" val="4194457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53</a:t>
            </a:fld>
            <a:endParaRPr lang="en-US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Arrays in JS</a:t>
            </a:r>
          </a:p>
        </p:txBody>
      </p:sp>
      <p:sp>
        <p:nvSpPr>
          <p:cNvPr id="4" name="Rectangle 3"/>
          <p:cNvSpPr/>
          <p:nvPr/>
        </p:nvSpPr>
        <p:spPr>
          <a:xfrm>
            <a:off x="4498529" y="1809000"/>
            <a:ext cx="3892150" cy="3781802"/>
          </a:xfrm>
          <a:prstGeom prst="rect">
            <a:avLst/>
          </a:prstGeom>
          <a:solidFill>
            <a:schemeClr val="tx1">
              <a:lumMod val="65000"/>
              <a:alpha val="20000"/>
            </a:schemeClr>
          </a:solidFill>
          <a:ln>
            <a:solidFill>
              <a:schemeClr val="tx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6783625"/>
              </p:ext>
            </p:extLst>
          </p:nvPr>
        </p:nvGraphicFramePr>
        <p:xfrm>
          <a:off x="5118633" y="2548848"/>
          <a:ext cx="2909696" cy="6910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74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74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74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74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91092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</a:t>
                      </a:r>
                      <a:endParaRPr lang="bg-BG" sz="2800" b="1" dirty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6</a:t>
                      </a:r>
                      <a:endParaRPr lang="bg-BG" sz="2800" b="1" dirty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</a:t>
                      </a:r>
                      <a:endParaRPr lang="bg-BG" sz="2800" b="1" dirty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bg-BG" sz="2800" b="1" dirty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7117729"/>
              </p:ext>
            </p:extLst>
          </p:nvPr>
        </p:nvGraphicFramePr>
        <p:xfrm>
          <a:off x="5118633" y="3229780"/>
          <a:ext cx="2182272" cy="6910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74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74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74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91092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</a:t>
                      </a:r>
                      <a:endParaRPr lang="bg-BG" sz="2800" b="1" dirty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bg-BG" sz="2800" b="1" dirty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-2</a:t>
                      </a:r>
                      <a:endParaRPr lang="bg-BG" sz="2800" b="1" dirty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5601277"/>
              </p:ext>
            </p:extLst>
          </p:nvPr>
        </p:nvGraphicFramePr>
        <p:xfrm>
          <a:off x="5118633" y="3920872"/>
          <a:ext cx="1454848" cy="6910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74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74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91092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-5</a:t>
                      </a:r>
                      <a:endParaRPr lang="bg-BG" sz="2800" b="1" dirty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17</a:t>
                      </a:r>
                      <a:endParaRPr lang="bg-BG" sz="2800" b="1" dirty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3956283"/>
              </p:ext>
            </p:extLst>
          </p:nvPr>
        </p:nvGraphicFramePr>
        <p:xfrm>
          <a:off x="5118633" y="4601804"/>
          <a:ext cx="2909696" cy="6910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74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74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74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74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91092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7</a:t>
                      </a:r>
                      <a:endParaRPr lang="bg-BG" sz="2800" b="1" dirty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</a:t>
                      </a:r>
                      <a:endParaRPr lang="bg-BG" sz="2800" b="1" dirty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9</a:t>
                      </a:r>
                      <a:endParaRPr lang="bg-BG" sz="2800" b="1" dirty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12</a:t>
                      </a:r>
                      <a:endParaRPr lang="bg-BG" sz="2800" b="1" dirty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734600" y="2725363"/>
            <a:ext cx="381000" cy="2516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500" dirty="0"/>
              <a:t>0</a:t>
            </a:r>
          </a:p>
          <a:p>
            <a:pPr>
              <a:lnSpc>
                <a:spcPct val="90000"/>
              </a:lnSpc>
            </a:pPr>
            <a:endParaRPr lang="en-US" sz="2500" dirty="0"/>
          </a:p>
          <a:p>
            <a:pPr>
              <a:lnSpc>
                <a:spcPct val="90000"/>
              </a:lnSpc>
            </a:pPr>
            <a:r>
              <a:rPr lang="en-US" sz="2500" dirty="0"/>
              <a:t>1</a:t>
            </a:r>
          </a:p>
          <a:p>
            <a:pPr>
              <a:lnSpc>
                <a:spcPct val="90000"/>
              </a:lnSpc>
            </a:pPr>
            <a:endParaRPr lang="en-US" sz="2500" dirty="0"/>
          </a:p>
          <a:p>
            <a:pPr>
              <a:lnSpc>
                <a:spcPct val="90000"/>
              </a:lnSpc>
            </a:pPr>
            <a:r>
              <a:rPr lang="en-US" sz="2500" dirty="0"/>
              <a:t>2</a:t>
            </a:r>
          </a:p>
          <a:p>
            <a:pPr>
              <a:lnSpc>
                <a:spcPct val="90000"/>
              </a:lnSpc>
            </a:pPr>
            <a:endParaRPr lang="en-US" sz="2500" dirty="0"/>
          </a:p>
          <a:p>
            <a:pPr>
              <a:lnSpc>
                <a:spcPct val="90000"/>
              </a:lnSpc>
            </a:pPr>
            <a:r>
              <a:rPr lang="en-US" sz="2500" dirty="0"/>
              <a:t>3</a:t>
            </a:r>
            <a:endParaRPr lang="bg-BG" sz="2500" dirty="0"/>
          </a:p>
        </p:txBody>
      </p:sp>
      <p:sp>
        <p:nvSpPr>
          <p:cNvPr id="10" name="TextBox 9"/>
          <p:cNvSpPr txBox="1"/>
          <p:nvPr/>
        </p:nvSpPr>
        <p:spPr>
          <a:xfrm>
            <a:off x="5093538" y="2123254"/>
            <a:ext cx="290969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/>
              <a:t>0        1        2       3</a:t>
            </a:r>
            <a:endParaRPr lang="bg-BG" sz="2500" dirty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8719674" y="2582023"/>
            <a:ext cx="3106799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da-DK" sz="2400" b="1" dirty="0">
                <a:latin typeface="Consolas" panose="020B0609020204030204" pitchFamily="49" charset="0"/>
              </a:rPr>
              <a:t>let arr = </a:t>
            </a:r>
            <a:r>
              <a:rPr lang="da-DK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</a:p>
          <a:p>
            <a:r>
              <a:rPr lang="da-DK" sz="2400" b="1" dirty="0">
                <a:latin typeface="Consolas" panose="020B0609020204030204" pitchFamily="49" charset="0"/>
              </a:rPr>
              <a:t>    </a:t>
            </a:r>
            <a:r>
              <a:rPr lang="da-DK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da-DK" sz="2400" b="1" dirty="0">
                <a:latin typeface="Consolas" panose="020B0609020204030204" pitchFamily="49" charset="0"/>
              </a:rPr>
              <a:t>4, 6, 3, 0</a:t>
            </a:r>
            <a:r>
              <a:rPr lang="da-DK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da-DK" sz="2400" b="1" dirty="0">
                <a:latin typeface="Consolas" panose="020B0609020204030204" pitchFamily="49" charset="0"/>
              </a:rPr>
              <a:t>,</a:t>
            </a:r>
          </a:p>
          <a:p>
            <a:r>
              <a:rPr lang="da-DK" sz="2400" b="1" dirty="0">
                <a:latin typeface="Consolas" panose="020B0609020204030204" pitchFamily="49" charset="0"/>
              </a:rPr>
              <a:t>    </a:t>
            </a:r>
            <a:r>
              <a:rPr lang="da-DK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da-DK" sz="2400" b="1" dirty="0">
                <a:latin typeface="Consolas" panose="020B0609020204030204" pitchFamily="49" charset="0"/>
              </a:rPr>
              <a:t>2, 1, -2</a:t>
            </a:r>
            <a:r>
              <a:rPr lang="da-DK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da-DK" sz="2400" b="1" dirty="0">
                <a:latin typeface="Consolas" panose="020B0609020204030204" pitchFamily="49" charset="0"/>
              </a:rPr>
              <a:t>,</a:t>
            </a:r>
          </a:p>
          <a:p>
            <a:r>
              <a:rPr lang="da-DK" sz="2400" b="1" dirty="0">
                <a:latin typeface="Consolas" panose="020B0609020204030204" pitchFamily="49" charset="0"/>
              </a:rPr>
              <a:t>    </a:t>
            </a:r>
            <a:r>
              <a:rPr lang="da-DK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da-DK" sz="2400" b="1" dirty="0">
                <a:latin typeface="Consolas" panose="020B0609020204030204" pitchFamily="49" charset="0"/>
              </a:rPr>
              <a:t>-5, 17</a:t>
            </a:r>
            <a:r>
              <a:rPr lang="da-DK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da-DK" sz="2400" b="1" dirty="0">
                <a:latin typeface="Consolas" panose="020B0609020204030204" pitchFamily="49" charset="0"/>
              </a:rPr>
              <a:t>,</a:t>
            </a:r>
          </a:p>
          <a:p>
            <a:r>
              <a:rPr lang="da-DK" sz="2400" b="1" dirty="0">
                <a:latin typeface="Consolas" panose="020B0609020204030204" pitchFamily="49" charset="0"/>
              </a:rPr>
              <a:t>    </a:t>
            </a:r>
            <a:r>
              <a:rPr lang="da-DK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da-DK" sz="2400" b="1" dirty="0">
                <a:latin typeface="Consolas" panose="020B0609020204030204" pitchFamily="49" charset="0"/>
              </a:rPr>
              <a:t>7, 3, 9, 12</a:t>
            </a:r>
            <a:r>
              <a:rPr lang="da-DK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da-DK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da-DK" sz="2400" b="1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2" name="Закръглено правоъгълно изнесено означение 7"/>
          <p:cNvSpPr/>
          <p:nvPr/>
        </p:nvSpPr>
        <p:spPr bwMode="auto">
          <a:xfrm>
            <a:off x="2218630" y="2602099"/>
            <a:ext cx="2279899" cy="710665"/>
          </a:xfrm>
          <a:prstGeom prst="wedgeRoundRectCallout">
            <a:avLst>
              <a:gd name="adj1" fmla="val 57329"/>
              <a:gd name="adj2" fmla="val 36751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de-DE" sz="2400" b="1" dirty="0">
                <a:solidFill>
                  <a:schemeClr val="bg2"/>
                </a:solidFill>
              </a:rPr>
              <a:t>Array </a:t>
            </a:r>
            <a:r>
              <a:rPr lang="de-DE" sz="2400" b="1" dirty="0" err="1">
                <a:solidFill>
                  <a:schemeClr val="bg2"/>
                </a:solidFill>
              </a:rPr>
              <a:t>of</a:t>
            </a:r>
            <a:r>
              <a:rPr lang="de-DE" sz="2400" b="1" dirty="0">
                <a:solidFill>
                  <a:schemeClr val="bg2"/>
                </a:solidFill>
              </a:rPr>
              <a:t> 4 </a:t>
            </a:r>
            <a:r>
              <a:rPr lang="de-DE" sz="2400" b="1" dirty="0" err="1">
                <a:solidFill>
                  <a:schemeClr val="bg2"/>
                </a:solidFill>
              </a:rPr>
              <a:t>arrays</a:t>
            </a:r>
            <a:endParaRPr lang="en-US" sz="2400" b="1" dirty="0">
              <a:solidFill>
                <a:schemeClr val="bg2"/>
              </a:solidFill>
            </a:endParaRPr>
          </a:p>
        </p:txBody>
      </p:sp>
      <p:sp>
        <p:nvSpPr>
          <p:cNvPr id="13" name="Закръглено правоъгълно изнесено означение 7"/>
          <p:cNvSpPr/>
          <p:nvPr/>
        </p:nvSpPr>
        <p:spPr bwMode="auto">
          <a:xfrm>
            <a:off x="1736515" y="4433992"/>
            <a:ext cx="2687372" cy="1056510"/>
          </a:xfrm>
          <a:prstGeom prst="wedgeRoundRectCallout">
            <a:avLst>
              <a:gd name="adj1" fmla="val 72423"/>
              <a:gd name="adj2" fmla="val -54838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400" b="1" dirty="0">
                <a:solidFill>
                  <a:srgbClr val="FFFFFF"/>
                </a:solidFill>
              </a:rPr>
              <a:t>Element </a:t>
            </a:r>
            <a:r>
              <a:rPr lang="en-US" sz="2400" b="1" noProof="1">
                <a:solidFill>
                  <a:schemeClr val="bg2"/>
                </a:solidFill>
                <a:latin typeface="Consolas" panose="020B0609020204030204" pitchFamily="49" charset="0"/>
              </a:rPr>
              <a:t>arr[2][0]</a:t>
            </a:r>
            <a:r>
              <a:rPr lang="en-US" sz="2400" b="1" dirty="0">
                <a:solidFill>
                  <a:schemeClr val="bg2"/>
                </a:solidFill>
              </a:rPr>
              <a:t> </a:t>
            </a:r>
            <a:r>
              <a:rPr lang="en-US" sz="2400" b="1" dirty="0">
                <a:solidFill>
                  <a:srgbClr val="FFFFFF"/>
                </a:solidFill>
              </a:rPr>
              <a:t>at row </a:t>
            </a:r>
            <a:r>
              <a:rPr lang="en-US" sz="2400" b="1" dirty="0">
                <a:solidFill>
                  <a:schemeClr val="bg2"/>
                </a:solidFill>
                <a:latin typeface="Consolas" panose="020B0609020204030204" pitchFamily="49" charset="0"/>
              </a:rPr>
              <a:t>2</a:t>
            </a:r>
            <a:r>
              <a:rPr lang="en-US" sz="2400" b="1" dirty="0">
                <a:solidFill>
                  <a:srgbClr val="FFFFFF"/>
                </a:solidFill>
              </a:rPr>
              <a:t>, column </a:t>
            </a:r>
            <a:r>
              <a:rPr lang="en-US" sz="2400" b="1" dirty="0">
                <a:solidFill>
                  <a:schemeClr val="bg2"/>
                </a:solidFill>
                <a:latin typeface="Consolas" panose="020B0609020204030204" pitchFamily="49" charset="0"/>
              </a:rPr>
              <a:t>0</a:t>
            </a:r>
            <a:endParaRPr lang="en-US" sz="2400" b="1" noProof="1">
              <a:solidFill>
                <a:schemeClr val="bg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4401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/>
      <p:bldP spid="10" grpId="0"/>
      <p:bldP spid="11" grpId="0" animBg="1"/>
      <p:bldP spid="12" grpId="0" animBg="1"/>
      <p:bldP spid="13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54</a:t>
            </a:fld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Looping Through a Nested Array</a:t>
            </a: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067375" y="2815675"/>
            <a:ext cx="9332146" cy="304698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 err="1">
                <a:latin typeface="Consolas" panose="020B0609020204030204" pitchFamily="49" charset="0"/>
              </a:rPr>
              <a:t>arr.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forEach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latin typeface="Consolas" panose="020B0609020204030204" pitchFamily="49" charset="0"/>
              </a:rPr>
              <a:t>printRow</a:t>
            </a:r>
            <a:r>
              <a:rPr lang="en-US" sz="2400" b="1" dirty="0">
                <a:latin typeface="Consolas" panose="020B0609020204030204" pitchFamily="49" charset="0"/>
              </a:rPr>
              <a:t>);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function </a:t>
            </a:r>
            <a:r>
              <a:rPr lang="en-US" sz="2400" b="1" dirty="0" err="1">
                <a:latin typeface="Consolas" panose="020B0609020204030204" pitchFamily="49" charset="0"/>
              </a:rPr>
              <a:t>printRow</a:t>
            </a:r>
            <a:r>
              <a:rPr lang="en-US" sz="2400" b="1" dirty="0">
                <a:latin typeface="Consolas" panose="020B0609020204030204" pitchFamily="49" charset="0"/>
              </a:rPr>
              <a:t>(row){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console.log(row);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row.forEach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printNumber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r>
              <a:rPr lang="en-US" sz="2400" b="1" dirty="0">
                <a:latin typeface="Consolas" panose="020B0609020204030204" pitchFamily="49" charset="0"/>
              </a:rPr>
              <a:t>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}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function </a:t>
            </a:r>
            <a:r>
              <a:rPr lang="en-US" sz="2400" b="1" dirty="0" err="1">
                <a:latin typeface="Consolas" panose="020B0609020204030204" pitchFamily="49" charset="0"/>
              </a:rPr>
              <a:t>printNumber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latin typeface="Consolas" panose="020B0609020204030204" pitchFamily="49" charset="0"/>
              </a:rPr>
              <a:t>num</a:t>
            </a:r>
            <a:r>
              <a:rPr lang="en-US" sz="2400" b="1" dirty="0">
                <a:latin typeface="Consolas" panose="020B0609020204030204" pitchFamily="49" charset="0"/>
              </a:rPr>
              <a:t>){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console.log(</a:t>
            </a:r>
            <a:r>
              <a:rPr lang="en-US" sz="2400" b="1" dirty="0" err="1">
                <a:latin typeface="Consolas" panose="020B0609020204030204" pitchFamily="49" charset="0"/>
              </a:rPr>
              <a:t>num</a:t>
            </a:r>
            <a:r>
              <a:rPr lang="en-US" sz="2400" b="1" dirty="0">
                <a:latin typeface="Consolas" panose="020B0609020204030204" pitchFamily="49" charset="0"/>
              </a:rPr>
              <a:t>);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};</a:t>
            </a:r>
            <a:endParaRPr lang="en-US" sz="2400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067375" y="1238990"/>
            <a:ext cx="4460610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da-DK" sz="2400" b="1" dirty="0">
                <a:latin typeface="Consolas" panose="020B0609020204030204" pitchFamily="49" charset="0"/>
              </a:rPr>
              <a:t>let arr = [[4, 5, 6],</a:t>
            </a:r>
          </a:p>
          <a:p>
            <a:r>
              <a:rPr lang="da-DK" sz="2400" b="1" dirty="0">
                <a:latin typeface="Consolas" panose="020B0609020204030204" pitchFamily="49" charset="0"/>
              </a:rPr>
              <a:t>           [6, 5, 4],</a:t>
            </a:r>
          </a:p>
          <a:p>
            <a:r>
              <a:rPr lang="da-DK" sz="2400" b="1" dirty="0">
                <a:latin typeface="Consolas" panose="020B0609020204030204" pitchFamily="49" charset="0"/>
              </a:rPr>
              <a:t>           [5, 5, 5]];</a:t>
            </a:r>
            <a:endParaRPr lang="da-DK" sz="2400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8" name="Закръглено правоъгълно изнесено означение 7">
            <a:extLst>
              <a:ext uri="{FF2B5EF4-FFF2-40B4-BE49-F238E27FC236}">
                <a16:creationId xmlns:a16="http://schemas.microsoft.com/office/drawing/2014/main" id="{88E1A09B-1C9F-44CB-9FFE-20264C459288}"/>
              </a:ext>
            </a:extLst>
          </p:cNvPr>
          <p:cNvSpPr/>
          <p:nvPr/>
        </p:nvSpPr>
        <p:spPr bwMode="auto">
          <a:xfrm>
            <a:off x="7066342" y="4937989"/>
            <a:ext cx="3660319" cy="743726"/>
          </a:xfrm>
          <a:prstGeom prst="wedgeRoundRectCallout">
            <a:avLst>
              <a:gd name="adj1" fmla="val -63004"/>
              <a:gd name="adj2" fmla="val -49273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de-DE" sz="2400" b="1" dirty="0">
                <a:solidFill>
                  <a:schemeClr val="bg2"/>
                </a:solidFill>
              </a:rPr>
              <a:t>Prints each element of </a:t>
            </a:r>
            <a:r>
              <a:rPr lang="de-DE" sz="2400" b="1" dirty="0" err="1">
                <a:solidFill>
                  <a:schemeClr val="bg2"/>
                </a:solidFill>
              </a:rPr>
              <a:t>the</a:t>
            </a:r>
            <a:r>
              <a:rPr lang="de-DE" sz="2400" b="1" dirty="0">
                <a:solidFill>
                  <a:schemeClr val="bg2"/>
                </a:solidFill>
              </a:rPr>
              <a:t> </a:t>
            </a:r>
            <a:r>
              <a:rPr lang="de-DE" sz="2400" b="1" dirty="0" err="1">
                <a:solidFill>
                  <a:schemeClr val="bg2"/>
                </a:solidFill>
              </a:rPr>
              <a:t>array</a:t>
            </a:r>
            <a:r>
              <a:rPr lang="de-DE" sz="2400" b="1" dirty="0">
                <a:solidFill>
                  <a:schemeClr val="bg2"/>
                </a:solidFill>
              </a:rPr>
              <a:t> on a separate line</a:t>
            </a:r>
            <a:endParaRPr lang="en-US" sz="2400" b="1" dirty="0">
              <a:solidFill>
                <a:schemeClr val="bg2"/>
              </a:solidFill>
            </a:endParaRPr>
          </a:p>
        </p:txBody>
      </p:sp>
      <p:sp>
        <p:nvSpPr>
          <p:cNvPr id="9" name="Закръглено правоъгълно изнесено означение 7">
            <a:extLst>
              <a:ext uri="{FF2B5EF4-FFF2-40B4-BE49-F238E27FC236}">
                <a16:creationId xmlns:a16="http://schemas.microsoft.com/office/drawing/2014/main" id="{4E60731D-422D-4C6C-A8A2-4C6FD77671B5}"/>
              </a:ext>
            </a:extLst>
          </p:cNvPr>
          <p:cNvSpPr/>
          <p:nvPr/>
        </p:nvSpPr>
        <p:spPr bwMode="auto">
          <a:xfrm>
            <a:off x="7005091" y="3021008"/>
            <a:ext cx="3453491" cy="743726"/>
          </a:xfrm>
          <a:prstGeom prst="wedgeRoundRectCallout">
            <a:avLst>
              <a:gd name="adj1" fmla="val -81092"/>
              <a:gd name="adj2" fmla="val 34976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de-DE" sz="2400" b="1" dirty="0">
                <a:solidFill>
                  <a:schemeClr val="bg2"/>
                </a:solidFill>
              </a:rPr>
              <a:t>Prints </a:t>
            </a:r>
            <a:r>
              <a:rPr lang="de-DE" sz="2400" b="1" dirty="0" err="1">
                <a:solidFill>
                  <a:schemeClr val="bg2"/>
                </a:solidFill>
              </a:rPr>
              <a:t>each</a:t>
            </a:r>
            <a:r>
              <a:rPr lang="de-DE" sz="2400" b="1" dirty="0">
                <a:solidFill>
                  <a:schemeClr val="bg2"/>
                </a:solidFill>
              </a:rPr>
              <a:t> </a:t>
            </a:r>
            <a:r>
              <a:rPr lang="de-DE" sz="2400" b="1" dirty="0" err="1">
                <a:solidFill>
                  <a:schemeClr val="bg2"/>
                </a:solidFill>
              </a:rPr>
              <a:t>row</a:t>
            </a:r>
            <a:r>
              <a:rPr lang="de-DE" sz="2400" b="1" dirty="0">
                <a:solidFill>
                  <a:schemeClr val="bg2"/>
                </a:solidFill>
              </a:rPr>
              <a:t> of </a:t>
            </a:r>
            <a:r>
              <a:rPr lang="de-DE" sz="2400" b="1" dirty="0" err="1">
                <a:solidFill>
                  <a:schemeClr val="bg2"/>
                </a:solidFill>
              </a:rPr>
              <a:t>the</a:t>
            </a:r>
            <a:r>
              <a:rPr lang="de-DE" sz="2400" b="1" dirty="0">
                <a:solidFill>
                  <a:schemeClr val="bg2"/>
                </a:solidFill>
              </a:rPr>
              <a:t> </a:t>
            </a:r>
            <a:r>
              <a:rPr lang="de-DE" sz="2400" b="1" dirty="0" err="1">
                <a:solidFill>
                  <a:schemeClr val="bg2"/>
                </a:solidFill>
              </a:rPr>
              <a:t>array</a:t>
            </a:r>
            <a:r>
              <a:rPr lang="de-DE" sz="2400" b="1" dirty="0">
                <a:solidFill>
                  <a:schemeClr val="bg2"/>
                </a:solidFill>
              </a:rPr>
              <a:t> on a separate line</a:t>
            </a:r>
            <a:endParaRPr lang="en-US" sz="24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0605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9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55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 are given an </a:t>
            </a:r>
            <a:r>
              <a:rPr lang="en-US" b="1" dirty="0">
                <a:solidFill>
                  <a:schemeClr val="bg1"/>
                </a:solidFill>
              </a:rPr>
              <a:t>array of arrays</a:t>
            </a:r>
            <a:r>
              <a:rPr lang="en-US" dirty="0"/>
              <a:t>, containing number elements</a:t>
            </a:r>
            <a:endParaRPr lang="en-US" b="1" dirty="0">
              <a:solidFill>
                <a:schemeClr val="bg1"/>
              </a:solidFill>
            </a:endParaRPr>
          </a:p>
          <a:p>
            <a:pPr lvl="1"/>
            <a:r>
              <a:rPr lang="en-US" dirty="0"/>
              <a:t>Find what is the </a:t>
            </a:r>
            <a:r>
              <a:rPr lang="en-US" b="1" dirty="0">
                <a:solidFill>
                  <a:schemeClr val="bg1"/>
                </a:solidFill>
              </a:rPr>
              <a:t>sum</a:t>
            </a:r>
            <a:r>
              <a:rPr lang="en-US" dirty="0"/>
              <a:t> at the </a:t>
            </a:r>
            <a:r>
              <a:rPr lang="en-US" b="1" dirty="0">
                <a:solidFill>
                  <a:schemeClr val="bg1"/>
                </a:solidFill>
              </a:rPr>
              <a:t>main</a:t>
            </a:r>
            <a:r>
              <a:rPr lang="en-US" dirty="0"/>
              <a:t> diagonal</a:t>
            </a:r>
          </a:p>
          <a:p>
            <a:pPr lvl="1"/>
            <a:r>
              <a:rPr lang="en-US" dirty="0"/>
              <a:t>Find what is the </a:t>
            </a:r>
            <a:r>
              <a:rPr lang="en-US" b="1" dirty="0">
                <a:solidFill>
                  <a:schemeClr val="bg1"/>
                </a:solidFill>
              </a:rPr>
              <a:t>sum</a:t>
            </a:r>
            <a:r>
              <a:rPr lang="en-US" dirty="0"/>
              <a:t> at the </a:t>
            </a:r>
            <a:r>
              <a:rPr lang="en-US" b="1" dirty="0">
                <a:solidFill>
                  <a:schemeClr val="bg1"/>
                </a:solidFill>
              </a:rPr>
              <a:t>secondary</a:t>
            </a:r>
            <a:r>
              <a:rPr lang="en-US" dirty="0"/>
              <a:t> diagonal</a:t>
            </a:r>
          </a:p>
          <a:p>
            <a:pPr lvl="1"/>
            <a:r>
              <a:rPr lang="en-US" dirty="0"/>
              <a:t>Print the diagonal sums separated by </a:t>
            </a:r>
            <a:r>
              <a:rPr lang="en-US" b="1" dirty="0">
                <a:solidFill>
                  <a:schemeClr val="bg1"/>
                </a:solidFill>
              </a:rPr>
              <a:t>space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Diagonal Sums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292F4BC-E3A9-4DD2-B34E-BBB0293D5A4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212783" y="3537127"/>
            <a:ext cx="2540247" cy="3118373"/>
          </a:xfrm>
          <a:prstGeom prst="rect">
            <a:avLst/>
          </a:prstGeom>
        </p:spPr>
      </p:pic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9D3C2037-6991-4192-BDF6-52F6196059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6907492"/>
              </p:ext>
            </p:extLst>
          </p:nvPr>
        </p:nvGraphicFramePr>
        <p:xfrm>
          <a:off x="3936000" y="4149000"/>
          <a:ext cx="2540247" cy="197461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46749">
                  <a:extLst>
                    <a:ext uri="{9D8B030D-6E8A-4147-A177-3AD203B41FA5}">
                      <a16:colId xmlns:a16="http://schemas.microsoft.com/office/drawing/2014/main" val="774665971"/>
                    </a:ext>
                  </a:extLst>
                </a:gridCol>
                <a:gridCol w="846749">
                  <a:extLst>
                    <a:ext uri="{9D8B030D-6E8A-4147-A177-3AD203B41FA5}">
                      <a16:colId xmlns:a16="http://schemas.microsoft.com/office/drawing/2014/main" val="1714370509"/>
                    </a:ext>
                  </a:extLst>
                </a:gridCol>
                <a:gridCol w="846749">
                  <a:extLst>
                    <a:ext uri="{9D8B030D-6E8A-4147-A177-3AD203B41FA5}">
                      <a16:colId xmlns:a16="http://schemas.microsoft.com/office/drawing/2014/main" val="2816388527"/>
                    </a:ext>
                  </a:extLst>
                </a:gridCol>
              </a:tblGrid>
              <a:tr h="65820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2C7D2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2C7D2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2C7D2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7832417"/>
                  </a:ext>
                </a:extLst>
              </a:tr>
              <a:tr h="65820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2C7D2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2C7D2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2C7D2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1201895"/>
                  </a:ext>
                </a:extLst>
              </a:tr>
              <a:tr h="65820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2C7D2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-8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2C7D2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89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2C7D2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651320"/>
                  </a:ext>
                </a:extLst>
              </a:tr>
            </a:tbl>
          </a:graphicData>
        </a:graphic>
      </p:graphicFrame>
      <p:sp>
        <p:nvSpPr>
          <p:cNvPr id="10" name="Rectangle: Rounded Corners 7"/>
          <p:cNvSpPr/>
          <p:nvPr/>
        </p:nvSpPr>
        <p:spPr>
          <a:xfrm rot="18395914">
            <a:off x="4949537" y="3822651"/>
            <a:ext cx="486615" cy="2640362"/>
          </a:xfrm>
          <a:prstGeom prst="roundRect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shade val="50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3"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1" name="Rectangle: Rounded Corners 8"/>
          <p:cNvSpPr/>
          <p:nvPr/>
        </p:nvSpPr>
        <p:spPr>
          <a:xfrm rot="3143924">
            <a:off x="4961173" y="3833694"/>
            <a:ext cx="486615" cy="2617276"/>
          </a:xfrm>
          <a:prstGeom prst="roundRect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shade val="50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3"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0455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692130" y="1539000"/>
            <a:ext cx="10820398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function </a:t>
            </a:r>
            <a:r>
              <a:rPr lang="en-US" sz="2400" b="1" dirty="0" err="1">
                <a:latin typeface="Consolas" panose="020B0609020204030204" pitchFamily="49" charset="0"/>
              </a:rPr>
              <a:t>diagonalSums</a:t>
            </a:r>
            <a:r>
              <a:rPr lang="en-US" sz="2400" b="1" dirty="0">
                <a:latin typeface="Consolas" panose="020B0609020204030204" pitchFamily="49" charset="0"/>
              </a:rPr>
              <a:t>(input) 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let </a:t>
            </a:r>
            <a:r>
              <a:rPr lang="en-US" sz="2400" b="1" dirty="0" err="1">
                <a:latin typeface="Consolas" panose="020B0609020204030204" pitchFamily="49" charset="0"/>
              </a:rPr>
              <a:t>firstDiagonal</a:t>
            </a:r>
            <a:r>
              <a:rPr lang="en-US" sz="2400" b="1" dirty="0">
                <a:latin typeface="Consolas" panose="020B0609020204030204" pitchFamily="49" charset="0"/>
              </a:rPr>
              <a:t> = 0;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let </a:t>
            </a:r>
            <a:r>
              <a:rPr lang="en-US" sz="2400" b="1" dirty="0" err="1">
                <a:latin typeface="Consolas" panose="020B0609020204030204" pitchFamily="49" charset="0"/>
              </a:rPr>
              <a:t>secondDiagonal</a:t>
            </a:r>
            <a:r>
              <a:rPr lang="en-US" sz="2400" b="1" dirty="0">
                <a:latin typeface="Consolas" panose="020B0609020204030204" pitchFamily="49" charset="0"/>
              </a:rPr>
              <a:t> = 0;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let </a:t>
            </a:r>
            <a:r>
              <a:rPr lang="en-US" sz="2400" b="1" dirty="0" err="1">
                <a:latin typeface="Consolas" panose="020B0609020204030204" pitchFamily="49" charset="0"/>
              </a:rPr>
              <a:t>firstIndex</a:t>
            </a:r>
            <a:r>
              <a:rPr lang="en-US" sz="2400" b="1" dirty="0">
                <a:latin typeface="Consolas" panose="020B0609020204030204" pitchFamily="49" charset="0"/>
              </a:rPr>
              <a:t> = 0;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let </a:t>
            </a:r>
            <a:r>
              <a:rPr lang="en-US" sz="2400" b="1" dirty="0" err="1">
                <a:latin typeface="Consolas" panose="020B0609020204030204" pitchFamily="49" charset="0"/>
              </a:rPr>
              <a:t>secondIndex</a:t>
            </a:r>
            <a:r>
              <a:rPr lang="en-US" sz="2400" b="1" dirty="0">
                <a:latin typeface="Consolas" panose="020B0609020204030204" pitchFamily="49" charset="0"/>
              </a:rPr>
              <a:t> = input[0].length - 1;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input.forEach</a:t>
            </a:r>
            <a:r>
              <a:rPr lang="en-US" sz="2400" b="1" dirty="0">
                <a:latin typeface="Consolas" panose="020B0609020204030204" pitchFamily="49" charset="0"/>
              </a:rPr>
              <a:t>(array =&gt; 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    </a:t>
            </a:r>
            <a:r>
              <a:rPr lang="en-US" sz="2400" b="1" dirty="0" err="1">
                <a:latin typeface="Consolas" panose="020B0609020204030204" pitchFamily="49" charset="0"/>
              </a:rPr>
              <a:t>firstDiagonal</a:t>
            </a:r>
            <a:r>
              <a:rPr lang="en-US" sz="2400" b="1" dirty="0">
                <a:latin typeface="Consolas" panose="020B0609020204030204" pitchFamily="49" charset="0"/>
              </a:rPr>
              <a:t> +=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array[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firstIndex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++]</a:t>
            </a:r>
            <a:r>
              <a:rPr lang="en-US" sz="2400" b="1" dirty="0">
                <a:latin typeface="Consolas" panose="020B0609020204030204" pitchFamily="49" charset="0"/>
              </a:rPr>
              <a:t>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    </a:t>
            </a:r>
            <a:r>
              <a:rPr lang="en-US" sz="2400" b="1" dirty="0" err="1">
                <a:latin typeface="Consolas" panose="020B0609020204030204" pitchFamily="49" charset="0"/>
              </a:rPr>
              <a:t>secondDiagonal</a:t>
            </a:r>
            <a:r>
              <a:rPr lang="en-US" sz="2400" b="1" dirty="0">
                <a:latin typeface="Consolas" panose="020B0609020204030204" pitchFamily="49" charset="0"/>
              </a:rPr>
              <a:t> +=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array[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secondIndex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--]</a:t>
            </a:r>
            <a:r>
              <a:rPr lang="en-US" sz="2400" b="1" dirty="0">
                <a:latin typeface="Consolas" panose="020B0609020204030204" pitchFamily="49" charset="0"/>
              </a:rPr>
              <a:t>;</a:t>
            </a:r>
          </a:p>
          <a:p>
            <a:br>
              <a:rPr lang="en-US" sz="2400" b="1" dirty="0">
                <a:latin typeface="Consolas" panose="020B0609020204030204" pitchFamily="49" charset="0"/>
              </a:rPr>
            </a:br>
            <a:r>
              <a:rPr lang="en-US" sz="2400" b="1" dirty="0">
                <a:latin typeface="Consolas" panose="020B0609020204030204" pitchFamily="49" charset="0"/>
              </a:rPr>
              <a:t>    });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console.log(</a:t>
            </a:r>
            <a:r>
              <a:rPr lang="en-US" sz="2400" b="1" dirty="0" err="1">
                <a:latin typeface="Consolas" panose="020B0609020204030204" pitchFamily="49" charset="0"/>
              </a:rPr>
              <a:t>firstDiagonal</a:t>
            </a:r>
            <a:r>
              <a:rPr lang="en-US" sz="2400" b="1" dirty="0">
                <a:latin typeface="Consolas" panose="020B0609020204030204" pitchFamily="49" charset="0"/>
              </a:rPr>
              <a:t> + '</a:t>
            </a:r>
            <a:r>
              <a:rPr lang="bg-BG" sz="2400" b="1" dirty="0">
                <a:latin typeface="Consolas" panose="020B0609020204030204" pitchFamily="49" charset="0"/>
              </a:rPr>
              <a:t> </a:t>
            </a:r>
            <a:r>
              <a:rPr lang="en-US" sz="2400" b="1" dirty="0">
                <a:latin typeface="Consolas" panose="020B0609020204030204" pitchFamily="49" charset="0"/>
              </a:rPr>
              <a:t>' + </a:t>
            </a:r>
            <a:r>
              <a:rPr lang="en-US" sz="2400" b="1" dirty="0" err="1">
                <a:latin typeface="Consolas" panose="020B0609020204030204" pitchFamily="49" charset="0"/>
              </a:rPr>
              <a:t>secondDiagonal</a:t>
            </a:r>
            <a:r>
              <a:rPr lang="en-US" sz="2400" b="1" dirty="0">
                <a:latin typeface="Consolas" panose="020B0609020204030204" pitchFamily="49" charset="0"/>
              </a:rPr>
              <a:t>);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}</a:t>
            </a:r>
            <a:endParaRPr lang="en-US" sz="2400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56</a:t>
            </a:fld>
            <a:endParaRPr lang="en-US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Diagonal Sums</a:t>
            </a:r>
          </a:p>
        </p:txBody>
      </p:sp>
    </p:spTree>
    <p:extLst>
      <p:ext uri="{BB962C8B-B14F-4D97-AF65-F5344CB8AC3E}">
        <p14:creationId xmlns:p14="http://schemas.microsoft.com/office/powerpoint/2010/main" val="3515020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Live Exercises</a:t>
            </a:r>
          </a:p>
        </p:txBody>
      </p:sp>
    </p:spTree>
    <p:extLst>
      <p:ext uri="{BB962C8B-B14F-4D97-AF65-F5344CB8AC3E}">
        <p14:creationId xmlns:p14="http://schemas.microsoft.com/office/powerpoint/2010/main" val="297058510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58</a:t>
            </a:fld>
            <a:endParaRPr lang="en-US" noProof="0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89644" y="1336681"/>
            <a:ext cx="8632995" cy="5300339"/>
            <a:chOff x="471000" y="1508785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1000" y="1508785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3200" dirty="0">
                <a:solidFill>
                  <a:schemeClr val="bg2"/>
                </a:solidFill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285" y="1679513"/>
            <a:ext cx="8125652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endParaRPr lang="en-US" sz="2800" dirty="0">
              <a:solidFill>
                <a:schemeClr val="bg2"/>
              </a:solidFill>
              <a:latin typeface="Malgun Gothic (Body)"/>
            </a:endParaRPr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540596" y="1596445"/>
            <a:ext cx="7970736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Aft>
                <a:spcPts val="800"/>
              </a:spcAft>
            </a:pPr>
            <a:r>
              <a:rPr lang="en-US" sz="3000" dirty="0">
                <a:solidFill>
                  <a:schemeClr val="bg2"/>
                </a:solidFill>
              </a:rPr>
              <a:t>Arrays are </a:t>
            </a:r>
            <a:r>
              <a:rPr lang="en-US" sz="3000" b="1" dirty="0">
                <a:solidFill>
                  <a:schemeClr val="bg1"/>
                </a:solidFill>
              </a:rPr>
              <a:t>list-like</a:t>
            </a:r>
            <a:r>
              <a:rPr lang="en-US" sz="3000" dirty="0"/>
              <a:t> </a:t>
            </a:r>
            <a:r>
              <a:rPr lang="en-US" sz="3000" b="1" dirty="0">
                <a:solidFill>
                  <a:schemeClr val="bg1"/>
                </a:solidFill>
              </a:rPr>
              <a:t>objects</a:t>
            </a:r>
            <a:endParaRPr lang="en-US" sz="3000" dirty="0"/>
          </a:p>
          <a:p>
            <a:pPr>
              <a:lnSpc>
                <a:spcPct val="100000"/>
              </a:lnSpc>
            </a:pPr>
            <a:r>
              <a:rPr lang="en-US" sz="3000" dirty="0">
                <a:solidFill>
                  <a:schemeClr val="bg2"/>
                </a:solidFill>
                <a:latin typeface="+mj-lt"/>
              </a:rPr>
              <a:t>Elements are </a:t>
            </a:r>
            <a:r>
              <a:rPr lang="en-US" sz="3000" b="1" dirty="0">
                <a:solidFill>
                  <a:schemeClr val="bg1"/>
                </a:solidFill>
                <a:latin typeface="+mj-lt"/>
              </a:rPr>
              <a:t>accessed</a:t>
            </a:r>
            <a:r>
              <a:rPr lang="en-US" sz="3000" dirty="0">
                <a:solidFill>
                  <a:schemeClr val="bg2"/>
                </a:solidFill>
                <a:latin typeface="+mj-lt"/>
              </a:rPr>
              <a:t> using their </a:t>
            </a:r>
            <a:r>
              <a:rPr lang="en-US" sz="3000" b="1" dirty="0">
                <a:solidFill>
                  <a:schemeClr val="bg1"/>
                </a:solidFill>
                <a:latin typeface="+mj-lt"/>
              </a:rPr>
              <a:t>index </a:t>
            </a:r>
            <a:endParaRPr lang="en-US" sz="3000" dirty="0">
              <a:solidFill>
                <a:schemeClr val="bg2"/>
              </a:solidFill>
              <a:latin typeface="+mj-lt"/>
            </a:endParaRP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000" b="1" dirty="0">
                <a:solidFill>
                  <a:schemeClr val="bg1"/>
                </a:solidFill>
                <a:latin typeface="+mj-lt"/>
              </a:rPr>
              <a:t>Mutator</a:t>
            </a:r>
            <a:r>
              <a:rPr lang="en-US" sz="3000" dirty="0">
                <a:solidFill>
                  <a:schemeClr val="bg2"/>
                </a:solidFill>
                <a:latin typeface="+mj-lt"/>
              </a:rPr>
              <a:t> methods </a:t>
            </a:r>
            <a:r>
              <a:rPr lang="en-US" sz="3000" b="1" dirty="0">
                <a:solidFill>
                  <a:schemeClr val="bg1"/>
                </a:solidFill>
              </a:rPr>
              <a:t>change</a:t>
            </a:r>
            <a:r>
              <a:rPr lang="en-US" sz="3000" dirty="0">
                <a:solidFill>
                  <a:schemeClr val="bg2"/>
                </a:solidFill>
                <a:latin typeface="+mj-lt"/>
              </a:rPr>
              <a:t> the original </a:t>
            </a:r>
            <a:r>
              <a:rPr lang="en-US" sz="3000" b="1" dirty="0">
                <a:solidFill>
                  <a:schemeClr val="bg1"/>
                </a:solidFill>
              </a:rPr>
              <a:t>array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000" b="1" dirty="0">
                <a:solidFill>
                  <a:schemeClr val="bg1"/>
                </a:solidFill>
              </a:rPr>
              <a:t>Accessor</a:t>
            </a:r>
            <a:r>
              <a:rPr lang="en-US" sz="3000" dirty="0">
                <a:solidFill>
                  <a:schemeClr val="bg2"/>
                </a:solidFill>
                <a:latin typeface="+mj-lt"/>
              </a:rPr>
              <a:t> methods return a </a:t>
            </a:r>
            <a:r>
              <a:rPr lang="en-US" sz="3000" b="1" dirty="0">
                <a:solidFill>
                  <a:schemeClr val="bg1"/>
                </a:solidFill>
              </a:rPr>
              <a:t>new</a:t>
            </a:r>
            <a:r>
              <a:rPr lang="en-US" sz="3000" dirty="0">
                <a:solidFill>
                  <a:schemeClr val="bg2"/>
                </a:solidFill>
                <a:latin typeface="+mj-lt"/>
              </a:rPr>
              <a:t> </a:t>
            </a:r>
            <a:r>
              <a:rPr lang="en-US" sz="3000" b="1" dirty="0">
                <a:solidFill>
                  <a:schemeClr val="bg1"/>
                </a:solidFill>
              </a:rPr>
              <a:t>array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000" dirty="0">
                <a:solidFill>
                  <a:schemeClr val="bg2"/>
                </a:solidFill>
                <a:latin typeface="+mj-lt"/>
              </a:rPr>
              <a:t>Arrays can be </a:t>
            </a:r>
            <a:r>
              <a:rPr lang="en-US" sz="3000" b="1" dirty="0">
                <a:solidFill>
                  <a:schemeClr val="bg1"/>
                </a:solidFill>
              </a:rPr>
              <a:t>reduced</a:t>
            </a:r>
            <a:r>
              <a:rPr lang="en-US" sz="3000" dirty="0">
                <a:solidFill>
                  <a:schemeClr val="bg2"/>
                </a:solidFill>
                <a:latin typeface="+mj-lt"/>
              </a:rPr>
              <a:t> to a single value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000" dirty="0">
                <a:solidFill>
                  <a:schemeClr val="bg2"/>
                </a:solidFill>
                <a:latin typeface="+mj-lt"/>
              </a:rPr>
              <a:t>An array of arrays is called a </a:t>
            </a:r>
            <a:r>
              <a:rPr lang="en-US" sz="3000" b="1" dirty="0">
                <a:solidFill>
                  <a:schemeClr val="bg1"/>
                </a:solidFill>
              </a:rPr>
              <a:t>matrix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000" dirty="0">
                <a:solidFill>
                  <a:schemeClr val="bg2"/>
                </a:solidFill>
                <a:latin typeface="+mj-lt"/>
              </a:rPr>
              <a:t>Matrices can have </a:t>
            </a:r>
            <a:r>
              <a:rPr lang="en-US" sz="3000" b="1" dirty="0">
                <a:solidFill>
                  <a:schemeClr val="bg1"/>
                </a:solidFill>
              </a:rPr>
              <a:t>more</a:t>
            </a:r>
            <a:r>
              <a:rPr lang="en-US" sz="3000" dirty="0">
                <a:solidFill>
                  <a:schemeClr val="bg2"/>
                </a:solidFill>
                <a:latin typeface="+mj-lt"/>
              </a:rPr>
              <a:t> than 2 </a:t>
            </a:r>
            <a:r>
              <a:rPr lang="en-US" sz="3000" b="1" dirty="0">
                <a:solidFill>
                  <a:schemeClr val="bg1"/>
                </a:solidFill>
              </a:rPr>
              <a:t>dimensions</a:t>
            </a:r>
          </a:p>
        </p:txBody>
      </p:sp>
    </p:spTree>
    <p:extLst>
      <p:ext uri="{BB962C8B-B14F-4D97-AF65-F5344CB8AC3E}">
        <p14:creationId xmlns:p14="http://schemas.microsoft.com/office/powerpoint/2010/main" val="110206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397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82950" y="1179000"/>
            <a:ext cx="9773050" cy="5546589"/>
          </a:xfrm>
        </p:spPr>
        <p:txBody>
          <a:bodyPr/>
          <a:lstStyle/>
          <a:p>
            <a:r>
              <a:rPr lang="en-US" dirty="0"/>
              <a:t> Neither the </a:t>
            </a:r>
            <a:r>
              <a:rPr lang="en-US" b="1" dirty="0">
                <a:solidFill>
                  <a:schemeClr val="bg1"/>
                </a:solidFill>
              </a:rPr>
              <a:t>length</a:t>
            </a:r>
            <a:r>
              <a:rPr lang="en-US" dirty="0"/>
              <a:t> of a JavaScript array </a:t>
            </a:r>
            <a:r>
              <a:rPr lang="en-US" b="1" dirty="0">
                <a:solidFill>
                  <a:schemeClr val="bg1"/>
                </a:solidFill>
              </a:rPr>
              <a:t>nor</a:t>
            </a:r>
            <a:r>
              <a:rPr lang="en-US" dirty="0"/>
              <a:t> the </a:t>
            </a:r>
            <a:r>
              <a:rPr lang="en-US" b="1" dirty="0">
                <a:solidFill>
                  <a:schemeClr val="bg1"/>
                </a:solidFill>
              </a:rPr>
              <a:t>types</a:t>
            </a:r>
            <a:r>
              <a:rPr lang="en-US" dirty="0"/>
              <a:t> of its elements are </a:t>
            </a:r>
            <a:r>
              <a:rPr lang="en-US" b="1" dirty="0">
                <a:solidFill>
                  <a:schemeClr val="bg1"/>
                </a:solidFill>
              </a:rPr>
              <a:t>fixed</a:t>
            </a:r>
          </a:p>
          <a:p>
            <a:r>
              <a:rPr lang="en-US" dirty="0"/>
              <a:t>An array's </a:t>
            </a:r>
            <a:r>
              <a:rPr lang="en-US" b="1" dirty="0">
                <a:solidFill>
                  <a:schemeClr val="bg1"/>
                </a:solidFill>
              </a:rPr>
              <a:t>length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can be changed</a:t>
            </a:r>
            <a:r>
              <a:rPr lang="en-US" dirty="0"/>
              <a:t> at any time</a:t>
            </a:r>
          </a:p>
          <a:p>
            <a:r>
              <a:rPr lang="en-US" dirty="0"/>
              <a:t>Data can be stored at non-contiguous locations in the array</a:t>
            </a:r>
          </a:p>
          <a:p>
            <a:r>
              <a:rPr lang="en-US" dirty="0"/>
              <a:t>JavaScript arrays are not guaranteed to be dense</a:t>
            </a:r>
            <a:br>
              <a:rPr lang="en-US" dirty="0"/>
            </a:b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Array?</a:t>
            </a:r>
          </a:p>
        </p:txBody>
      </p:sp>
    </p:spTree>
    <p:extLst>
      <p:ext uri="{BB962C8B-B14F-4D97-AF65-F5344CB8AC3E}">
        <p14:creationId xmlns:p14="http://schemas.microsoft.com/office/powerpoint/2010/main" val="805055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60</a:t>
            </a:fld>
            <a:endParaRPr lang="en-US" noProof="0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</a:t>
            </a:r>
            <a:r>
              <a:rPr lang="en-US" dirty="0" err="1">
                <a:hlinkClick r:id="rId3"/>
              </a:rPr>
              <a:t>about.softuni.bg</a:t>
            </a:r>
            <a:r>
              <a:rPr lang="en-US" dirty="0">
                <a:hlinkClick r:id="rId3"/>
              </a:rPr>
              <a:t>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510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61</a:t>
            </a:fld>
            <a:endParaRPr lang="en-US" noProof="0" dirty="0"/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 of Different Types</a:t>
            </a: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2357839" y="1522206"/>
            <a:ext cx="9206792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Array holding numbers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let numbers = [10, 20, 30, 40, 50];</a:t>
            </a:r>
            <a:endParaRPr lang="en-US" sz="2400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360999" y="2853437"/>
            <a:ext cx="9203631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Array holding strings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let </a:t>
            </a:r>
            <a:r>
              <a:rPr lang="en-US" sz="2400" b="1" dirty="0" err="1">
                <a:latin typeface="Consolas" panose="020B0609020204030204" pitchFamily="49" charset="0"/>
              </a:rPr>
              <a:t>weekDays</a:t>
            </a:r>
            <a:r>
              <a:rPr lang="en-US" sz="2400" b="1" dirty="0">
                <a:latin typeface="Consolas" panose="020B0609020204030204" pitchFamily="49" charset="0"/>
              </a:rPr>
              <a:t> = ['Monday', 'Tuesday', 'Wednesday',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'Thursday', 'Friday', 'Saturday', 'Sunday'];</a:t>
            </a:r>
            <a:endParaRPr lang="en-US" sz="2400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357839" y="4554000"/>
            <a:ext cx="9206792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Array holding mixed data </a:t>
            </a:r>
            <a:r>
              <a:rPr lang="en-US" sz="2400" b="1" i="1" dirty="0">
                <a:solidFill>
                  <a:schemeClr val="bg1"/>
                </a:solidFill>
                <a:latin typeface="Consolas" panose="020B0609020204030204" pitchFamily="49" charset="0"/>
              </a:rPr>
              <a:t>(not a good practice)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let </a:t>
            </a:r>
            <a:r>
              <a:rPr lang="en-US" sz="2400" b="1" dirty="0" err="1">
                <a:latin typeface="Consolas" panose="020B0609020204030204" pitchFamily="49" charset="0"/>
              </a:rPr>
              <a:t>mixedArr</a:t>
            </a:r>
            <a:r>
              <a:rPr lang="en-US" sz="2400" b="1" dirty="0">
                <a:latin typeface="Consolas" panose="020B0609020204030204" pitchFamily="49" charset="0"/>
              </a:rPr>
              <a:t> = [20, new Date(), 'hello', {x:5, y:8}];</a:t>
            </a:r>
            <a:endParaRPr lang="en-US" sz="2400" b="1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9780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5553" y="1629507"/>
            <a:ext cx="1920893" cy="1920893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Accessing Array Elements</a:t>
            </a:r>
          </a:p>
        </p:txBody>
      </p:sp>
    </p:spTree>
    <p:extLst>
      <p:ext uri="{BB962C8B-B14F-4D97-AF65-F5344CB8AC3E}">
        <p14:creationId xmlns:p14="http://schemas.microsoft.com/office/powerpoint/2010/main" val="3299915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Array elements are accessed using their </a:t>
            </a:r>
            <a:r>
              <a:rPr lang="en-US" sz="3400" b="1" dirty="0">
                <a:solidFill>
                  <a:schemeClr val="bg1"/>
                </a:solidFill>
              </a:rPr>
              <a:t>index</a:t>
            </a:r>
            <a:endParaRPr lang="en-US" sz="3400" dirty="0"/>
          </a:p>
          <a:p>
            <a:pPr>
              <a:spcBef>
                <a:spcPts val="10200"/>
              </a:spcBef>
            </a:pPr>
            <a:r>
              <a:rPr lang="en-US" sz="3400" dirty="0"/>
              <a:t>Accessing indexes that do not exist in the array returns  </a:t>
            </a:r>
            <a:r>
              <a:rPr lang="en-US" sz="3400" b="1" dirty="0">
                <a:solidFill>
                  <a:schemeClr val="bg1"/>
                </a:solidFill>
              </a:rPr>
              <a:t>undefined</a:t>
            </a:r>
          </a:p>
          <a:p>
            <a:pPr>
              <a:spcBef>
                <a:spcPts val="7800"/>
              </a:spcBef>
            </a:pPr>
            <a:r>
              <a:rPr lang="en-US" sz="3400" dirty="0"/>
              <a:t>Arrays can be </a:t>
            </a:r>
            <a:r>
              <a:rPr lang="en-US" sz="3400" b="1" dirty="0">
                <a:solidFill>
                  <a:schemeClr val="bg1"/>
                </a:solidFill>
              </a:rPr>
              <a:t>iterated</a:t>
            </a:r>
            <a:r>
              <a:rPr lang="en-US" sz="3400" dirty="0"/>
              <a:t> using </a:t>
            </a:r>
            <a:r>
              <a:rPr lang="en-US" sz="3400" b="1" dirty="0">
                <a:solidFill>
                  <a:schemeClr val="bg1"/>
                </a:solidFill>
              </a:rPr>
              <a:t>for-of</a:t>
            </a:r>
            <a:r>
              <a:rPr lang="en-US" sz="3400" dirty="0"/>
              <a:t> loop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Elements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2196618" y="1719000"/>
            <a:ext cx="7949381" cy="13261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let cars = ['BMW', 'Audi', 'Opel'];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let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firstCar</a:t>
            </a:r>
            <a:r>
              <a:rPr lang="en-US" sz="2400" dirty="0">
                <a:solidFill>
                  <a:schemeClr val="tx1"/>
                </a:solidFill>
                <a:effectLst/>
              </a:rPr>
              <a:t> = </a:t>
            </a:r>
            <a:r>
              <a:rPr lang="en-US" sz="2400" dirty="0">
                <a:solidFill>
                  <a:schemeClr val="bg1"/>
                </a:solidFill>
                <a:effectLst/>
              </a:rPr>
              <a:t>cars[0]</a:t>
            </a:r>
            <a:r>
              <a:rPr lang="en-US" sz="2400" dirty="0">
                <a:solidFill>
                  <a:schemeClr val="tx1"/>
                </a:solidFill>
                <a:effectLst/>
              </a:rPr>
              <a:t>;   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 BMW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let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lastCar</a:t>
            </a:r>
            <a:r>
              <a:rPr lang="en-US" sz="2400" dirty="0">
                <a:solidFill>
                  <a:schemeClr val="tx1"/>
                </a:solidFill>
                <a:effectLst/>
              </a:rPr>
              <a:t> = </a:t>
            </a:r>
            <a:r>
              <a:rPr lang="en-US" sz="2400" dirty="0">
                <a:solidFill>
                  <a:schemeClr val="bg1"/>
                </a:solidFill>
                <a:effectLst/>
              </a:rPr>
              <a:t>cars[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cars.length</a:t>
            </a:r>
            <a:r>
              <a:rPr lang="en-US" sz="2400" dirty="0">
                <a:solidFill>
                  <a:schemeClr val="bg1"/>
                </a:solidFill>
                <a:effectLst/>
              </a:rPr>
              <a:t> - 1]</a:t>
            </a:r>
            <a:r>
              <a:rPr lang="en-US" sz="2400" dirty="0">
                <a:solidFill>
                  <a:schemeClr val="tx1"/>
                </a:solidFill>
                <a:effectLst/>
              </a:rPr>
              <a:t>;  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 Opel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210011" y="4239000"/>
            <a:ext cx="6360449" cy="9567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console.log(</a:t>
            </a:r>
            <a:r>
              <a:rPr lang="en-US" sz="2400" dirty="0">
                <a:solidFill>
                  <a:schemeClr val="bg1"/>
                </a:solidFill>
                <a:effectLst/>
              </a:rPr>
              <a:t>cars[3]</a:t>
            </a:r>
            <a:r>
              <a:rPr lang="en-US" sz="2400" dirty="0">
                <a:solidFill>
                  <a:schemeClr val="tx1"/>
                </a:solidFill>
                <a:effectLst/>
              </a:rPr>
              <a:t>);   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 undefined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console.log(</a:t>
            </a:r>
            <a:r>
              <a:rPr lang="en-US" sz="2400" dirty="0">
                <a:solidFill>
                  <a:schemeClr val="bg1"/>
                </a:solidFill>
                <a:effectLst/>
              </a:rPr>
              <a:t>cars[-1]</a:t>
            </a:r>
            <a:r>
              <a:rPr lang="en-US" sz="2400" dirty="0">
                <a:solidFill>
                  <a:schemeClr val="tx1"/>
                </a:solidFill>
                <a:effectLst/>
              </a:rPr>
              <a:t>);  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 undefined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D0FFE849-CFD8-4FCA-9890-8D11A7D6226C}"/>
              </a:ext>
            </a:extLst>
          </p:cNvPr>
          <p:cNvSpPr txBox="1">
            <a:spLocks/>
          </p:cNvSpPr>
          <p:nvPr/>
        </p:nvSpPr>
        <p:spPr>
          <a:xfrm>
            <a:off x="2210011" y="5856559"/>
            <a:ext cx="6360449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bg1"/>
                </a:solidFill>
                <a:effectLst/>
              </a:rPr>
              <a:t>for</a:t>
            </a:r>
            <a:r>
              <a:rPr lang="en-US" sz="2400" dirty="0">
                <a:solidFill>
                  <a:schemeClr val="tx1"/>
                </a:solidFill>
                <a:effectLst/>
              </a:rPr>
              <a:t> (let car </a:t>
            </a:r>
            <a:r>
              <a:rPr lang="en-US" sz="2400" dirty="0">
                <a:solidFill>
                  <a:schemeClr val="bg1"/>
                </a:solidFill>
                <a:effectLst/>
              </a:rPr>
              <a:t>of</a:t>
            </a:r>
            <a:r>
              <a:rPr lang="en-US" sz="2400" dirty="0">
                <a:solidFill>
                  <a:schemeClr val="tx1"/>
                </a:solidFill>
                <a:effectLst/>
              </a:rPr>
              <a:t> cars) { … }</a:t>
            </a:r>
            <a:endParaRPr lang="en-US" sz="2400" i="1" dirty="0">
              <a:solidFill>
                <a:schemeClr val="accent2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132048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</p:bldLst>
  </p:timing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6466</TotalTime>
  <Words>4205</Words>
  <Application>Microsoft Office PowerPoint</Application>
  <PresentationFormat>Широк екран</PresentationFormat>
  <Paragraphs>576</Paragraphs>
  <Slides>61</Slides>
  <Notes>7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61</vt:i4>
      </vt:variant>
    </vt:vector>
  </HeadingPairs>
  <TitlesOfParts>
    <vt:vector size="68" baseType="lpstr">
      <vt:lpstr>Arial</vt:lpstr>
      <vt:lpstr>Calibri</vt:lpstr>
      <vt:lpstr>Consolas</vt:lpstr>
      <vt:lpstr>Malgun Gothic (Body)</vt:lpstr>
      <vt:lpstr>Wingdings</vt:lpstr>
      <vt:lpstr>Wingdings 2</vt:lpstr>
      <vt:lpstr>1_SoftUni</vt:lpstr>
      <vt:lpstr>Arrays and Nested Arrays</vt:lpstr>
      <vt:lpstr>Table of Contents</vt:lpstr>
      <vt:lpstr>Have a Question?</vt:lpstr>
      <vt:lpstr>Working with Arrays of Elements</vt:lpstr>
      <vt:lpstr>What is an Array?</vt:lpstr>
      <vt:lpstr>What is an Array?</vt:lpstr>
      <vt:lpstr>Arrays of Different Types</vt:lpstr>
      <vt:lpstr>Accessing Array Elements</vt:lpstr>
      <vt:lpstr>Accessing Elements</vt:lpstr>
      <vt:lpstr>Problem: Even Position Element</vt:lpstr>
      <vt:lpstr>Solution: Even Position Element</vt:lpstr>
      <vt:lpstr>Arrays Indexation</vt:lpstr>
      <vt:lpstr>Destructuring Syntax</vt:lpstr>
      <vt:lpstr>Mutator Methods</vt:lpstr>
      <vt:lpstr>Pop</vt:lpstr>
      <vt:lpstr>Push</vt:lpstr>
      <vt:lpstr>Shift</vt:lpstr>
      <vt:lpstr>Unshift</vt:lpstr>
      <vt:lpstr>Problem: Sum First and Last</vt:lpstr>
      <vt:lpstr>Solution: Sum First and Last</vt:lpstr>
      <vt:lpstr>Problem: Negative / Positive Numbers</vt:lpstr>
      <vt:lpstr>Solution: Negative / Positive Numbers</vt:lpstr>
      <vt:lpstr>Splice</vt:lpstr>
      <vt:lpstr>Fill</vt:lpstr>
      <vt:lpstr>Reverse</vt:lpstr>
      <vt:lpstr>Sorting Arrays</vt:lpstr>
      <vt:lpstr>Sorting Arrays – Example</vt:lpstr>
      <vt:lpstr>Compare Functions</vt:lpstr>
      <vt:lpstr>Sorting String Arrays</vt:lpstr>
      <vt:lpstr>Problem: Bigger Half</vt:lpstr>
      <vt:lpstr>Solution: Bigger Half</vt:lpstr>
      <vt:lpstr>Accessor Methods</vt:lpstr>
      <vt:lpstr>Join</vt:lpstr>
      <vt:lpstr>Concat</vt:lpstr>
      <vt:lpstr>Slice</vt:lpstr>
      <vt:lpstr>Includes</vt:lpstr>
      <vt:lpstr>IndexOf</vt:lpstr>
      <vt:lpstr>Problem: Piece of Pie</vt:lpstr>
      <vt:lpstr>Solution: Piece of Pie</vt:lpstr>
      <vt:lpstr>Iteration Methods</vt:lpstr>
      <vt:lpstr>ForEach</vt:lpstr>
      <vt:lpstr>Some</vt:lpstr>
      <vt:lpstr>Find</vt:lpstr>
      <vt:lpstr>Filter</vt:lpstr>
      <vt:lpstr>Map</vt:lpstr>
      <vt:lpstr>Problem: Process Odd Positions</vt:lpstr>
      <vt:lpstr>Solution: Process Odd Positions</vt:lpstr>
      <vt:lpstr>Reducing Arrays</vt:lpstr>
      <vt:lpstr>Reduce</vt:lpstr>
      <vt:lpstr>Reducer Function</vt:lpstr>
      <vt:lpstr>Examples</vt:lpstr>
      <vt:lpstr>Array of Arrays</vt:lpstr>
      <vt:lpstr>Nested Arrays in JS</vt:lpstr>
      <vt:lpstr>Looping Through a Nested Array</vt:lpstr>
      <vt:lpstr>Problem: Diagonal Sums</vt:lpstr>
      <vt:lpstr>Solution: Diagonal Sums</vt:lpstr>
      <vt:lpstr>Live Exercises</vt:lpstr>
      <vt:lpstr>Summary</vt:lpstr>
      <vt:lpstr>Questions?</vt:lpstr>
      <vt:lpstr>License</vt:lpstr>
      <vt:lpstr>Trainings @ Software University (SoftUni)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Arrays</dc:title>
  <dc:subject>Software Development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https://softuni.org_x000d_
© Software University – https://softuni.bg_x000d_
_x000d_
Copyrighted document. Unauthorized copy, reproduction or use is not permitted.</dc:description>
  <cp:lastModifiedBy>Боряна Димитрова</cp:lastModifiedBy>
  <cp:revision>103</cp:revision>
  <dcterms:created xsi:type="dcterms:W3CDTF">2018-05-23T13:08:44Z</dcterms:created>
  <dcterms:modified xsi:type="dcterms:W3CDTF">2021-04-13T13:06:21Z</dcterms:modified>
  <cp:category>computer programming;programming;software development;software engineering</cp:category>
</cp:coreProperties>
</file>