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handoutMasterIdLst>
    <p:handoutMasterId r:id="rId46"/>
  </p:handoutMasterIdLst>
  <p:sldIdLst>
    <p:sldId id="592" r:id="rId2"/>
    <p:sldId id="488" r:id="rId3"/>
    <p:sldId id="495" r:id="rId4"/>
    <p:sldId id="353" r:id="rId5"/>
    <p:sldId id="593" r:id="rId6"/>
    <p:sldId id="595" r:id="rId7"/>
    <p:sldId id="496" r:id="rId8"/>
    <p:sldId id="451" r:id="rId9"/>
    <p:sldId id="594" r:id="rId10"/>
    <p:sldId id="498" r:id="rId11"/>
    <p:sldId id="520" r:id="rId12"/>
    <p:sldId id="523" r:id="rId13"/>
    <p:sldId id="503" r:id="rId14"/>
    <p:sldId id="521" r:id="rId15"/>
    <p:sldId id="504" r:id="rId16"/>
    <p:sldId id="560" r:id="rId17"/>
    <p:sldId id="583" r:id="rId18"/>
    <p:sldId id="596" r:id="rId19"/>
    <p:sldId id="509" r:id="rId20"/>
    <p:sldId id="522" r:id="rId21"/>
    <p:sldId id="589" r:id="rId22"/>
    <p:sldId id="582" r:id="rId23"/>
    <p:sldId id="586" r:id="rId24"/>
    <p:sldId id="587" r:id="rId25"/>
    <p:sldId id="598" r:id="rId26"/>
    <p:sldId id="599" r:id="rId27"/>
    <p:sldId id="600" r:id="rId28"/>
    <p:sldId id="602" r:id="rId29"/>
    <p:sldId id="601" r:id="rId30"/>
    <p:sldId id="603" r:id="rId31"/>
    <p:sldId id="524" r:id="rId32"/>
    <p:sldId id="525" r:id="rId33"/>
    <p:sldId id="529" r:id="rId34"/>
    <p:sldId id="530" r:id="rId35"/>
    <p:sldId id="597" r:id="rId36"/>
    <p:sldId id="604" r:id="rId37"/>
    <p:sldId id="605" r:id="rId38"/>
    <p:sldId id="606" r:id="rId39"/>
    <p:sldId id="507" r:id="rId40"/>
    <p:sldId id="401" r:id="rId41"/>
    <p:sldId id="259" r:id="rId42"/>
    <p:sldId id="493" r:id="rId43"/>
    <p:sldId id="4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BB7C5A-56E5-4D9C-9830-8457C21D5738}">
          <p14:sldIdLst>
            <p14:sldId id="592"/>
            <p14:sldId id="488"/>
            <p14:sldId id="495"/>
          </p14:sldIdLst>
        </p14:section>
        <p14:section name="The Software Engineering Skills" id="{16E35C1C-3A58-4B2A-BA24-730B373F9BE6}">
          <p14:sldIdLst>
            <p14:sldId id="353"/>
            <p14:sldId id="593"/>
            <p14:sldId id="595"/>
          </p14:sldIdLst>
        </p14:section>
        <p14:section name="Problems and Problem Solving" id="{6730565C-0C23-40AD-9CF8-20FE775567E1}">
          <p14:sldIdLst>
            <p14:sldId id="496"/>
            <p14:sldId id="451"/>
            <p14:sldId id="594"/>
          </p14:sldIdLst>
        </p14:section>
        <p14:section name="Stages of Problem Solving" id="{EE58C48E-CF2A-4023-88A9-C77CE2B20989}">
          <p14:sldIdLst>
            <p14:sldId id="498"/>
            <p14:sldId id="520"/>
            <p14:sldId id="523"/>
          </p14:sldIdLst>
        </p14:section>
        <p14:section name="Sample Problems" id="{06EBD3EC-EAAC-4551-9A2C-A231A518B4BA}">
          <p14:sldIdLst>
            <p14:sldId id="503"/>
            <p14:sldId id="521"/>
            <p14:sldId id="504"/>
            <p14:sldId id="560"/>
            <p14:sldId id="583"/>
            <p14:sldId id="596"/>
          </p14:sldIdLst>
        </p14:section>
        <p14:section name="Solutions" id="{D90E3BDC-1644-4C14-A15E-B201ED59FBC8}">
          <p14:sldIdLst>
            <p14:sldId id="509"/>
            <p14:sldId id="522"/>
            <p14:sldId id="589"/>
            <p14:sldId id="582"/>
            <p14:sldId id="586"/>
            <p14:sldId id="587"/>
            <p14:sldId id="598"/>
            <p14:sldId id="599"/>
            <p14:sldId id="600"/>
            <p14:sldId id="602"/>
            <p14:sldId id="601"/>
            <p14:sldId id="603"/>
          </p14:sldIdLst>
        </p14:section>
        <p14:section name="Solving Exam Problems" id="{4FF86EC0-6C0D-42E9-BDED-BC9A63D01A42}">
          <p14:sldIdLst>
            <p14:sldId id="524"/>
            <p14:sldId id="525"/>
            <p14:sldId id="529"/>
            <p14:sldId id="530"/>
            <p14:sldId id="597"/>
            <p14:sldId id="604"/>
            <p14:sldId id="605"/>
            <p14:sldId id="606"/>
          </p14:sldIdLst>
        </p14:section>
        <p14:section name="Conclusion" id="{0431D03B-FB19-4687-A4A6-A0CA94858058}">
          <p14:sldIdLst>
            <p14:sldId id="507"/>
            <p14:sldId id="401"/>
            <p14:sldId id="259"/>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51860" autoAdjust="0"/>
  </p:normalViewPr>
  <p:slideViewPr>
    <p:cSldViewPr showGuides="1">
      <p:cViewPr varScale="1">
        <p:scale>
          <a:sx n="47" d="100"/>
          <a:sy n="47" d="100"/>
        </p:scale>
        <p:origin x="1858"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206"/>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18-Jun-20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pPr>
              <a:lnSpc>
                <a:spcPct val="100000"/>
              </a:lnSpc>
              <a:spcBef>
                <a:spcPts val="0"/>
              </a:spcBef>
              <a:spcAft>
                <a:spcPts val="0"/>
              </a:spcAft>
            </a:pPr>
            <a:r>
              <a:rPr lang="en-US" dirty="0"/>
              <a:t>Welcome everybody to the "</a:t>
            </a:r>
            <a:r>
              <a:rPr lang="en-US" b="1" dirty="0"/>
              <a:t>Problem Solving</a:t>
            </a:r>
            <a:r>
              <a:rPr lang="en-US" dirty="0"/>
              <a:t>" lesson from the "</a:t>
            </a:r>
            <a:r>
              <a:rPr lang="en-US" b="1" dirty="0"/>
              <a:t>Programming Fundamentals</a:t>
            </a:r>
            <a:r>
              <a:rPr lang="en-US" dirty="0"/>
              <a:t>"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 a </a:t>
            </a:r>
            <a:r>
              <a:rPr lang="en-US" dirty="0"/>
              <a:t>co-founder of </a:t>
            </a:r>
            <a:r>
              <a:rPr lang="en-US" b="1" dirty="0"/>
              <a:t>SoftUni</a:t>
            </a:r>
            <a:r>
              <a:rPr lang="en-US" b="0" dirty="0"/>
              <a:t>, and </a:t>
            </a:r>
            <a:r>
              <a:rPr lang="en-US" dirty="0"/>
              <a:t>I will be your trainer for this training session.</a:t>
            </a:r>
          </a:p>
          <a:p>
            <a:pPr>
              <a:lnSpc>
                <a:spcPct val="100000"/>
              </a:lnSpc>
              <a:spcBef>
                <a:spcPts val="0"/>
              </a:spcBef>
              <a:spcAft>
                <a:spcPts val="0"/>
              </a:spcAft>
            </a:pPr>
            <a:endParaRPr lang="en-US" b="0" dirty="0"/>
          </a:p>
          <a:p>
            <a:pPr>
              <a:lnSpc>
                <a:spcPct val="100000"/>
              </a:lnSpc>
              <a:spcBef>
                <a:spcPts val="0"/>
              </a:spcBef>
              <a:spcAft>
                <a:spcPts val="0"/>
              </a:spcAft>
            </a:pPr>
            <a:r>
              <a:rPr lang="en-US" b="1" dirty="0"/>
              <a:t>Problem-solving skills </a:t>
            </a:r>
            <a:r>
              <a:rPr lang="en-US" b="0" dirty="0"/>
              <a:t>are essential for software engineering, and this is why the software engineering training program at SoftUni pays significant attention to the development of students' </a:t>
            </a:r>
            <a:r>
              <a:rPr lang="en-US" b="1" dirty="0"/>
              <a:t>algorithmic thinking and problem-solving skills </a:t>
            </a:r>
            <a:r>
              <a:rPr lang="en-US" b="0" dirty="0"/>
              <a:t>through a large number of </a:t>
            </a:r>
            <a:r>
              <a:rPr lang="en-US" b="1" dirty="0"/>
              <a:t>practical problems</a:t>
            </a:r>
            <a:r>
              <a:rPr lang="en-US" b="0" dirty="0"/>
              <a:t>, that are given systematically and with increasing complexity, to consistently build and upgrade these basic skills step by step.</a:t>
            </a:r>
            <a:endParaRPr lang="bg-BG" b="0" dirty="0"/>
          </a:p>
          <a:p>
            <a:pPr>
              <a:lnSpc>
                <a:spcPct val="100000"/>
              </a:lnSpc>
              <a:spcBef>
                <a:spcPts val="0"/>
              </a:spcBef>
              <a:spcAft>
                <a:spcPts val="0"/>
              </a:spcAft>
            </a:pPr>
            <a:endParaRPr lang="en-US" b="0" dirty="0"/>
          </a:p>
          <a:p>
            <a:pPr>
              <a:lnSpc>
                <a:spcPct val="100000"/>
              </a:lnSpc>
              <a:spcBef>
                <a:spcPts val="0"/>
              </a:spcBef>
              <a:spcAft>
                <a:spcPts val="0"/>
              </a:spcAft>
            </a:pPr>
            <a:r>
              <a:rPr lang="en-US" dirty="0"/>
              <a:t>In this lesson I will explain </a:t>
            </a:r>
            <a:r>
              <a:rPr lang="en-US" b="1" dirty="0"/>
              <a:t>the concepts of "problem solving" and "algorithmic thinking" </a:t>
            </a:r>
            <a:r>
              <a:rPr lang="en-US" b="0" dirty="0"/>
              <a:t>with examples of technical and non-technical problems. I will explain the </a:t>
            </a:r>
            <a:r>
              <a:rPr lang="en-US" b="1" dirty="0"/>
              <a:t>main steps in problem solving</a:t>
            </a:r>
            <a:r>
              <a:rPr lang="en-US" b="0" dirty="0"/>
              <a:t>, such as defining the problem, analyzing the problem, identifying potential solutions, choosing a solution, designing the algorithm, implementing the algorithm and testing the solution. I will demonstrate how to apply these steps with </a:t>
            </a:r>
            <a:r>
              <a:rPr lang="en-US" b="1" dirty="0"/>
              <a:t>examples</a:t>
            </a:r>
            <a:r>
              <a:rPr lang="en-US" b="0" dirty="0"/>
              <a:t>. Finally, I will give tips and best practices for solving problems at </a:t>
            </a:r>
            <a:r>
              <a:rPr lang="en-US" b="1" dirty="0"/>
              <a:t>practical exams</a:t>
            </a:r>
            <a:r>
              <a:rPr lang="bg-BG" b="0" dirty="0"/>
              <a:t> </a:t>
            </a:r>
            <a:r>
              <a:rPr lang="en-US" b="0" dirty="0"/>
              <a:t>in programming and software development.</a:t>
            </a:r>
          </a:p>
          <a:p>
            <a:pPr>
              <a:lnSpc>
                <a:spcPct val="100000"/>
              </a:lnSpc>
              <a:spcBef>
                <a:spcPts val="0"/>
              </a:spcBef>
              <a:spcAft>
                <a:spcPts val="0"/>
              </a:spcAft>
            </a:pPr>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main stages of problem solving</a:t>
            </a:r>
            <a:r>
              <a:rPr lang="en-US" dirty="0"/>
              <a:t>:</a:t>
            </a:r>
          </a:p>
          <a:p>
            <a:pPr marL="171450" indent="-171450">
              <a:buFont typeface="Arial" panose="020B0604020202020204" pitchFamily="34" charset="0"/>
              <a:buChar char="•"/>
            </a:pPr>
            <a:r>
              <a:rPr lang="en-US" dirty="0"/>
              <a:t>defining the problem; analyzing the problem; identifying potential solutions; choosing a solution; planning actions or algorithm; implementing the actions or algorithm; and reviewing the results or testing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8036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Solving a problem </a:t>
            </a:r>
            <a:r>
              <a:rPr lang="en-US" dirty="0"/>
              <a:t>requires logical thinking (or </a:t>
            </a:r>
            <a:r>
              <a:rPr lang="en-US" b="1" dirty="0"/>
              <a:t>algorithmic thinking</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involves many </a:t>
            </a:r>
            <a:r>
              <a:rPr lang="en-US" b="1" dirty="0"/>
              <a:t>stages</a:t>
            </a:r>
            <a:r>
              <a:rPr lang="en-US" b="0" dirty="0"/>
              <a:t> like </a:t>
            </a:r>
            <a:r>
              <a:rPr lang="en-US" dirty="0"/>
              <a:t>defining the problem; analyzing the problem; identifying potential solutions; choosing a solution; planning actions or algorithm; implementing the actions or algorithm; and reviewing the results or testing.</a:t>
            </a:r>
          </a:p>
          <a:p>
            <a:endParaRPr lang="en-US" dirty="0"/>
          </a:p>
          <a:p>
            <a:pPr lvl="0">
              <a:buClr>
                <a:schemeClr val="tx1"/>
              </a:buClr>
            </a:pPr>
            <a:r>
              <a:rPr lang="en-GB" sz="3400" b="1" dirty="0">
                <a:solidFill>
                  <a:schemeClr val="bg1"/>
                </a:solidFill>
              </a:rPr>
              <a:t>Defining</a:t>
            </a:r>
            <a:r>
              <a:rPr lang="en-GB" sz="3400" dirty="0"/>
              <a:t> the problem is the first stage in problem solving.</a:t>
            </a:r>
          </a:p>
          <a:p>
            <a:pPr marL="360000" lvl="0" indent="-180000">
              <a:buClr>
                <a:schemeClr val="tx1"/>
              </a:buClr>
              <a:buFont typeface="Arial" panose="020B0604020202020204" pitchFamily="34" charset="0"/>
              <a:buChar char="•"/>
            </a:pPr>
            <a:r>
              <a:rPr lang="en-GB" sz="3400" dirty="0"/>
              <a:t>In software engineering this stage is known as "</a:t>
            </a:r>
            <a:r>
              <a:rPr lang="en-GB" sz="3400" b="1" dirty="0"/>
              <a:t>gathering requirements</a:t>
            </a:r>
            <a:r>
              <a:rPr lang="en-GB" sz="3400" dirty="0"/>
              <a:t>".</a:t>
            </a:r>
          </a:p>
          <a:p>
            <a:pPr marL="360000" lvl="0" indent="-180000">
              <a:buClr>
                <a:schemeClr val="tx1"/>
              </a:buClr>
              <a:buFont typeface="Arial" panose="020B0604020202020204" pitchFamily="34" charset="0"/>
              <a:buChar char="•"/>
            </a:pPr>
            <a:r>
              <a:rPr lang="en-GB" sz="3400" dirty="0"/>
              <a:t>Without well-defined requirements, writing software will be impossible or quite </a:t>
            </a:r>
            <a:r>
              <a:rPr lang="en-US" sz="3400" dirty="0"/>
              <a:t>confusing.</a:t>
            </a:r>
          </a:p>
          <a:p>
            <a:pPr marL="360000" lvl="0" indent="-180000">
              <a:buClr>
                <a:schemeClr val="tx1"/>
              </a:buClr>
              <a:buFont typeface="Arial" panose="020B0604020202020204" pitchFamily="34" charset="0"/>
              <a:buChar char="•"/>
            </a:pPr>
            <a:r>
              <a:rPr lang="en-US" sz="3400" dirty="0"/>
              <a:t>For bigger projects there is a role in the project called "</a:t>
            </a:r>
            <a:r>
              <a:rPr lang="en-US" sz="3400" b="1" dirty="0"/>
              <a:t>requirements analyst</a:t>
            </a:r>
            <a:r>
              <a:rPr lang="en-US" sz="3400" dirty="0"/>
              <a:t>" or "</a:t>
            </a:r>
            <a:r>
              <a:rPr lang="en-US" sz="3400" b="1" dirty="0"/>
              <a:t>business analyst</a:t>
            </a:r>
            <a:r>
              <a:rPr lang="en-US" sz="3400" dirty="0"/>
              <a:t>" who works with the customer to collect, analyze and organize the business requirements and describe them in a form, understandable to the technical team.</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analyse</a:t>
            </a:r>
            <a:r>
              <a:rPr lang="en-GB" sz="3400" b="1" dirty="0"/>
              <a:t> the problem</a:t>
            </a:r>
            <a:r>
              <a:rPr lang="en-GB" sz="3400" dirty="0"/>
              <a:t>.</a:t>
            </a:r>
          </a:p>
          <a:p>
            <a:pPr marL="360000" lvl="0" indent="-180000">
              <a:buClr>
                <a:schemeClr val="tx1"/>
              </a:buClr>
              <a:buFont typeface="Arial" panose="020B0604020202020204" pitchFamily="34" charset="0"/>
              <a:buChar char="•"/>
            </a:pPr>
            <a:r>
              <a:rPr lang="en-GB" sz="3400" dirty="0"/>
              <a:t>This includes to </a:t>
            </a:r>
            <a:r>
              <a:rPr lang="en-GB" sz="3400" b="1" dirty="0"/>
              <a:t>understand deeper the problem</a:t>
            </a:r>
            <a:r>
              <a:rPr lang="en-GB" sz="3400" b="0" dirty="0"/>
              <a:t>, its context, requirements, </a:t>
            </a:r>
            <a:r>
              <a:rPr lang="en-US" sz="3400" dirty="0"/>
              <a:t>constraints and </a:t>
            </a:r>
            <a:r>
              <a:rPr lang="en-GB" sz="3400" dirty="0"/>
              <a:t>obstacles, the people, objects and processes related to the problem and their properties and relationships.</a:t>
            </a:r>
            <a:endParaRPr lang="en-US" sz="3400" dirty="0"/>
          </a:p>
          <a:p>
            <a:pPr marL="360000" lvl="0" indent="-180000">
              <a:buClr>
                <a:schemeClr val="tx1"/>
              </a:buClr>
              <a:buFont typeface="Arial" panose="020B0604020202020204" pitchFamily="34" charset="0"/>
              <a:buChar char="•"/>
            </a:pPr>
            <a:r>
              <a:rPr lang="en-US" sz="3400" dirty="0"/>
              <a:t>Based on this deep understanding of the problem, we can </a:t>
            </a:r>
            <a:r>
              <a:rPr lang="en-US" sz="3400" b="1" dirty="0"/>
              <a:t>extract the important information </a:t>
            </a:r>
            <a:r>
              <a:rPr lang="en-US" sz="3400" dirty="0"/>
              <a:t>from the requirements and discard the non-important information, and explore the properties of the problem, which will be useful for building a solution.</a:t>
            </a:r>
            <a:endParaRPr lang="en-GB" sz="3400" dirty="0"/>
          </a:p>
          <a:p>
            <a:pPr lvl="0">
              <a:buClr>
                <a:schemeClr val="tx1"/>
              </a:buClr>
            </a:pPr>
            <a:endParaRPr lang="en-GB" sz="3400" dirty="0"/>
          </a:p>
          <a:p>
            <a:pPr lvl="0">
              <a:buClr>
                <a:schemeClr val="tx1"/>
              </a:buClr>
            </a:pPr>
            <a:r>
              <a:rPr lang="en-GB" sz="3400" dirty="0"/>
              <a:t>The next stage in problem solving is to </a:t>
            </a:r>
            <a:r>
              <a:rPr lang="en-GB" sz="3400" b="1" dirty="0">
                <a:solidFill>
                  <a:schemeClr val="bg1"/>
                </a:solidFill>
              </a:rPr>
              <a:t>identify</a:t>
            </a:r>
            <a:r>
              <a:rPr lang="en-GB" sz="3400" b="1" dirty="0"/>
              <a:t> potential solutions</a:t>
            </a:r>
            <a:r>
              <a:rPr lang="en-GB" sz="3400" dirty="0"/>
              <a:t>.</a:t>
            </a:r>
          </a:p>
          <a:p>
            <a:pPr marL="360000" lvl="0" indent="-180000">
              <a:buClr>
                <a:schemeClr val="tx1"/>
              </a:buClr>
              <a:buFont typeface="Arial" panose="020B0604020202020204" pitchFamily="34" charset="0"/>
              <a:buChar char="•"/>
            </a:pPr>
            <a:r>
              <a:rPr lang="en-GB" sz="3400" dirty="0"/>
              <a:t>We generate and explore different </a:t>
            </a:r>
            <a:r>
              <a:rPr lang="en-GB" sz="3400" b="1" dirty="0"/>
              <a:t>ideas</a:t>
            </a:r>
            <a:r>
              <a:rPr lang="en-GB" sz="3400" dirty="0"/>
              <a:t> on how to find a solution.</a:t>
            </a:r>
          </a:p>
          <a:p>
            <a:pPr marL="360000" lvl="0" indent="-180000">
              <a:buClr>
                <a:schemeClr val="tx1"/>
              </a:buClr>
              <a:buFont typeface="Arial" panose="020B0604020202020204" pitchFamily="34" charset="0"/>
              <a:buChar char="•"/>
            </a:pPr>
            <a:r>
              <a:rPr lang="en-US" sz="3400" dirty="0"/>
              <a:t>We analyze these ideas, their correctness, their strengths and weaknesses, their practical applicability and the costs of their implementation.</a:t>
            </a:r>
          </a:p>
          <a:p>
            <a:pPr lvl="0">
              <a:buClr>
                <a:schemeClr val="tx1"/>
              </a:buClr>
            </a:pPr>
            <a:endParaRPr lang="en-GB" sz="3400" dirty="0"/>
          </a:p>
          <a:p>
            <a:pPr lvl="0">
              <a:buClr>
                <a:schemeClr val="tx1"/>
              </a:buClr>
            </a:pPr>
            <a:r>
              <a:rPr lang="en-US" sz="3400" b="0" dirty="0">
                <a:solidFill>
                  <a:schemeClr val="bg1"/>
                </a:solidFill>
              </a:rPr>
              <a:t>Once we identify and analyze enough potential solutions, we </a:t>
            </a:r>
            <a:r>
              <a:rPr lang="en-US" sz="3400" b="1" dirty="0">
                <a:solidFill>
                  <a:schemeClr val="bg1"/>
                </a:solidFill>
              </a:rPr>
              <a:t>evaluate them and choose a solution</a:t>
            </a:r>
            <a:r>
              <a:rPr lang="en-US" sz="3400" b="0" dirty="0">
                <a:solidFill>
                  <a:schemeClr val="bg1"/>
                </a:solidFill>
              </a:rPr>
              <a:t>.</a:t>
            </a:r>
          </a:p>
          <a:p>
            <a:pPr marL="360000" lvl="0" indent="-180000">
              <a:buClr>
                <a:schemeClr val="tx1"/>
              </a:buClr>
              <a:buFont typeface="Arial" panose="020B0604020202020204" pitchFamily="34" charset="0"/>
              <a:buChar char="•"/>
            </a:pPr>
            <a:r>
              <a:rPr lang="en-US" sz="3400" b="0" dirty="0">
                <a:solidFill>
                  <a:schemeClr val="bg1"/>
                </a:solidFill>
              </a:rPr>
              <a:t>Choosing a solution from several candidates is a </a:t>
            </a:r>
            <a:r>
              <a:rPr lang="en-US" sz="3400" b="1" dirty="0">
                <a:solidFill>
                  <a:schemeClr val="bg1"/>
                </a:solidFill>
              </a:rPr>
              <a:t>decision-making process </a:t>
            </a:r>
            <a:r>
              <a:rPr lang="en-US" sz="3400" b="0" dirty="0">
                <a:solidFill>
                  <a:schemeClr val="bg1"/>
                </a:solidFill>
              </a:rPr>
              <a:t>and depends mainly on the requirements, our capabilities and available resources, as well as the balance between the strengths and weaknesses of the candidate decisions.</a:t>
            </a:r>
          </a:p>
          <a:p>
            <a:pPr lvl="0">
              <a:buClr>
                <a:schemeClr val="tx1"/>
              </a:buClr>
            </a:pPr>
            <a:endParaRPr lang="en-GB" sz="3400" dirty="0"/>
          </a:p>
          <a:p>
            <a:pPr lvl="0">
              <a:buClr>
                <a:schemeClr val="tx1"/>
              </a:buClr>
            </a:pPr>
            <a:r>
              <a:rPr lang="en-GB" sz="3400" dirty="0"/>
              <a:t>Once we have decided how to solve the problem, we build a detailed </a:t>
            </a:r>
            <a:r>
              <a:rPr lang="en-GB" sz="3400" b="1" dirty="0"/>
              <a:t>action plan</a:t>
            </a:r>
            <a:r>
              <a:rPr lang="bg-BG" sz="3400" b="1" dirty="0">
                <a:solidFill>
                  <a:schemeClr val="bg1"/>
                </a:solidFill>
              </a:rPr>
              <a:t> </a:t>
            </a:r>
            <a:r>
              <a:rPr lang="en-GB" sz="3400" dirty="0"/>
              <a:t>(</a:t>
            </a:r>
            <a:r>
              <a:rPr lang="en-US" sz="3400" dirty="0"/>
              <a:t>or</a:t>
            </a:r>
            <a:r>
              <a:rPr lang="bg-BG" sz="3400" dirty="0"/>
              <a:t> </a:t>
            </a:r>
            <a:r>
              <a:rPr lang="en-GB" sz="3400" b="1" dirty="0"/>
              <a:t>algorithm</a:t>
            </a:r>
            <a:r>
              <a:rPr lang="en-GB" sz="3400" dirty="0"/>
              <a:t>).</a:t>
            </a:r>
          </a:p>
          <a:p>
            <a:pPr marL="360000" lvl="0" indent="-180000">
              <a:buClr>
                <a:schemeClr val="tx1"/>
              </a:buClr>
              <a:buFont typeface="Arial" panose="020B0604020202020204" pitchFamily="34" charset="0"/>
              <a:buChar char="•"/>
            </a:pPr>
            <a:r>
              <a:rPr lang="en-GB" sz="3400" dirty="0"/>
              <a:t>This plan is a </a:t>
            </a:r>
            <a:r>
              <a:rPr lang="en-GB" sz="3400" b="1" dirty="0"/>
              <a:t>sequence of actions</a:t>
            </a:r>
            <a:r>
              <a:rPr lang="en-GB" sz="3400" dirty="0"/>
              <a:t>, which we shall execute step by step and description for each action.</a:t>
            </a:r>
          </a:p>
          <a:p>
            <a:pPr marL="360000" lvl="0" indent="-180000">
              <a:buClr>
                <a:schemeClr val="tx1"/>
              </a:buClr>
              <a:buFont typeface="Arial" panose="020B0604020202020204" pitchFamily="34" charset="0"/>
              <a:buChar char="•"/>
            </a:pPr>
            <a:r>
              <a:rPr lang="en-US" sz="3400" dirty="0"/>
              <a:t>We check whether our algorithm (or action plan) is </a:t>
            </a:r>
            <a:r>
              <a:rPr lang="en-US" sz="3400" b="1" dirty="0"/>
              <a:t>correct</a:t>
            </a:r>
            <a:r>
              <a:rPr lang="en-US" sz="3400" dirty="0"/>
              <a:t> and covers all requirements and whether we properly handle all possible situations at each step.</a:t>
            </a:r>
            <a:endParaRPr lang="en-GB" sz="3400" dirty="0"/>
          </a:p>
          <a:p>
            <a:pPr lvl="0">
              <a:buClr>
                <a:schemeClr val="tx1"/>
              </a:buClr>
            </a:pPr>
            <a:endParaRPr lang="en-GB" sz="3400" dirty="0"/>
          </a:p>
          <a:p>
            <a:pPr lvl="0">
              <a:buClr>
                <a:schemeClr val="tx1"/>
              </a:buClr>
            </a:pPr>
            <a:r>
              <a:rPr lang="en-GB" sz="3400" b="0" dirty="0">
                <a:solidFill>
                  <a:schemeClr val="bg1"/>
                </a:solidFill>
              </a:rPr>
              <a:t>Once we have a clearly defined algorithm or action plan, we </a:t>
            </a:r>
            <a:r>
              <a:rPr lang="en-GB" sz="3400" b="1" dirty="0">
                <a:solidFill>
                  <a:schemeClr val="bg1"/>
                </a:solidFill>
              </a:rPr>
              <a:t>implement</a:t>
            </a:r>
            <a:r>
              <a:rPr lang="en-GB" sz="3400" b="1" dirty="0"/>
              <a:t> it</a:t>
            </a:r>
            <a:r>
              <a:rPr lang="en-GB" sz="3400" b="0" dirty="0"/>
              <a:t>.</a:t>
            </a:r>
          </a:p>
          <a:p>
            <a:pPr marL="360000" lvl="0" indent="-180000">
              <a:buClr>
                <a:schemeClr val="tx1"/>
              </a:buClr>
              <a:buFont typeface="Arial" panose="020B0604020202020204" pitchFamily="34" charset="0"/>
              <a:buChar char="•"/>
            </a:pPr>
            <a:r>
              <a:rPr lang="en-GB" sz="3400" b="0" dirty="0"/>
              <a:t>This means </a:t>
            </a:r>
            <a:r>
              <a:rPr lang="en-GB" sz="3400" b="1" dirty="0"/>
              <a:t>executing the planned steps</a:t>
            </a:r>
            <a:r>
              <a:rPr lang="en-GB" sz="3400" b="0" dirty="0"/>
              <a:t> or </a:t>
            </a:r>
            <a:r>
              <a:rPr lang="en-GB" sz="3400" b="1" dirty="0"/>
              <a:t>writing code </a:t>
            </a:r>
            <a:r>
              <a:rPr lang="en-GB" sz="3400" b="0" dirty="0"/>
              <a:t>to execute them.</a:t>
            </a:r>
          </a:p>
          <a:p>
            <a:pPr marL="360000" lvl="0" indent="-180000">
              <a:buClr>
                <a:schemeClr val="tx1"/>
              </a:buClr>
              <a:buFont typeface="Arial" panose="020B0604020202020204" pitchFamily="34" charset="0"/>
              <a:buChar char="•"/>
            </a:pPr>
            <a:r>
              <a:rPr lang="en-GB" sz="3400" b="0" dirty="0"/>
              <a:t>In software development the </a:t>
            </a:r>
            <a:r>
              <a:rPr lang="en-GB" sz="3400" b="1" dirty="0"/>
              <a:t>implementation process</a:t>
            </a:r>
            <a:r>
              <a:rPr lang="en-GB" sz="3400" b="0" dirty="0"/>
              <a:t> includes also </a:t>
            </a:r>
            <a:r>
              <a:rPr lang="en-GB" sz="3400" b="1" dirty="0"/>
              <a:t>testing </a:t>
            </a:r>
            <a:r>
              <a:rPr lang="en-GB" sz="3400" b="0" dirty="0"/>
              <a:t>and </a:t>
            </a:r>
            <a:r>
              <a:rPr lang="en-GB" sz="3400" b="1" dirty="0"/>
              <a:t>debugging</a:t>
            </a:r>
            <a:r>
              <a:rPr lang="en-GB" sz="3400" b="0" dirty="0"/>
              <a:t>.</a:t>
            </a:r>
          </a:p>
          <a:p>
            <a:pPr lvl="0">
              <a:buClr>
                <a:schemeClr val="tx1"/>
              </a:buClr>
            </a:pPr>
            <a:br>
              <a:rPr lang="en-GB" sz="3400" dirty="0"/>
            </a:br>
            <a:r>
              <a:rPr lang="en-GB" sz="3400" dirty="0"/>
              <a:t>The last stage of problem solving is to </a:t>
            </a:r>
            <a:r>
              <a:rPr lang="en-GB" sz="3400" b="1" dirty="0">
                <a:solidFill>
                  <a:schemeClr val="bg1"/>
                </a:solidFill>
              </a:rPr>
              <a:t>review</a:t>
            </a:r>
            <a:r>
              <a:rPr lang="en-GB" sz="3400" b="1" dirty="0"/>
              <a:t> the results</a:t>
            </a:r>
            <a:r>
              <a:rPr lang="en-GB" sz="3400" dirty="0"/>
              <a:t> or </a:t>
            </a:r>
            <a:r>
              <a:rPr lang="en-GB" sz="3400" b="1" dirty="0"/>
              <a:t>test the solution </a:t>
            </a:r>
            <a:r>
              <a:rPr lang="en-GB" sz="3400" dirty="0"/>
              <a:t>(for programming problems).</a:t>
            </a:r>
          </a:p>
          <a:p>
            <a:pPr marL="360000" lvl="0" indent="-180000">
              <a:buClr>
                <a:schemeClr val="tx1"/>
              </a:buClr>
              <a:buFont typeface="Arial" panose="020B0604020202020204" pitchFamily="34" charset="0"/>
              <a:buChar char="•"/>
            </a:pPr>
            <a:r>
              <a:rPr lang="en-US" sz="3400" dirty="0"/>
              <a:t>This includes asking yourself what has been done well and what </a:t>
            </a:r>
            <a:r>
              <a:rPr lang="en-US" sz="3400" b="1" dirty="0"/>
              <a:t>can be done better</a:t>
            </a:r>
            <a:r>
              <a:rPr lang="en-US" sz="3400" b="0" dirty="0"/>
              <a:t>, </a:t>
            </a:r>
            <a:r>
              <a:rPr lang="en-US" sz="3400" dirty="0"/>
              <a:t>to learn from our experience.</a:t>
            </a:r>
          </a:p>
          <a:p>
            <a:pPr marL="360000" lvl="0" indent="-180000">
              <a:buClr>
                <a:schemeClr val="tx1"/>
              </a:buClr>
              <a:buFont typeface="Arial" panose="020B0604020202020204" pitchFamily="34" charset="0"/>
              <a:buChar char="•"/>
            </a:pPr>
            <a:r>
              <a:rPr lang="en-US" sz="3400" dirty="0"/>
              <a:t>For software problems, we need to </a:t>
            </a:r>
            <a:r>
              <a:rPr lang="en-US" sz="3400" b="1" dirty="0"/>
              <a:t>perform testing </a:t>
            </a:r>
            <a:r>
              <a:rPr lang="en-US" sz="3400" dirty="0"/>
              <a:t>of the solution: check for usual and unusual input data, edge cases and special cases.</a:t>
            </a: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8083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or real-world problem:</a:t>
            </a:r>
            <a:r>
              <a:rPr lang="bg-BG" dirty="0"/>
              <a:t> </a:t>
            </a:r>
            <a:r>
              <a:rPr lang="en-US" dirty="0"/>
              <a:t>we want to </a:t>
            </a:r>
            <a:r>
              <a:rPr lang="en-US" b="1" dirty="0"/>
              <a:t>buy a new laptop</a:t>
            </a:r>
            <a:r>
              <a:rPr lang="en-US" dirty="0"/>
              <a:t>.</a:t>
            </a:r>
          </a:p>
          <a:p>
            <a:pPr marL="0" indent="0">
              <a:buFont typeface="Arial" panose="020B0604020202020204" pitchFamily="34" charset="0"/>
              <a:buNone/>
            </a:pPr>
            <a:r>
              <a:rPr lang="en-US" dirty="0"/>
              <a:t>To </a:t>
            </a:r>
            <a:r>
              <a:rPr lang="en-US" b="1" dirty="0"/>
              <a:t>define the problem</a:t>
            </a:r>
            <a:r>
              <a:rPr lang="en-US" dirty="0"/>
              <a:t>, we need to understand the </a:t>
            </a:r>
            <a:r>
              <a:rPr lang="en-US" b="1" dirty="0"/>
              <a:t>context</a:t>
            </a:r>
            <a:r>
              <a:rPr lang="en-US" dirty="0"/>
              <a:t> of the problem and to gather the </a:t>
            </a:r>
            <a:r>
              <a:rPr lang="en-US" b="1" dirty="0"/>
              <a:t>requirements</a:t>
            </a:r>
            <a:r>
              <a:rPr lang="en-US" dirty="0"/>
              <a:t>.</a:t>
            </a:r>
          </a:p>
          <a:p>
            <a:pPr marL="360000" lvl="0" indent="-180000">
              <a:buFont typeface="Arial" panose="020B0604020202020204" pitchFamily="34" charset="0"/>
              <a:buChar char="•"/>
            </a:pPr>
            <a:r>
              <a:rPr lang="en-US" dirty="0"/>
              <a:t>Who will use this laptop and for what </a:t>
            </a:r>
            <a:r>
              <a:rPr lang="en-US" b="1" dirty="0"/>
              <a:t>purpose</a:t>
            </a:r>
            <a:r>
              <a:rPr lang="en-US" dirty="0"/>
              <a:t>: learning, gaming, watching movies, Internet browsing, or other? What </a:t>
            </a:r>
            <a:r>
              <a:rPr lang="en-US" b="1" dirty="0"/>
              <a:t>budget </a:t>
            </a:r>
            <a:r>
              <a:rPr lang="en-US" dirty="0"/>
              <a:t>we have?</a:t>
            </a:r>
          </a:p>
          <a:p>
            <a:pPr marL="360000" lvl="0" indent="-180000">
              <a:buFont typeface="Arial" panose="020B0604020202020204" pitchFamily="34" charset="0"/>
              <a:buChar char="•"/>
            </a:pPr>
            <a:r>
              <a:rPr lang="en-US" dirty="0"/>
              <a:t>From these questions we shall </a:t>
            </a:r>
            <a:r>
              <a:rPr lang="en-US" b="1" dirty="0"/>
              <a:t>gather the requirements</a:t>
            </a:r>
            <a:r>
              <a:rPr lang="en-US" dirty="0"/>
              <a:t>: what brand, weight, processor, memory, storage, video card, screen size, camera, microphone, and other peripherals we need?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we need a laptop for </a:t>
            </a:r>
            <a:r>
              <a:rPr lang="en-US" b="1" dirty="0"/>
              <a:t>learning software development</a:t>
            </a:r>
            <a:r>
              <a:rPr lang="en-US" b="0" dirty="0"/>
              <a:t>, and we have a </a:t>
            </a:r>
            <a:r>
              <a:rPr lang="en-US" b="1" dirty="0"/>
              <a:t>low-to-medium budget</a:t>
            </a:r>
            <a:r>
              <a:rPr lang="en-US" dirty="0"/>
              <a:t> and this is the main source of our requirements.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Once we have clear requirements, we can </a:t>
            </a:r>
            <a:r>
              <a:rPr lang="en-US" b="1" dirty="0"/>
              <a:t>analyze the problem </a:t>
            </a:r>
            <a:r>
              <a:rPr lang="en-GB" sz="1200" dirty="0"/>
              <a:t>to </a:t>
            </a:r>
            <a:r>
              <a:rPr lang="en-GB" sz="1200" b="1" dirty="0"/>
              <a:t>understand it in more depth</a:t>
            </a:r>
            <a:r>
              <a:rPr lang="en-GB" sz="1200" b="0" dirty="0"/>
              <a:t>.</a:t>
            </a:r>
            <a:endParaRPr lang="en-US" dirty="0"/>
          </a:p>
          <a:p>
            <a:pPr marL="360000" lvl="0" indent="-180000">
              <a:buFont typeface="Arial" panose="020B0604020202020204" pitchFamily="34" charset="0"/>
              <a:buChar char="•"/>
            </a:pPr>
            <a:r>
              <a:rPr lang="en-US" dirty="0"/>
              <a:t>We need a laptop for </a:t>
            </a:r>
            <a:r>
              <a:rPr lang="en-US" b="1" dirty="0"/>
              <a:t>learning purposes</a:t>
            </a:r>
            <a:r>
              <a:rPr lang="en-US" dirty="0"/>
              <a:t>.</a:t>
            </a:r>
          </a:p>
          <a:p>
            <a:pPr marL="360000" lvl="0" indent="-180000">
              <a:buFont typeface="Arial" panose="020B0604020202020204" pitchFamily="34" charset="0"/>
              <a:buChar char="•"/>
            </a:pPr>
            <a:r>
              <a:rPr lang="en-US" dirty="0"/>
              <a:t>The brand is not important, so we can select by the </a:t>
            </a:r>
            <a:r>
              <a:rPr lang="en-US" b="1" dirty="0"/>
              <a:t>hardware specification</a:t>
            </a:r>
            <a:r>
              <a:rPr lang="en-US"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weight is not much important, the processor should have at least 4 cores, the memory should be at least 8 GB, better 16 GB, the storage should be fast: SSD or better or combined (fast disk + slow disk), the video card is not important, the screen should be large, the camera and microphone are not important.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we need high-quality headphones for listening video lessons.</a:t>
            </a:r>
          </a:p>
          <a:p>
            <a:pPr marL="0" lvl="0" indent="0">
              <a:buFont typeface="Arial" panose="020B0604020202020204" pitchFamily="34" charset="0"/>
              <a:buNone/>
            </a:pPr>
            <a:endParaRPr lang="en-US" dirty="0"/>
          </a:p>
          <a:p>
            <a:pPr>
              <a:lnSpc>
                <a:spcPct val="110000"/>
              </a:lnSpc>
              <a:buClr>
                <a:schemeClr val="tx1"/>
              </a:buClr>
            </a:pPr>
            <a:r>
              <a:rPr lang="en-GB" sz="1200" b="0" dirty="0">
                <a:solidFill>
                  <a:schemeClr val="bg1"/>
                </a:solidFill>
              </a:rPr>
              <a:t>Now we have a deep understanding of the requirements and we can </a:t>
            </a:r>
            <a:r>
              <a:rPr lang="en-GB" sz="1200" b="1" dirty="0">
                <a:solidFill>
                  <a:schemeClr val="bg1"/>
                </a:solidFill>
              </a:rPr>
              <a:t>identify</a:t>
            </a:r>
            <a:r>
              <a:rPr lang="en-GB" sz="1200" b="1" dirty="0"/>
              <a:t> potential solutions</a:t>
            </a:r>
            <a:r>
              <a:rPr lang="en-GB" sz="1200" dirty="0"/>
              <a:t>:</a:t>
            </a:r>
          </a:p>
          <a:p>
            <a:pPr marL="171450" indent="-171450">
              <a:lnSpc>
                <a:spcPct val="110000"/>
              </a:lnSpc>
              <a:buClr>
                <a:schemeClr val="tx1"/>
              </a:buClr>
              <a:buFont typeface="Arial" panose="020B0604020202020204" pitchFamily="34" charset="0"/>
              <a:buChar char="•"/>
            </a:pPr>
            <a:r>
              <a:rPr lang="en-GB" sz="1200" b="0" dirty="0"/>
              <a:t>Our </a:t>
            </a:r>
            <a:r>
              <a:rPr lang="en-GB" sz="1200" b="1" dirty="0"/>
              <a:t>first idea</a:t>
            </a:r>
            <a:r>
              <a:rPr lang="en-GB" sz="1200" dirty="0"/>
              <a:t> is to purchase from </a:t>
            </a:r>
            <a:r>
              <a:rPr lang="en-GB" sz="1200" b="1" dirty="0"/>
              <a:t>online store </a:t>
            </a:r>
            <a:r>
              <a:rPr lang="en-GB" sz="1200" dirty="0"/>
              <a:t>in Internet. We can search by specification, compare the hardware configurations, prices and ratings of the sellers. </a:t>
            </a:r>
            <a:r>
              <a:rPr lang="en-US" sz="1200" dirty="0"/>
              <a:t>Once we have chosen the brand and model, we can find the best price on the Internet. </a:t>
            </a:r>
            <a:r>
              <a:rPr lang="en-GB" sz="1200" dirty="0"/>
              <a:t>Delivery will take a few days, but we have </a:t>
            </a:r>
            <a:r>
              <a:rPr lang="bg-BG" sz="1200" dirty="0"/>
              <a:t>а </a:t>
            </a:r>
            <a:r>
              <a:rPr lang="en-US" sz="1200" dirty="0"/>
              <a:t>have a very wide choice of options</a:t>
            </a:r>
            <a:r>
              <a:rPr lang="bg-BG" sz="1200" dirty="0"/>
              <a:t> </a:t>
            </a:r>
            <a:r>
              <a:rPr lang="en-US" sz="1200" dirty="0"/>
              <a:t>and flexibility</a:t>
            </a:r>
            <a:r>
              <a:rPr lang="bg-BG" sz="1200" dirty="0"/>
              <a:t>.</a:t>
            </a:r>
          </a:p>
          <a:p>
            <a:pPr marL="171450" indent="-171450">
              <a:lnSpc>
                <a:spcPct val="110000"/>
              </a:lnSpc>
              <a:buClr>
                <a:schemeClr val="tx1"/>
              </a:buClr>
              <a:buFont typeface="Arial" panose="020B0604020202020204" pitchFamily="34" charset="0"/>
              <a:buChar char="•"/>
            </a:pPr>
            <a:r>
              <a:rPr lang="en-GB" sz="1200" dirty="0"/>
              <a:t>Our </a:t>
            </a:r>
            <a:r>
              <a:rPr lang="en-GB" sz="1200" b="1" dirty="0"/>
              <a:t>second idea</a:t>
            </a:r>
            <a:r>
              <a:rPr lang="en-GB" sz="1200" dirty="0"/>
              <a:t> is purchase from a </a:t>
            </a:r>
            <a:r>
              <a:rPr lang="en-GB" sz="1200" b="1" dirty="0"/>
              <a:t>local hardware store</a:t>
            </a:r>
            <a:r>
              <a:rPr lang="en-GB" sz="1200" dirty="0"/>
              <a:t>. We can touch the laptop before the purchase. Availability will be limited. The price might now be the best. We shall have the laptop immediately.</a:t>
            </a:r>
          </a:p>
          <a:p>
            <a:pPr marL="171450" indent="-171450">
              <a:lnSpc>
                <a:spcPct val="110000"/>
              </a:lnSpc>
              <a:buClr>
                <a:schemeClr val="tx1"/>
              </a:buClr>
              <a:buFont typeface="Arial" panose="020B0604020202020204" pitchFamily="34" charset="0"/>
              <a:buChar char="•"/>
            </a:pPr>
            <a:r>
              <a:rPr lang="en-GB" sz="1200" dirty="0"/>
              <a:t>Our </a:t>
            </a:r>
            <a:r>
              <a:rPr lang="en-GB" sz="1200" b="1" dirty="0"/>
              <a:t>third idea </a:t>
            </a:r>
            <a:r>
              <a:rPr lang="en-GB" sz="1200" dirty="0"/>
              <a:t>is to purchase from a </a:t>
            </a:r>
            <a:r>
              <a:rPr lang="en-GB" sz="1200" b="1" dirty="0"/>
              <a:t>second-hand market</a:t>
            </a:r>
            <a:r>
              <a:rPr lang="en-GB" sz="1200" dirty="0"/>
              <a:t>. </a:t>
            </a:r>
            <a:r>
              <a:rPr lang="en-US" sz="1200" dirty="0"/>
              <a:t>This will give us a very good price, but we risk getting a problematic laptop that could be damaged in a few weeks or months.</a:t>
            </a:r>
            <a:endParaRPr lang="en-GB" sz="1200" dirty="0"/>
          </a:p>
          <a:p>
            <a:pPr>
              <a:lnSpc>
                <a:spcPct val="110000"/>
              </a:lnSpc>
              <a:buClr>
                <a:schemeClr val="tx1"/>
              </a:buClr>
            </a:pPr>
            <a:endParaRPr lang="en-GB" sz="1200" b="1" dirty="0">
              <a:solidFill>
                <a:schemeClr val="bg1"/>
              </a:solidFill>
            </a:endParaRPr>
          </a:p>
          <a:p>
            <a:pPr>
              <a:lnSpc>
                <a:spcPct val="110000"/>
              </a:lnSpc>
              <a:buClr>
                <a:schemeClr val="tx1"/>
              </a:buClr>
            </a:pPr>
            <a:r>
              <a:rPr lang="en-GB" sz="1200" b="1" dirty="0">
                <a:solidFill>
                  <a:schemeClr val="bg1"/>
                </a:solidFill>
              </a:rPr>
              <a:t>Evaluate</a:t>
            </a:r>
            <a:r>
              <a:rPr lang="en-GB" sz="1200" dirty="0"/>
              <a:t> </a:t>
            </a:r>
            <a:r>
              <a:rPr lang="en-GB" sz="1200" b="1" dirty="0"/>
              <a:t>and</a:t>
            </a:r>
            <a:r>
              <a:rPr lang="en-GB" sz="1200" dirty="0"/>
              <a:t> </a:t>
            </a:r>
            <a:r>
              <a:rPr lang="en-GB" sz="1200" b="1" dirty="0"/>
              <a:t>choose a solution</a:t>
            </a:r>
            <a:r>
              <a:rPr lang="en-GB" sz="1200" dirty="0"/>
              <a:t>:</a:t>
            </a:r>
            <a:endParaRPr lang="bg-BG" sz="1200" dirty="0"/>
          </a:p>
          <a:p>
            <a:pPr marL="171450" indent="-171450">
              <a:lnSpc>
                <a:spcPct val="110000"/>
              </a:lnSpc>
              <a:buClr>
                <a:schemeClr val="tx1"/>
              </a:buClr>
              <a:buFont typeface="Arial" panose="020B0604020202020204" pitchFamily="34" charset="0"/>
              <a:buChar char="•"/>
            </a:pPr>
            <a:r>
              <a:rPr lang="en-US" sz="1200" dirty="0"/>
              <a:t>We have already identified the potential solutions</a:t>
            </a:r>
            <a:r>
              <a:rPr lang="en-GB" sz="1200" dirty="0"/>
              <a:t> to our problem (purchasing a laptop). We know their strengths and weaknesses. We know the hardware configuration we need and what budget we have.</a:t>
            </a:r>
          </a:p>
          <a:p>
            <a:pPr marL="171450" indent="-171450">
              <a:lnSpc>
                <a:spcPct val="110000"/>
              </a:lnSpc>
              <a:buClr>
                <a:schemeClr val="tx1"/>
              </a:buClr>
              <a:buFont typeface="Arial" panose="020B0604020202020204" pitchFamily="34" charset="0"/>
              <a:buChar char="•"/>
            </a:pPr>
            <a:r>
              <a:rPr lang="en-GB" sz="1200" dirty="0"/>
              <a:t>We choose to </a:t>
            </a:r>
            <a:r>
              <a:rPr lang="en-GB" sz="1200" b="1" dirty="0"/>
              <a:t>purchase a new laptop from an online store</a:t>
            </a:r>
            <a:r>
              <a:rPr lang="en-GB" sz="1200" dirty="0"/>
              <a:t>. The motivation behind this solution is that we need a new laptop with 2-3 years of warranty, modern and affordable hardware configuration for our needs and we want the best price (from highly-rated seller).</a:t>
            </a:r>
          </a:p>
          <a:p>
            <a:pPr>
              <a:lnSpc>
                <a:spcPct val="110000"/>
              </a:lnSpc>
              <a:buClr>
                <a:schemeClr val="tx1"/>
              </a:buClr>
            </a:pPr>
            <a:endParaRPr lang="en-GB" sz="1200" b="1" dirty="0">
              <a:solidFill>
                <a:schemeClr val="bg1"/>
              </a:solidFill>
            </a:endParaRPr>
          </a:p>
          <a:p>
            <a:pPr>
              <a:lnSpc>
                <a:spcPct val="110000"/>
              </a:lnSpc>
              <a:buClr>
                <a:schemeClr val="tx1"/>
              </a:buClr>
            </a:pPr>
            <a:r>
              <a:rPr lang="en-GB" sz="1200" b="0" dirty="0">
                <a:solidFill>
                  <a:schemeClr val="bg1"/>
                </a:solidFill>
              </a:rPr>
              <a:t>Now we have decided what to do. The next stage is to </a:t>
            </a:r>
            <a:r>
              <a:rPr lang="en-GB" sz="1200" b="1" dirty="0">
                <a:solidFill>
                  <a:schemeClr val="bg1"/>
                </a:solidFill>
              </a:rPr>
              <a:t>establish a plan</a:t>
            </a:r>
            <a:r>
              <a:rPr lang="en-GB" sz="1200" dirty="0"/>
              <a:t> (or </a:t>
            </a:r>
            <a:r>
              <a:rPr lang="en-GB" sz="1200" b="1" dirty="0"/>
              <a:t>algorithm</a:t>
            </a:r>
            <a:r>
              <a:rPr lang="en-GB" sz="1200" dirty="0"/>
              <a:t>) how to do it.</a:t>
            </a:r>
          </a:p>
          <a:p>
            <a:pPr marL="171450" indent="-171450">
              <a:lnSpc>
                <a:spcPct val="110000"/>
              </a:lnSpc>
              <a:buClr>
                <a:schemeClr val="tx1"/>
              </a:buClr>
              <a:buFont typeface="Arial" panose="020B0604020202020204" pitchFamily="34" charset="0"/>
              <a:buChar char="•"/>
            </a:pPr>
            <a:r>
              <a:rPr lang="en-GB" sz="1200" dirty="0"/>
              <a:t>We decide to find the </a:t>
            </a:r>
            <a:r>
              <a:rPr lang="en-GB" sz="1200" b="1" dirty="0"/>
              <a:t>top 3 online hardware stores</a:t>
            </a:r>
            <a:r>
              <a:rPr lang="en-GB" sz="1200" dirty="0"/>
              <a:t>, search by parameters, compare the offers and prices and place an order.</a:t>
            </a:r>
          </a:p>
          <a:p>
            <a:pPr marL="171450" indent="-171450">
              <a:lnSpc>
                <a:spcPct val="110000"/>
              </a:lnSpc>
              <a:buClr>
                <a:schemeClr val="tx1"/>
              </a:buClr>
              <a:buFont typeface="Arial" panose="020B0604020202020204" pitchFamily="34" charset="0"/>
              <a:buChar char="•"/>
            </a:pPr>
            <a:r>
              <a:rPr lang="en-US" sz="1200" dirty="0"/>
              <a:t>We will also </a:t>
            </a:r>
            <a:r>
              <a:rPr lang="en-US" sz="1200" b="1" dirty="0"/>
              <a:t>ask friends </a:t>
            </a:r>
            <a:r>
              <a:rPr lang="en-US" sz="1200" dirty="0"/>
              <a:t>to recommend hardware stores and certain configurations and give advices.</a:t>
            </a:r>
          </a:p>
          <a:p>
            <a:pPr marL="171450" indent="-171450">
              <a:lnSpc>
                <a:spcPct val="110000"/>
              </a:lnSpc>
              <a:buClr>
                <a:schemeClr val="tx1"/>
              </a:buClr>
              <a:buFont typeface="Arial" panose="020B0604020202020204" pitchFamily="34" charset="0"/>
              <a:buChar char="•"/>
            </a:pPr>
            <a:endParaRPr lang="en-GB" sz="1200" b="1" dirty="0">
              <a:solidFill>
                <a:schemeClr val="bg1"/>
              </a:solidFill>
            </a:endParaRPr>
          </a:p>
          <a:p>
            <a:pPr>
              <a:lnSpc>
                <a:spcPct val="110000"/>
              </a:lnSpc>
              <a:buClr>
                <a:schemeClr val="tx1"/>
              </a:buClr>
            </a:pPr>
            <a:r>
              <a:rPr lang="en-US" sz="1200" b="0" dirty="0">
                <a:solidFill>
                  <a:schemeClr val="bg1"/>
                </a:solidFill>
              </a:rPr>
              <a:t>Now we understand well the problem and after a detailed analysis we have identified how to solve it and we have a plan. It's time to </a:t>
            </a:r>
            <a:r>
              <a:rPr lang="en-GB" sz="1200" b="1" dirty="0">
                <a:solidFill>
                  <a:schemeClr val="bg1"/>
                </a:solidFill>
              </a:rPr>
              <a:t>execute the plan (to implement the algorithm)</a:t>
            </a:r>
            <a:r>
              <a:rPr lang="en-GB"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contact our </a:t>
            </a:r>
            <a:r>
              <a:rPr lang="en-US" sz="1200" b="1" dirty="0">
                <a:solidFill>
                  <a:schemeClr val="bg1"/>
                </a:solidFill>
              </a:rPr>
              <a:t>friends</a:t>
            </a:r>
            <a:r>
              <a:rPr lang="en-US" sz="1200" b="0" dirty="0">
                <a:solidFill>
                  <a:schemeClr val="bg1"/>
                </a:solidFill>
              </a:rPr>
              <a:t> who we know are up to date with computers and hardware, and we get their advice.</a:t>
            </a:r>
          </a:p>
          <a:p>
            <a:pPr marL="171450" indent="-171450">
              <a:lnSpc>
                <a:spcPct val="110000"/>
              </a:lnSpc>
              <a:buClr>
                <a:schemeClr val="tx1"/>
              </a:buClr>
              <a:buFont typeface="Arial" panose="020B0604020202020204" pitchFamily="34" charset="0"/>
              <a:buChar char="•"/>
            </a:pPr>
            <a:r>
              <a:rPr lang="en-US" sz="1200" b="0" dirty="0">
                <a:solidFill>
                  <a:schemeClr val="bg1"/>
                </a:solidFill>
              </a:rPr>
              <a:t>We find the </a:t>
            </a:r>
            <a:r>
              <a:rPr lang="en-US" sz="1200" b="1" dirty="0">
                <a:solidFill>
                  <a:schemeClr val="bg1"/>
                </a:solidFill>
              </a:rPr>
              <a:t>top 3 online stores </a:t>
            </a:r>
            <a:r>
              <a:rPr lang="en-US" sz="1200" b="0" dirty="0">
                <a:solidFill>
                  <a:schemeClr val="bg1"/>
                </a:solidFill>
              </a:rPr>
              <a:t>(by high ratings and good prices) and we conduct searches.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compare offers</a:t>
            </a:r>
            <a:r>
              <a:rPr lang="en-US" sz="1200" b="0" dirty="0">
                <a:solidFill>
                  <a:schemeClr val="bg1"/>
                </a:solidFill>
              </a:rPr>
              <a:t>, their strengths and weaknesses and compare the prices.</a:t>
            </a:r>
          </a:p>
          <a:p>
            <a:pPr marL="171450" indent="-171450">
              <a:lnSpc>
                <a:spcPct val="110000"/>
              </a:lnSpc>
              <a:buClr>
                <a:schemeClr val="tx1"/>
              </a:buClr>
              <a:buFont typeface="Arial" panose="020B0604020202020204" pitchFamily="34" charset="0"/>
              <a:buChar char="•"/>
            </a:pPr>
            <a:r>
              <a:rPr lang="en-US" sz="1200" b="0" dirty="0">
                <a:solidFill>
                  <a:schemeClr val="bg1"/>
                </a:solidFill>
              </a:rPr>
              <a:t>We </a:t>
            </a:r>
            <a:r>
              <a:rPr lang="en-US" sz="1200" b="1" dirty="0">
                <a:solidFill>
                  <a:schemeClr val="bg1"/>
                </a:solidFill>
              </a:rPr>
              <a:t>choose the offer </a:t>
            </a:r>
            <a:r>
              <a:rPr lang="en-US" sz="1200" b="0" dirty="0">
                <a:solidFill>
                  <a:schemeClr val="bg1"/>
                </a:solidFill>
              </a:rPr>
              <a:t>that we think is the best and we </a:t>
            </a:r>
            <a:r>
              <a:rPr lang="en-US" sz="1200" b="1" dirty="0">
                <a:solidFill>
                  <a:schemeClr val="bg1"/>
                </a:solidFill>
              </a:rPr>
              <a:t>place an order</a:t>
            </a:r>
            <a:r>
              <a:rPr lang="en-US" sz="1200" b="0" dirty="0">
                <a:solidFill>
                  <a:schemeClr val="bg1"/>
                </a:solidFill>
              </a:rPr>
              <a:t>.</a:t>
            </a:r>
          </a:p>
          <a:p>
            <a:pPr marL="171450" indent="-171450">
              <a:lnSpc>
                <a:spcPct val="110000"/>
              </a:lnSpc>
              <a:buClr>
                <a:schemeClr val="tx1"/>
              </a:buClr>
              <a:buFont typeface="Arial" panose="020B0604020202020204" pitchFamily="34" charset="0"/>
              <a:buChar char="•"/>
            </a:pPr>
            <a:r>
              <a:rPr lang="en-US" sz="1200" b="0" dirty="0">
                <a:solidFill>
                  <a:schemeClr val="bg1"/>
                </a:solidFill>
              </a:rPr>
              <a:t>We purchase high-end </a:t>
            </a:r>
            <a:r>
              <a:rPr lang="en-US" sz="1200" b="1" dirty="0">
                <a:solidFill>
                  <a:schemeClr val="bg1"/>
                </a:solidFill>
              </a:rPr>
              <a:t>headphones</a:t>
            </a:r>
            <a:r>
              <a:rPr lang="en-US" sz="1200" b="0" dirty="0">
                <a:solidFill>
                  <a:schemeClr val="bg1"/>
                </a:solidFill>
              </a:rPr>
              <a:t> separately, following a strong recommendation from a friend.</a:t>
            </a:r>
          </a:p>
          <a:p>
            <a:pPr>
              <a:lnSpc>
                <a:spcPct val="110000"/>
              </a:lnSpc>
              <a:buClr>
                <a:schemeClr val="tx1"/>
              </a:buClr>
            </a:pPr>
            <a:endParaRPr lang="en-GB" sz="1200" b="1" dirty="0">
              <a:solidFill>
                <a:schemeClr val="bg1"/>
              </a:solidFill>
            </a:endParaRPr>
          </a:p>
          <a:p>
            <a:pPr marL="0" indent="0">
              <a:lnSpc>
                <a:spcPct val="110000"/>
              </a:lnSpc>
              <a:buClr>
                <a:schemeClr val="tx1"/>
              </a:buClr>
              <a:buFont typeface="Arial" panose="020B0604020202020204" pitchFamily="34" charset="0"/>
              <a:buNone/>
            </a:pPr>
            <a:r>
              <a:rPr lang="en-GB" sz="1200" b="0" dirty="0">
                <a:solidFill>
                  <a:schemeClr val="bg1"/>
                </a:solidFill>
              </a:rPr>
              <a:t>After a few days, we receive the delivery and we start installing, configuring and using our new laptop.</a:t>
            </a:r>
          </a:p>
          <a:p>
            <a:pPr marL="171450" indent="-171450">
              <a:lnSpc>
                <a:spcPct val="110000"/>
              </a:lnSpc>
              <a:buClr>
                <a:schemeClr val="tx1"/>
              </a:buClr>
              <a:buFont typeface="Arial" panose="020B0604020202020204" pitchFamily="34" charset="0"/>
              <a:buChar char="•"/>
            </a:pPr>
            <a:r>
              <a:rPr lang="en-GB" sz="1200" b="0" dirty="0">
                <a:solidFill>
                  <a:schemeClr val="bg1"/>
                </a:solidFill>
              </a:rPr>
              <a:t>We </a:t>
            </a:r>
            <a:r>
              <a:rPr lang="en-GB" sz="1200" b="1" dirty="0">
                <a:solidFill>
                  <a:schemeClr val="bg1"/>
                </a:solidFill>
              </a:rPr>
              <a:t>review</a:t>
            </a:r>
            <a:r>
              <a:rPr lang="en-GB" sz="1200" b="1" dirty="0"/>
              <a:t> the results</a:t>
            </a:r>
            <a:r>
              <a:rPr lang="en-GB" sz="1200" dirty="0"/>
              <a:t> and we answer ourselves: are we happy of our purchase?</a:t>
            </a:r>
          </a:p>
          <a:p>
            <a:pPr marL="171450" indent="-171450">
              <a:lnSpc>
                <a:spcPct val="110000"/>
              </a:lnSpc>
              <a:buClr>
                <a:schemeClr val="tx1"/>
              </a:buClr>
              <a:buFont typeface="Arial" panose="020B0604020202020204" pitchFamily="34" charset="0"/>
              <a:buChar char="•"/>
            </a:pPr>
            <a:r>
              <a:rPr lang="en-GB" sz="1200" dirty="0"/>
              <a:t>How can we do it better?</a:t>
            </a:r>
          </a:p>
          <a:p>
            <a:pPr marL="171450" indent="-171450">
              <a:lnSpc>
                <a:spcPct val="110000"/>
              </a:lnSpc>
              <a:buClr>
                <a:schemeClr val="tx1"/>
              </a:buClr>
              <a:buFont typeface="Arial" panose="020B0604020202020204" pitchFamily="34" charset="0"/>
              <a:buChar char="•"/>
            </a:pPr>
            <a:r>
              <a:rPr lang="en-GB" sz="1200" dirty="0"/>
              <a:t>It may take a few weeks until we establish a strong opinion whether we made a good choice of hardware configuration, laptop model and online store. Soon or later we shall know what we have done well and what we do better.</a:t>
            </a:r>
            <a:endParaRPr lang="en-US" sz="1200"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438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illustrate the </a:t>
            </a:r>
            <a:r>
              <a:rPr lang="en-US" b="1" dirty="0"/>
              <a:t>problem-solving and logical thinking </a:t>
            </a:r>
            <a:r>
              <a:rPr lang="en-US" dirty="0"/>
              <a:t>by a few </a:t>
            </a:r>
            <a:r>
              <a:rPr lang="en-US" b="1" dirty="0"/>
              <a:t>examples</a:t>
            </a:r>
            <a:r>
              <a:rPr lang="en-US" dirty="0"/>
              <a:t>.</a:t>
            </a:r>
            <a:endParaRPr lang="bg-BG" dirty="0"/>
          </a:p>
          <a:p>
            <a:r>
              <a:rPr lang="en-US" dirty="0"/>
              <a:t>We will consider several </a:t>
            </a:r>
            <a:r>
              <a:rPr lang="en-US" b="1" dirty="0"/>
              <a:t>logical</a:t>
            </a:r>
            <a:r>
              <a:rPr lang="en-US" dirty="0"/>
              <a:t> and several </a:t>
            </a:r>
            <a:r>
              <a:rPr lang="en-US" b="1" dirty="0"/>
              <a:t>technical problems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97436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from a </a:t>
            </a:r>
            <a:r>
              <a:rPr lang="en-US" b="1" dirty="0"/>
              <a:t>classical logical thinking problem</a:t>
            </a:r>
            <a:r>
              <a:rPr lang="en-US" dirty="0"/>
              <a:t>: how to </a:t>
            </a:r>
            <a:r>
              <a:rPr lang="en-US" b="1" dirty="0"/>
              <a:t>connect the 9 dots using only 4 lines.</a:t>
            </a:r>
          </a:p>
          <a:p>
            <a:pPr marL="171450" indent="-171450">
              <a:buFont typeface="Arial" panose="020B0604020202020204" pitchFamily="34" charset="0"/>
              <a:buChar char="•"/>
            </a:pPr>
            <a:r>
              <a:rPr lang="en-US" dirty="0"/>
              <a:t>At the figure we can see the nine dots, staying in a grid 3 by 3.</a:t>
            </a:r>
          </a:p>
          <a:p>
            <a:pPr marL="171450" indent="-171450">
              <a:buFont typeface="Arial" panose="020B0604020202020204" pitchFamily="34" charset="0"/>
              <a:buChar char="•"/>
            </a:pPr>
            <a:r>
              <a:rPr lang="en-US" dirty="0"/>
              <a:t>We want to connect these nine dots using only 4 straight lines, not more.</a:t>
            </a:r>
          </a:p>
          <a:p>
            <a:pPr marL="171450" indent="-171450">
              <a:buFont typeface="Arial" panose="020B0604020202020204" pitchFamily="34" charset="0"/>
              <a:buChar char="•"/>
            </a:pPr>
            <a:r>
              <a:rPr lang="en-US" dirty="0"/>
              <a:t>How to do this?</a:t>
            </a:r>
          </a:p>
          <a:p>
            <a:pPr marL="171450" indent="-171450">
              <a:buFont typeface="Arial" panose="020B0604020202020204" pitchFamily="34" charset="0"/>
              <a:buChar char="•"/>
            </a:pPr>
            <a:r>
              <a:rPr lang="en-US" dirty="0"/>
              <a:t>Think a bit. I will give you a solution later.</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4 lines, which attempt to connect the nine dots without a success.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can draw another example, as well.</a:t>
            </a:r>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52892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t>
            </a:r>
            <a:r>
              <a:rPr lang="en-US" b="1" dirty="0"/>
              <a:t>classical logical thinking problem</a:t>
            </a:r>
            <a:r>
              <a:rPr lang="en-US" b="0" dirty="0"/>
              <a:t> is shown at the screen</a:t>
            </a:r>
            <a:r>
              <a:rPr lang="en-US" dirty="0"/>
              <a:t>:</a:t>
            </a:r>
          </a:p>
          <a:p>
            <a:pPr marL="171450" indent="-171450">
              <a:buFont typeface="Arial" panose="020B0604020202020204" pitchFamily="34" charset="0"/>
              <a:buChar char="•"/>
            </a:pPr>
            <a:r>
              <a:rPr lang="en-US" dirty="0"/>
              <a:t>Where goes the missing piece from the above figure?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See the animated transformation of the </a:t>
            </a:r>
            <a:r>
              <a:rPr lang="en-US" b="1" dirty="0"/>
              <a:t>triangle at the top </a:t>
            </a:r>
            <a:r>
              <a:rPr lang="en-US" dirty="0"/>
              <a:t>to the </a:t>
            </a:r>
            <a:r>
              <a:rPr lang="en-US" b="1" dirty="0"/>
              <a:t>triangle at the bottom</a:t>
            </a:r>
            <a:r>
              <a:rPr lang="en-US" dirty="0"/>
              <a:t>.</a:t>
            </a:r>
          </a:p>
          <a:p>
            <a:pPr marL="171450" indent="-171450">
              <a:buFont typeface="Arial" panose="020B0604020202020204" pitchFamily="34" charset="0"/>
              <a:buChar char="•"/>
            </a:pPr>
            <a:r>
              <a:rPr lang="en-US" dirty="0"/>
              <a:t>We have 1 empty square more in the triangle below.</a:t>
            </a:r>
          </a:p>
          <a:p>
            <a:pPr marL="171450" indent="-171450">
              <a:buFont typeface="Arial" panose="020B0604020202020204" pitchFamily="34" charset="0"/>
              <a:buChar char="•"/>
            </a:pPr>
            <a:r>
              <a:rPr lang="en-US" dirty="0"/>
              <a:t>Where it comes from?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Think a bit and try to find a solution yourself.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give you hints and my solution later.</a:t>
            </a:r>
            <a:endParaRPr lang="bg-BG"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9925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another </a:t>
            </a:r>
            <a:r>
              <a:rPr lang="en-US" b="1" dirty="0"/>
              <a:t>classical logical thinking problem</a:t>
            </a:r>
            <a:r>
              <a:rPr lang="en-US" b="0" dirty="0"/>
              <a:t> from the software development world.</a:t>
            </a:r>
          </a:p>
          <a:p>
            <a:pPr marL="171450" indent="-171450">
              <a:buFont typeface="Arial" panose="020B0604020202020204" pitchFamily="34" charset="0"/>
              <a:buChar char="•"/>
            </a:pPr>
            <a:r>
              <a:rPr lang="en-US" b="1" dirty="0"/>
              <a:t>Measure 5 gallons using a 4-gallon and 7-gallon buckets</a:t>
            </a:r>
            <a:r>
              <a:rPr lang="en-US" b="0" dirty="0"/>
              <a:t>.</a:t>
            </a:r>
          </a:p>
          <a:p>
            <a:pPr marL="171450" indent="-171450">
              <a:buFont typeface="Arial" panose="020B0604020202020204" pitchFamily="34" charset="0"/>
              <a:buChar char="•"/>
            </a:pPr>
            <a:r>
              <a:rPr lang="en-US" b="0" dirty="0"/>
              <a:t>This problem is sometimes given to </a:t>
            </a:r>
            <a:r>
              <a:rPr lang="en-US" b="1" dirty="0"/>
              <a:t>technical interviews</a:t>
            </a:r>
            <a:r>
              <a:rPr lang="en-US" b="0" dirty="0"/>
              <a:t> for developers to test logical thinking.</a:t>
            </a:r>
          </a:p>
          <a:p>
            <a:pPr mar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are mixing cement and the recipe calls for </a:t>
            </a:r>
            <a:r>
              <a:rPr lang="en-US" sz="1200" b="1" dirty="0">
                <a:solidFill>
                  <a:schemeClr val="bg1"/>
                </a:solidFill>
              </a:rPr>
              <a:t>5 gallons </a:t>
            </a:r>
            <a:r>
              <a:rPr lang="en-US" sz="1200" dirty="0"/>
              <a:t>of water.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have </a:t>
            </a:r>
            <a:r>
              <a:rPr lang="en-US" sz="1200" b="1" dirty="0">
                <a:solidFill>
                  <a:schemeClr val="bg1"/>
                </a:solidFill>
              </a:rPr>
              <a:t>unlimited amount of water</a:t>
            </a:r>
            <a:r>
              <a:rPr lang="en-US" sz="1200" dirty="0"/>
              <a:t> (for example, a garden tap with a 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457200" indent="-457200"/>
            <a:r>
              <a:rPr lang="en-US" sz="1200" dirty="0"/>
              <a:t>The constraint is that you only have a </a:t>
            </a:r>
            <a:r>
              <a:rPr lang="en-US" sz="1200" b="1" dirty="0">
                <a:solidFill>
                  <a:schemeClr val="bg1"/>
                </a:solidFill>
              </a:rPr>
              <a:t>4-gallon bucket </a:t>
            </a:r>
            <a:r>
              <a:rPr lang="en-US" sz="1200" dirty="0"/>
              <a:t>and a </a:t>
            </a:r>
            <a:r>
              <a:rPr lang="en-US" sz="1200" b="1" dirty="0">
                <a:solidFill>
                  <a:schemeClr val="bg1"/>
                </a:solidFill>
              </a:rPr>
              <a:t>7-gallon</a:t>
            </a:r>
            <a:r>
              <a:rPr lang="en-US" sz="1200" dirty="0"/>
              <a:t> </a:t>
            </a:r>
            <a:r>
              <a:rPr lang="en-US" sz="1200" b="1" dirty="0">
                <a:solidFill>
                  <a:schemeClr val="bg1"/>
                </a:solidFill>
              </a:rPr>
              <a:t>bucket</a:t>
            </a:r>
            <a:r>
              <a:rPr lang="en-US" sz="1200" b="0" dirty="0">
                <a:solidFill>
                  <a:schemeClr val="bg1"/>
                </a:solidFill>
              </a:rPr>
              <a:t>.</a:t>
            </a:r>
            <a:endParaRPr lang="en-US" sz="1200" b="0" dirty="0"/>
          </a:p>
          <a:p>
            <a:pPr marL="457200" indent="-457200"/>
            <a:endParaRPr lang="en-US" sz="1200" dirty="0"/>
          </a:p>
          <a:p>
            <a:pPr marL="457200" indent="-457200"/>
            <a:r>
              <a:rPr lang="en-US" sz="1200" dirty="0"/>
              <a:t>The problem is to find a method to </a:t>
            </a:r>
            <a:r>
              <a:rPr lang="en-US" sz="1200" b="1" dirty="0">
                <a:solidFill>
                  <a:schemeClr val="bg1"/>
                </a:solidFill>
              </a:rPr>
              <a:t>measure </a:t>
            </a:r>
            <a:r>
              <a:rPr lang="bg-BG" sz="1200" b="1" dirty="0">
                <a:solidFill>
                  <a:schemeClr val="bg1"/>
                </a:solidFill>
              </a:rPr>
              <a:t>5</a:t>
            </a:r>
            <a:r>
              <a:rPr lang="en-US" sz="1200" b="1" dirty="0">
                <a:solidFill>
                  <a:schemeClr val="bg1"/>
                </a:solidFill>
              </a:rPr>
              <a:t> gallons</a:t>
            </a:r>
            <a:r>
              <a:rPr lang="en-US" sz="1200" b="0" dirty="0">
                <a:solidFill>
                  <a:schemeClr val="bg1"/>
                </a:solidFill>
              </a:rPr>
              <a: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fill and pour the buckets and use separate containers with unknown volume.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21431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you another </a:t>
            </a:r>
            <a:r>
              <a:rPr lang="en-US" b="1" dirty="0"/>
              <a:t>classical logical thinking problem</a:t>
            </a:r>
            <a:r>
              <a:rPr lang="en-US" b="0" dirty="0"/>
              <a:t> for software developers.</a:t>
            </a:r>
          </a:p>
          <a:p>
            <a:pPr marL="171450" indent="-171450">
              <a:buFont typeface="Arial" panose="020B0604020202020204" pitchFamily="34" charset="0"/>
              <a:buChar char="•"/>
            </a:pPr>
            <a:r>
              <a:rPr lang="en-US" b="1" dirty="0"/>
              <a:t>Find the counterfeit pile of coins</a:t>
            </a:r>
            <a:r>
              <a:rPr lang="en-US" b="0" dirty="0"/>
              <a:t> among</a:t>
            </a:r>
            <a:r>
              <a:rPr lang="bg-BG" b="0" dirty="0"/>
              <a:t> </a:t>
            </a:r>
            <a:r>
              <a:rPr lang="en-US" b="0" dirty="0"/>
              <a:t>10 piles of 10 coins.</a:t>
            </a:r>
          </a:p>
          <a:p>
            <a:pPr marL="171450" indent="-171450">
              <a:buFont typeface="Arial" panose="020B0604020202020204" pitchFamily="34" charset="0"/>
              <a:buChar char="•"/>
            </a:pPr>
            <a:r>
              <a:rPr lang="en-US" b="0" dirty="0"/>
              <a:t>This problem is quite interesting, because it is sometimes given to </a:t>
            </a:r>
            <a:r>
              <a:rPr lang="en-US" b="1" dirty="0"/>
              <a:t>technical interviews</a:t>
            </a:r>
            <a:r>
              <a:rPr lang="en-US" b="0" dirty="0"/>
              <a:t> for software engineering jobs to test logical and engineering thinking.</a:t>
            </a:r>
          </a:p>
          <a:p>
            <a:pPr marL="0" indent="0">
              <a:buFont typeface="Arial" panose="020B0604020202020204" pitchFamily="34" charset="0"/>
              <a:buNone/>
            </a:pPr>
            <a:r>
              <a:rPr lang="en-US" b="0" dirty="0"/>
              <a:t>Let's explain the problem in detail:</a:t>
            </a:r>
          </a:p>
          <a:p>
            <a:pPr marL="171450" indent="-171450" fontAlgn="base">
              <a:buFont typeface="Arial" panose="020B0604020202020204" pitchFamily="34" charset="0"/>
              <a:buChar char="•"/>
            </a:pPr>
            <a:r>
              <a:rPr lang="en-US" sz="1200" dirty="0"/>
              <a:t>You have </a:t>
            </a:r>
            <a:r>
              <a:rPr lang="en-US" sz="1200" b="1" dirty="0">
                <a:solidFill>
                  <a:schemeClr val="bg1"/>
                </a:solidFill>
              </a:rPr>
              <a:t>10 piles </a:t>
            </a:r>
            <a:r>
              <a:rPr lang="en-US" sz="1200" dirty="0"/>
              <a:t>of </a:t>
            </a:r>
            <a:r>
              <a:rPr lang="en-US" sz="1200" b="1" dirty="0">
                <a:solidFill>
                  <a:schemeClr val="bg1"/>
                </a:solidFill>
              </a:rPr>
              <a:t>10</a:t>
            </a:r>
            <a:r>
              <a:rPr lang="en-US" sz="1200" dirty="0"/>
              <a:t> </a:t>
            </a:r>
            <a:r>
              <a:rPr lang="en-US" sz="1200" b="1" dirty="0">
                <a:solidFill>
                  <a:schemeClr val="bg1"/>
                </a:solidFill>
              </a:rPr>
              <a:t>gold</a:t>
            </a:r>
            <a:r>
              <a:rPr lang="en-US" sz="1200" dirty="0"/>
              <a:t> </a:t>
            </a:r>
            <a:r>
              <a:rPr lang="en-US" sz="1200" b="1" dirty="0">
                <a:solidFill>
                  <a:schemeClr val="bg1"/>
                </a:solidFill>
              </a:rPr>
              <a:t>coins</a:t>
            </a:r>
            <a:r>
              <a:rPr lang="en-US" sz="1200" b="0" dirty="0">
                <a:solidFill>
                  <a:schemeClr val="bg1"/>
                </a:solidFill>
              </a:rPr>
              <a:t> each.</a:t>
            </a:r>
          </a:p>
          <a:p>
            <a:pPr fontAlgn="base"/>
            <a:endParaRPr lang="en-US" sz="1200" b="0" dirty="0">
              <a:solidFill>
                <a:schemeClr val="bg1"/>
              </a:solidFill>
            </a:endParaRPr>
          </a:p>
          <a:p>
            <a:pPr fontAlgn="base"/>
            <a:r>
              <a:rPr lang="en-US" sz="1200" b="1" dirty="0">
                <a:solidFill>
                  <a:schemeClr val="bg1"/>
                </a:solidFill>
              </a:rPr>
              <a:t>All the coins </a:t>
            </a:r>
            <a:r>
              <a:rPr lang="en-US" sz="1200" dirty="0"/>
              <a:t>in one of these piles are </a:t>
            </a:r>
            <a:r>
              <a:rPr lang="en-US" sz="1200" b="1" dirty="0">
                <a:solidFill>
                  <a:schemeClr val="bg1"/>
                </a:solidFill>
              </a:rPr>
              <a:t>counterfeit</a:t>
            </a:r>
            <a:r>
              <a:rPr lang="en-US" sz="1200" dirty="0"/>
              <a:t>, and all the other coins are real.</a:t>
            </a:r>
          </a:p>
          <a:p>
            <a:pPr marL="171450" indent="-171450" fontAlgn="base">
              <a:buFont typeface="Arial" panose="020B0604020202020204" pitchFamily="34" charset="0"/>
              <a:buChar char="•"/>
            </a:pPr>
            <a:r>
              <a:rPr lang="en-US" sz="1200" dirty="0"/>
              <a:t>It is </a:t>
            </a:r>
            <a:r>
              <a:rPr lang="en-US" sz="1200" b="1" dirty="0"/>
              <a:t>unknown</a:t>
            </a:r>
            <a:r>
              <a:rPr lang="en-US" sz="1200" dirty="0"/>
              <a:t> which is the </a:t>
            </a:r>
            <a:r>
              <a:rPr lang="en-US" sz="1200" b="1" dirty="0"/>
              <a:t>faulty pile</a:t>
            </a:r>
            <a:r>
              <a:rPr lang="en-US" sz="1200" dirty="0"/>
              <a:t>, but it is guaranteed that it is </a:t>
            </a:r>
            <a:r>
              <a:rPr lang="en-US" sz="1200" b="1" dirty="0"/>
              <a:t>exactly one </a:t>
            </a:r>
            <a:r>
              <a:rPr lang="en-US" sz="1200" dirty="0"/>
              <a:t>of the piles.</a:t>
            </a:r>
          </a:p>
          <a:p>
            <a:pPr fontAlgn="base"/>
            <a:endParaRPr lang="en-US" sz="1200" dirty="0"/>
          </a:p>
          <a:p>
            <a:pPr fontAlgn="base"/>
            <a:r>
              <a:rPr lang="en-US" sz="1200" dirty="0"/>
              <a:t>Each </a:t>
            </a:r>
            <a:r>
              <a:rPr lang="en-US" sz="1200" b="1" dirty="0"/>
              <a:t>real coin </a:t>
            </a:r>
            <a:r>
              <a:rPr lang="en-US" sz="1200" dirty="0"/>
              <a:t>weighs </a:t>
            </a:r>
            <a:r>
              <a:rPr lang="en-US" sz="1200" b="1" dirty="0">
                <a:solidFill>
                  <a:schemeClr val="bg1"/>
                </a:solidFill>
              </a:rPr>
              <a:t>10 grams</a:t>
            </a:r>
            <a:r>
              <a:rPr lang="en-US" sz="1200" b="0" dirty="0">
                <a:solidFill>
                  <a:schemeClr val="bg1"/>
                </a:solidFill>
              </a:rPr>
              <a:t>, exactly 10 grams.</a:t>
            </a:r>
          </a:p>
          <a:p>
            <a:pPr fontAlgn="base"/>
            <a:endParaRPr lang="en-US" sz="1200" b="0" dirty="0">
              <a:solidFill>
                <a:schemeClr val="bg1"/>
              </a:solidFill>
            </a:endParaRPr>
          </a:p>
          <a:p>
            <a:pPr fontAlgn="base"/>
            <a:r>
              <a:rPr lang="en-US" sz="1200" dirty="0"/>
              <a:t>Each </a:t>
            </a:r>
            <a:r>
              <a:rPr lang="en-US" sz="1200" b="1" dirty="0"/>
              <a:t>counterfeit </a:t>
            </a:r>
            <a:r>
              <a:rPr lang="en-US" sz="1200" dirty="0"/>
              <a:t>coin weighs </a:t>
            </a:r>
            <a:r>
              <a:rPr lang="en-US" sz="1200" b="1" dirty="0">
                <a:solidFill>
                  <a:schemeClr val="bg1"/>
                </a:solidFill>
              </a:rPr>
              <a:t>11 grams</a:t>
            </a:r>
            <a:r>
              <a:rPr lang="en-US" sz="1200" b="0" dirty="0">
                <a:solidFill>
                  <a:schemeClr val="bg1"/>
                </a:solidFill>
              </a:rPr>
              <a:t>, exactly 11 grams. Fake coins are heavier.</a:t>
            </a:r>
          </a:p>
          <a:p>
            <a:pPr fontAlgn="base"/>
            <a:endParaRPr lang="en-US" sz="1200" b="1" dirty="0">
              <a:solidFill>
                <a:schemeClr val="bg1"/>
              </a:solidFill>
            </a:endParaRPr>
          </a:p>
          <a:p>
            <a:pPr fontAlgn="base"/>
            <a:r>
              <a:rPr lang="en-US" sz="1200" dirty="0"/>
              <a:t>You can use an extremely accurate </a:t>
            </a:r>
            <a:r>
              <a:rPr lang="en-US" sz="1200" b="1" dirty="0"/>
              <a:t>digital weighing scale </a:t>
            </a:r>
            <a:r>
              <a:rPr lang="en-US" sz="1200" b="1" dirty="0">
                <a:solidFill>
                  <a:schemeClr val="bg1"/>
                </a:solidFill>
              </a:rPr>
              <a:t>only once</a:t>
            </a:r>
            <a:r>
              <a:rPr lang="bg-BG" sz="1200" b="0" dirty="0">
                <a:solidFill>
                  <a:schemeClr val="bg1"/>
                </a:solidFill>
              </a:rPr>
              <a:t>.</a:t>
            </a:r>
          </a:p>
          <a:p>
            <a:pPr marL="171450" indent="-171450" fontAlgn="base">
              <a:buFont typeface="Arial" panose="020B0604020202020204" pitchFamily="34" charset="0"/>
              <a:buChar char="•"/>
            </a:pPr>
            <a:r>
              <a:rPr lang="en-US" sz="1200" b="0" dirty="0">
                <a:solidFill>
                  <a:schemeClr val="bg1"/>
                </a:solidFill>
              </a:rPr>
              <a:t>You are only allowed to </a:t>
            </a:r>
            <a:r>
              <a:rPr lang="en-US" sz="1200" b="1" dirty="0">
                <a:solidFill>
                  <a:schemeClr val="bg1"/>
                </a:solidFill>
              </a:rPr>
              <a:t>measure the exact weight </a:t>
            </a:r>
            <a:r>
              <a:rPr lang="en-US" sz="1200" b="0" dirty="0">
                <a:solidFill>
                  <a:schemeClr val="bg1"/>
                </a:solidFill>
              </a:rPr>
              <a:t>of something and that's it.</a:t>
            </a:r>
          </a:p>
          <a:p>
            <a:pPr marL="171450" indent="-171450" fontAlgn="base">
              <a:buFont typeface="Arial" panose="020B0604020202020204" pitchFamily="34" charset="0"/>
              <a:buChar char="•"/>
            </a:pPr>
            <a:r>
              <a:rPr lang="en-US" sz="1200" b="0" dirty="0">
                <a:solidFill>
                  <a:schemeClr val="bg1"/>
                </a:solidFill>
              </a:rPr>
              <a:t>You </a:t>
            </a:r>
            <a:r>
              <a:rPr lang="en-US" sz="1200" b="1" dirty="0">
                <a:solidFill>
                  <a:schemeClr val="bg1"/>
                </a:solidFill>
              </a:rPr>
              <a:t>cannot</a:t>
            </a:r>
            <a:r>
              <a:rPr lang="en-US" sz="1200" b="0" dirty="0">
                <a:solidFill>
                  <a:schemeClr val="bg1"/>
                </a:solidFill>
              </a:rPr>
              <a:t> use the weighing scale </a:t>
            </a:r>
            <a:r>
              <a:rPr lang="en-US" sz="1200" b="1" dirty="0">
                <a:solidFill>
                  <a:schemeClr val="bg1"/>
                </a:solidFill>
              </a:rPr>
              <a:t>more than once</a:t>
            </a:r>
            <a:r>
              <a:rPr lang="en-US" sz="1200" b="0" dirty="0">
                <a:solidFill>
                  <a:schemeClr val="bg1"/>
                </a:solidFill>
              </a:rPr>
              <a:t>! Only one measurement is allowed.</a:t>
            </a:r>
          </a:p>
          <a:p>
            <a:pPr marL="171450" indent="-171450" fontAlgn="base">
              <a:buFont typeface="Arial" panose="020B0604020202020204" pitchFamily="34" charset="0"/>
              <a:buChar char="•"/>
            </a:pPr>
            <a:r>
              <a:rPr lang="en-US" sz="1200" b="0" dirty="0">
                <a:solidFill>
                  <a:schemeClr val="bg1"/>
                </a:solidFill>
              </a:rPr>
              <a:t>You most probably need to </a:t>
            </a:r>
            <a:r>
              <a:rPr lang="en-US" sz="1200" b="1" dirty="0">
                <a:solidFill>
                  <a:schemeClr val="bg1"/>
                </a:solidFill>
              </a:rPr>
              <a:t>take some of the coins and measure their weight </a:t>
            </a:r>
            <a:r>
              <a:rPr lang="en-US" sz="1200" b="0" dirty="0">
                <a:solidFill>
                  <a:schemeClr val="bg1"/>
                </a:solidFill>
              </a:rPr>
              <a:t>and this should be enough to solve the problem.</a:t>
            </a:r>
          </a:p>
          <a:p>
            <a:pPr marL="0" indent="0" fontAlgn="base">
              <a:buFont typeface="Arial" panose="020B0604020202020204" pitchFamily="34" charset="0"/>
              <a:buNone/>
            </a:pPr>
            <a:endParaRPr lang="en-US" sz="1200" b="0" dirty="0">
              <a:solidFill>
                <a:schemeClr val="bg1"/>
              </a:solidFill>
            </a:endParaRPr>
          </a:p>
          <a:p>
            <a:pPr marL="457200" indent="-457200"/>
            <a:r>
              <a:rPr lang="en-US" sz="1200" dirty="0"/>
              <a:t>The problem is to find a method to determine </a:t>
            </a:r>
            <a:r>
              <a:rPr lang="en-US" sz="1200" b="1" dirty="0"/>
              <a:t>which set of 10 coins is faulty</a:t>
            </a:r>
            <a:r>
              <a:rPr lang="en-US" sz="1200" b="0" dirty="0">
                <a:solidFill>
                  <a:schemeClr val="bg1"/>
                </a:solidFill>
              </a:rPr>
              <a:t>, by using only one measurement.</a:t>
            </a:r>
            <a:endParaRPr lang="en-US" sz="1200" b="0" dirty="0">
              <a:ln w="0"/>
              <a:solidFill>
                <a:schemeClr val="bg1"/>
              </a:solidFill>
              <a:effectLst>
                <a:outerShdw blurRad="38100" dist="19050" dir="2700000" algn="tl" rotWithShape="0">
                  <a:schemeClr val="dk1">
                    <a:alpha val="40000"/>
                  </a:schemeClr>
                </a:outerShdw>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Think and try to find a solution for this puzzle. I will give a sample solution later.</a:t>
            </a: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6392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 have a </a:t>
            </a:r>
            <a:r>
              <a:rPr lang="en-US" sz="3600" b="1" dirty="0"/>
              <a:t>tech problem </a:t>
            </a:r>
            <a:r>
              <a:rPr lang="en-US" sz="3600" dirty="0"/>
              <a:t>for you:</a:t>
            </a:r>
          </a:p>
          <a:p>
            <a:pPr marL="360000" indent="-180000">
              <a:buClr>
                <a:schemeClr val="tx1"/>
              </a:buClr>
              <a:buFont typeface="Arial" panose="020B0604020202020204" pitchFamily="34" charset="0"/>
              <a:buChar char="•"/>
            </a:pPr>
            <a:r>
              <a:rPr lang="en-US" sz="3600" dirty="0"/>
              <a:t>Finding the </a:t>
            </a:r>
            <a:r>
              <a:rPr lang="en-US" sz="3600" b="1" dirty="0"/>
              <a:t>largest palindrome sub-list</a:t>
            </a:r>
            <a:r>
              <a:rPr lang="en-US" sz="3600" dirty="0"/>
              <a:t> in given list.</a:t>
            </a:r>
            <a:endParaRPr lang="bg-BG" sz="3600" dirty="0"/>
          </a:p>
          <a:p>
            <a:pPr marL="360000" indent="-180000">
              <a:buClr>
                <a:schemeClr val="tx1"/>
              </a:buClr>
              <a:buFont typeface="Arial" panose="020B0604020202020204" pitchFamily="34" charset="0"/>
              <a:buChar char="•"/>
            </a:pPr>
            <a:r>
              <a:rPr lang="en-US" sz="3600" dirty="0"/>
              <a:t>Unlike previous problems, this one is purely programming challenge.</a:t>
            </a:r>
          </a:p>
          <a:p>
            <a:r>
              <a:rPr lang="en-US" dirty="0"/>
              <a:t>We are given a </a:t>
            </a:r>
            <a:r>
              <a:rPr lang="en-US" b="1" dirty="0"/>
              <a:t>list of letters</a:t>
            </a:r>
            <a:r>
              <a:rPr lang="en-US" b="0" dirty="0"/>
              <a:t>.</a:t>
            </a:r>
            <a:endParaRPr lang="en-US" b="1" dirty="0"/>
          </a:p>
          <a:p>
            <a:pPr marL="360000" lvl="0" indent="-180000">
              <a:buFont typeface="Arial" panose="020B0604020202020204" pitchFamily="34" charset="0"/>
              <a:buChar char="•"/>
            </a:pPr>
            <a:r>
              <a:rPr lang="en-US" dirty="0"/>
              <a:t>We want to find the </a:t>
            </a:r>
            <a:r>
              <a:rPr lang="en-US" b="1" dirty="0"/>
              <a:t>longest sub-list</a:t>
            </a:r>
            <a:r>
              <a:rPr lang="en-US" dirty="0"/>
              <a:t>, which is a </a:t>
            </a:r>
            <a:r>
              <a:rPr lang="en-US" b="1" dirty="0"/>
              <a:t>palindrome</a:t>
            </a:r>
            <a:r>
              <a:rPr lang="en-US" dirty="0"/>
              <a:t>.</a:t>
            </a:r>
          </a:p>
          <a:p>
            <a:pPr marL="360000" lvl="0" indent="-180000">
              <a:buFont typeface="Arial" panose="020B0604020202020204" pitchFamily="34" charset="0"/>
              <a:buChar char="•"/>
            </a:pPr>
            <a:r>
              <a:rPr lang="en-US" dirty="0"/>
              <a:t>A list is </a:t>
            </a:r>
            <a:r>
              <a:rPr lang="en-US" b="1" dirty="0"/>
              <a:t>palindrome</a:t>
            </a:r>
            <a:r>
              <a:rPr lang="en-US" b="0" dirty="0"/>
              <a:t>, if</a:t>
            </a:r>
            <a:r>
              <a:rPr lang="en-US" dirty="0"/>
              <a:t> and only if it </a:t>
            </a:r>
            <a:r>
              <a:rPr lang="en-US" b="1" dirty="0"/>
              <a:t>reads the same backward as forward</a:t>
            </a:r>
            <a:r>
              <a:rPr lang="en-US" dirty="0"/>
              <a:t>.</a:t>
            </a:r>
          </a:p>
          <a:p>
            <a:pPr marL="360000" lvl="0" indent="-180000">
              <a:buFont typeface="Arial" panose="020B0604020202020204" pitchFamily="34" charset="0"/>
              <a:buChar char="•"/>
            </a:pPr>
            <a:r>
              <a:rPr lang="en-US" dirty="0"/>
              <a:t>For example, "</a:t>
            </a:r>
            <a:r>
              <a:rPr lang="en-US" b="1" i="1" dirty="0"/>
              <a:t>a b </a:t>
            </a:r>
            <a:r>
              <a:rPr lang="en-US" b="1" i="1" dirty="0" err="1"/>
              <a:t>b</a:t>
            </a:r>
            <a:r>
              <a:rPr lang="en-US" b="1" i="1" dirty="0"/>
              <a:t> a</a:t>
            </a:r>
            <a:r>
              <a:rPr lang="en-US" dirty="0"/>
              <a:t>" is </a:t>
            </a:r>
            <a:r>
              <a:rPr lang="en-US" b="1" dirty="0"/>
              <a:t>palindrome</a:t>
            </a:r>
            <a:r>
              <a:rPr lang="en-US" dirty="0"/>
              <a:t>, but "</a:t>
            </a:r>
            <a:r>
              <a:rPr lang="en-US" b="1" i="1" dirty="0"/>
              <a:t>a b c</a:t>
            </a:r>
            <a:r>
              <a:rPr lang="en-US" dirty="0"/>
              <a:t>" is not palindrome.</a:t>
            </a:r>
          </a:p>
          <a:p>
            <a:endParaRPr lang="en-US" dirty="0"/>
          </a:p>
          <a:p>
            <a:r>
              <a:rPr lang="en-US" dirty="0"/>
              <a:t>Examples:</a:t>
            </a:r>
            <a:endParaRPr lang="bg-BG" dirty="0"/>
          </a:p>
          <a:p>
            <a:pPr marL="171450" indent="-171450">
              <a:buClr>
                <a:schemeClr val="tx1"/>
              </a:buClr>
              <a:buFont typeface="Arial" panose="020B0604020202020204" pitchFamily="34" charset="0"/>
              <a:buChar char="•"/>
            </a:pPr>
            <a:r>
              <a:rPr lang="en-US" dirty="0"/>
              <a:t>In the list "</a:t>
            </a:r>
            <a:r>
              <a:rPr lang="en-US" b="1" i="1" dirty="0"/>
              <a:t>a b c </a:t>
            </a:r>
            <a:r>
              <a:rPr lang="en-US" b="1" i="1" dirty="0" err="1"/>
              <a:t>c</a:t>
            </a:r>
            <a:r>
              <a:rPr lang="en-US" b="1" i="1" dirty="0"/>
              <a:t> d</a:t>
            </a:r>
            <a:r>
              <a:rPr lang="en-US" dirty="0"/>
              <a:t>" the </a:t>
            </a:r>
            <a:r>
              <a:rPr lang="en-US" b="1" dirty="0"/>
              <a:t>largest palindrome</a:t>
            </a:r>
            <a:r>
              <a:rPr lang="en-US" dirty="0"/>
              <a:t> sub-list is "</a:t>
            </a:r>
            <a:r>
              <a:rPr lang="en-US" b="1" i="1" dirty="0"/>
              <a:t>c </a:t>
            </a:r>
            <a:r>
              <a:rPr lang="en-US" b="1" i="1" dirty="0" err="1"/>
              <a:t>c</a:t>
            </a:r>
            <a:r>
              <a:rPr lang="en-US" dirty="0"/>
              <a:t>" and its length is </a:t>
            </a:r>
            <a:r>
              <a:rPr lang="en-US" b="1" dirty="0"/>
              <a:t>2</a:t>
            </a:r>
            <a:r>
              <a:rPr lang="en-US" dirty="0"/>
              <a:t>.</a:t>
            </a:r>
          </a:p>
          <a:p>
            <a:pPr marL="171450" indent="-171450">
              <a:buClr>
                <a:schemeClr val="tx1"/>
              </a:buClr>
              <a:buFont typeface="Arial" panose="020B0604020202020204" pitchFamily="34" charset="0"/>
              <a:buChar char="•"/>
            </a:pPr>
            <a:r>
              <a:rPr lang="en-US" dirty="0"/>
              <a:t>The sub-list "</a:t>
            </a:r>
            <a:r>
              <a:rPr lang="en-US" b="1" i="1" dirty="0"/>
              <a:t>c </a:t>
            </a:r>
            <a:r>
              <a:rPr lang="en-US" b="1" i="1" dirty="0" err="1"/>
              <a:t>c</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u</a:t>
            </a:r>
            <a:r>
              <a:rPr lang="en-US" dirty="0"/>
              <a:t>" the </a:t>
            </a:r>
            <a:r>
              <a:rPr lang="en-US" b="1" dirty="0"/>
              <a:t>largest palindrome</a:t>
            </a:r>
            <a:r>
              <a:rPr lang="en-US" dirty="0"/>
              <a:t> is "</a:t>
            </a:r>
            <a:r>
              <a:rPr lang="en-US" b="1" i="1" dirty="0"/>
              <a:t>h c h</a:t>
            </a:r>
            <a:r>
              <a:rPr lang="en-US" dirty="0"/>
              <a:t>" and its length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sub-list "</a:t>
            </a:r>
            <a:r>
              <a:rPr lang="en-US" b="1" i="1" dirty="0"/>
              <a:t>h c h</a:t>
            </a:r>
            <a:r>
              <a:rPr lang="en-US" dirty="0"/>
              <a:t>" reads the same forward and backward, so it is a </a:t>
            </a:r>
            <a:r>
              <a:rPr lang="en-US" b="1" dirty="0"/>
              <a:t>palindrome</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h c h x </a:t>
            </a:r>
            <a:r>
              <a:rPr lang="en-US" b="1" i="1" dirty="0" err="1"/>
              <a:t>x</a:t>
            </a:r>
            <a:r>
              <a:rPr lang="en-US" b="1" i="1" dirty="0"/>
              <a:t> h</a:t>
            </a:r>
            <a:r>
              <a:rPr lang="en-US" dirty="0"/>
              <a:t>" the </a:t>
            </a:r>
            <a:r>
              <a:rPr lang="en-US" b="1" dirty="0"/>
              <a:t>largest palindrome</a:t>
            </a:r>
            <a:r>
              <a:rPr lang="en-US" dirty="0"/>
              <a:t> is "</a:t>
            </a:r>
            <a:r>
              <a:rPr lang="en-US" b="1" i="1" dirty="0"/>
              <a:t>h x </a:t>
            </a:r>
            <a:r>
              <a:rPr lang="en-US" b="1" i="1" dirty="0" err="1"/>
              <a:t>x</a:t>
            </a:r>
            <a:r>
              <a:rPr lang="en-US" b="1" i="1" dirty="0"/>
              <a:t> h</a:t>
            </a:r>
            <a:r>
              <a:rPr lang="en-US" dirty="0"/>
              <a:t>" and its length is </a:t>
            </a:r>
            <a:r>
              <a:rPr lang="en-US" b="1" dirty="0"/>
              <a:t>4</a:t>
            </a:r>
            <a:r>
              <a:rPr lang="en-US" dirty="0"/>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dirty="0"/>
              <a:t>In the list "</a:t>
            </a:r>
            <a:r>
              <a:rPr lang="en-US" b="1" i="1" dirty="0"/>
              <a:t>a b </a:t>
            </a:r>
            <a:r>
              <a:rPr lang="en-US" b="1" i="1" dirty="0" err="1"/>
              <a:t>b</a:t>
            </a:r>
            <a:r>
              <a:rPr lang="en-US" b="1" i="1" dirty="0"/>
              <a:t> a</a:t>
            </a:r>
            <a:r>
              <a:rPr lang="en-US" dirty="0"/>
              <a:t>" the </a:t>
            </a:r>
            <a:r>
              <a:rPr lang="en-US" b="1" dirty="0"/>
              <a:t>largest palindrome</a:t>
            </a:r>
            <a:r>
              <a:rPr lang="en-US" dirty="0"/>
              <a:t> is "</a:t>
            </a:r>
            <a:r>
              <a:rPr lang="en-US" b="1" i="1" dirty="0"/>
              <a:t>a b </a:t>
            </a:r>
            <a:r>
              <a:rPr lang="en-US" b="1" i="1" dirty="0" err="1"/>
              <a:t>b</a:t>
            </a:r>
            <a:r>
              <a:rPr lang="en-US" b="1" i="1" dirty="0"/>
              <a:t> a</a:t>
            </a:r>
            <a:r>
              <a:rPr lang="en-US" dirty="0"/>
              <a:t>" and its length is </a:t>
            </a:r>
            <a:r>
              <a:rPr lang="en-US" b="1" dirty="0"/>
              <a:t>4</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entire input list is a palindrome.</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929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a:t>
            </a:r>
            <a:r>
              <a:rPr lang="en-US" b="1" dirty="0"/>
              <a:t>help you find solutions </a:t>
            </a:r>
            <a:r>
              <a:rPr lang="en-US" dirty="0"/>
              <a:t>of the previously mentioned sample logical and technical problems.</a:t>
            </a:r>
          </a:p>
          <a:p>
            <a:pPr marL="171450" indent="-171450">
              <a:buFont typeface="Arial" panose="020B0604020202020204" pitchFamily="34" charset="0"/>
              <a:buChar char="•"/>
            </a:pPr>
            <a:r>
              <a:rPr lang="en-US" dirty="0"/>
              <a:t>I will give you some </a:t>
            </a:r>
            <a:r>
              <a:rPr lang="en-US" b="1" dirty="0"/>
              <a:t>logical reasoning </a:t>
            </a:r>
            <a:r>
              <a:rPr lang="en-US" dirty="0"/>
              <a:t>and</a:t>
            </a:r>
            <a:r>
              <a:rPr lang="en-US" b="1" dirty="0"/>
              <a:t> analysis </a:t>
            </a:r>
            <a:r>
              <a:rPr lang="en-US" dirty="0"/>
              <a:t>of these problems and guidelines on how to construct </a:t>
            </a:r>
            <a:r>
              <a:rPr lang="en-US" b="1" dirty="0"/>
              <a:t>solutions</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811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And the trainers will be happy to answer you very soon.</a:t>
            </a:r>
          </a:p>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4857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Nine Dots" </a:t>
            </a:r>
            <a:r>
              <a:rPr lang="en-US" b="1" dirty="0"/>
              <a:t>logical thinking </a:t>
            </a:r>
            <a:r>
              <a:rPr lang="en-GB" b="1" dirty="0"/>
              <a:t>problem</a:t>
            </a:r>
            <a:r>
              <a:rPr lang="en-GB" dirty="0"/>
              <a:t>: connect the dots, using only 4 straight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a:t>
            </a:r>
            <a:r>
              <a:rPr lang="en-GB" b="1" dirty="0">
                <a:solidFill>
                  <a:schemeClr val="bg1"/>
                </a:solidFill>
              </a:rPr>
              <a:t>think outside the box</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Try these lines:</a:t>
            </a:r>
          </a:p>
          <a:p>
            <a:pPr marL="171450" indent="-171450">
              <a:buFont typeface="Arial" panose="020B0604020202020204" pitchFamily="34" charset="0"/>
              <a:buChar char="•"/>
            </a:pPr>
            <a:r>
              <a:rPr lang="en-GB" dirty="0"/>
              <a:t>First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Second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Third line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Fourth line</a:t>
            </a:r>
          </a:p>
          <a:p>
            <a:pPr marL="171450" indent="-171450">
              <a:buFont typeface="Arial" panose="020B0604020202020204" pitchFamily="34" charset="0"/>
              <a:buChar char="•"/>
            </a:pPr>
            <a:r>
              <a:rPr lang="en-GB" b="1" dirty="0"/>
              <a:t>Voila</a:t>
            </a:r>
            <a:r>
              <a:rPr lang="en-GB" dirty="0"/>
              <a:t>! We connected the nine dots using four straight lines!</a:t>
            </a:r>
          </a:p>
          <a:p>
            <a:pPr marL="0" indent="0">
              <a:buFont typeface="Arial" panose="020B0604020202020204" pitchFamily="34" charset="0"/>
              <a:buNone/>
            </a:pPr>
            <a:endParaRPr lang="en-US" dirty="0"/>
          </a:p>
          <a:p>
            <a:r>
              <a:rPr lang="en-GB" dirty="0"/>
              <a:t>What has </a:t>
            </a:r>
            <a:r>
              <a:rPr lang="en-GB" b="1" dirty="0"/>
              <a:t>changed</a:t>
            </a:r>
            <a:r>
              <a:rPr lang="en-GB" dirty="0"/>
              <a:t>?</a:t>
            </a:r>
          </a:p>
          <a:p>
            <a:endParaRPr lang="en-GB" dirty="0"/>
          </a:p>
          <a:p>
            <a:r>
              <a:rPr lang="en-GB" dirty="0"/>
              <a:t>We changed our </a:t>
            </a:r>
            <a:r>
              <a:rPr lang="en-GB" b="1" dirty="0"/>
              <a:t>point of view</a:t>
            </a:r>
            <a:r>
              <a:rPr lang="en-GB" dirty="0"/>
              <a:t>.</a:t>
            </a:r>
          </a:p>
          <a:p>
            <a:pPr marL="171450" indent="-171450">
              <a:buFont typeface="Arial" panose="020B0604020202020204" pitchFamily="34" charset="0"/>
              <a:buChar char="•"/>
            </a:pPr>
            <a:r>
              <a:rPr lang="en-US" dirty="0"/>
              <a:t>It is allowed to place the ends of the lines outside the points. It's not forbidden, but it is not obvious.</a:t>
            </a:r>
          </a:p>
          <a:p>
            <a:pPr marL="171450" indent="-171450">
              <a:buFont typeface="Arial" panose="020B0604020202020204" pitchFamily="34" charset="0"/>
              <a:buChar char="•"/>
            </a:pPr>
            <a:r>
              <a:rPr lang="en-US" dirty="0"/>
              <a:t>Some logical challenges require </a:t>
            </a:r>
            <a:r>
              <a:rPr lang="en-US" b="1" dirty="0"/>
              <a:t>creative thinking</a:t>
            </a:r>
            <a:r>
              <a:rPr lang="en-US" dirty="0"/>
              <a: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3122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t>
            </a:r>
            <a:r>
              <a:rPr lang="en-GB" b="1" dirty="0"/>
              <a:t>Missing Piece" </a:t>
            </a:r>
            <a:r>
              <a:rPr lang="en-US" b="1" dirty="0"/>
              <a:t>logical thinking </a:t>
            </a:r>
            <a:r>
              <a:rPr lang="en-GB" b="1" dirty="0"/>
              <a:t>problem</a:t>
            </a:r>
            <a:r>
              <a:rPr lang="en-GB" dirty="0"/>
              <a:t> is to find where the missing empty square come from.</a:t>
            </a:r>
          </a:p>
          <a:p>
            <a:endParaRPr lang="en-GB" dirty="0"/>
          </a:p>
          <a:p>
            <a:r>
              <a:rPr lang="en-GB" dirty="0"/>
              <a:t>This animation reveals the </a:t>
            </a:r>
            <a:r>
              <a:rPr lang="en-GB" b="1" dirty="0"/>
              <a:t>difference between the triangles</a:t>
            </a:r>
            <a:r>
              <a:rPr lang="en-GB" dirty="0"/>
              <a:t>. Look at them carefully.</a:t>
            </a:r>
          </a:p>
          <a:p>
            <a:pPr marL="171450" indent="-171450">
              <a:buFont typeface="Arial" panose="020B0604020202020204" pitchFamily="34" charset="0"/>
              <a:buChar char="•"/>
            </a:pPr>
            <a:r>
              <a:rPr lang="en-GB" dirty="0"/>
              <a:t>The upper figure and the lower figure are not exactly the same.</a:t>
            </a:r>
          </a:p>
          <a:p>
            <a:pPr marL="171450" indent="-171450">
              <a:buFont typeface="Arial" panose="020B0604020202020204" pitchFamily="34" charset="0"/>
              <a:buChar char="•"/>
            </a:pPr>
            <a:r>
              <a:rPr lang="en-GB" dirty="0"/>
              <a:t>The upper figure is obviously smaller than the lower.</a:t>
            </a:r>
          </a:p>
          <a:p>
            <a:pPr marL="171450" indent="-171450">
              <a:buFont typeface="Arial" panose="020B0604020202020204" pitchFamily="34" charset="0"/>
              <a:buChar char="•"/>
            </a:pPr>
            <a:r>
              <a:rPr lang="en-US" dirty="0"/>
              <a:t>From this difference comes the missing piece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lower figure, the </a:t>
            </a:r>
            <a:r>
              <a:rPr lang="en-US" b="1" dirty="0"/>
              <a:t>gradient</a:t>
            </a:r>
            <a:r>
              <a:rPr lang="en-US" dirty="0"/>
              <a:t> of the green hypotenuse is </a:t>
            </a:r>
            <a:r>
              <a:rPr lang="en-US" b="1" dirty="0"/>
              <a:t>different</a:t>
            </a:r>
            <a:r>
              <a:rPr lang="en-US" dirty="0"/>
              <a:t> than the gradient of the red hypotenuse.</a:t>
            </a:r>
          </a:p>
          <a:p>
            <a:pPr marL="0" indent="0">
              <a:buFont typeface="Arial" panose="020B0604020202020204" pitchFamily="34" charset="0"/>
              <a:buNone/>
            </a:pPr>
            <a:r>
              <a:rPr lang="en-US" dirty="0"/>
              <a:t>To solve this problem we need </a:t>
            </a:r>
            <a:r>
              <a:rPr lang="en-US" b="1" dirty="0"/>
              <a:t>logical thinking</a:t>
            </a:r>
            <a:r>
              <a:rPr lang="en-US" dirty="0"/>
              <a:t>: if the figure below appears to be the same size as the figure above, but unexpectedly an empty square appears from somewhere, there should be a </a:t>
            </a:r>
            <a:r>
              <a:rPr lang="en-US" b="1" dirty="0"/>
              <a:t>difference</a:t>
            </a:r>
            <a:r>
              <a:rPr lang="en-US" dirty="0"/>
              <a:t> between the two figures.</a:t>
            </a:r>
            <a:endParaRPr lang="bg-BG" dirty="0"/>
          </a:p>
          <a:p>
            <a:pPr marL="228600" indent="-228600">
              <a:buFont typeface="Arial" panose="020B0604020202020204" pitchFamily="34" charset="0"/>
              <a:buChar char="•"/>
            </a:pPr>
            <a:r>
              <a:rPr lang="en-US" dirty="0"/>
              <a:t>Logical thinking will tell you "</a:t>
            </a:r>
            <a:r>
              <a:rPr lang="en-US" b="1" i="1" dirty="0"/>
              <a:t>hey, let's compare these figures side by side</a:t>
            </a:r>
            <a:r>
              <a:rPr lang="en-US" dirty="0"/>
              <a:t>".</a:t>
            </a:r>
          </a:p>
          <a:p>
            <a:pPr marL="228600" indent="-228600">
              <a:buFont typeface="Arial" panose="020B0604020202020204" pitchFamily="34" charset="0"/>
              <a:buChar char="•"/>
            </a:pPr>
            <a:r>
              <a:rPr lang="en-US" dirty="0"/>
              <a:t>When we compare the figures side by side, the difference become obvious.</a:t>
            </a:r>
          </a:p>
          <a:p>
            <a:pPr marL="228600" indent="-228600">
              <a:buFont typeface="Arial" panose="020B0604020202020204" pitchFamily="34" charset="0"/>
              <a:buChar char="•"/>
            </a:pPr>
            <a:r>
              <a:rPr lang="en-US" dirty="0"/>
              <a:t>Engineering thinking helps us come up with an idea of how to solve this problem.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893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a:t>
            </a:r>
            <a:r>
              <a:rPr lang="en-GB" b="1" dirty="0"/>
              <a:t>Five Gallons" </a:t>
            </a:r>
            <a:r>
              <a:rPr lang="en-US" b="1" dirty="0"/>
              <a:t>logical thinking </a:t>
            </a:r>
            <a:r>
              <a:rPr lang="en-GB" b="1" dirty="0"/>
              <a:t>problem </a:t>
            </a:r>
            <a:r>
              <a:rPr lang="en-GB" b="0" dirty="0"/>
              <a:t>is about </a:t>
            </a:r>
            <a:r>
              <a:rPr lang="en-US" b="1" dirty="0"/>
              <a:t>measuring 5 gallons using a 4-gallon and 7-gallon buckets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If we </a:t>
            </a:r>
            <a:r>
              <a:rPr lang="en-US" b="1" dirty="0"/>
              <a:t>analyze this problem</a:t>
            </a:r>
            <a:r>
              <a:rPr lang="en-US" b="0" dirty="0"/>
              <a:t> and play a bit with filling and pouring the water between the given two buckets, we shall discover interesting properties.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measure directly </a:t>
            </a:r>
            <a:r>
              <a:rPr lang="en-US" b="1" dirty="0"/>
              <a:t>4 gallons</a:t>
            </a:r>
            <a:r>
              <a:rPr lang="en-US" b="0" dirty="0"/>
              <a:t> and </a:t>
            </a:r>
            <a:r>
              <a:rPr lang="en-US" b="1" dirty="0"/>
              <a:t>7 gallons </a:t>
            </a:r>
            <a:r>
              <a:rPr lang="en-US" b="0" dirty="0"/>
              <a:t>by filling the smaller and the bigger buckets.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fill the smaller bucket, pour it into the bigger bucket, then fill the smaller bucket again and partially pour it into the bigger one. This way we can measure </a:t>
            </a:r>
            <a:r>
              <a:rPr lang="en-US" b="1" dirty="0"/>
              <a:t>1 gallon</a:t>
            </a:r>
            <a:r>
              <a:rPr lang="en-US" b="0" dirty="0"/>
              <a:t>, which is equal to 2 times 4 minus 7, which is two small buckets minus one big.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Once we have measured 1 gallon, we can add 4 gallons (the smaller bucket) to it, and this will give us </a:t>
            </a:r>
            <a:r>
              <a:rPr lang="en-US" b="1" dirty="0"/>
              <a:t>5 gallons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Let's see how this happens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0" indent="0">
              <a:lnSpc>
                <a:spcPct val="100000"/>
              </a:lnSpc>
              <a:buFont typeface="Wingdings" panose="05000000000000000000" pitchFamily="2" charset="2"/>
              <a:buNone/>
            </a:pPr>
            <a:r>
              <a:rPr lang="en-US" sz="1200" b="0" dirty="0"/>
              <a:t>We start from empty buckets. We </a:t>
            </a:r>
            <a:r>
              <a:rPr lang="en-US" sz="1200" b="1" dirty="0"/>
              <a:t>fill</a:t>
            </a:r>
            <a:r>
              <a:rPr lang="en-US" sz="1200" dirty="0"/>
              <a:t> the 4-gallon bucket.</a:t>
            </a:r>
            <a:endParaRPr lang="bg-BG" sz="1200" dirty="0"/>
          </a:p>
          <a:p>
            <a:pPr marL="171450" indent="-171450">
              <a:lnSpc>
                <a:spcPct val="100000"/>
              </a:lnSpc>
              <a:buFont typeface="Arial" panose="020B0604020202020204" pitchFamily="34" charset="0"/>
              <a:buChar char="•"/>
            </a:pPr>
            <a:r>
              <a:rPr lang="en-US" sz="1200" dirty="0"/>
              <a:t>The small and the bigger buckets now hold </a:t>
            </a:r>
            <a:r>
              <a:rPr lang="en-US" sz="1200" b="1" dirty="0"/>
              <a:t>4</a:t>
            </a:r>
            <a:r>
              <a:rPr lang="en-US" sz="1200" dirty="0"/>
              <a:t> and </a:t>
            </a:r>
            <a:r>
              <a:rPr lang="en-US" sz="1200" b="1" dirty="0"/>
              <a:t>0</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bg-BG" sz="1200" b="1" dirty="0"/>
              <a:t>0</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again.</a:t>
            </a:r>
          </a:p>
          <a:p>
            <a:pPr marL="171450" indent="-171450">
              <a:lnSpc>
                <a:spcPct val="100000"/>
              </a:lnSpc>
              <a:buFont typeface="Arial" panose="020B0604020202020204" pitchFamily="34" charset="0"/>
              <a:buChar char="•"/>
            </a:pPr>
            <a:r>
              <a:rPr lang="en-US" sz="1200" dirty="0"/>
              <a:t>The buckets now hold </a:t>
            </a:r>
            <a:r>
              <a:rPr lang="bg-BG" sz="1200" b="1" dirty="0"/>
              <a:t>4</a:t>
            </a:r>
            <a:r>
              <a:rPr lang="en-US" sz="1200" dirty="0"/>
              <a:t> and </a:t>
            </a:r>
            <a:r>
              <a:rPr lang="bg-BG" sz="1200" b="1" dirty="0"/>
              <a:t>4</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from the 4-gallon bucket into the 7-gallon bucket until it fills to the brim. We should have poured 3 gallons from the smaller bucket to the larger one.</a:t>
            </a:r>
          </a:p>
          <a:p>
            <a:pPr marL="171450" indent="-171450">
              <a:lnSpc>
                <a:spcPct val="100000"/>
              </a:lnSpc>
              <a:buFont typeface="Arial" panose="020B0604020202020204" pitchFamily="34" charset="0"/>
              <a:buChar char="•"/>
            </a:pPr>
            <a:r>
              <a:rPr lang="en-US" sz="1200" dirty="0"/>
              <a:t>At this moment, the 7-gallon bucket will be filled to its full capacity and in the 4-gallon bucket will hold </a:t>
            </a:r>
            <a:r>
              <a:rPr lang="en-US" sz="1200" b="1" dirty="0"/>
              <a:t>1 gallon</a:t>
            </a:r>
            <a:r>
              <a:rPr lang="en-US" sz="1200" dirty="0"/>
              <a:t>.</a:t>
            </a:r>
          </a:p>
          <a:p>
            <a:pPr marL="171450" indent="-171450">
              <a:lnSpc>
                <a:spcPct val="100000"/>
              </a:lnSpc>
              <a:buFont typeface="Arial" panose="020B0604020202020204" pitchFamily="34" charset="0"/>
              <a:buChar char="•"/>
            </a:pPr>
            <a:r>
              <a:rPr lang="en-US" sz="1200" dirty="0"/>
              <a:t>Nice! We successfully </a:t>
            </a:r>
            <a:r>
              <a:rPr lang="en-US" sz="1200" b="1" dirty="0"/>
              <a:t>measured 1 gallon</a:t>
            </a:r>
            <a:r>
              <a:rPr lang="en-US" sz="1200" dirty="0"/>
              <a:t>. We can use it further to measure different quantities of liquid.</a:t>
            </a:r>
          </a:p>
          <a:p>
            <a:pPr marL="171450" indent="-171450">
              <a:lnSpc>
                <a:spcPct val="100000"/>
              </a:lnSpc>
              <a:buFont typeface="Arial" panose="020B0604020202020204" pitchFamily="34" charset="0"/>
              <a:buChar char="•"/>
            </a:pPr>
            <a:r>
              <a:rPr lang="en-US" sz="1200" dirty="0"/>
              <a:t>The buckets at this moment hold </a:t>
            </a:r>
            <a:r>
              <a:rPr lang="en-US" sz="1200" b="1" dirty="0"/>
              <a:t>1</a:t>
            </a:r>
            <a:r>
              <a:rPr lang="en-US" sz="1200" dirty="0"/>
              <a:t> and </a:t>
            </a:r>
            <a:r>
              <a:rPr lang="en-US" sz="1200" b="1" dirty="0"/>
              <a:t>7</a:t>
            </a:r>
            <a:r>
              <a:rPr lang="en-US" sz="1200" dirty="0"/>
              <a:t> gallons, respectively.</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dirty="0"/>
              <a:t>Let's continue. We</a:t>
            </a:r>
            <a:r>
              <a:rPr lang="en-US" sz="1200" b="1" dirty="0"/>
              <a:t> empty </a:t>
            </a:r>
            <a:r>
              <a:rPr lang="en-US" sz="1200" dirty="0"/>
              <a:t>the 7-gallon bucket.</a:t>
            </a:r>
          </a:p>
          <a:p>
            <a:pPr marL="171450" indent="-171450">
              <a:lnSpc>
                <a:spcPct val="100000"/>
              </a:lnSpc>
              <a:buFont typeface="Arial" panose="020B0604020202020204" pitchFamily="34" charset="0"/>
              <a:buChar char="•"/>
            </a:pPr>
            <a:r>
              <a:rPr lang="en-US" sz="1200" dirty="0"/>
              <a:t>The buckets now hold </a:t>
            </a:r>
            <a:r>
              <a:rPr lang="en-US" sz="1200" b="1" dirty="0"/>
              <a:t>1</a:t>
            </a:r>
            <a:r>
              <a:rPr lang="en-US" sz="1200" dirty="0"/>
              <a:t> and </a:t>
            </a:r>
            <a:r>
              <a:rPr lang="en-US" sz="1200" b="1" dirty="0"/>
              <a:t>0</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1 gallon from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fill</a:t>
            </a:r>
            <a:r>
              <a:rPr lang="en-US" sz="1200" dirty="0"/>
              <a:t> the 4-gallon bucket for a third time.</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1</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0" dirty="0"/>
              <a:t>We </a:t>
            </a:r>
            <a:r>
              <a:rPr lang="en-US" sz="1200" b="1" dirty="0"/>
              <a:t>pour</a:t>
            </a:r>
            <a:r>
              <a:rPr lang="en-US" sz="1200" dirty="0"/>
              <a:t> the 4-gallon bucket into the 7-gallon bucket.</a:t>
            </a:r>
          </a:p>
          <a:p>
            <a:pPr marL="171450" indent="-171450">
              <a:lnSpc>
                <a:spcPct val="100000"/>
              </a:lnSpc>
              <a:buFont typeface="Arial" panose="020B0604020202020204" pitchFamily="34" charset="0"/>
              <a:buChar char="•"/>
            </a:pPr>
            <a:r>
              <a:rPr lang="en-US" sz="1200" dirty="0"/>
              <a:t>The buckets now hold </a:t>
            </a:r>
            <a:r>
              <a:rPr lang="en-US" sz="1200" b="1" dirty="0"/>
              <a:t>0</a:t>
            </a:r>
            <a:r>
              <a:rPr lang="en-US" sz="1200" dirty="0"/>
              <a:t> and </a:t>
            </a:r>
            <a:r>
              <a:rPr lang="en-US" sz="1200" b="1" dirty="0"/>
              <a:t>5</a:t>
            </a:r>
            <a:r>
              <a:rPr lang="en-US" sz="1200" dirty="0"/>
              <a:t> gallons.</a:t>
            </a:r>
          </a:p>
          <a:p>
            <a:pPr marL="0" indent="0">
              <a:lnSpc>
                <a:spcPct val="100000"/>
              </a:lnSpc>
              <a:buFont typeface="Wingdings" panose="05000000000000000000" pitchFamily="2" charset="2"/>
              <a:buNone/>
            </a:pPr>
            <a:endParaRPr lang="en-US" sz="1200" dirty="0"/>
          </a:p>
          <a:p>
            <a:pPr marL="0" indent="0">
              <a:lnSpc>
                <a:spcPct val="100000"/>
              </a:lnSpc>
              <a:buFont typeface="Wingdings" panose="05000000000000000000" pitchFamily="2" charset="2"/>
              <a:buNone/>
            </a:pPr>
            <a:r>
              <a:rPr lang="en-US" sz="1200" b="1" dirty="0"/>
              <a:t>Voila</a:t>
            </a:r>
            <a:r>
              <a:rPr lang="en-US" sz="1200" dirty="0"/>
              <a:t>! We have solved the problem using logical thinking and creativity!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54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0" dirty="0"/>
              <a:t>"</a:t>
            </a:r>
            <a:r>
              <a:rPr lang="en-US" b="1" dirty="0"/>
              <a:t>10 Piles Gold and </a:t>
            </a:r>
            <a:r>
              <a:rPr lang="en-US" sz="1200" b="1" dirty="0"/>
              <a:t>Counterfeit</a:t>
            </a:r>
            <a:r>
              <a:rPr lang="en-US" b="1" dirty="0"/>
              <a:t> Coins</a:t>
            </a:r>
            <a:r>
              <a:rPr lang="en-US" b="0" dirty="0"/>
              <a:t>" problem is about finding the pile, which holds the counterfeit coins among the piles, which hold gold coins.</a:t>
            </a:r>
          </a:p>
          <a:p>
            <a:pPr marL="171450" indent="-171450">
              <a:buFont typeface="Arial" panose="020B0604020202020204" pitchFamily="34" charset="0"/>
              <a:buChar char="•"/>
            </a:pPr>
            <a:r>
              <a:rPr lang="en-US" b="0" dirty="0"/>
              <a:t>We are given </a:t>
            </a:r>
            <a:r>
              <a:rPr lang="en-US" b="1" dirty="0"/>
              <a:t>10 piles</a:t>
            </a:r>
            <a:r>
              <a:rPr lang="en-US" b="0" dirty="0"/>
              <a:t>, each holding </a:t>
            </a:r>
            <a:r>
              <a:rPr lang="en-US" b="1" dirty="0"/>
              <a:t>10 coins</a:t>
            </a:r>
            <a:r>
              <a:rPr lang="en-US" b="0" dirty="0"/>
              <a:t>.</a:t>
            </a:r>
          </a:p>
          <a:p>
            <a:pPr marL="171450" indent="-171450">
              <a:buFont typeface="Arial" panose="020B0604020202020204" pitchFamily="34" charset="0"/>
              <a:buChar char="•"/>
            </a:pPr>
            <a:r>
              <a:rPr lang="en-US" b="0" dirty="0"/>
              <a:t>One of the piles holds </a:t>
            </a:r>
            <a:r>
              <a:rPr lang="en-US" b="1" dirty="0"/>
              <a:t>counterfeit coins</a:t>
            </a:r>
            <a:r>
              <a:rPr lang="en-US" b="0" dirty="0"/>
              <a:t>: 10 coins, each 11 grams, total 110 grams.</a:t>
            </a:r>
          </a:p>
          <a:p>
            <a:pPr marL="171450" indent="-171450">
              <a:buFont typeface="Arial" panose="020B0604020202020204" pitchFamily="34" charset="0"/>
              <a:buChar char="•"/>
            </a:pPr>
            <a:r>
              <a:rPr lang="en-US" b="0" dirty="0"/>
              <a:t>The other </a:t>
            </a:r>
            <a:r>
              <a:rPr lang="en-US" b="1" dirty="0"/>
              <a:t>9 piles</a:t>
            </a:r>
            <a:r>
              <a:rPr lang="en-US" b="0" dirty="0"/>
              <a:t> hold </a:t>
            </a:r>
            <a:r>
              <a:rPr lang="en-US" b="1" dirty="0"/>
              <a:t>real gold coins</a:t>
            </a:r>
            <a:r>
              <a:rPr lang="en-US" b="0" dirty="0"/>
              <a:t>: 10 coins, each 10 grams, total 100 grams.</a:t>
            </a:r>
          </a:p>
          <a:p>
            <a:pPr marL="171450" indent="-171450">
              <a:buFont typeface="Arial" panose="020B0604020202020204" pitchFamily="34" charset="0"/>
              <a:buChar char="•"/>
            </a:pPr>
            <a:r>
              <a:rPr lang="en-US" b="0" dirty="0"/>
              <a:t>We don't know </a:t>
            </a:r>
            <a:r>
              <a:rPr lang="en-US" b="1" dirty="0"/>
              <a:t>which pile is fake</a:t>
            </a:r>
            <a:r>
              <a:rPr lang="en-US" b="0" dirty="0"/>
              <a:t>. It can be this or this or this. All the piles look the same.</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 How to </a:t>
            </a:r>
            <a:r>
              <a:rPr lang="en-US" b="1" dirty="0"/>
              <a:t>find the fake pile</a:t>
            </a:r>
            <a:r>
              <a:rPr lang="en-US" b="0" dirty="0"/>
              <a:t>?</a:t>
            </a:r>
          </a:p>
          <a:p>
            <a:pPr marL="0" indent="0">
              <a:buFont typeface="Arial" panose="020B0604020202020204" pitchFamily="34" charset="0"/>
              <a:buNone/>
            </a:pPr>
            <a:r>
              <a:rPr lang="en-US" b="0" dirty="0"/>
              <a:t>Let's </a:t>
            </a:r>
            <a:r>
              <a:rPr lang="en-US" b="1" dirty="0"/>
              <a:t>analyze the problem</a:t>
            </a:r>
            <a:r>
              <a:rPr lang="en-US" b="0" dirty="0"/>
              <a:t>:</a:t>
            </a:r>
          </a:p>
          <a:p>
            <a:pPr marL="171450" indent="-171450">
              <a:buFont typeface="Arial" panose="020B0604020202020204" pitchFamily="34" charset="0"/>
              <a:buChar char="•"/>
            </a:pPr>
            <a:r>
              <a:rPr lang="en-US" b="0" dirty="0"/>
              <a:t>We have </a:t>
            </a:r>
            <a:r>
              <a:rPr lang="en-US" b="1" dirty="0"/>
              <a:t>9 gold piles</a:t>
            </a:r>
            <a:r>
              <a:rPr lang="en-US" b="0" dirty="0"/>
              <a:t>, each 100 grams (10 coins by 10 grams) + </a:t>
            </a:r>
            <a:r>
              <a:rPr lang="en-US" b="1" dirty="0"/>
              <a:t>1 fake pile</a:t>
            </a:r>
            <a:r>
              <a:rPr lang="en-US" b="0" dirty="0"/>
              <a:t> of 110 grams (10 coins by 11 grams).</a:t>
            </a:r>
          </a:p>
          <a:p>
            <a:pPr marL="171450" indent="-171450">
              <a:buFont typeface="Arial" panose="020B0604020202020204" pitchFamily="34" charset="0"/>
              <a:buChar char="•"/>
            </a:pPr>
            <a:r>
              <a:rPr lang="en-US" b="0" dirty="0"/>
              <a:t>We want to find which are </a:t>
            </a:r>
            <a:r>
              <a:rPr lang="en-US" b="1" dirty="0"/>
              <a:t>the gold and the fake piles</a:t>
            </a:r>
            <a:r>
              <a:rPr lang="en-US" b="0" dirty="0"/>
              <a:t>.</a:t>
            </a:r>
          </a:p>
          <a:p>
            <a:pPr marL="171450" indent="-171450">
              <a:buFont typeface="Arial" panose="020B0604020202020204" pitchFamily="34" charset="0"/>
              <a:buChar char="•"/>
            </a:pPr>
            <a:r>
              <a:rPr lang="en-US" b="0" dirty="0"/>
              <a:t>We can </a:t>
            </a:r>
            <a:r>
              <a:rPr lang="en-US" sz="1200" b="1" dirty="0">
                <a:solidFill>
                  <a:schemeClr val="bg1"/>
                </a:solidFill>
              </a:rPr>
              <a:t>measure the weight </a:t>
            </a:r>
            <a:r>
              <a:rPr lang="en-US" sz="1200" b="0" dirty="0">
                <a:solidFill>
                  <a:schemeClr val="bg1"/>
                </a:solidFill>
              </a:rPr>
              <a:t>of something </a:t>
            </a:r>
            <a:r>
              <a:rPr lang="en-US" b="0" dirty="0"/>
              <a:t>only once.</a:t>
            </a:r>
          </a:p>
          <a:p>
            <a:pPr marL="628650" lvl="1" indent="-171450">
              <a:buFont typeface="Arial" panose="020B0604020202020204" pitchFamily="34" charset="0"/>
              <a:buChar char="•"/>
            </a:pPr>
            <a:r>
              <a:rPr lang="en-US" b="0" dirty="0"/>
              <a:t>This is the </a:t>
            </a:r>
            <a:r>
              <a:rPr lang="en-US" b="1" dirty="0"/>
              <a:t>tricky </a:t>
            </a:r>
            <a:r>
              <a:rPr lang="en-US" b="0" dirty="0"/>
              <a:t>moment. Why exactly once?</a:t>
            </a:r>
          </a:p>
          <a:p>
            <a:pPr marL="628650" lvl="1" indent="-171450">
              <a:buFont typeface="Arial" panose="020B0604020202020204" pitchFamily="34" charset="0"/>
              <a:buChar char="•"/>
            </a:pPr>
            <a:r>
              <a:rPr lang="en-US" b="0" dirty="0"/>
              <a:t>If we can measure many times, we can measure each pile and find the fake (it weighs 110 grams).</a:t>
            </a:r>
          </a:p>
          <a:p>
            <a:pPr marL="628650" lvl="1" indent="-171450">
              <a:buFont typeface="Arial" panose="020B0604020202020204" pitchFamily="34" charset="0"/>
              <a:buChar char="•"/>
            </a:pPr>
            <a:r>
              <a:rPr lang="en-US" b="0" dirty="0"/>
              <a:t>But we should use only one measurement. Only one.</a:t>
            </a:r>
          </a:p>
          <a:p>
            <a:pPr marL="171450" indent="-171450">
              <a:buFont typeface="Arial" panose="020B0604020202020204" pitchFamily="34" charset="0"/>
              <a:buChar char="•"/>
            </a:pPr>
            <a:r>
              <a:rPr lang="en-US" b="0" dirty="0"/>
              <a:t>We should somehow</a:t>
            </a:r>
            <a:r>
              <a:rPr lang="bg-BG" b="0" dirty="0"/>
              <a:t> </a:t>
            </a:r>
            <a:r>
              <a:rPr lang="en-US" b="1" dirty="0"/>
              <a:t>measure all the piles together</a:t>
            </a:r>
            <a:r>
              <a:rPr lang="en-US" b="0" dirty="0"/>
              <a:t>.</a:t>
            </a:r>
          </a:p>
          <a:p>
            <a:pPr marL="628650" lvl="1" indent="-171450">
              <a:buFont typeface="Arial" panose="020B0604020202020204" pitchFamily="34" charset="0"/>
              <a:buChar char="•"/>
            </a:pPr>
            <a:r>
              <a:rPr lang="en-US" b="0" dirty="0"/>
              <a:t>We need to build a </a:t>
            </a:r>
            <a:r>
              <a:rPr lang="en-US" b="1" dirty="0"/>
              <a:t>combination of coins from all the piles </a:t>
            </a:r>
            <a:r>
              <a:rPr lang="en-US" b="0" dirty="0"/>
              <a:t>and measure them together, because if we ignore some piles, the counterfeit may be among them and we will not be able to solve the problem using just one measurement.</a:t>
            </a:r>
          </a:p>
          <a:p>
            <a:pPr marL="628650" lvl="1" indent="-171450">
              <a:buFont typeface="Arial" panose="020B0604020202020204" pitchFamily="34" charset="0"/>
              <a:buChar char="•"/>
            </a:pPr>
            <a:r>
              <a:rPr lang="en-US" b="0" dirty="0"/>
              <a:t>But if we build a combination of piles how do we recognize which coin comes from which pile?</a:t>
            </a:r>
          </a:p>
          <a:p>
            <a:pPr marL="628650" lvl="1" indent="-171450">
              <a:buFont typeface="Arial" panose="020B0604020202020204" pitchFamily="34" charset="0"/>
              <a:buChar char="•"/>
            </a:pPr>
            <a:r>
              <a:rPr lang="en-US" b="0" dirty="0"/>
              <a:t>Here we need creative solution.</a:t>
            </a:r>
          </a:p>
          <a:p>
            <a:pPr marL="0" lvl="0" indent="0">
              <a:buFont typeface="Arial" panose="020B0604020202020204" pitchFamily="34" charset="0"/>
              <a:buNone/>
            </a:pPr>
            <a:endParaRPr lang="en-US" sz="1200" dirty="0"/>
          </a:p>
          <a:p>
            <a:pPr marL="0" lvl="0" indent="0">
              <a:buFont typeface="Arial" panose="020B0604020202020204" pitchFamily="34" charset="0"/>
              <a:buNone/>
            </a:pPr>
            <a:r>
              <a:rPr lang="en-US" sz="1200" dirty="0"/>
              <a:t>We build a </a:t>
            </a:r>
            <a:r>
              <a:rPr lang="en-US" sz="1200" b="1" dirty="0"/>
              <a:t>combination of coins </a:t>
            </a:r>
            <a:r>
              <a:rPr lang="en-US" sz="1200" dirty="0"/>
              <a:t>by taking </a:t>
            </a:r>
            <a:r>
              <a:rPr lang="en-US" sz="1200" b="1" dirty="0"/>
              <a:t>1 coin </a:t>
            </a:r>
            <a:r>
              <a:rPr lang="en-US" sz="1200" dirty="0"/>
              <a:t>from pile #1, </a:t>
            </a:r>
            <a:r>
              <a:rPr lang="en-US" sz="1200" b="1" dirty="0"/>
              <a:t>2 coins </a:t>
            </a:r>
            <a:r>
              <a:rPr lang="en-US" sz="1200" dirty="0"/>
              <a:t>from pile #2, </a:t>
            </a:r>
            <a:r>
              <a:rPr lang="en-US" sz="1200" b="1" dirty="0"/>
              <a:t>3 coins </a:t>
            </a:r>
            <a:r>
              <a:rPr lang="en-US" sz="1200" dirty="0"/>
              <a:t>from pile #3 and so on, up to </a:t>
            </a:r>
            <a:r>
              <a:rPr lang="en-US" sz="1200" b="1" dirty="0"/>
              <a:t>10 coins </a:t>
            </a:r>
            <a:r>
              <a:rPr lang="en-US" sz="1200" dirty="0"/>
              <a:t>from pile #10.</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We have a </a:t>
            </a:r>
            <a:r>
              <a:rPr lang="en-US" sz="1200" b="1" dirty="0"/>
              <a:t>total of 55 coins</a:t>
            </a:r>
            <a:r>
              <a:rPr lang="en-US" sz="1200" dirty="0"/>
              <a:t>. If all the coins are real, they will weigh </a:t>
            </a:r>
            <a:r>
              <a:rPr lang="en-US" sz="1200" b="1" dirty="0"/>
              <a:t>550 grams </a:t>
            </a:r>
            <a:r>
              <a:rPr lang="en-US" sz="1200" dirty="0"/>
              <a:t>together.</a:t>
            </a:r>
          </a:p>
          <a:p>
            <a:pPr marL="0" indent="0">
              <a:lnSpc>
                <a:spcPct val="110000"/>
              </a:lnSpc>
              <a:spcBef>
                <a:spcPct val="0"/>
              </a:spcBef>
              <a:buFont typeface="Wingdings" panose="05000000000000000000" pitchFamily="2" charset="2"/>
              <a:buNone/>
            </a:pPr>
            <a:endParaRPr lang="en-US" sz="1200" dirty="0"/>
          </a:p>
          <a:p>
            <a:pPr marL="0" indent="0">
              <a:lnSpc>
                <a:spcPct val="110000"/>
              </a:lnSpc>
              <a:spcBef>
                <a:spcPct val="0"/>
              </a:spcBef>
              <a:buFont typeface="Wingdings" panose="05000000000000000000" pitchFamily="2" charset="2"/>
              <a:buNone/>
            </a:pPr>
            <a:r>
              <a:rPr lang="en-US" sz="1200" dirty="0"/>
              <a:t>However, some coins will be </a:t>
            </a:r>
            <a:r>
              <a:rPr lang="en-US" sz="1200" b="1" dirty="0"/>
              <a:t>counterfeit</a:t>
            </a:r>
            <a:r>
              <a:rPr lang="en-US" sz="1200" b="0" dirty="0"/>
              <a:t>. And we can </a:t>
            </a:r>
            <a:r>
              <a:rPr lang="en-US" sz="1200" b="1" dirty="0"/>
              <a:t>measure the total weight</a:t>
            </a:r>
            <a:r>
              <a:rPr lang="en-US" sz="1200" b="0" dirty="0"/>
              <a:t> of all the coins together, and we can find which pile is fake. Let's see how.</a:t>
            </a:r>
            <a:endParaRPr lang="en-US" sz="1200" b="1" dirty="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0630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3200" dirty="0"/>
              <a:t>We weigh </a:t>
            </a:r>
            <a:r>
              <a:rPr lang="en-US" sz="3200" b="1" dirty="0"/>
              <a:t>all the coins together </a:t>
            </a:r>
            <a:r>
              <a:rPr lang="en-US" sz="3400" dirty="0"/>
              <a:t>using the weighing scale.</a:t>
            </a:r>
            <a:endParaRPr lang="bg-BG" sz="3400" dirty="0"/>
          </a:p>
          <a:p>
            <a:pPr marL="0" indent="0">
              <a:buFont typeface="Wingdings" panose="05000000000000000000" pitchFamily="2" charset="2"/>
              <a:buNone/>
            </a:pPr>
            <a:endParaRPr lang="bg-BG" sz="3400" dirty="0"/>
          </a:p>
          <a:p>
            <a:pPr marL="0" indent="0">
              <a:buFont typeface="Wingdings" panose="05000000000000000000" pitchFamily="2" charset="2"/>
              <a:buNone/>
            </a:pPr>
            <a:r>
              <a:rPr lang="en-US" sz="3200" dirty="0"/>
              <a:t>It reads, for example, </a:t>
            </a:r>
            <a:r>
              <a:rPr lang="en-US" sz="3200" b="1" dirty="0"/>
              <a:t>553 grams</a:t>
            </a:r>
            <a:r>
              <a:rPr lang="en-US" sz="3200" b="0" dirty="0"/>
              <a:t>.</a:t>
            </a:r>
            <a:endParaRPr lang="bg-BG" sz="3200" b="0"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 </a:t>
            </a:r>
            <a:r>
              <a:rPr lang="en-US" sz="3200" b="1" dirty="0"/>
              <a:t>difference </a:t>
            </a:r>
            <a:r>
              <a:rPr lang="en-US" sz="3200" dirty="0"/>
              <a:t>is: 553 – 550 = </a:t>
            </a:r>
            <a:r>
              <a:rPr lang="en-US" sz="3200" b="1" dirty="0"/>
              <a:t>3 grams</a:t>
            </a:r>
            <a:r>
              <a:rPr lang="en-US" sz="3200" b="0" dirty="0"/>
              <a:t>.</a:t>
            </a:r>
          </a:p>
          <a:p>
            <a:pPr marL="360000" indent="-180000">
              <a:buFont typeface="Arial" panose="020B0604020202020204" pitchFamily="34" charset="0"/>
              <a:buChar char="•"/>
            </a:pPr>
            <a:r>
              <a:rPr lang="en-US" sz="3200" b="0" dirty="0"/>
              <a:t>If all the coins were </a:t>
            </a:r>
            <a:r>
              <a:rPr lang="en-US" sz="3200" b="1" dirty="0"/>
              <a:t>real gold</a:t>
            </a:r>
            <a:r>
              <a:rPr lang="en-US" sz="3200" b="0" dirty="0"/>
              <a:t>, they would weigh </a:t>
            </a:r>
            <a:r>
              <a:rPr lang="en-US" sz="3200" b="1" dirty="0"/>
              <a:t>550 grams</a:t>
            </a:r>
            <a:r>
              <a:rPr lang="en-US" sz="3200" b="0" dirty="0"/>
              <a:t>.</a:t>
            </a:r>
          </a:p>
          <a:p>
            <a:pPr marL="360000" indent="-180000">
              <a:buFont typeface="Arial" panose="020B0604020202020204" pitchFamily="34" charset="0"/>
              <a:buChar char="•"/>
            </a:pPr>
            <a:r>
              <a:rPr lang="en-US" sz="3200" b="0" dirty="0"/>
              <a:t>But the measurements shows a </a:t>
            </a:r>
            <a:r>
              <a:rPr lang="en-US" sz="3200" b="1" dirty="0"/>
              <a:t>difference of 3 grams</a:t>
            </a:r>
            <a:r>
              <a:rPr lang="en-US" sz="3200" b="0" dirty="0"/>
              <a:t>.</a:t>
            </a:r>
          </a:p>
          <a:p>
            <a:pPr marL="0" indent="0">
              <a:buFont typeface="Arial" panose="020B0604020202020204" pitchFamily="34" charset="0"/>
              <a:buNone/>
            </a:pPr>
            <a:endParaRPr lang="bg-BG" sz="3200" b="1" dirty="0"/>
          </a:p>
          <a:p>
            <a:pPr marL="0" indent="0">
              <a:buFont typeface="Wingdings" panose="05000000000000000000" pitchFamily="2" charset="2"/>
              <a:buNone/>
            </a:pPr>
            <a:r>
              <a:rPr lang="en-US" sz="3200" dirty="0"/>
              <a:t>We can conclude that we have </a:t>
            </a:r>
            <a:r>
              <a:rPr lang="en-US" sz="3200" b="1" dirty="0"/>
              <a:t>3 counterfeit coins</a:t>
            </a:r>
            <a:r>
              <a:rPr lang="en-US" sz="3200" b="0" dirty="0"/>
              <a:t>, because each counterfeit coin adds to the total weight 1 gram (counterfeit coins weigh 11 instead of 10 grams).</a:t>
            </a:r>
            <a:endParaRPr lang="bg-BG" sz="3200" b="1" dirty="0"/>
          </a:p>
          <a:p>
            <a:pPr marL="0" indent="0">
              <a:buFont typeface="Wingdings" panose="05000000000000000000" pitchFamily="2" charset="2"/>
              <a:buNone/>
            </a:pPr>
            <a:endParaRPr lang="bg-BG" sz="3200" b="1" dirty="0"/>
          </a:p>
          <a:p>
            <a:pPr marL="0" indent="0">
              <a:buFont typeface="Wingdings" panose="05000000000000000000" pitchFamily="2" charset="2"/>
              <a:buNone/>
            </a:pPr>
            <a:r>
              <a:rPr lang="en-US" sz="3200" dirty="0"/>
              <a:t>Therefore, these are the coins from the </a:t>
            </a:r>
            <a:r>
              <a:rPr lang="en-US" sz="3200" b="1" dirty="0"/>
              <a:t>pile #3</a:t>
            </a:r>
            <a:r>
              <a:rPr lang="en-US" sz="3200" b="0" dirty="0"/>
              <a:t>.</a:t>
            </a:r>
          </a:p>
          <a:p>
            <a:pPr marL="360000" indent="-180000">
              <a:buFont typeface="Arial" panose="020B0604020202020204" pitchFamily="34" charset="0"/>
              <a:buChar char="•"/>
            </a:pPr>
            <a:r>
              <a:rPr lang="en-US" sz="3200" b="0" dirty="0"/>
              <a:t>The fake pile is #3, which holds 3 coins, weighing 33 grams.</a:t>
            </a:r>
          </a:p>
          <a:p>
            <a:pPr marL="360000" indent="-180000">
              <a:buFont typeface="Arial" panose="020B0604020202020204" pitchFamily="34" charset="0"/>
              <a:buChar char="•"/>
            </a:pPr>
            <a:r>
              <a:rPr lang="en-US" sz="3200" b="0" dirty="0"/>
              <a:t>The other 9 piles, holding the other 52 coins, are real, and their weight is 520 grams.</a:t>
            </a:r>
          </a:p>
          <a:p>
            <a:pPr marL="360000" indent="-180000">
              <a:buFont typeface="Arial" panose="020B0604020202020204" pitchFamily="34" charset="0"/>
              <a:buChar char="•"/>
            </a:pPr>
            <a:r>
              <a:rPr lang="en-US" sz="3200" b="1" dirty="0"/>
              <a:t>33 grams </a:t>
            </a:r>
            <a:r>
              <a:rPr lang="en-US" sz="3200" b="0" dirty="0"/>
              <a:t>(the weight</a:t>
            </a:r>
            <a:r>
              <a:rPr lang="bg-BG" sz="3200" b="0" dirty="0"/>
              <a:t> </a:t>
            </a:r>
            <a:r>
              <a:rPr lang="en-US" sz="3200" b="0" dirty="0"/>
              <a:t>of the counterfeit coins) + </a:t>
            </a:r>
            <a:r>
              <a:rPr lang="en-US" sz="3200" b="1" dirty="0"/>
              <a:t>520 grams</a:t>
            </a:r>
            <a:r>
              <a:rPr lang="en-US" sz="3200" b="0" dirty="0"/>
              <a:t> (the weight</a:t>
            </a:r>
            <a:r>
              <a:rPr lang="bg-BG" sz="3200" b="0" dirty="0"/>
              <a:t> </a:t>
            </a:r>
            <a:r>
              <a:rPr lang="en-US" sz="3200" b="0" dirty="0"/>
              <a:t>of the real coins) = </a:t>
            </a:r>
            <a:r>
              <a:rPr lang="en-US" sz="3200" b="1" dirty="0"/>
              <a:t>533 grams </a:t>
            </a:r>
            <a:r>
              <a:rPr lang="en-US" sz="3200" b="0" dirty="0"/>
              <a:t>(the total weight)</a:t>
            </a:r>
            <a:endParaRPr lang="bg-BG" sz="3200" b="0" dirty="0"/>
          </a:p>
          <a:p>
            <a:pPr marL="0" indent="0">
              <a:buFont typeface="Wingdings" panose="05000000000000000000" pitchFamily="2" charset="2"/>
              <a:buNone/>
            </a:pPr>
            <a:endParaRPr lang="en-US" sz="3200" dirty="0"/>
          </a:p>
          <a:p>
            <a:pPr marL="0" indent="0">
              <a:buFont typeface="Wingdings" panose="05000000000000000000" pitchFamily="2" charset="2"/>
              <a:buNone/>
            </a:pPr>
            <a:r>
              <a:rPr lang="en-US" sz="3400" dirty="0"/>
              <a:t>Conclusion: </a:t>
            </a:r>
            <a:r>
              <a:rPr lang="en-US" sz="3400" b="1" dirty="0"/>
              <a:t>pile #3 </a:t>
            </a:r>
            <a:r>
              <a:rPr lang="en-US" sz="3400" dirty="0"/>
              <a:t>is counterfeit</a:t>
            </a:r>
            <a:endParaRPr lang="bg-BG" sz="3400" dirty="0"/>
          </a:p>
          <a:p>
            <a:pPr marL="360000" indent="-180000">
              <a:buFont typeface="Arial" panose="020B0604020202020204" pitchFamily="34" charset="0"/>
              <a:buChar char="•"/>
            </a:pPr>
            <a:r>
              <a:rPr lang="en-US" sz="3400" dirty="0"/>
              <a:t>If we had 7 counterfeit coins (which come from the pile #7), the difference would be 7, right?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t>In the same way, if we had 4 counterfeit coins (from the fake pile #4), the difference would be 4.</a:t>
            </a:r>
          </a:p>
          <a:p>
            <a:pPr marL="360000" indent="-180000">
              <a:buFont typeface="Arial" panose="020B0604020202020204" pitchFamily="34" charset="0"/>
              <a:buChar char="•"/>
            </a:pPr>
            <a:r>
              <a:rPr lang="en-US" sz="3400" b="0" dirty="0"/>
              <a:t>You can check yourself that this algorithm will work for any fake pile from #1 to #10.</a:t>
            </a:r>
            <a:endParaRPr lang="bg-BG" sz="3600" b="0" dirty="0"/>
          </a:p>
          <a:p>
            <a:pPr marL="0" indent="0">
              <a:buFont typeface="Wingdings" panose="05000000000000000000" pitchFamily="2" charset="2"/>
              <a:buNone/>
            </a:pPr>
            <a:endParaRPr lang="en-US" sz="3600"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4868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Now it's time to </a:t>
            </a:r>
            <a:r>
              <a:rPr lang="en-US" sz="3600" b="1" dirty="0"/>
              <a:t>solve the "Longest Palindrome Sub-List" problem</a:t>
            </a:r>
            <a:r>
              <a:rPr lang="en-US" sz="3600" dirty="0"/>
              <a:t>.</a:t>
            </a:r>
          </a:p>
          <a:p>
            <a:pPr>
              <a:buClr>
                <a:schemeClr val="tx1"/>
              </a:buClr>
            </a:pPr>
            <a:r>
              <a:rPr lang="en-US" sz="4000" dirty="0"/>
              <a:t>First, let's </a:t>
            </a:r>
            <a:r>
              <a:rPr lang="en-US" sz="4000" b="1" dirty="0"/>
              <a:t>define the problem</a:t>
            </a:r>
            <a:r>
              <a:rPr lang="en-US" sz="4000" dirty="0"/>
              <a:t>. We should have </a:t>
            </a:r>
            <a:r>
              <a:rPr lang="en-US" sz="4000" b="1" dirty="0"/>
              <a:t>clear requirements</a:t>
            </a:r>
            <a:r>
              <a:rPr lang="en-US" sz="4000" dirty="0"/>
              <a:t>.</a:t>
            </a:r>
          </a:p>
          <a:p>
            <a:pPr marL="360000" indent="-180000">
              <a:buClr>
                <a:schemeClr val="tx1"/>
              </a:buClr>
              <a:buFont typeface="Arial" panose="020B0604020202020204" pitchFamily="34" charset="0"/>
              <a:buChar char="•"/>
            </a:pPr>
            <a:r>
              <a:rPr lang="en-US" sz="4000" dirty="0"/>
              <a:t>We are given a </a:t>
            </a:r>
            <a:r>
              <a:rPr lang="en-US" sz="4000" b="1" dirty="0"/>
              <a:t>list of letters</a:t>
            </a:r>
            <a:r>
              <a:rPr lang="en-US" sz="4000" dirty="0"/>
              <a:t>.</a:t>
            </a:r>
          </a:p>
          <a:p>
            <a:pPr marL="360000" indent="-180000">
              <a:buClr>
                <a:schemeClr val="tx1"/>
              </a:buClr>
              <a:buFont typeface="Arial" panose="020B0604020202020204" pitchFamily="34" charset="0"/>
              <a:buChar char="•"/>
            </a:pPr>
            <a:r>
              <a:rPr lang="en-US" sz="3600" dirty="0"/>
              <a:t>We have many </a:t>
            </a:r>
            <a:r>
              <a:rPr lang="en-US" sz="3600" b="1" dirty="0"/>
              <a:t>sub-lists</a:t>
            </a:r>
            <a:r>
              <a:rPr lang="en-US" sz="3600" b="0" dirty="0"/>
              <a:t> in the input list</a:t>
            </a:r>
            <a:r>
              <a:rPr lang="en-US" sz="3600" dirty="0"/>
              <a:t>.</a:t>
            </a:r>
            <a:endParaRPr lang="bg-BG" sz="3600" dirty="0"/>
          </a:p>
          <a:p>
            <a:pPr marL="360000" indent="-180000">
              <a:buClr>
                <a:schemeClr val="tx1"/>
              </a:buClr>
              <a:buFont typeface="Arial" panose="020B0604020202020204" pitchFamily="34" charset="0"/>
              <a:buChar char="•"/>
            </a:pPr>
            <a:r>
              <a:rPr lang="en-US" sz="3600" dirty="0"/>
              <a:t>Some of them are </a:t>
            </a:r>
            <a:r>
              <a:rPr lang="en-US" sz="3600" b="1" dirty="0"/>
              <a:t>palindromes</a:t>
            </a:r>
            <a:r>
              <a:rPr lang="en-US" sz="3600" dirty="0"/>
              <a:t>.</a:t>
            </a:r>
            <a:endParaRPr lang="bg-BG" sz="3600" dirty="0"/>
          </a:p>
          <a:p>
            <a:pPr marL="360000" indent="-180000">
              <a:buClr>
                <a:schemeClr val="tx1"/>
              </a:buClr>
              <a:buFont typeface="Arial" panose="020B0604020202020204" pitchFamily="34" charset="0"/>
              <a:buChar char="•"/>
            </a:pPr>
            <a:r>
              <a:rPr lang="en-US" sz="3600" dirty="0"/>
              <a:t>Our </a:t>
            </a:r>
            <a:r>
              <a:rPr lang="en-US" sz="3600" b="1" dirty="0"/>
              <a:t>goal</a:t>
            </a:r>
            <a:r>
              <a:rPr lang="en-US" sz="3600" dirty="0"/>
              <a:t> is to find the longest palindrome.</a:t>
            </a:r>
            <a:endParaRPr lang="en-GB" sz="3600" dirty="0"/>
          </a:p>
          <a:p>
            <a:pPr>
              <a:buClr>
                <a:schemeClr val="tx1"/>
              </a:buClr>
            </a:pPr>
            <a:endParaRPr lang="bg-BG" sz="3600" dirty="0"/>
          </a:p>
          <a:p>
            <a:pPr>
              <a:buClr>
                <a:schemeClr val="tx1"/>
              </a:buClr>
            </a:pPr>
            <a:r>
              <a:rPr lang="en-US" sz="3600" dirty="0"/>
              <a:t>Let's see some </a:t>
            </a:r>
            <a:r>
              <a:rPr lang="en-US" sz="3600" b="1" dirty="0"/>
              <a:t>examples</a:t>
            </a:r>
            <a:r>
              <a:rPr lang="en-US" sz="3600" dirty="0"/>
              <a:t>:</a:t>
            </a:r>
          </a:p>
          <a:p>
            <a:pPr marL="360000" indent="-180000">
              <a:buClr>
                <a:schemeClr val="tx1"/>
              </a:buClr>
              <a:buFont typeface="Arial" panose="020B0604020202020204" pitchFamily="34" charset="0"/>
              <a:buChar char="•"/>
            </a:pPr>
            <a:r>
              <a:rPr lang="en-US" sz="3600" dirty="0"/>
              <a:t>In this </a:t>
            </a:r>
            <a:r>
              <a:rPr lang="en-US" sz="3600" b="1" dirty="0"/>
              <a:t>example </a:t>
            </a:r>
            <a:r>
              <a:rPr lang="en-US" sz="3600" dirty="0"/>
              <a:t>we have a palindrome of length </a:t>
            </a:r>
            <a:r>
              <a:rPr lang="en-US" sz="3600" b="1" dirty="0"/>
              <a:t>2</a:t>
            </a:r>
            <a:r>
              <a:rPr lang="en-US" sz="3600" dirty="0"/>
              <a:t>.</a:t>
            </a:r>
          </a:p>
          <a:p>
            <a:pPr marL="360000" indent="-180000">
              <a:buClr>
                <a:schemeClr val="tx1"/>
              </a:buClr>
              <a:buFont typeface="Arial" panose="020B0604020202020204" pitchFamily="34" charset="0"/>
              <a:buChar char="•"/>
            </a:pPr>
            <a:r>
              <a:rPr lang="en-US" sz="3600" dirty="0"/>
              <a:t>And there is no other longer palindrome.</a:t>
            </a:r>
          </a:p>
          <a:p>
            <a:pPr marL="0" indent="0">
              <a:buClr>
                <a:schemeClr val="tx1"/>
              </a:buClr>
              <a:buFont typeface="Arial" panose="020B0604020202020204" pitchFamily="34" charset="0"/>
              <a:buNone/>
            </a:pPr>
            <a:endParaRPr lang="en-US" sz="3600" dirty="0"/>
          </a:p>
          <a:p>
            <a:pPr marL="0" indent="0">
              <a:buClr>
                <a:schemeClr val="tx1"/>
              </a:buClr>
              <a:buFont typeface="Arial" panose="020B0604020202020204" pitchFamily="34" charset="0"/>
              <a:buNone/>
            </a:pPr>
            <a:r>
              <a:rPr lang="en-US" sz="3600" dirty="0"/>
              <a:t>In the following </a:t>
            </a:r>
            <a:r>
              <a:rPr lang="en-US" sz="3600" b="1" dirty="0"/>
              <a:t>example</a:t>
            </a:r>
            <a:r>
              <a:rPr lang="en-US" sz="3600" dirty="0"/>
              <a:t>, we have a list that is itself a palindrome, and its length is </a:t>
            </a:r>
            <a:r>
              <a:rPr lang="en-US" sz="3600" b="1" dirty="0"/>
              <a:t>4</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In this</a:t>
            </a:r>
            <a:r>
              <a:rPr lang="en-US" sz="3600" b="1" dirty="0"/>
              <a:t> example </a:t>
            </a:r>
            <a:r>
              <a:rPr lang="en-US" sz="3600" dirty="0"/>
              <a:t>we have a palindrome sub-list of length </a:t>
            </a:r>
            <a:r>
              <a:rPr lang="en-US" sz="3600" b="1" dirty="0"/>
              <a:t>3</a:t>
            </a:r>
            <a:r>
              <a:rPr lang="en-US" sz="3600" dirty="0"/>
              <a:t>.</a:t>
            </a:r>
          </a:p>
          <a:p>
            <a:pPr marL="0" indent="0">
              <a:buClr>
                <a:schemeClr val="tx1"/>
              </a:buClr>
              <a:buFont typeface="Arial" panose="020B0604020202020204" pitchFamily="34" charset="0"/>
              <a:buNone/>
            </a:pPr>
            <a:endParaRPr lang="en-US" sz="3600" dirty="0"/>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3600" dirty="0"/>
              <a:t>Here we have a palindrome sub-list of length </a:t>
            </a:r>
            <a:r>
              <a:rPr lang="en-US" sz="3600" b="1" dirty="0"/>
              <a:t>5</a:t>
            </a:r>
            <a:r>
              <a:rPr lang="en-US" sz="3600" dirty="0"/>
              <a:t>.</a:t>
            </a:r>
          </a:p>
          <a:p>
            <a:pPr marL="0" indent="0">
              <a:buClr>
                <a:schemeClr val="tx1"/>
              </a:buClr>
              <a:buFont typeface="Arial" panose="020B0604020202020204" pitchFamily="34" charset="0"/>
              <a:buNone/>
            </a:pPr>
            <a:endParaRPr lang="en-US" sz="3600" dirty="0"/>
          </a:p>
          <a:p>
            <a:pPr>
              <a:buClr>
                <a:schemeClr val="tx1"/>
              </a:buClr>
            </a:pPr>
            <a:r>
              <a:rPr lang="en-US" sz="3600" dirty="0"/>
              <a:t>The next stage of problem solving, after defining the problem and its requirements, is the </a:t>
            </a:r>
            <a:r>
              <a:rPr lang="en-US" sz="3600" b="1" dirty="0"/>
              <a:t>problem analysis</a:t>
            </a:r>
            <a:r>
              <a:rPr lang="en-US" sz="3600" dirty="0"/>
              <a:t>.</a:t>
            </a:r>
          </a:p>
          <a:p>
            <a:pPr marL="360000" indent="-180000">
              <a:buClr>
                <a:schemeClr val="tx1"/>
              </a:buClr>
              <a:buFont typeface="Arial" panose="020B0604020202020204" pitchFamily="34" charset="0"/>
              <a:buChar char="•"/>
            </a:pPr>
            <a:r>
              <a:rPr lang="en-US" sz="3600" dirty="0"/>
              <a:t>It is important to notice that</a:t>
            </a:r>
            <a:r>
              <a:rPr lang="en-US" sz="3400" dirty="0"/>
              <a:t> we can have </a:t>
            </a:r>
            <a:r>
              <a:rPr lang="en-US" sz="3400" b="1" dirty="0"/>
              <a:t>2 types of palindromes</a:t>
            </a:r>
            <a:r>
              <a:rPr lang="en-US" sz="3400" dirty="0"/>
              <a:t>: odd-length and even-length.</a:t>
            </a:r>
          </a:p>
          <a:p>
            <a:pPr marL="360000" indent="-180000">
              <a:buClr>
                <a:schemeClr val="tx1"/>
              </a:buClr>
              <a:buFont typeface="Arial" panose="020B0604020202020204" pitchFamily="34" charset="0"/>
              <a:buChar char="•"/>
            </a:pPr>
            <a:r>
              <a:rPr lang="en-US" sz="3400" b="1" dirty="0"/>
              <a:t>Odd-length palindromes </a:t>
            </a:r>
            <a:r>
              <a:rPr lang="en-US" sz="3400" dirty="0"/>
              <a:t>have one letter at the middle and the other letters are symmetrical around this letter. We call this scenario "</a:t>
            </a:r>
            <a:r>
              <a:rPr lang="en-US" sz="3400" b="1" dirty="0"/>
              <a:t>single central point</a:t>
            </a:r>
            <a:r>
              <a:rPr lang="en-US" sz="3400" dirty="0"/>
              <a:t>".</a:t>
            </a:r>
          </a:p>
          <a:p>
            <a:pPr marL="360000" indent="-180000">
              <a:buClr>
                <a:schemeClr val="tx1"/>
              </a:buClr>
              <a:buFont typeface="Arial" panose="020B0604020202020204" pitchFamily="34" charset="0"/>
              <a:buChar char="•"/>
            </a:pPr>
            <a:r>
              <a:rPr lang="en-US" sz="3400" b="1" dirty="0"/>
              <a:t>Even-length palindromes </a:t>
            </a:r>
            <a:r>
              <a:rPr lang="en-US" sz="3400" dirty="0"/>
              <a:t>have two letters at the middle and the other letters are symmetrical around these two letters. We call this scenario "</a:t>
            </a:r>
            <a:r>
              <a:rPr lang="en-US" sz="3400" b="1" dirty="0"/>
              <a:t>double central point</a:t>
            </a:r>
            <a:r>
              <a:rPr lang="en-US" sz="3400" dirty="0"/>
              <a:t>".</a:t>
            </a:r>
          </a:p>
          <a:p>
            <a:pPr marL="360000" indent="-180000">
              <a:buClr>
                <a:schemeClr val="tx1"/>
              </a:buClr>
              <a:buFont typeface="Arial" panose="020B0604020202020204" pitchFamily="34" charset="0"/>
              <a:buChar char="•"/>
            </a:pPr>
            <a:r>
              <a:rPr lang="en-US" sz="3400" dirty="0"/>
              <a:t>These two cases might be handled by </a:t>
            </a:r>
            <a:r>
              <a:rPr lang="en-US" sz="3400" b="1" dirty="0"/>
              <a:t>the same algorithm </a:t>
            </a:r>
            <a:r>
              <a:rPr lang="en-US" sz="3400" dirty="0"/>
              <a:t>or separately with </a:t>
            </a:r>
            <a:r>
              <a:rPr lang="en-US" sz="3400" b="1" dirty="0"/>
              <a:t>different algorithms</a:t>
            </a:r>
            <a:r>
              <a:rPr lang="en-US" sz="3400" dirty="0"/>
              <a:t>. We shall see later, but it is good that we have examples of both cases.</a:t>
            </a:r>
          </a:p>
          <a:p>
            <a:pPr marL="0" indent="0">
              <a:buClr>
                <a:schemeClr val="tx1"/>
              </a:buClr>
              <a:buFont typeface="Arial" panose="020B0604020202020204" pitchFamily="34" charset="0"/>
              <a:buNone/>
            </a:pPr>
            <a:endParaRPr lang="en-US" sz="3400" b="1" dirty="0">
              <a:solidFill>
                <a:schemeClr val="bg1"/>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6214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GB" sz="3400" b="0" dirty="0">
                <a:solidFill>
                  <a:schemeClr val="bg1"/>
                </a:solidFill>
              </a:rPr>
              <a:t>The next stage in problem solving is to </a:t>
            </a:r>
            <a:r>
              <a:rPr lang="en-GB" sz="3400" b="1" dirty="0">
                <a:solidFill>
                  <a:schemeClr val="bg1"/>
                </a:solidFill>
              </a:rPr>
              <a:t>identify</a:t>
            </a:r>
            <a:r>
              <a:rPr lang="en-GB" sz="3400" b="1" dirty="0"/>
              <a:t> potential solutions</a:t>
            </a:r>
            <a:r>
              <a:rPr lang="en-GB" sz="3400" dirty="0"/>
              <a:t>: </a:t>
            </a:r>
          </a:p>
          <a:p>
            <a:pPr lvl="0">
              <a:buClr>
                <a:schemeClr val="tx1"/>
              </a:buClr>
            </a:pPr>
            <a:endParaRPr lang="en-GB" sz="3400" dirty="0"/>
          </a:p>
          <a:p>
            <a:pPr marL="0" lvl="0" indent="-14288">
              <a:buClr>
                <a:schemeClr val="tx1"/>
              </a:buClr>
              <a:buFont typeface="+mj-lt"/>
              <a:buNone/>
            </a:pPr>
            <a:r>
              <a:rPr lang="en-GB" sz="3200" b="1" dirty="0"/>
              <a:t>Solution #1</a:t>
            </a:r>
            <a:r>
              <a:rPr lang="en-GB" sz="3200" dirty="0"/>
              <a:t> is to find </a:t>
            </a:r>
            <a:r>
              <a:rPr lang="en-GB" sz="3200" b="1" dirty="0"/>
              <a:t>all possible start + end positions </a:t>
            </a:r>
            <a:r>
              <a:rPr lang="en-GB" sz="3200" dirty="0"/>
              <a:t>and check for palindrome.</a:t>
            </a:r>
          </a:p>
          <a:p>
            <a:pPr marL="360000" lvl="0" indent="-180000">
              <a:buClr>
                <a:schemeClr val="tx1"/>
              </a:buClr>
              <a:buFont typeface="Arial" panose="020B0604020202020204" pitchFamily="34" charset="0"/>
              <a:buChar char="•"/>
            </a:pPr>
            <a:r>
              <a:rPr lang="en-GB" sz="3200" dirty="0"/>
              <a:t>The </a:t>
            </a:r>
            <a:r>
              <a:rPr lang="en-GB" sz="3200" b="1" dirty="0"/>
              <a:t>start can be any position </a:t>
            </a:r>
            <a:r>
              <a:rPr lang="en-GB" sz="3200" dirty="0"/>
              <a:t>and the </a:t>
            </a:r>
            <a:r>
              <a:rPr lang="en-GB" sz="3200" b="1" dirty="0"/>
              <a:t>end can be any position </a:t>
            </a:r>
            <a:r>
              <a:rPr lang="en-GB" sz="3200" dirty="0"/>
              <a:t>which is </a:t>
            </a:r>
            <a:r>
              <a:rPr lang="en-GB" sz="3200" b="1" dirty="0"/>
              <a:t>on the right </a:t>
            </a:r>
            <a:r>
              <a:rPr lang="en-GB" sz="3200" dirty="0"/>
              <a:t>from the start or is the start itself.</a:t>
            </a:r>
          </a:p>
          <a:p>
            <a:pPr marL="360000" lvl="0" indent="-180000">
              <a:buClr>
                <a:schemeClr val="tx1"/>
              </a:buClr>
              <a:buFont typeface="Arial" panose="020B0604020202020204" pitchFamily="34" charset="0"/>
              <a:buChar char="•"/>
            </a:pPr>
            <a:r>
              <a:rPr lang="en-GB" sz="3200" dirty="0"/>
              <a:t>This way we can find </a:t>
            </a:r>
            <a:r>
              <a:rPr lang="en-GB" sz="3200" b="1" dirty="0"/>
              <a:t>all sub-lists </a:t>
            </a:r>
            <a:r>
              <a:rPr lang="en-GB" sz="3200" dirty="0"/>
              <a:t>inside the input list.</a:t>
            </a:r>
          </a:p>
          <a:p>
            <a:pPr marL="360000" lvl="0" indent="-180000">
              <a:buClr>
                <a:schemeClr val="tx1"/>
              </a:buClr>
              <a:buFont typeface="Arial" panose="020B0604020202020204" pitchFamily="34" charset="0"/>
              <a:buChar char="•"/>
            </a:pPr>
            <a:r>
              <a:rPr lang="en-GB" sz="3200" dirty="0"/>
              <a:t>We can check each sub-list whether it is a </a:t>
            </a:r>
            <a:r>
              <a:rPr lang="en-GB" sz="3200" b="1" dirty="0"/>
              <a:t>palindrome</a:t>
            </a:r>
            <a:r>
              <a:rPr lang="en-GB" sz="3200" b="0" dirty="0"/>
              <a:t> or not</a:t>
            </a:r>
            <a:r>
              <a:rPr lang="en-GB" sz="3200" dirty="0"/>
              <a:t>:</a:t>
            </a:r>
          </a:p>
          <a:p>
            <a:pPr marL="720000" lvl="1" indent="-180000">
              <a:buClr>
                <a:schemeClr val="tx1"/>
              </a:buClr>
              <a:buFont typeface="Arial" panose="020B0604020202020204" pitchFamily="34" charset="0"/>
              <a:buChar char="•"/>
            </a:pPr>
            <a:r>
              <a:rPr lang="en-GB" sz="3200" dirty="0"/>
              <a:t>We check whether </a:t>
            </a:r>
            <a:r>
              <a:rPr lang="en-GB" sz="3200" b="1" dirty="0"/>
              <a:t>the letter at the start position </a:t>
            </a:r>
            <a:r>
              <a:rPr lang="en-GB" sz="3200" b="0" dirty="0"/>
              <a:t>and </a:t>
            </a:r>
            <a:r>
              <a:rPr lang="en-GB" sz="3200" b="1" dirty="0"/>
              <a:t>at the end position </a:t>
            </a:r>
            <a:r>
              <a:rPr lang="en-US" sz="3200" b="1" dirty="0"/>
              <a:t>are</a:t>
            </a:r>
            <a:r>
              <a:rPr lang="en-GB" sz="3200" b="1" dirty="0"/>
              <a:t> the same</a:t>
            </a:r>
            <a:r>
              <a:rPr lang="bg-BG" sz="3200" b="0" dirty="0"/>
              <a:t>.</a:t>
            </a:r>
            <a:endParaRPr lang="en-GB" sz="3200" b="1" dirty="0"/>
          </a:p>
          <a:p>
            <a:pPr marL="720000" lvl="1" indent="-180000">
              <a:buClr>
                <a:schemeClr val="tx1"/>
              </a:buClr>
              <a:buFont typeface="Arial" panose="020B0604020202020204" pitchFamily="34" charset="0"/>
              <a:buChar char="•"/>
            </a:pPr>
            <a:r>
              <a:rPr lang="en-GB" sz="3200" dirty="0"/>
              <a:t>We </a:t>
            </a:r>
            <a:r>
              <a:rPr lang="en-GB" sz="3200" b="1" dirty="0"/>
              <a:t>move the start to the right </a:t>
            </a:r>
            <a:r>
              <a:rPr lang="en-GB" sz="3200" dirty="0"/>
              <a:t>and </a:t>
            </a:r>
            <a:r>
              <a:rPr lang="en-GB" sz="3200" b="1" dirty="0"/>
              <a:t>the end to the left </a:t>
            </a:r>
            <a:r>
              <a:rPr lang="en-GB" sz="3200" dirty="0"/>
              <a:t>and we compare the letters at these positions again.</a:t>
            </a:r>
          </a:p>
          <a:p>
            <a:pPr marL="720000" lvl="1" indent="-180000">
              <a:buClr>
                <a:schemeClr val="tx1"/>
              </a:buClr>
              <a:buFont typeface="Arial" panose="020B0604020202020204" pitchFamily="34" charset="0"/>
              <a:buChar char="•"/>
            </a:pPr>
            <a:r>
              <a:rPr lang="en-GB" sz="3200" dirty="0"/>
              <a:t>We </a:t>
            </a:r>
            <a:r>
              <a:rPr lang="en-GB" sz="3200" b="1" dirty="0"/>
              <a:t>repeat the same </a:t>
            </a:r>
            <a:r>
              <a:rPr lang="en-GB" sz="3200" dirty="0"/>
              <a:t>until </a:t>
            </a:r>
            <a:r>
              <a:rPr lang="en-GB" sz="3200" b="1" dirty="0"/>
              <a:t>the end moves before the start</a:t>
            </a:r>
            <a:r>
              <a:rPr lang="en-GB" sz="3200" dirty="0"/>
              <a:t>. This will mean a palindrome.</a:t>
            </a:r>
          </a:p>
          <a:p>
            <a:pPr marL="720000" lvl="1" indent="-180000">
              <a:buClr>
                <a:schemeClr val="tx1"/>
              </a:buClr>
              <a:buFont typeface="Arial" panose="020B0604020202020204" pitchFamily="34" charset="0"/>
              <a:buChar char="•"/>
            </a:pPr>
            <a:r>
              <a:rPr lang="en-GB" sz="3200" dirty="0"/>
              <a:t>If we find </a:t>
            </a:r>
            <a:r>
              <a:rPr lang="en-GB" sz="3200" b="1" dirty="0"/>
              <a:t>different letters </a:t>
            </a:r>
            <a:r>
              <a:rPr lang="en-GB" sz="3200" dirty="0"/>
              <a:t>at the start and the end positions at some moment, this means the sub-list is </a:t>
            </a:r>
            <a:r>
              <a:rPr lang="en-GB" sz="3200" b="1" dirty="0"/>
              <a:t>not palindrome</a:t>
            </a:r>
            <a:r>
              <a:rPr lang="en-GB" sz="3200" dirty="0"/>
              <a:t>.</a:t>
            </a:r>
            <a:endParaRPr lang="bg-BG" sz="3200" dirty="0"/>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3200" dirty="0"/>
              <a:t>Finally, </a:t>
            </a:r>
            <a:r>
              <a:rPr lang="en-GB" sz="3200" dirty="0"/>
              <a:t>we can take the </a:t>
            </a:r>
            <a:r>
              <a:rPr lang="en-GB" sz="3200" b="1" dirty="0"/>
              <a:t>longest of all </a:t>
            </a:r>
            <a:r>
              <a:rPr lang="en-US" sz="3200" b="1" dirty="0"/>
              <a:t>the </a:t>
            </a:r>
            <a:r>
              <a:rPr lang="en-GB" sz="3200" b="1" dirty="0"/>
              <a:t>palindromes </a:t>
            </a:r>
            <a:r>
              <a:rPr lang="en-GB" sz="3200" dirty="0"/>
              <a:t>we have found.</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#2 </a:t>
            </a:r>
            <a:r>
              <a:rPr lang="en-GB" sz="3200" dirty="0"/>
              <a:t>is to 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360000" lvl="0" indent="-180000">
              <a:buClr>
                <a:schemeClr val="tx1"/>
              </a:buClr>
              <a:buFont typeface="Arial" panose="020B0604020202020204" pitchFamily="34" charset="0"/>
              <a:buChar char="•"/>
            </a:pPr>
            <a:r>
              <a:rPr lang="en-GB" sz="3200" dirty="0"/>
              <a:t>We can assume </a:t>
            </a:r>
            <a:r>
              <a:rPr lang="en-GB" sz="3200" b="1" dirty="0"/>
              <a:t>each letter </a:t>
            </a:r>
            <a:r>
              <a:rPr lang="en-GB" sz="3200" dirty="0"/>
              <a:t>is a </a:t>
            </a:r>
            <a:r>
              <a:rPr lang="en-GB" sz="3200" b="1" dirty="0"/>
              <a:t>single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We assume that each sequence of </a:t>
            </a:r>
            <a:r>
              <a:rPr lang="en-GB" sz="3200" b="1" dirty="0"/>
              <a:t>two consecutive equal letters </a:t>
            </a:r>
            <a:r>
              <a:rPr lang="en-GB" sz="3200" dirty="0"/>
              <a:t>is a </a:t>
            </a:r>
            <a:r>
              <a:rPr lang="en-GB" sz="3200" b="1" dirty="0"/>
              <a:t>double central point</a:t>
            </a:r>
            <a:r>
              <a:rPr lang="en-GB" sz="3200" dirty="0"/>
              <a:t>. We can start from it and find </a:t>
            </a:r>
            <a:r>
              <a:rPr lang="en-GB" sz="3200" b="1" dirty="0"/>
              <a:t>how long palindrome we have</a:t>
            </a:r>
            <a:r>
              <a:rPr lang="en-GB" sz="3200" dirty="0"/>
              <a:t>.</a:t>
            </a:r>
          </a:p>
          <a:p>
            <a:pPr marL="720000" lvl="1" indent="-180000">
              <a:buClr>
                <a:schemeClr val="tx1"/>
              </a:buClr>
              <a:buFont typeface="Arial" panose="020B0604020202020204" pitchFamily="34" charset="0"/>
              <a:buChar char="•"/>
            </a:pPr>
            <a:r>
              <a:rPr lang="en-GB" sz="3200" dirty="0"/>
              <a:t>We can </a:t>
            </a:r>
            <a:r>
              <a:rPr lang="en-GB" sz="3200" b="1" dirty="0"/>
              <a:t>go left and right </a:t>
            </a:r>
            <a:r>
              <a:rPr lang="en-GB" sz="3200" dirty="0"/>
              <a:t>while possible and compare the letters: left and right.</a:t>
            </a:r>
          </a:p>
          <a:p>
            <a:pPr marL="720000" lvl="1" indent="-180000">
              <a:buClr>
                <a:schemeClr val="tx1"/>
              </a:buClr>
              <a:buFont typeface="Arial" panose="020B0604020202020204" pitchFamily="34" charset="0"/>
              <a:buChar char="•"/>
            </a:pPr>
            <a:r>
              <a:rPr lang="en-GB" sz="3200" dirty="0"/>
              <a:t>If the letters are the same, we still have a </a:t>
            </a:r>
            <a:r>
              <a:rPr lang="en-GB" sz="3200" b="1" dirty="0"/>
              <a:t>palindrome</a:t>
            </a:r>
            <a:r>
              <a:rPr lang="en-GB" sz="3200" dirty="0"/>
              <a:t>. If the letters are different, the palindrome has ended on the previous step.</a:t>
            </a:r>
          </a:p>
          <a:p>
            <a:pPr marL="360000" lvl="0" indent="-180000">
              <a:buClr>
                <a:schemeClr val="tx1"/>
              </a:buClr>
              <a:buFont typeface="Arial" panose="020B0604020202020204" pitchFamily="34" charset="0"/>
              <a:buChar char="•"/>
            </a:pPr>
            <a:r>
              <a:rPr lang="en-GB" sz="3200" dirty="0"/>
              <a:t>This algorithm will find </a:t>
            </a:r>
            <a:r>
              <a:rPr lang="en-GB" sz="3200" b="1" dirty="0"/>
              <a:t>all palindromes </a:t>
            </a:r>
            <a:r>
              <a:rPr lang="en-GB" sz="3200" dirty="0"/>
              <a:t>and we can take the </a:t>
            </a:r>
            <a:r>
              <a:rPr lang="en-GB" sz="3200" b="1" dirty="0"/>
              <a:t>longest of them</a:t>
            </a:r>
            <a:r>
              <a:rPr lang="en-GB" sz="3200" dirty="0"/>
              <a:t>.</a:t>
            </a:r>
          </a:p>
          <a:p>
            <a:pPr marL="0" lvl="0" indent="-14288">
              <a:buClr>
                <a:schemeClr val="tx1"/>
              </a:buClr>
              <a:buFont typeface="+mj-lt"/>
              <a:buNone/>
            </a:pPr>
            <a:endParaRPr lang="en-GB" sz="3200" dirty="0"/>
          </a:p>
          <a:p>
            <a:pPr marL="0" lvl="0" indent="-14288">
              <a:buClr>
                <a:schemeClr val="tx1"/>
              </a:buClr>
              <a:buFont typeface="+mj-lt"/>
              <a:buNone/>
            </a:pPr>
            <a:r>
              <a:rPr lang="en-GB" sz="3200" b="1" dirty="0"/>
              <a:t>Solution #3 </a:t>
            </a:r>
            <a:r>
              <a:rPr lang="en-GB" sz="3200" dirty="0"/>
              <a:t>is to find </a:t>
            </a:r>
            <a:r>
              <a:rPr lang="en-GB" sz="3200" b="1" dirty="0"/>
              <a:t>all sub-lists of size n</a:t>
            </a:r>
            <a:r>
              <a:rPr lang="en-GB" sz="3200" dirty="0"/>
              <a:t> (the length of the input list), then </a:t>
            </a:r>
            <a:r>
              <a:rPr lang="en-GB" sz="3200" b="0" dirty="0"/>
              <a:t>all sub-lists </a:t>
            </a:r>
            <a:r>
              <a:rPr lang="en-GB" sz="3200" dirty="0"/>
              <a:t>of size </a:t>
            </a:r>
            <a:r>
              <a:rPr lang="en-GB" sz="3200" b="1" dirty="0"/>
              <a:t>n-1</a:t>
            </a:r>
            <a:r>
              <a:rPr lang="en-GB" sz="3200" dirty="0"/>
              <a:t>, </a:t>
            </a:r>
            <a:r>
              <a:rPr lang="en-GB" sz="3200" b="1" dirty="0"/>
              <a:t>n-2</a:t>
            </a:r>
            <a:r>
              <a:rPr lang="en-GB" sz="3200" dirty="0"/>
              <a:t>, and so on, until </a:t>
            </a:r>
            <a:r>
              <a:rPr lang="en-GB" sz="3200" b="1" dirty="0"/>
              <a:t>1</a:t>
            </a:r>
            <a:r>
              <a:rPr lang="en-GB" sz="3200" dirty="0"/>
              <a:t> </a:t>
            </a:r>
            <a:r>
              <a:rPr lang="en-GB" sz="3200" dirty="0">
                <a:sym typeface="Wingdings" panose="05000000000000000000" pitchFamily="2" charset="2"/>
              </a:rPr>
              <a:t>and check for palindrome each sub-list. </a:t>
            </a:r>
            <a:endParaRPr lang="en-GB" sz="3200" dirty="0"/>
          </a:p>
          <a:p>
            <a:pPr marL="360000" lvl="0" indent="-180000">
              <a:buClr>
                <a:schemeClr val="tx1"/>
              </a:buClr>
              <a:buFont typeface="Arial" panose="020B0604020202020204" pitchFamily="34" charset="0"/>
              <a:buChar char="•"/>
            </a:pPr>
            <a:r>
              <a:rPr lang="en-GB" sz="3200" dirty="0">
                <a:sym typeface="Wingdings" panose="05000000000000000000" pitchFamily="2" charset="2"/>
              </a:rPr>
              <a:t>The first palindrome we find will be the longest palindrome.</a:t>
            </a:r>
          </a:p>
          <a:p>
            <a:pPr marL="0" lvl="0" indent="-14288">
              <a:buClr>
                <a:schemeClr val="tx1"/>
              </a:buClr>
              <a:buFont typeface="+mj-lt"/>
              <a:buNone/>
            </a:pPr>
            <a:r>
              <a:rPr lang="en-GB" sz="3200" dirty="0">
                <a:sym typeface="Wingdings" panose="05000000000000000000" pitchFamily="2" charset="2"/>
              </a:rPr>
              <a:t>We have </a:t>
            </a:r>
            <a:r>
              <a:rPr lang="en-GB" sz="3200" b="1" dirty="0">
                <a:sym typeface="Wingdings" panose="05000000000000000000" pitchFamily="2" charset="2"/>
              </a:rPr>
              <a:t>3 candidate-solutions</a:t>
            </a:r>
            <a:r>
              <a:rPr lang="en-GB" sz="3200" dirty="0">
                <a:sym typeface="Wingdings" panose="05000000000000000000" pitchFamily="2" charset="2"/>
              </a:rPr>
              <a:t>. Can you find more?</a:t>
            </a:r>
          </a:p>
          <a:p>
            <a:pPr marL="360000" lvl="0" indent="-180000">
              <a:buClr>
                <a:schemeClr val="tx1"/>
              </a:buClr>
              <a:buFont typeface="Arial" panose="020B0604020202020204" pitchFamily="34" charset="0"/>
              <a:buChar char="•"/>
            </a:pPr>
            <a:r>
              <a:rPr lang="en-GB" sz="3200" dirty="0">
                <a:sym typeface="Wingdings" panose="05000000000000000000" pitchFamily="2" charset="2"/>
              </a:rPr>
              <a:t>You can try to find a different algorithm.</a:t>
            </a:r>
          </a:p>
          <a:p>
            <a:pPr marL="360000" lvl="0" indent="-180000">
              <a:buClr>
                <a:schemeClr val="tx1"/>
              </a:buClr>
              <a:buFont typeface="Arial" panose="020B0604020202020204" pitchFamily="34" charset="0"/>
              <a:buChar char="•"/>
            </a:pPr>
            <a:r>
              <a:rPr lang="en-GB" sz="3200" dirty="0">
                <a:sym typeface="Wingdings" panose="05000000000000000000" pitchFamily="2" charset="2"/>
              </a:rPr>
              <a:t>I think that these 3 algorithms are enough for now.</a:t>
            </a:r>
          </a:p>
          <a:p>
            <a:pPr marL="442912" lvl="1" indent="0">
              <a:buClr>
                <a:schemeClr val="tx1"/>
              </a:buClr>
              <a:buFont typeface="+mj-lt"/>
              <a:buNone/>
            </a:pPr>
            <a:endParaRPr lang="en-GB" sz="3200" dirty="0"/>
          </a:p>
          <a:p>
            <a:pPr>
              <a:spcBef>
                <a:spcPts val="1200"/>
              </a:spcBef>
              <a:buClr>
                <a:schemeClr val="tx1"/>
              </a:buClr>
            </a:pPr>
            <a:r>
              <a:rPr lang="en-GB" sz="3400" dirty="0"/>
              <a:t>I ask myself the following question: can we </a:t>
            </a:r>
            <a:r>
              <a:rPr lang="en-GB" sz="3400" b="1" dirty="0"/>
              <a:t>find the length of the longest palindrome </a:t>
            </a:r>
            <a:r>
              <a:rPr lang="en-GB" sz="3400" dirty="0"/>
              <a:t>without checking all palindromes in the list?</a:t>
            </a:r>
          </a:p>
          <a:p>
            <a:pPr marL="360000" indent="-180000">
              <a:spcBef>
                <a:spcPts val="1200"/>
              </a:spcBef>
              <a:buClr>
                <a:schemeClr val="tx1"/>
              </a:buClr>
              <a:buFont typeface="Arial" panose="020B0604020202020204" pitchFamily="34" charset="0"/>
              <a:buChar char="•"/>
            </a:pPr>
            <a:r>
              <a:rPr lang="en-GB" sz="3400" dirty="0"/>
              <a:t>This can potentially be the fastest solution, because it does not scan all possible palindromes.</a:t>
            </a:r>
          </a:p>
          <a:p>
            <a:pPr marL="360000" indent="-180000">
              <a:spcBef>
                <a:spcPts val="1200"/>
              </a:spcBef>
              <a:buClr>
                <a:schemeClr val="tx1"/>
              </a:buClr>
              <a:buFont typeface="Arial" panose="020B0604020202020204" pitchFamily="34" charset="0"/>
              <a:buChar char="•"/>
            </a:pPr>
            <a:r>
              <a:rPr lang="en-GB" sz="3400" dirty="0"/>
              <a:t>Only </a:t>
            </a:r>
            <a:r>
              <a:rPr lang="en-GB" sz="3400" dirty="0">
                <a:sym typeface="Wingdings" panose="05000000000000000000" pitchFamily="2" charset="2"/>
              </a:rPr>
              <a:t>solution #3 does not find all the palindromes, but only the longest one. </a:t>
            </a:r>
            <a:r>
              <a:rPr lang="en-US" sz="3400" dirty="0">
                <a:sym typeface="Wingdings" panose="05000000000000000000" pitchFamily="2" charset="2"/>
              </a:rPr>
              <a:t>Unfortunately, </a:t>
            </a:r>
            <a:r>
              <a:rPr lang="en-US" sz="3400" dirty="0" err="1">
                <a:sym typeface="Wingdings" panose="05000000000000000000" pitchFamily="2" charset="2"/>
              </a:rPr>
              <a:t>i</a:t>
            </a:r>
            <a:r>
              <a:rPr lang="en-GB" sz="3400" dirty="0">
                <a:sym typeface="Wingdings" panose="05000000000000000000" pitchFamily="2" charset="2"/>
              </a:rPr>
              <a:t>t is not fastest</a:t>
            </a:r>
            <a:r>
              <a:rPr lang="bg-BG" sz="3400" dirty="0">
                <a:sym typeface="Wingdings" panose="05000000000000000000" pitchFamily="2" charset="2"/>
              </a:rPr>
              <a:t> </a:t>
            </a:r>
            <a:r>
              <a:rPr lang="en-US" sz="3400" dirty="0">
                <a:sym typeface="Wingdings" panose="05000000000000000000" pitchFamily="2" charset="2"/>
              </a:rPr>
              <a:t>solution</a:t>
            </a:r>
            <a:r>
              <a:rPr lang="en-GB" sz="3400" dirty="0">
                <a:sym typeface="Wingdings" panose="05000000000000000000" pitchFamily="2" charset="2"/>
              </a:rPr>
              <a:t>, because in the worst case it will check all possible sub-lists in the input list.</a:t>
            </a:r>
          </a:p>
          <a:p>
            <a:pPr>
              <a:spcBef>
                <a:spcPts val="1200"/>
              </a:spcBef>
              <a:buClr>
                <a:schemeClr val="tx1"/>
              </a:buClr>
            </a:pPr>
            <a:endParaRPr lang="en-GB" sz="3400" dirty="0">
              <a:sym typeface="Wingdings" panose="05000000000000000000" pitchFamily="2" charset="2"/>
            </a:endParaRPr>
          </a:p>
          <a:p>
            <a:pPr>
              <a:buClr>
                <a:schemeClr val="tx1"/>
              </a:buClr>
            </a:pPr>
            <a:r>
              <a:rPr lang="en-GB" sz="3400" dirty="0">
                <a:sym typeface="Wingdings" panose="05000000000000000000" pitchFamily="2" charset="2"/>
              </a:rPr>
              <a:t>Now, let's think which is </a:t>
            </a:r>
            <a:r>
              <a:rPr lang="en-GB" sz="3400" b="1" dirty="0">
                <a:sym typeface="Wingdings" panose="05000000000000000000" pitchFamily="2" charset="2"/>
              </a:rPr>
              <a:t>the most efficient solution</a:t>
            </a:r>
            <a:r>
              <a:rPr lang="en-GB" sz="3400" dirty="0">
                <a:sym typeface="Wingdings" panose="05000000000000000000" pitchFamily="2" charset="2"/>
              </a:rPr>
              <a:t>?</a:t>
            </a:r>
          </a:p>
          <a:p>
            <a:pPr marL="360000" indent="-180000">
              <a:buClr>
                <a:schemeClr val="tx1"/>
              </a:buClr>
              <a:buFont typeface="Arial" panose="020B0604020202020204" pitchFamily="34" charset="0"/>
              <a:buChar char="•"/>
            </a:pPr>
            <a:r>
              <a:rPr lang="en-GB" sz="3400" dirty="0">
                <a:sym typeface="Wingdings" panose="05000000000000000000" pitchFamily="2" charset="2"/>
              </a:rPr>
              <a:t>The </a:t>
            </a:r>
            <a:r>
              <a:rPr lang="en-GB" sz="3400" b="1" dirty="0">
                <a:sym typeface="Wingdings" panose="05000000000000000000" pitchFamily="2" charset="2"/>
              </a:rPr>
              <a:t>efficiency </a:t>
            </a:r>
            <a:r>
              <a:rPr lang="en-GB" sz="3400" dirty="0">
                <a:sym typeface="Wingdings" panose="05000000000000000000" pitchFamily="2" charset="2"/>
              </a:rPr>
              <a:t>can be different for these 3 solutions.</a:t>
            </a:r>
          </a:p>
          <a:p>
            <a:pPr marL="360000" indent="-180000">
              <a:buClr>
                <a:schemeClr val="tx1"/>
              </a:buClr>
              <a:buFont typeface="Arial" panose="020B0604020202020204" pitchFamily="34" charset="0"/>
              <a:buChar char="•"/>
            </a:pPr>
            <a:r>
              <a:rPr lang="en-GB" sz="3400" b="1" dirty="0">
                <a:sym typeface="Wingdings" panose="05000000000000000000" pitchFamily="2" charset="2"/>
              </a:rPr>
              <a:t>Solution #1</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(which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n*n/2) and </a:t>
            </a:r>
            <a:r>
              <a:rPr lang="en-GB" sz="3400" b="1" dirty="0">
                <a:sym typeface="Wingdings" panose="05000000000000000000" pitchFamily="2" charset="2"/>
              </a:rPr>
              <a:t>checks each sub-list for palindrome </a:t>
            </a:r>
            <a:r>
              <a:rPr lang="en-GB" sz="3400" dirty="0">
                <a:sym typeface="Wingdings" panose="05000000000000000000" pitchFamily="2" charset="2"/>
              </a:rPr>
              <a:t>(which takes single scan through its letters).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 (where </a:t>
            </a:r>
            <a:r>
              <a:rPr lang="en-GB" sz="3400" b="1" dirty="0">
                <a:sym typeface="Wingdings" panose="05000000000000000000" pitchFamily="2" charset="2"/>
              </a:rPr>
              <a:t>n</a:t>
            </a:r>
            <a:r>
              <a:rPr lang="en-GB" sz="3400" b="0" dirty="0">
                <a:sym typeface="Wingdings" panose="05000000000000000000" pitchFamily="2" charset="2"/>
              </a:rPr>
              <a:t> is the length of the input list).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#2</a:t>
            </a:r>
            <a:r>
              <a:rPr lang="en-GB" sz="3400" dirty="0">
                <a:sym typeface="Wingdings" panose="05000000000000000000" pitchFamily="2" charset="2"/>
              </a:rPr>
              <a:t> takes each letter and each two consecutive equal letters as </a:t>
            </a:r>
            <a:r>
              <a:rPr lang="en-GB" sz="3400" b="1" dirty="0">
                <a:sym typeface="Wingdings" panose="05000000000000000000" pitchFamily="2" charset="2"/>
              </a:rPr>
              <a:t>central point </a:t>
            </a:r>
            <a:r>
              <a:rPr lang="en-GB" sz="3400" dirty="0">
                <a:sym typeface="Wingdings" panose="05000000000000000000" pitchFamily="2" charset="2"/>
              </a:rPr>
              <a:t>and scans around it for palindromes. Finding all central points takes a single scan through the letters. Scanning for palindrome around given central point takes a single scan of maximum n letters. Hence, 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1" dirty="0">
                <a:sym typeface="Wingdings" panose="05000000000000000000" pitchFamily="2" charset="2"/>
              </a:rPr>
              <a:t>Solution #3</a:t>
            </a:r>
            <a:r>
              <a:rPr lang="en-GB" sz="3400" dirty="0">
                <a:sym typeface="Wingdings" panose="05000000000000000000" pitchFamily="2" charset="2"/>
              </a:rPr>
              <a:t> finds </a:t>
            </a:r>
            <a:r>
              <a:rPr lang="en-GB" sz="3400" b="1" dirty="0">
                <a:sym typeface="Wingdings" panose="05000000000000000000" pitchFamily="2" charset="2"/>
              </a:rPr>
              <a:t>all possible sub-lists </a:t>
            </a:r>
            <a:r>
              <a:rPr lang="en-GB" sz="3400" dirty="0">
                <a:sym typeface="Wingdings" panose="05000000000000000000" pitchFamily="2" charset="2"/>
              </a:rPr>
              <a:t>(in the worse case, when which there are no palindromes of length bigger than 1) and for each sub-list performs a palindrome check</a:t>
            </a:r>
            <a:r>
              <a:rPr lang="en-GB" sz="3400" b="0" dirty="0">
                <a:sym typeface="Wingdings" panose="05000000000000000000" pitchFamily="2" charset="2"/>
              </a:rPr>
              <a:t>. </a:t>
            </a:r>
            <a:r>
              <a:rPr lang="en-US" sz="3400" b="0" dirty="0">
                <a:sym typeface="Wingdings" panose="05000000000000000000" pitchFamily="2" charset="2"/>
              </a:rPr>
              <a:t>Therefore, </a:t>
            </a:r>
            <a:r>
              <a:rPr lang="en-GB" sz="3400" b="0" dirty="0">
                <a:sym typeface="Wingdings" panose="05000000000000000000" pitchFamily="2" charset="2"/>
              </a:rPr>
              <a:t>t</a:t>
            </a:r>
            <a:r>
              <a:rPr lang="en-GB" sz="3400" dirty="0">
                <a:sym typeface="Wingdings" panose="05000000000000000000" pitchFamily="2" charset="2"/>
              </a:rPr>
              <a:t>he total number of operations are </a:t>
            </a:r>
            <a:r>
              <a:rPr lang="en-US" sz="3400" dirty="0">
                <a:sym typeface="Wingdings" panose="05000000000000000000" pitchFamily="2" charset="2"/>
              </a:rPr>
              <a:t>of</a:t>
            </a:r>
            <a:r>
              <a:rPr lang="en-GB" sz="3400" dirty="0">
                <a:sym typeface="Wingdings" panose="05000000000000000000" pitchFamily="2" charset="2"/>
              </a:rPr>
              <a:t> </a:t>
            </a:r>
            <a:r>
              <a:rPr lang="en-US" sz="3400" dirty="0">
                <a:sym typeface="Wingdings" panose="05000000000000000000" pitchFamily="2" charset="2"/>
              </a:rPr>
              <a:t>the </a:t>
            </a:r>
            <a:r>
              <a:rPr lang="en-GB" sz="3400" dirty="0">
                <a:sym typeface="Wingdings" panose="05000000000000000000" pitchFamily="2" charset="2"/>
              </a:rPr>
              <a:t>order of </a:t>
            </a:r>
            <a:r>
              <a:rPr lang="en-GB" sz="3400" b="1" dirty="0">
                <a:sym typeface="Wingdings" panose="05000000000000000000" pitchFamily="2" charset="2"/>
              </a:rPr>
              <a:t>n*n*n/2</a:t>
            </a:r>
            <a:r>
              <a:rPr lang="en-GB" sz="3400" b="0" dirty="0">
                <a:sym typeface="Wingdings" panose="05000000000000000000" pitchFamily="2" charset="2"/>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Looks like the </a:t>
            </a:r>
            <a:r>
              <a:rPr lang="en-GB" sz="3400" b="1" dirty="0">
                <a:sym typeface="Wingdings" panose="05000000000000000000" pitchFamily="2" charset="2"/>
              </a:rPr>
              <a:t>solution #2</a:t>
            </a:r>
            <a:r>
              <a:rPr lang="en-GB" sz="3400" b="0" dirty="0">
                <a:sym typeface="Wingdings" panose="05000000000000000000" pitchFamily="2" charset="2"/>
              </a:rPr>
              <a:t> is </a:t>
            </a:r>
            <a:r>
              <a:rPr lang="en-GB" sz="3400" b="1" dirty="0">
                <a:sym typeface="Wingdings" panose="05000000000000000000" pitchFamily="2" charset="2"/>
              </a:rPr>
              <a:t>n times faster </a:t>
            </a:r>
            <a:r>
              <a:rPr lang="en-GB" sz="3400" b="0" dirty="0">
                <a:sym typeface="Wingdings" panose="05000000000000000000" pitchFamily="2" charset="2"/>
              </a:rPr>
              <a:t>than the others and it is the most efficient solution among the candidates.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GB" sz="3400" b="0" dirty="0">
                <a:sym typeface="Wingdings" panose="05000000000000000000" pitchFamily="2" charset="2"/>
              </a:rPr>
              <a:t>We choose to implement it, because it is easy to understand and implement and has better performance than the other candidate solutions.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GB" sz="3400" b="0"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4470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buClr>
                <a:schemeClr val="tx1"/>
              </a:buClr>
            </a:pPr>
            <a:r>
              <a:rPr lang="en-US" sz="3600" b="0" dirty="0">
                <a:solidFill>
                  <a:schemeClr val="bg1"/>
                </a:solidFill>
              </a:rPr>
              <a:t>So far, we have analyzed the problem, generated ideas for solutions and chosen the most reasonable idea. It is time to describe in more detail the </a:t>
            </a:r>
            <a:r>
              <a:rPr lang="en-US" sz="3600" b="1" dirty="0">
                <a:solidFill>
                  <a:schemeClr val="bg1"/>
                </a:solidFill>
              </a:rPr>
              <a:t>algorithm</a:t>
            </a:r>
            <a:r>
              <a:rPr lang="en-US" sz="3600" b="0" dirty="0">
                <a:solidFill>
                  <a:schemeClr val="bg1"/>
                </a:solidFill>
              </a:rPr>
              <a:t> behind this idea.</a:t>
            </a:r>
            <a:endParaRPr lang="bg-BG" sz="3600" b="0" dirty="0">
              <a:solidFill>
                <a:schemeClr val="bg1"/>
              </a:solidFill>
            </a:endParaRPr>
          </a:p>
          <a:p>
            <a:pPr>
              <a:lnSpc>
                <a:spcPct val="100000"/>
              </a:lnSpc>
              <a:spcBef>
                <a:spcPts val="300"/>
              </a:spcBef>
              <a:buClr>
                <a:schemeClr val="tx1"/>
              </a:buClr>
            </a:pPr>
            <a:r>
              <a:rPr lang="en-GB" sz="3600" b="0" dirty="0">
                <a:solidFill>
                  <a:schemeClr val="bg1"/>
                </a:solidFill>
              </a:rPr>
              <a:t>The </a:t>
            </a:r>
            <a:r>
              <a:rPr lang="en-GB" sz="3600" b="1" dirty="0">
                <a:solidFill>
                  <a:schemeClr val="bg1"/>
                </a:solidFill>
              </a:rPr>
              <a:t>algorithm </a:t>
            </a:r>
            <a:r>
              <a:rPr lang="en-GB" sz="3600" dirty="0"/>
              <a:t>(the sequence of steps) for solution #2 is the following:</a:t>
            </a:r>
            <a:endParaRPr lang="bg-BG" sz="3600" dirty="0"/>
          </a:p>
          <a:p>
            <a:pPr>
              <a:lnSpc>
                <a:spcPct val="100000"/>
              </a:lnSpc>
              <a:spcBef>
                <a:spcPts val="300"/>
              </a:spcBef>
              <a:buClr>
                <a:schemeClr val="tx1"/>
              </a:buClr>
            </a:pPr>
            <a:endParaRPr lang="en-GB" sz="3600" dirty="0"/>
          </a:p>
          <a:p>
            <a:pPr lvl="0">
              <a:lnSpc>
                <a:spcPct val="100000"/>
              </a:lnSpc>
              <a:spcBef>
                <a:spcPts val="300"/>
              </a:spcBef>
              <a:buClr>
                <a:schemeClr val="tx1"/>
              </a:buClr>
            </a:pPr>
            <a:r>
              <a:rPr lang="en-GB" sz="3400" dirty="0"/>
              <a:t>Choose</a:t>
            </a:r>
            <a:r>
              <a:rPr lang="en-GB" sz="3400" b="1" dirty="0"/>
              <a:t> each letter as single central point </a:t>
            </a:r>
            <a:r>
              <a:rPr lang="en-GB" sz="3400" dirty="0"/>
              <a:t>and count how many letters around it form a palindrome</a:t>
            </a:r>
            <a:r>
              <a:rPr lang="bg-BG" sz="3400" dirty="0"/>
              <a:t>.</a:t>
            </a:r>
          </a:p>
          <a:p>
            <a:pPr lvl="0">
              <a:lnSpc>
                <a:spcPct val="100000"/>
              </a:lnSpc>
              <a:spcBef>
                <a:spcPts val="300"/>
              </a:spcBef>
              <a:buClr>
                <a:schemeClr val="tx1"/>
              </a:buClr>
            </a:pPr>
            <a:r>
              <a:rPr lang="en-US" sz="3400" dirty="0"/>
              <a:t>This is an illustration of how this works:</a:t>
            </a:r>
          </a:p>
          <a:p>
            <a:pPr marL="360000" lvl="0" indent="-180000">
              <a:lnSpc>
                <a:spcPct val="100000"/>
              </a:lnSpc>
              <a:spcBef>
                <a:spcPts val="300"/>
              </a:spcBef>
              <a:buClr>
                <a:schemeClr val="tx1"/>
              </a:buClr>
              <a:buFont typeface="Arial" panose="020B0604020202020204" pitchFamily="34" charset="0"/>
              <a:buChar char="•"/>
            </a:pPr>
            <a:r>
              <a:rPr lang="en-US" sz="3400" dirty="0"/>
              <a:t>"</a:t>
            </a:r>
            <a:r>
              <a:rPr lang="en-US" sz="3400" b="1" dirty="0"/>
              <a:t>h</a:t>
            </a:r>
            <a:r>
              <a:rPr lang="en-US" sz="3400" dirty="0"/>
              <a:t>" as central point: this is the palindrome around it. It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this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h</a:t>
            </a:r>
            <a:r>
              <a:rPr lang="en-US" sz="3400" dirty="0"/>
              <a:t>" as central point: the palindrome around it has a length of 5.</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next "</a:t>
            </a:r>
            <a:r>
              <a:rPr lang="en-US" sz="3400" b="1" dirty="0"/>
              <a:t>x</a:t>
            </a:r>
            <a:r>
              <a:rPr lang="en-US" sz="3400" dirty="0"/>
              <a:t>" as central point: the palindrome around it has a length of 3.</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3400" dirty="0"/>
              <a:t>The last "</a:t>
            </a:r>
            <a:r>
              <a:rPr lang="en-US" sz="3400" b="1" dirty="0"/>
              <a:t>h</a:t>
            </a:r>
            <a:r>
              <a:rPr lang="en-US" sz="3400" dirty="0"/>
              <a:t>" as central point: its palindrome has a length of 1.</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We choose </a:t>
            </a:r>
            <a:r>
              <a:rPr lang="en-GB" sz="3400" b="1" dirty="0"/>
              <a:t>the longest </a:t>
            </a:r>
            <a:r>
              <a:rPr lang="en-GB" sz="3400" dirty="0"/>
              <a:t>among all palindromes found: it is </a:t>
            </a:r>
            <a:r>
              <a:rPr lang="en-GB" sz="3400" b="1" dirty="0"/>
              <a:t>5</a:t>
            </a:r>
            <a:r>
              <a:rPr lang="en-GB" sz="3400" dirty="0"/>
              <a:t> for our example.</a:t>
            </a:r>
          </a:p>
          <a:p>
            <a:pPr marL="0" lvl="0" indent="0">
              <a:lnSpc>
                <a:spcPct val="100000"/>
              </a:lnSpc>
              <a:spcBef>
                <a:spcPts val="300"/>
              </a:spcBef>
              <a:buClr>
                <a:schemeClr val="tx1"/>
              </a:buClr>
              <a:buFont typeface="Arial" panose="020B0604020202020204" pitchFamily="34" charset="0"/>
              <a:buNone/>
            </a:pPr>
            <a:r>
              <a:rPr lang="en-US" sz="3400" b="1" dirty="0"/>
              <a:t>Counting the palindrome length</a:t>
            </a:r>
            <a:r>
              <a:rPr lang="en-US" sz="3400" dirty="0"/>
              <a:t> around given start and end position can be done by comparing the letter at the start with the letter at the end position while possible and moving the start position right and the end position left when the letter is the same. When the letter is different or the right position goes before the left, or the left position or the right position goes outside of the list, we stop. At the end, the difference between the start and the end positions corresponds to the longest palindrome length for the given central point.</a:t>
            </a:r>
            <a:endParaRPr lang="bg-BG" sz="3400" dirty="0"/>
          </a:p>
          <a:p>
            <a:pPr lvl="0">
              <a:lnSpc>
                <a:spcPct val="100000"/>
              </a:lnSpc>
              <a:spcBef>
                <a:spcPts val="300"/>
              </a:spcBef>
              <a:buClr>
                <a:schemeClr val="tx1"/>
              </a:buClr>
            </a:pPr>
            <a:endParaRPr lang="en-GB" sz="3400" dirty="0"/>
          </a:p>
          <a:p>
            <a:pPr lvl="0">
              <a:lnSpc>
                <a:spcPct val="100000"/>
              </a:lnSpc>
              <a:spcBef>
                <a:spcPts val="300"/>
              </a:spcBef>
              <a:buClr>
                <a:schemeClr val="tx1"/>
              </a:buClr>
            </a:pPr>
            <a:r>
              <a:rPr lang="en-US" sz="3400" dirty="0"/>
              <a:t>We need to handle also the </a:t>
            </a:r>
            <a:r>
              <a:rPr lang="en-US" sz="3400" b="1" dirty="0"/>
              <a:t>second type of palindromes</a:t>
            </a:r>
            <a:r>
              <a:rPr lang="en-US" sz="3400" dirty="0"/>
              <a:t>, which have </a:t>
            </a:r>
            <a:r>
              <a:rPr lang="en-US" sz="3400" b="1" dirty="0"/>
              <a:t>double central point</a:t>
            </a:r>
            <a:r>
              <a:rPr lang="en-US" sz="3400" dirty="0"/>
              <a:t>.</a:t>
            </a:r>
          </a:p>
          <a:p>
            <a:pPr lvl="0">
              <a:lnSpc>
                <a:spcPct val="100000"/>
              </a:lnSpc>
              <a:spcBef>
                <a:spcPts val="300"/>
              </a:spcBef>
              <a:buClr>
                <a:schemeClr val="tx1"/>
              </a:buClr>
            </a:pPr>
            <a:r>
              <a:rPr lang="en-US" sz="3400" dirty="0"/>
              <a:t>We can choose </a:t>
            </a:r>
            <a:r>
              <a:rPr lang="en-GB" sz="3400" b="1" dirty="0"/>
              <a:t>each two consecutive equal letters as central point </a:t>
            </a:r>
            <a:r>
              <a:rPr lang="en-GB" sz="3400" dirty="0"/>
              <a:t>and count how many letters around them form a palindrome.</a:t>
            </a:r>
            <a:endParaRPr lang="bg-BG" sz="3400" dirty="0"/>
          </a:p>
          <a:p>
            <a:pPr marL="360000" lvl="0" indent="-180000">
              <a:lnSpc>
                <a:spcPct val="100000"/>
              </a:lnSpc>
              <a:spcBef>
                <a:spcPts val="300"/>
              </a:spcBef>
              <a:buClr>
                <a:schemeClr val="tx1"/>
              </a:buClr>
              <a:buFont typeface="Arial" panose="020B0604020202020204" pitchFamily="34" charset="0"/>
              <a:buChar char="•"/>
            </a:pPr>
            <a:r>
              <a:rPr lang="en-US" sz="3400" b="1" dirty="0"/>
              <a:t>Counting the palindrome length</a:t>
            </a:r>
            <a:r>
              <a:rPr lang="en-US" sz="3400" dirty="0"/>
              <a:t> around given start and end position is the same for this case. Only the start and the end positions are different.</a:t>
            </a:r>
          </a:p>
          <a:p>
            <a:pPr marL="0" lvl="0" indent="0">
              <a:lnSpc>
                <a:spcPct val="100000"/>
              </a:lnSpc>
              <a:spcBef>
                <a:spcPts val="300"/>
              </a:spcBef>
              <a:buClr>
                <a:schemeClr val="tx1"/>
              </a:buClr>
              <a:buFont typeface="Arial" panose="020B0604020202020204" pitchFamily="34" charset="0"/>
              <a:buNone/>
            </a:pPr>
            <a:endParaRPr lang="en-US" sz="3400" dirty="0"/>
          </a:p>
          <a:p>
            <a:pPr marL="0" marR="0" lvl="0" indent="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None/>
              <a:tabLst/>
              <a:defRPr/>
            </a:pPr>
            <a:r>
              <a:rPr lang="en-US" sz="3400" dirty="0"/>
              <a:t>This is an illustration of how we can </a:t>
            </a:r>
            <a:r>
              <a:rPr lang="en-US" sz="3400" b="1" dirty="0"/>
              <a:t>process all double central points</a:t>
            </a:r>
            <a:r>
              <a:rPr lang="en-US" sz="3400" dirty="0"/>
              <a:t>:</a:t>
            </a:r>
          </a:p>
          <a:p>
            <a:pPr marL="360000" lvl="0" indent="-180000">
              <a:lnSpc>
                <a:spcPct val="100000"/>
              </a:lnSpc>
              <a:spcBef>
                <a:spcPts val="300"/>
              </a:spcBef>
              <a:buClr>
                <a:schemeClr val="tx1"/>
              </a:buClr>
              <a:buFont typeface="Arial" panose="020B0604020202020204" pitchFamily="34" charset="0"/>
              <a:buChar char="•"/>
            </a:pPr>
            <a:r>
              <a:rPr lang="en-GB" sz="3400" dirty="0"/>
              <a:t>We try to take "</a:t>
            </a:r>
            <a:r>
              <a:rPr lang="en-GB" sz="3400" b="1" dirty="0"/>
              <a:t>a</a:t>
            </a:r>
            <a:r>
              <a:rPr lang="en-GB" sz="3400" dirty="0"/>
              <a:t>" and "</a:t>
            </a:r>
            <a:r>
              <a:rPr lang="en-GB" sz="3400" b="1" dirty="0"/>
              <a:t>h</a:t>
            </a:r>
            <a:r>
              <a:rPr lang="en-GB" sz="3400" dirty="0"/>
              <a:t>" as central point. We have no palindrome around them, because they are different letters.</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h</a:t>
            </a:r>
            <a:r>
              <a:rPr lang="en-GB" sz="3400" dirty="0"/>
              <a:t>" and "</a:t>
            </a:r>
            <a:r>
              <a:rPr lang="en-GB" sz="3400" b="1" dirty="0"/>
              <a:t>c</a:t>
            </a:r>
            <a:r>
              <a:rPr lang="en-GB" sz="3400" dirty="0"/>
              <a:t>" as central point. Different letters. There is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Now we take "</a:t>
            </a:r>
            <a:r>
              <a:rPr lang="en-US" sz="3400" b="1" dirty="0"/>
              <a:t>c</a:t>
            </a:r>
            <a:r>
              <a:rPr lang="en-GB" sz="3400" dirty="0"/>
              <a:t>" and "</a:t>
            </a:r>
            <a:r>
              <a:rPr lang="en-GB" sz="3400" b="1" dirty="0"/>
              <a:t>c</a:t>
            </a:r>
            <a:r>
              <a:rPr lang="en-GB" sz="3400" dirty="0"/>
              <a:t>" as central point. We find a </a:t>
            </a:r>
            <a:r>
              <a:rPr lang="en-GB" sz="3400" b="1" dirty="0"/>
              <a:t>palindrome of length 4 </a:t>
            </a:r>
            <a:r>
              <a:rPr lang="en-GB" sz="3400" dirty="0"/>
              <a:t>around this central point.</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Next, we try to take "</a:t>
            </a:r>
            <a:r>
              <a:rPr lang="en-GB" sz="3400" b="1" dirty="0"/>
              <a:t>c</a:t>
            </a:r>
            <a:r>
              <a:rPr lang="en-GB" sz="3400" dirty="0"/>
              <a:t>" and "</a:t>
            </a:r>
            <a:r>
              <a:rPr lang="en-GB" sz="3400" b="1" dirty="0"/>
              <a:t>h</a:t>
            </a:r>
            <a:r>
              <a:rPr lang="en-GB" sz="3400" dirty="0"/>
              <a:t>" as central point. Different letters.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h</a:t>
            </a:r>
            <a:r>
              <a:rPr lang="en-GB" sz="3400" dirty="0"/>
              <a:t>" and "</a:t>
            </a:r>
            <a:r>
              <a:rPr lang="en-GB" sz="3400" b="1" dirty="0"/>
              <a:t>x</a:t>
            </a:r>
            <a:r>
              <a:rPr lang="en-GB" sz="3400" dirty="0"/>
              <a:t>": no palindrome.</a:t>
            </a:r>
          </a:p>
          <a:p>
            <a:pPr marL="360000" marR="0" lvl="0" indent="-18000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GB" sz="3400" dirty="0"/>
              <a:t>"</a:t>
            </a:r>
            <a:r>
              <a:rPr lang="en-GB" sz="3400" b="1" dirty="0"/>
              <a:t>x</a:t>
            </a:r>
            <a:r>
              <a:rPr lang="en-GB" sz="3400" dirty="0"/>
              <a:t>" and "</a:t>
            </a:r>
            <a:r>
              <a:rPr lang="en-GB" sz="3400" b="1" dirty="0"/>
              <a:t>u</a:t>
            </a:r>
            <a:r>
              <a:rPr lang="en-GB" sz="3400" dirty="0"/>
              <a:t>": no palindrome.</a:t>
            </a:r>
          </a:p>
          <a:p>
            <a:pPr lvl="0">
              <a:lnSpc>
                <a:spcPct val="100000"/>
              </a:lnSpc>
              <a:spcBef>
                <a:spcPts val="300"/>
              </a:spcBef>
              <a:buClr>
                <a:schemeClr val="tx1"/>
              </a:buClr>
            </a:pPr>
            <a:r>
              <a:rPr lang="en-US" sz="3400" dirty="0"/>
              <a:t>This algorithm will </a:t>
            </a:r>
            <a:r>
              <a:rPr lang="en-US" sz="3400" b="1" dirty="0"/>
              <a:t>find all palindromes </a:t>
            </a:r>
            <a:r>
              <a:rPr lang="en-US" sz="3400" dirty="0"/>
              <a:t>around every possible central point (single or double). Finally, we must choose </a:t>
            </a:r>
            <a:r>
              <a:rPr lang="en-US" sz="3400" b="1" dirty="0"/>
              <a:t>the longest of all palindromes </a:t>
            </a:r>
            <a:r>
              <a:rPr lang="en-US" sz="3400" dirty="0"/>
              <a:t>found.</a:t>
            </a:r>
            <a:endParaRPr lang="bg-BG" sz="3400" dirty="0"/>
          </a:p>
          <a:p>
            <a:pPr lvl="0">
              <a:lnSpc>
                <a:spcPct val="100000"/>
              </a:lnSpc>
              <a:spcBef>
                <a:spcPts val="300"/>
              </a:spcBef>
              <a:buClr>
                <a:schemeClr val="tx1"/>
              </a:buClr>
            </a:pPr>
            <a:endParaRPr lang="en-GB"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6603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3600" dirty="0"/>
              <a:t>We have a </a:t>
            </a:r>
            <a:r>
              <a:rPr lang="en-US" sz="3600" b="1" dirty="0"/>
              <a:t>clear idea </a:t>
            </a:r>
            <a:r>
              <a:rPr lang="en-US" sz="3600" dirty="0"/>
              <a:t>how to solve this problem and we have prepared a </a:t>
            </a:r>
            <a:r>
              <a:rPr lang="en-US" sz="3600" b="1" dirty="0"/>
              <a:t>detailed description of the algorithm</a:t>
            </a:r>
            <a:r>
              <a:rPr lang="en-US" sz="3600" dirty="0"/>
              <a:t>. It is time to </a:t>
            </a:r>
            <a:r>
              <a:rPr lang="en-US" sz="3600" b="1" dirty="0"/>
              <a:t>implement the algorithm</a:t>
            </a:r>
            <a:r>
              <a:rPr lang="en-US" sz="3600" dirty="0"/>
              <a:t>, to write the code.</a:t>
            </a:r>
          </a:p>
          <a:p>
            <a:pPr marL="0" marR="0" lvl="0" indent="0" algn="l" defTabSz="914400" rtl="0" eaLnBrk="1" fontAlgn="auto" latinLnBrk="0" hangingPunct="1">
              <a:lnSpc>
                <a:spcPct val="100000"/>
              </a:lnSpc>
              <a:spcBef>
                <a:spcPts val="0"/>
              </a:spcBef>
              <a:spcAft>
                <a:spcPts val="0"/>
              </a:spcAft>
              <a:buClr>
                <a:schemeClr val="tx1"/>
              </a:buClr>
              <a:buSzTx/>
              <a:buFontTx/>
              <a:buNone/>
              <a:tabLst/>
              <a:defRPr/>
            </a:pPr>
            <a:r>
              <a:rPr lang="en-US" sz="3600" dirty="0"/>
              <a:t>The function </a:t>
            </a:r>
            <a:r>
              <a:rPr lang="en-US" sz="1200" b="1" dirty="0" err="1">
                <a:solidFill>
                  <a:schemeClr val="bg1"/>
                </a:solidFill>
              </a:rPr>
              <a:t>PalindromeLen</a:t>
            </a:r>
            <a:r>
              <a:rPr lang="en-US" sz="1200" b="0" dirty="0">
                <a:solidFill>
                  <a:schemeClr val="bg1"/>
                </a:solidFill>
              </a:rPr>
              <a:t> takes </a:t>
            </a:r>
            <a:r>
              <a:rPr lang="en-US" sz="1200" b="1" dirty="0" err="1">
                <a:solidFill>
                  <a:schemeClr val="tx1"/>
                </a:solidFill>
              </a:rPr>
              <a:t>leftIndex</a:t>
            </a:r>
            <a:r>
              <a:rPr lang="en-US" sz="1200" dirty="0">
                <a:solidFill>
                  <a:schemeClr val="tx1"/>
                </a:solidFill>
              </a:rPr>
              <a:t> and </a:t>
            </a:r>
            <a:r>
              <a:rPr lang="en-US" sz="1200" b="1" dirty="0" err="1">
                <a:solidFill>
                  <a:schemeClr val="tx1"/>
                </a:solidFill>
              </a:rPr>
              <a:t>rightIndex</a:t>
            </a:r>
            <a:r>
              <a:rPr lang="en-US" sz="1200" b="0" dirty="0">
                <a:solidFill>
                  <a:schemeClr val="tx1"/>
                </a:solidFill>
              </a:rPr>
              <a:t> as parameters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It calculates the </a:t>
            </a:r>
            <a:r>
              <a:rPr lang="en-US" sz="1200" b="1" dirty="0">
                <a:solidFill>
                  <a:schemeClr val="tx1"/>
                </a:solidFill>
              </a:rPr>
              <a:t>length of the palindrome</a:t>
            </a:r>
            <a:r>
              <a:rPr lang="en-US" sz="1200" dirty="0">
                <a:solidFill>
                  <a:schemeClr val="tx1"/>
                </a:solidFill>
              </a:rPr>
              <a:t>, which has a central point at the specified start and end positions.</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could be </a:t>
            </a:r>
            <a:r>
              <a:rPr lang="en-US" sz="1200" b="1" dirty="0">
                <a:solidFill>
                  <a:schemeClr val="tx1"/>
                </a:solidFill>
              </a:rPr>
              <a:t>the same</a:t>
            </a:r>
            <a:r>
              <a:rPr lang="en-US" sz="1200" dirty="0">
                <a:solidFill>
                  <a:schemeClr val="tx1"/>
                </a:solidFill>
              </a:rPr>
              <a:t>. This is the case with </a:t>
            </a:r>
            <a:r>
              <a:rPr lang="en-US" sz="1200" b="1" dirty="0">
                <a:solidFill>
                  <a:schemeClr val="tx1"/>
                </a:solidFill>
              </a:rPr>
              <a:t>single central points</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The other case is when the </a:t>
            </a:r>
            <a:r>
              <a:rPr lang="en-US" sz="1200" b="1" dirty="0">
                <a:solidFill>
                  <a:schemeClr val="tx1"/>
                </a:solidFill>
              </a:rPr>
              <a:t>left index </a:t>
            </a:r>
            <a:r>
              <a:rPr lang="en-US" sz="1200" dirty="0">
                <a:solidFill>
                  <a:schemeClr val="tx1"/>
                </a:solidFill>
              </a:rPr>
              <a:t>and the </a:t>
            </a:r>
            <a:r>
              <a:rPr lang="en-US" sz="1200" b="1" dirty="0">
                <a:solidFill>
                  <a:schemeClr val="tx1"/>
                </a:solidFill>
              </a:rPr>
              <a:t>right index </a:t>
            </a:r>
            <a:r>
              <a:rPr lang="en-US" sz="1200" dirty="0">
                <a:solidFill>
                  <a:schemeClr val="tx1"/>
                </a:solidFill>
              </a:rPr>
              <a:t>differ by 1. This is the case with </a:t>
            </a:r>
            <a:r>
              <a:rPr lang="en-US" sz="1200" b="1" dirty="0">
                <a:solidFill>
                  <a:schemeClr val="tx1"/>
                </a:solidFill>
              </a:rPr>
              <a:t>double central points</a:t>
            </a:r>
            <a:r>
              <a:rPr lang="en-US" sz="1200" dirty="0">
                <a:solidFill>
                  <a:schemeClr val="tx1"/>
                </a:solidFill>
              </a:rPr>
              <a:t>.</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How does this function </a:t>
            </a:r>
            <a:r>
              <a:rPr lang="en-US" sz="1200" b="1" dirty="0">
                <a:solidFill>
                  <a:schemeClr val="tx1"/>
                </a:solidFill>
              </a:rPr>
              <a:t>scan for palindrome </a:t>
            </a:r>
            <a:r>
              <a:rPr lang="en-US" sz="1200" dirty="0">
                <a:solidFill>
                  <a:schemeClr val="tx1"/>
                </a:solidFill>
              </a:rPr>
              <a:t>around given start and end?</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While both indexes are within the list (not outside) and we have equal letters at these indexes, we increase the right index (move it right) and decrease the left index (move it left).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ends at different letters or when the end of the list is reached.</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dirty="0">
                <a:solidFill>
                  <a:schemeClr val="tx1"/>
                </a:solidFill>
              </a:rPr>
              <a:t>The returned </a:t>
            </a:r>
            <a:r>
              <a:rPr lang="en-US" sz="1200" b="1" dirty="0">
                <a:solidFill>
                  <a:schemeClr val="tx1"/>
                </a:solidFill>
              </a:rPr>
              <a:t>output </a:t>
            </a:r>
            <a:r>
              <a:rPr lang="en-US" sz="1200" dirty="0">
                <a:solidFill>
                  <a:schemeClr val="tx1"/>
                </a:solidFill>
              </a:rPr>
              <a:t>is calculated as the </a:t>
            </a:r>
            <a:r>
              <a:rPr lang="en-US" sz="1200" b="1" dirty="0">
                <a:solidFill>
                  <a:schemeClr val="tx1"/>
                </a:solidFill>
              </a:rPr>
              <a:t>difference between the right index and the left index minus 1</a:t>
            </a:r>
            <a:r>
              <a:rPr lang="en-US" sz="1200" dirty="0">
                <a:solidFill>
                  <a:schemeClr val="tx1"/>
                </a:solidFill>
              </a:rPr>
              <a: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Why? Because when we find the first difference, the palindrome has already ended in the previous step.</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1 for single central points which have no symmetric letters around them. And this is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0 for double central points which consist of different letters. And this is also correct.</a:t>
            </a:r>
          </a:p>
          <a:p>
            <a:pPr marL="360000" marR="0" lvl="0" indent="-18000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dirty="0">
                <a:solidFill>
                  <a:schemeClr val="tx1"/>
                </a:solidFill>
              </a:rPr>
              <a:t>This function will return 4 for the example at the screen (where the </a:t>
            </a:r>
            <a:r>
              <a:rPr lang="en-US" sz="1200" b="1" dirty="0">
                <a:solidFill>
                  <a:schemeClr val="tx1"/>
                </a:solidFill>
              </a:rPr>
              <a:t>left index starts from 2</a:t>
            </a:r>
            <a:r>
              <a:rPr lang="en-US" sz="1200" dirty="0">
                <a:solidFill>
                  <a:schemeClr val="tx1"/>
                </a:solidFill>
              </a:rPr>
              <a:t> and the </a:t>
            </a:r>
            <a:r>
              <a:rPr lang="en-US" sz="1200" b="1" dirty="0">
                <a:solidFill>
                  <a:schemeClr val="tx1"/>
                </a:solidFill>
              </a:rPr>
              <a:t>right index starts from 3</a:t>
            </a:r>
            <a:r>
              <a:rPr lang="en-US" sz="1200" dirty="0">
                <a:solidFill>
                  <a:schemeClr val="tx1"/>
                </a:solidFill>
              </a:rPr>
              <a: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It starts from comparing </a:t>
            </a:r>
            <a:r>
              <a:rPr lang="en-US" b="1" dirty="0"/>
              <a:t>"c" and "c"</a:t>
            </a:r>
            <a:r>
              <a:rPr lang="en-US" dirty="0"/>
              <a:t>. Equal letters. The left index goes left, and the right index goes right.</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next letters to compare are </a:t>
            </a:r>
            <a:r>
              <a:rPr lang="en-US" b="1" dirty="0"/>
              <a:t>"h" and "h"</a:t>
            </a:r>
            <a:r>
              <a:rPr lang="en-US" dirty="0"/>
              <a:t>. Equal letters. The left index goes left again, and the right index goes right again.</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Now the next letters to compare are </a:t>
            </a:r>
            <a:r>
              <a:rPr lang="en-US" b="1" dirty="0"/>
              <a:t>"a" and "x"</a:t>
            </a:r>
            <a:r>
              <a:rPr lang="en-US" dirty="0"/>
              <a:t>. Different letters. The loop now stops.</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returned result is: the right index (which is 5) minus the left index (which is 0) minus 1, which calculates to 4.</a:t>
            </a:r>
          </a:p>
          <a:p>
            <a:pPr marL="628650" marR="0" lvl="1"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dirty="0"/>
              <a:t>The function returns </a:t>
            </a:r>
            <a:r>
              <a:rPr lang="en-US" b="1" dirty="0"/>
              <a:t>4</a:t>
            </a:r>
            <a:r>
              <a:rPr lang="en-US" dirty="0"/>
              <a:t>. This is the length of the palindrome around the letters </a:t>
            </a:r>
            <a:r>
              <a:rPr lang="en-US" b="1" dirty="0"/>
              <a:t>"c" and "c"</a:t>
            </a:r>
            <a:r>
              <a:rPr lang="en-US" dirty="0"/>
              <a:t> used as central point.</a:t>
            </a:r>
            <a:endParaRPr lang="bg-BG" dirty="0"/>
          </a:p>
          <a:p>
            <a:pPr>
              <a:buClr>
                <a:schemeClr val="tx1"/>
              </a:buCl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3936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chemeClr val="tx1"/>
              </a:buClr>
            </a:pPr>
            <a:r>
              <a:rPr lang="en-GB" sz="3400" b="0" dirty="0">
                <a:solidFill>
                  <a:schemeClr val="bg1"/>
                </a:solidFill>
              </a:rPr>
              <a:t>Now it will be easy to</a:t>
            </a:r>
            <a:r>
              <a:rPr lang="en-GB" sz="3400" b="1" dirty="0">
                <a:solidFill>
                  <a:schemeClr val="bg1"/>
                </a:solidFill>
              </a:rPr>
              <a:t> implement the "longest palindrome sub-list" algorithm</a:t>
            </a:r>
            <a:r>
              <a:rPr lang="en-GB" sz="3400" b="0" dirty="0">
                <a:solidFill>
                  <a:schemeClr val="bg1"/>
                </a:solidFill>
              </a:rPr>
              <a:t> using the </a:t>
            </a:r>
            <a:r>
              <a:rPr lang="en-US" sz="3600" b="1" dirty="0" err="1">
                <a:solidFill>
                  <a:schemeClr val="bg1"/>
                </a:solidFill>
              </a:rPr>
              <a:t>PalindromeLen</a:t>
            </a:r>
            <a:r>
              <a:rPr lang="en-US" sz="3600" dirty="0">
                <a:solidFill>
                  <a:schemeClr val="bg1"/>
                </a:solidFill>
              </a:rPr>
              <a:t> function.</a:t>
            </a:r>
            <a:endParaRPr lang="en-GB" sz="3400" b="1" dirty="0">
              <a:solidFill>
                <a:schemeClr val="bg1"/>
              </a:solidFill>
            </a:endParaRPr>
          </a:p>
          <a:p>
            <a:pPr marL="360000" lvl="0" indent="-180000">
              <a:buClr>
                <a:schemeClr val="tx1"/>
              </a:buClr>
              <a:buFont typeface="Arial" panose="020B0604020202020204" pitchFamily="34" charset="0"/>
              <a:buChar char="•"/>
            </a:pPr>
            <a:r>
              <a:rPr lang="en-US" sz="3400" dirty="0"/>
              <a:t>We read the input list.</a:t>
            </a:r>
          </a:p>
          <a:p>
            <a:pPr marL="0" lvl="0" indent="0">
              <a:buClr>
                <a:schemeClr val="tx1"/>
              </a:buClr>
              <a:buFont typeface="Arial" panose="020B0604020202020204" pitchFamily="34" charset="0"/>
              <a:buNone/>
            </a:pPr>
            <a:endParaRPr lang="en-US" sz="3400" dirty="0"/>
          </a:p>
          <a:p>
            <a:pPr marL="0" lvl="0" indent="0">
              <a:buClr>
                <a:schemeClr val="tx1"/>
              </a:buClr>
              <a:buFont typeface="Arial" panose="020B0604020202020204" pitchFamily="34" charset="0"/>
              <a:buNone/>
            </a:pPr>
            <a:r>
              <a:rPr lang="en-US" sz="3600" b="0" dirty="0">
                <a:solidFill>
                  <a:schemeClr val="accent2">
                    <a:lumMod val="75000"/>
                  </a:schemeClr>
                </a:solidFill>
              </a:rPr>
              <a:t>We first check all possible </a:t>
            </a:r>
            <a:r>
              <a:rPr lang="en-US" sz="3600" b="1" dirty="0">
                <a:solidFill>
                  <a:schemeClr val="accent2">
                    <a:lumMod val="75000"/>
                  </a:schemeClr>
                </a:solidFill>
              </a:rPr>
              <a:t>single letter central points</a:t>
            </a:r>
            <a:r>
              <a:rPr lang="en-US" sz="3600" b="0" dirty="0">
                <a:solidFill>
                  <a:schemeClr val="accent2">
                    <a:lumMod val="75000"/>
                  </a:schemeClr>
                </a:solidFill>
              </a:rPr>
              <a:t> and we remember the length of the longest palindrome around a </a:t>
            </a:r>
            <a:r>
              <a:rPr lang="en-US" sz="3600" b="1" dirty="0">
                <a:solidFill>
                  <a:schemeClr val="accent2">
                    <a:lumMod val="75000"/>
                  </a:schemeClr>
                </a:solidFill>
              </a:rPr>
              <a:t>single central point</a:t>
            </a:r>
            <a:r>
              <a:rPr lang="en-US" sz="3600" b="0" dirty="0">
                <a:solidFill>
                  <a:schemeClr val="accent2">
                    <a:lumMod val="75000"/>
                  </a:schemeClr>
                </a:solidFill>
              </a:rPr>
              <a:t>.</a:t>
            </a:r>
            <a:endParaRPr lang="bg-BG" sz="3600" b="0" dirty="0">
              <a:solidFill>
                <a:schemeClr val="accent2">
                  <a:lumMod val="75000"/>
                </a:schemeClr>
              </a:solidFill>
            </a:endParaRPr>
          </a:p>
          <a:p>
            <a:pPr marL="360000" lvl="0" indent="-180000">
              <a:buClr>
                <a:schemeClr val="tx1"/>
              </a:buClr>
              <a:buFont typeface="Arial" panose="020B0604020202020204" pitchFamily="34" charset="0"/>
              <a:buChar char="•"/>
            </a:pPr>
            <a:r>
              <a:rPr lang="en-US" sz="3600" b="0" dirty="0">
                <a:solidFill>
                  <a:schemeClr val="accent2">
                    <a:lumMod val="75000"/>
                  </a:schemeClr>
                </a:solidFill>
              </a:rPr>
              <a:t>We invoke</a:t>
            </a:r>
            <a:r>
              <a:rPr lang="en-US" sz="3600" b="1" dirty="0">
                <a:solidFill>
                  <a:schemeClr val="accent2">
                    <a:lumMod val="75000"/>
                  </a:schemeClr>
                </a:solidFill>
              </a:rPr>
              <a:t> the </a:t>
            </a:r>
            <a:r>
              <a:rPr lang="en-US" sz="3600" b="1" dirty="0" err="1">
                <a:solidFill>
                  <a:schemeClr val="bg1"/>
                </a:solidFill>
              </a:rPr>
              <a:t>PalindromeLen</a:t>
            </a:r>
            <a:r>
              <a:rPr lang="en-US" sz="3600" b="1" dirty="0">
                <a:solidFill>
                  <a:schemeClr val="tx1"/>
                </a:solidFill>
              </a:rPr>
              <a:t> function</a:t>
            </a:r>
            <a:r>
              <a:rPr lang="en-US" sz="3600" dirty="0">
                <a:solidFill>
                  <a:schemeClr val="tx1"/>
                </a:solidFill>
              </a:rPr>
              <a:t>, and we pass to it the central point </a:t>
            </a:r>
            <a:r>
              <a:rPr lang="en-US" sz="3600" b="1" i="1" dirty="0">
                <a:solidFill>
                  <a:schemeClr val="tx1"/>
                </a:solidFill>
              </a:rPr>
              <a:t>c</a:t>
            </a:r>
            <a:r>
              <a:rPr lang="en-US" sz="3600" dirty="0">
                <a:solidFill>
                  <a:schemeClr val="tx1"/>
                </a:solidFill>
              </a:rPr>
              <a:t>, as start and end indexes.</a:t>
            </a:r>
            <a:endParaRPr lang="en-US" sz="3600" b="0" dirty="0">
              <a:solidFill>
                <a:schemeClr val="accent2">
                  <a:lumMod val="75000"/>
                </a:schemeClr>
              </a:solidFill>
            </a:endParaRPr>
          </a:p>
          <a:p>
            <a:pPr marL="0" lvl="0" indent="0">
              <a:buClr>
                <a:schemeClr val="tx1"/>
              </a:buClr>
              <a:buFont typeface="Arial" panose="020B0604020202020204" pitchFamily="34" charset="0"/>
              <a:buNone/>
            </a:pPr>
            <a:endParaRPr lang="en-US" sz="3600" b="0" dirty="0">
              <a:solidFill>
                <a:schemeClr val="accent2">
                  <a:lumMod val="75000"/>
                </a:schemeClr>
              </a:solidFill>
            </a:endParaRPr>
          </a:p>
          <a:p>
            <a:pPr marL="0" lvl="0" indent="0">
              <a:buClr>
                <a:schemeClr val="tx1"/>
              </a:buClr>
              <a:buFont typeface="Arial" panose="020B0604020202020204" pitchFamily="34" charset="0"/>
              <a:buNone/>
            </a:pPr>
            <a:r>
              <a:rPr lang="en-US" sz="3600" b="0" dirty="0">
                <a:solidFill>
                  <a:schemeClr val="accent2">
                    <a:lumMod val="75000"/>
                  </a:schemeClr>
                </a:solidFill>
              </a:rPr>
              <a:t>Then </a:t>
            </a:r>
            <a:r>
              <a:rPr lang="en-US" sz="3200" b="0" dirty="0">
                <a:solidFill>
                  <a:schemeClr val="accent2">
                    <a:lumMod val="75000"/>
                  </a:schemeClr>
                </a:solidFill>
              </a:rPr>
              <a:t>we check all possible </a:t>
            </a:r>
            <a:r>
              <a:rPr lang="en-US" sz="3200" b="1" dirty="0">
                <a:solidFill>
                  <a:schemeClr val="accent2">
                    <a:lumMod val="75000"/>
                  </a:schemeClr>
                </a:solidFill>
              </a:rPr>
              <a:t>double letter central points </a:t>
            </a:r>
            <a:r>
              <a:rPr lang="en-US" sz="3200" b="0" dirty="0">
                <a:solidFill>
                  <a:schemeClr val="accent2">
                    <a:lumMod val="75000"/>
                  </a:schemeClr>
                </a:solidFill>
              </a:rPr>
              <a:t>and we remember the length of the longest palindrome around a </a:t>
            </a:r>
            <a:r>
              <a:rPr lang="en-US" sz="3200" b="1" dirty="0">
                <a:solidFill>
                  <a:schemeClr val="accent2">
                    <a:lumMod val="75000"/>
                  </a:schemeClr>
                </a:solidFill>
              </a:rPr>
              <a:t>double central point</a:t>
            </a:r>
            <a:r>
              <a:rPr lang="en-US" sz="3200" b="0" dirty="0">
                <a:solidFill>
                  <a:schemeClr val="accent2">
                    <a:lumMod val="75000"/>
                  </a:schemeClr>
                </a:solidFill>
              </a:rPr>
              <a:t>.</a:t>
            </a:r>
            <a:endParaRPr lang="bg-BG" sz="3200" b="0" dirty="0">
              <a:solidFill>
                <a:schemeClr val="accent2">
                  <a:lumMod val="75000"/>
                </a:schemeClr>
              </a:solidFill>
            </a:endParaRPr>
          </a:p>
          <a:p>
            <a:pPr marL="360000" lvl="0" indent="-180000">
              <a:buClr>
                <a:schemeClr val="tx1"/>
              </a:buClr>
              <a:buFont typeface="Arial" panose="020B0604020202020204" pitchFamily="34" charset="0"/>
              <a:buChar char="•"/>
            </a:pPr>
            <a:r>
              <a:rPr lang="en-US" sz="3200" b="0" dirty="0">
                <a:solidFill>
                  <a:schemeClr val="accent2">
                    <a:lumMod val="75000"/>
                  </a:schemeClr>
                </a:solidFill>
              </a:rPr>
              <a:t>We invoke </a:t>
            </a:r>
            <a:r>
              <a:rPr lang="en-US" sz="3200" b="1" dirty="0">
                <a:solidFill>
                  <a:schemeClr val="accent2">
                    <a:lumMod val="75000"/>
                  </a:schemeClr>
                </a:solidFill>
              </a:rPr>
              <a:t>the </a:t>
            </a:r>
            <a:r>
              <a:rPr lang="en-US" sz="3200" b="1" dirty="0" err="1">
                <a:solidFill>
                  <a:schemeClr val="bg1"/>
                </a:solidFill>
              </a:rPr>
              <a:t>PalindromeLen</a:t>
            </a:r>
            <a:r>
              <a:rPr lang="en-US" sz="3200" b="1" dirty="0">
                <a:solidFill>
                  <a:schemeClr val="tx1"/>
                </a:solidFill>
              </a:rPr>
              <a:t> function</a:t>
            </a:r>
            <a:r>
              <a:rPr lang="en-US" sz="3200" dirty="0">
                <a:solidFill>
                  <a:schemeClr val="tx1"/>
                </a:solidFill>
              </a:rPr>
              <a:t>, and we pass to it the central point </a:t>
            </a:r>
            <a:r>
              <a:rPr lang="en-US" sz="3200" b="1" i="1" dirty="0">
                <a:solidFill>
                  <a:schemeClr val="tx1"/>
                </a:solidFill>
              </a:rPr>
              <a:t>c</a:t>
            </a:r>
            <a:r>
              <a:rPr lang="en-US" sz="3200" dirty="0">
                <a:solidFill>
                  <a:schemeClr val="tx1"/>
                </a:solidFill>
              </a:rPr>
              <a:t> and the next point on the right from it, </a:t>
            </a:r>
            <a:r>
              <a:rPr lang="en-US" sz="3200" b="1" dirty="0">
                <a:solidFill>
                  <a:schemeClr val="tx1"/>
                </a:solidFill>
              </a:rPr>
              <a:t>c+1</a:t>
            </a:r>
            <a:r>
              <a:rPr lang="en-US" sz="3200" dirty="0">
                <a:solidFill>
                  <a:schemeClr val="tx1"/>
                </a:solidFill>
              </a:rPr>
              <a:t>, as start and end indexes.</a:t>
            </a:r>
            <a:endParaRPr lang="en-US" sz="3200" b="0" dirty="0">
              <a:solidFill>
                <a:schemeClr val="accent2">
                  <a:lumMod val="75000"/>
                </a:schemeClr>
              </a:solidFill>
            </a:endParaRPr>
          </a:p>
          <a:p>
            <a:pPr marL="0" lvl="0" indent="0">
              <a:buClr>
                <a:schemeClr val="tx1"/>
              </a:buClr>
              <a:buFont typeface="Arial" panose="020B0604020202020204" pitchFamily="34" charset="0"/>
              <a:buNone/>
            </a:pPr>
            <a:endParaRPr lang="en-US" sz="3200" b="0" dirty="0">
              <a:solidFill>
                <a:schemeClr val="accent2">
                  <a:lumMod val="75000"/>
                </a:schemeClr>
              </a:solidFill>
            </a:endParaRPr>
          </a:p>
          <a:p>
            <a:pPr marL="0" lvl="0" indent="0">
              <a:buClr>
                <a:schemeClr val="tx1"/>
              </a:buClr>
              <a:buFont typeface="Arial" panose="020B0604020202020204" pitchFamily="34" charset="0"/>
              <a:buNone/>
            </a:pPr>
            <a:r>
              <a:rPr lang="en-US" sz="3200" b="0" dirty="0">
                <a:solidFill>
                  <a:schemeClr val="accent2">
                    <a:lumMod val="75000"/>
                  </a:schemeClr>
                </a:solidFill>
              </a:rPr>
              <a:t>Finally, we </a:t>
            </a:r>
            <a:r>
              <a:rPr lang="en-US" sz="3200" b="1" dirty="0">
                <a:solidFill>
                  <a:schemeClr val="accent2">
                    <a:lumMod val="75000"/>
                  </a:schemeClr>
                </a:solidFill>
              </a:rPr>
              <a:t>print the result</a:t>
            </a:r>
            <a:r>
              <a:rPr lang="en-US" sz="3200" b="0" dirty="0">
                <a:solidFill>
                  <a:schemeClr val="accent2">
                    <a:lumMod val="75000"/>
                  </a:schemeClr>
                </a:solidFill>
              </a:rPr>
              <a:t>.</a:t>
            </a:r>
            <a:endParaRPr lang="bg-BG" sz="3200" b="0" dirty="0">
              <a:solidFill>
                <a:schemeClr val="accent2">
                  <a:lumMod val="75000"/>
                </a:schemeClr>
              </a:solidFill>
            </a:endParaRPr>
          </a:p>
          <a:p>
            <a:pPr marL="0" lvl="0" indent="0">
              <a:buClr>
                <a:schemeClr val="tx1"/>
              </a:buClr>
              <a:buFont typeface="Arial" panose="020B0604020202020204" pitchFamily="34" charset="0"/>
              <a:buNone/>
            </a:pPr>
            <a:endParaRPr lang="en-US" sz="3400"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6239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talk I will cover the following </a:t>
            </a:r>
            <a:r>
              <a:rPr lang="en-US" b="1" dirty="0"/>
              <a:t>topics</a:t>
            </a:r>
            <a:r>
              <a:rPr lang="en-US" dirty="0"/>
              <a:t>:</a:t>
            </a:r>
          </a:p>
          <a:p>
            <a:pPr marL="171450" indent="-171450">
              <a:buFont typeface="Arial" panose="020B0604020202020204" pitchFamily="34" charset="0"/>
              <a:buChar char="•"/>
            </a:pPr>
            <a:r>
              <a:rPr lang="en-US" dirty="0"/>
              <a:t>The </a:t>
            </a:r>
            <a:r>
              <a:rPr lang="en-US" b="1" dirty="0"/>
              <a:t>4 fundamentals skills</a:t>
            </a:r>
            <a:r>
              <a:rPr lang="en-US" dirty="0"/>
              <a:t>, that every software engineer should have:</a:t>
            </a:r>
          </a:p>
          <a:p>
            <a:pPr marL="628650" lvl="1" indent="-171450">
              <a:buFont typeface="Arial" panose="020B0604020202020204" pitchFamily="34" charset="0"/>
              <a:buChar char="•"/>
            </a:pPr>
            <a:r>
              <a:rPr lang="en-US" b="1" dirty="0"/>
              <a:t>coding skills </a:t>
            </a:r>
            <a:r>
              <a:rPr lang="en-US" dirty="0"/>
              <a:t>(which means writing code, using IDEs, troubleshooting and debugging the code)</a:t>
            </a:r>
          </a:p>
          <a:p>
            <a:pPr marL="628650" lvl="1" indent="-171450">
              <a:buFont typeface="Arial" panose="020B0604020202020204" pitchFamily="34" charset="0"/>
              <a:buChar char="•"/>
            </a:pPr>
            <a:r>
              <a:rPr lang="en-US" dirty="0"/>
              <a:t>algorithmic thinking and </a:t>
            </a:r>
            <a:r>
              <a:rPr lang="en-US" b="1" dirty="0"/>
              <a:t>problem-solving skills</a:t>
            </a:r>
          </a:p>
          <a:p>
            <a:pPr marL="628650" lvl="1" indent="-171450">
              <a:buFont typeface="Arial" panose="020B0604020202020204" pitchFamily="34" charset="0"/>
              <a:buChar char="•"/>
            </a:pPr>
            <a:r>
              <a:rPr lang="en-US" dirty="0"/>
              <a:t>fundamentals software development and computer science skills</a:t>
            </a:r>
          </a:p>
          <a:p>
            <a:pPr marL="628650" lvl="1" indent="-171450">
              <a:buFont typeface="Arial" panose="020B0604020202020204" pitchFamily="34" charset="0"/>
              <a:buChar char="•"/>
            </a:pPr>
            <a:r>
              <a:rPr lang="en-US" dirty="0"/>
              <a:t>and programming languages, software technologies and frameworks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a:t>
            </a:r>
            <a:r>
              <a:rPr lang="en-US" b="1" dirty="0"/>
              <a:t>definition of </a:t>
            </a:r>
            <a:r>
              <a:rPr lang="en-US" b="0" dirty="0"/>
              <a:t>"</a:t>
            </a:r>
            <a:r>
              <a:rPr lang="en-US" b="1" dirty="0"/>
              <a:t>problem</a:t>
            </a:r>
            <a:r>
              <a:rPr lang="en-US" b="0" dirty="0"/>
              <a:t>", "</a:t>
            </a:r>
            <a:r>
              <a:rPr lang="en-US" b="1" dirty="0"/>
              <a:t>problem solving</a:t>
            </a:r>
            <a:r>
              <a:rPr lang="en-US" b="0" dirty="0"/>
              <a:t>"</a:t>
            </a:r>
            <a:r>
              <a:rPr lang="en-US" dirty="0"/>
              <a:t>, and "</a:t>
            </a:r>
            <a:r>
              <a:rPr lang="en-US" b="1" dirty="0"/>
              <a:t>algorithmic thinking</a:t>
            </a:r>
            <a:r>
              <a:rPr lang="en-US" dirty="0"/>
              <a:t>" and how to develop such skills and how many time and effort it takes.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main stages of problem solving:</a:t>
            </a:r>
          </a:p>
          <a:p>
            <a:pPr marL="628650" lvl="1" indent="-171450">
              <a:buClr>
                <a:schemeClr val="tx1"/>
              </a:buClr>
              <a:buFont typeface="Arial" panose="020B0604020202020204" pitchFamily="34" charset="0"/>
              <a:buChar char="•"/>
            </a:pPr>
            <a:r>
              <a:rPr lang="en-GB" sz="1200" b="1" dirty="0">
                <a:solidFill>
                  <a:schemeClr val="bg1"/>
                </a:solidFill>
              </a:rPr>
              <a:t>Define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Analyse</a:t>
            </a:r>
            <a:r>
              <a:rPr lang="en-GB" sz="1200" dirty="0"/>
              <a:t> the problem</a:t>
            </a:r>
          </a:p>
          <a:p>
            <a:pPr marL="628650" lvl="1" indent="-171450">
              <a:buClr>
                <a:schemeClr val="tx1"/>
              </a:buClr>
              <a:buFont typeface="Arial" panose="020B0604020202020204" pitchFamily="34" charset="0"/>
              <a:buChar char="•"/>
            </a:pPr>
            <a:r>
              <a:rPr lang="en-GB" sz="1200" b="1" dirty="0">
                <a:solidFill>
                  <a:schemeClr val="bg1"/>
                </a:solidFill>
              </a:rPr>
              <a:t>Identify</a:t>
            </a:r>
            <a:r>
              <a:rPr lang="en-GB" sz="1200" dirty="0"/>
              <a:t> potential solutions</a:t>
            </a:r>
          </a:p>
          <a:p>
            <a:pPr marL="628650" lvl="1" indent="-171450">
              <a:buClr>
                <a:schemeClr val="tx1"/>
              </a:buClr>
              <a:buFont typeface="Arial" panose="020B0604020202020204" pitchFamily="34" charset="0"/>
              <a:buChar char="•"/>
            </a:pPr>
            <a:r>
              <a:rPr lang="en-GB" sz="1200" b="1" dirty="0">
                <a:solidFill>
                  <a:schemeClr val="bg1"/>
                </a:solidFill>
              </a:rPr>
              <a:t>Evaluate</a:t>
            </a:r>
            <a:r>
              <a:rPr lang="en-GB" sz="1200" dirty="0"/>
              <a:t> and choose a solution</a:t>
            </a:r>
          </a:p>
          <a:p>
            <a:pPr marL="628650" lvl="1" indent="-171450">
              <a:buClr>
                <a:schemeClr val="tx1"/>
              </a:buClr>
              <a:buFont typeface="Arial" panose="020B0604020202020204" pitchFamily="34" charset="0"/>
              <a:buChar char="•"/>
            </a:pPr>
            <a:r>
              <a:rPr lang="en-GB" sz="1200" b="1" dirty="0">
                <a:solidFill>
                  <a:schemeClr val="bg1"/>
                </a:solidFill>
              </a:rPr>
              <a:t>Plan</a:t>
            </a:r>
            <a:r>
              <a:rPr lang="en-GB" sz="1200" dirty="0"/>
              <a:t> actions (or design an algorithm)</a:t>
            </a:r>
          </a:p>
          <a:p>
            <a:pPr marL="628650" lvl="1" indent="-171450">
              <a:buClr>
                <a:schemeClr val="tx1"/>
              </a:buClr>
              <a:buFont typeface="Arial" panose="020B0604020202020204" pitchFamily="34" charset="0"/>
              <a:buChar char="•"/>
            </a:pPr>
            <a:r>
              <a:rPr lang="en-GB" sz="1200" b="1" dirty="0">
                <a:solidFill>
                  <a:schemeClr val="bg1"/>
                </a:solidFill>
              </a:rPr>
              <a:t>Implement</a:t>
            </a:r>
            <a:r>
              <a:rPr lang="en-GB" sz="1200" dirty="0"/>
              <a:t> the algorithm</a:t>
            </a:r>
          </a:p>
          <a:p>
            <a:pPr marL="628650" lvl="1" indent="-171450">
              <a:buClr>
                <a:schemeClr val="tx1"/>
              </a:buClr>
              <a:buFont typeface="Arial" panose="020B0604020202020204" pitchFamily="34" charset="0"/>
              <a:buChar char="•"/>
            </a:pPr>
            <a:r>
              <a:rPr lang="en-GB" sz="1200" b="0" dirty="0">
                <a:solidFill>
                  <a:schemeClr val="bg1"/>
                </a:solidFill>
              </a:rPr>
              <a:t>And </a:t>
            </a:r>
            <a:r>
              <a:rPr lang="en-GB" sz="1200" b="1" dirty="0">
                <a:solidFill>
                  <a:schemeClr val="bg1"/>
                </a:solidFill>
              </a:rPr>
              <a:t>review</a:t>
            </a:r>
            <a:r>
              <a:rPr lang="en-GB" sz="1200" dirty="0"/>
              <a:t> the results (or test the solution)</a:t>
            </a:r>
          </a:p>
          <a:p>
            <a:pPr marL="0" lvl="0" indent="0">
              <a:buClr>
                <a:schemeClr val="tx1"/>
              </a:buClr>
              <a:buFont typeface="Arial" panose="020B0604020202020204" pitchFamily="34" charset="0"/>
              <a:buNone/>
            </a:pPr>
            <a:endParaRPr lang="en-GB" sz="1200" dirty="0"/>
          </a:p>
          <a:p>
            <a:pPr marL="171450" lvl="0" indent="-171450">
              <a:buClr>
                <a:schemeClr val="tx1"/>
              </a:buClr>
              <a:buFont typeface="Arial" panose="020B0604020202020204" pitchFamily="34" charset="0"/>
              <a:buChar char="•"/>
            </a:pPr>
            <a:r>
              <a:rPr lang="en-GB" sz="1200" b="0" dirty="0"/>
              <a:t>These main stages in problem solving will be demonstrated through </a:t>
            </a:r>
            <a:r>
              <a:rPr lang="en-GB" sz="1200" b="1" dirty="0"/>
              <a:t>sample problems </a:t>
            </a:r>
            <a:r>
              <a:rPr lang="en-GB" sz="1200" dirty="0"/>
              <a:t>(technical and logical) and the approach and steps for finding and implementing </a:t>
            </a:r>
            <a:r>
              <a:rPr lang="en-GB" sz="1200" b="1" dirty="0"/>
              <a:t>solutions</a:t>
            </a:r>
            <a:r>
              <a:rPr lang="en-GB" sz="1200" b="0" dirty="0"/>
              <a:t>.</a:t>
            </a:r>
            <a:endParaRPr lang="en-US" sz="1200" b="0" dirty="0"/>
          </a:p>
          <a:p>
            <a:pPr marL="0" lvl="0" indent="0">
              <a:buClr>
                <a:schemeClr val="tx1"/>
              </a:buClr>
              <a:buFont typeface="Arial" panose="020B0604020202020204" pitchFamily="34" charset="0"/>
              <a:buNone/>
            </a:pPr>
            <a:endParaRPr lang="en-US" sz="1200" b="0" dirty="0"/>
          </a:p>
          <a:p>
            <a:pPr marL="171450" lvl="0" indent="-171450">
              <a:buClr>
                <a:schemeClr val="tx1"/>
              </a:buClr>
              <a:buFont typeface="Arial" panose="020B0604020202020204" pitchFamily="34" charset="0"/>
              <a:buChar char="•"/>
            </a:pPr>
            <a:r>
              <a:rPr lang="en-US" sz="1200" b="0" dirty="0"/>
              <a:t>Finally, I will share with you how to be successful at </a:t>
            </a:r>
            <a:r>
              <a:rPr lang="en-US" sz="1200" b="1" dirty="0"/>
              <a:t>practical programming exams</a:t>
            </a:r>
            <a:r>
              <a:rPr lang="en-US" sz="1200" b="0" dirty="0"/>
              <a:t>: some tips and best practices, what to do at the exam and what to avoid.</a:t>
            </a:r>
          </a:p>
          <a:p>
            <a:pPr marL="0" lvl="0" indent="0">
              <a:buClr>
                <a:schemeClr val="tx1"/>
              </a:buClr>
              <a:buFont typeface="Arial" panose="020B0604020202020204" pitchFamily="34" charset="0"/>
              <a:buNone/>
            </a:pPr>
            <a:endParaRPr lang="en-GB" sz="1200" b="0" dirty="0"/>
          </a:p>
          <a:p>
            <a:pPr marL="0" lvl="0" indent="0">
              <a:buClr>
                <a:schemeClr val="tx1"/>
              </a:buClr>
              <a:buFont typeface="Arial" panose="020B0604020202020204" pitchFamily="34" charset="0"/>
              <a:buNone/>
            </a:pPr>
            <a:endParaRPr lang="en-GB"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36821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Now the problem is almost solved: the algorithm is implemented, and the code is written.</a:t>
            </a:r>
          </a:p>
          <a:p>
            <a:r>
              <a:rPr lang="en-US" b="0" dirty="0"/>
              <a:t>We need to </a:t>
            </a:r>
            <a:r>
              <a:rPr lang="en-US" b="1" dirty="0"/>
              <a:t>review the results</a:t>
            </a:r>
            <a:r>
              <a:rPr lang="en-US" b="0" dirty="0"/>
              <a:t>, </a:t>
            </a:r>
            <a:r>
              <a:rPr lang="en-US" b="1" dirty="0"/>
              <a:t>test the code </a:t>
            </a:r>
            <a:r>
              <a:rPr lang="en-US" b="0" dirty="0"/>
              <a:t>and </a:t>
            </a:r>
            <a:r>
              <a:rPr lang="en-US" b="1" dirty="0"/>
              <a:t>debug</a:t>
            </a:r>
            <a:r>
              <a:rPr lang="en-US" b="0" dirty="0"/>
              <a:t> it (if we find bugs) as </a:t>
            </a:r>
            <a:r>
              <a:rPr lang="en-US" b="1" dirty="0"/>
              <a:t>the next stage</a:t>
            </a:r>
            <a:r>
              <a:rPr lang="en-US" b="0" dirty="0"/>
              <a:t> of the problem-solving process.</a:t>
            </a:r>
          </a:p>
          <a:p>
            <a:r>
              <a:rPr lang="en-US" b="0" dirty="0"/>
              <a:t>We should answer the following questions:</a:t>
            </a:r>
          </a:p>
          <a:p>
            <a:pPr marL="171450" lvl="0" indent="-171450">
              <a:buFont typeface="Arial" panose="020B0604020202020204" pitchFamily="34" charset="0"/>
              <a:buChar char="•"/>
            </a:pPr>
            <a:r>
              <a:rPr lang="en-US" dirty="0"/>
              <a:t>Does this solution work well for </a:t>
            </a:r>
            <a:r>
              <a:rPr lang="en-US" b="1" dirty="0"/>
              <a:t>all cases</a:t>
            </a:r>
            <a:r>
              <a:rPr lang="en-US" b="0" dirty="0"/>
              <a:t>?</a:t>
            </a:r>
          </a:p>
          <a:p>
            <a:pPr marL="171450" lvl="0" indent="-171450">
              <a:buFont typeface="Arial" panose="020B0604020202020204" pitchFamily="34" charset="0"/>
              <a:buChar char="•"/>
            </a:pPr>
            <a:r>
              <a:rPr lang="en-US" dirty="0"/>
              <a:t>Are there any special, </a:t>
            </a:r>
            <a:r>
              <a:rPr lang="en-US" b="1" dirty="0"/>
              <a:t>edge cases</a:t>
            </a:r>
            <a:r>
              <a:rPr lang="en-US" dirty="0"/>
              <a:t>, for which our code fails?</a:t>
            </a:r>
          </a:p>
          <a:p>
            <a:pPr marL="0" lvl="0" indent="0">
              <a:buFont typeface="Arial" panose="020B0604020202020204" pitchFamily="34" charset="0"/>
              <a:buNone/>
            </a:pPr>
            <a:r>
              <a:rPr lang="en-US" dirty="0"/>
              <a:t>To answer these questions we should </a:t>
            </a:r>
            <a:r>
              <a:rPr lang="en-US" b="1" dirty="0"/>
              <a:t>test the code</a:t>
            </a:r>
            <a:r>
              <a:rPr lang="en-US" dirty="0"/>
              <a:t>.</a:t>
            </a:r>
          </a:p>
          <a:p>
            <a:pPr marL="171450" lvl="0" indent="-171450">
              <a:buFont typeface="Arial" panose="020B0604020202020204" pitchFamily="34" charset="0"/>
              <a:buChar char="•"/>
            </a:pPr>
            <a:r>
              <a:rPr lang="en-US" dirty="0"/>
              <a:t>We need to prepare </a:t>
            </a:r>
            <a:r>
              <a:rPr lang="en-US" b="1" dirty="0"/>
              <a:t>test data</a:t>
            </a:r>
            <a:r>
              <a:rPr lang="en-US" dirty="0"/>
              <a:t>, which covers the </a:t>
            </a:r>
            <a:r>
              <a:rPr lang="en-US" b="1" dirty="0"/>
              <a:t>straightforward cases </a:t>
            </a:r>
            <a:r>
              <a:rPr lang="en-US" dirty="0"/>
              <a:t>and the </a:t>
            </a:r>
            <a:r>
              <a:rPr lang="en-US" b="1" dirty="0"/>
              <a:t>edge cases</a:t>
            </a:r>
            <a:r>
              <a:rPr lang="en-US" dirty="0"/>
              <a:t>.</a:t>
            </a:r>
          </a:p>
          <a:p>
            <a:pPr marL="171450" lvl="0" indent="-171450">
              <a:buFont typeface="Arial" panose="020B0604020202020204" pitchFamily="34" charset="0"/>
              <a:buChar char="•"/>
            </a:pPr>
            <a:r>
              <a:rPr lang="en-US" dirty="0"/>
              <a:t>As absolute minimum, we should </a:t>
            </a:r>
            <a:r>
              <a:rPr lang="en-US" b="1" dirty="0"/>
              <a:t>test the code </a:t>
            </a:r>
            <a:r>
              <a:rPr lang="en-US" dirty="0"/>
              <a:t>with input data, covering the two main straightforward cases:</a:t>
            </a:r>
          </a:p>
          <a:p>
            <a:pPr marL="628650" lvl="1" indent="-171450">
              <a:buFont typeface="Arial" panose="020B0604020202020204" pitchFamily="34" charset="0"/>
              <a:buChar char="•"/>
            </a:pPr>
            <a:r>
              <a:rPr lang="en-US" dirty="0"/>
              <a:t>A case, where the largest palindrome has a </a:t>
            </a:r>
            <a:r>
              <a:rPr lang="en-US" b="1" dirty="0"/>
              <a:t>single central point</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case, where the largest palindrome has a </a:t>
            </a:r>
            <a:r>
              <a:rPr lang="en-US" b="1" dirty="0"/>
              <a:t>double central point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a:t>
            </a:r>
            <a:r>
              <a:rPr lang="en-US" b="1" dirty="0"/>
              <a:t>edge cases </a:t>
            </a:r>
            <a:r>
              <a:rPr lang="en-US" dirty="0"/>
              <a:t>we can consider palindrome on the left side of the input list, on the right side of the input list, and input list consisting of distinct letters (in which the longest palindrome has length of 1).</a:t>
            </a:r>
          </a:p>
          <a:p>
            <a:endParaRPr lang="en-US" b="1" dirty="0"/>
          </a:p>
          <a:p>
            <a:r>
              <a:rPr lang="en-US" b="0" dirty="0"/>
              <a:t>This is an example of how we can prepare such </a:t>
            </a:r>
            <a:r>
              <a:rPr lang="en-US" b="1" dirty="0"/>
              <a:t>well-designed test cases</a:t>
            </a:r>
            <a:r>
              <a:rPr lang="en-US" b="0" dirty="0"/>
              <a:t>, which cover very well the discussed straightforward and edge cases.</a:t>
            </a:r>
          </a:p>
          <a:p>
            <a:pPr marL="171450" lvl="0" indent="-171450">
              <a:buFont typeface="Arial" panose="020B0604020202020204" pitchFamily="34" charset="0"/>
              <a:buChar char="•"/>
            </a:pPr>
            <a:r>
              <a:rPr lang="en-US" noProof="1"/>
              <a:t>We start with a group of test cases consisting of </a:t>
            </a:r>
            <a:r>
              <a:rPr lang="en-US" b="1" noProof="1"/>
              <a:t>distinct letters</a:t>
            </a:r>
            <a:r>
              <a:rPr lang="en-US" noProof="1"/>
              <a:t>:</a:t>
            </a:r>
          </a:p>
          <a:p>
            <a:pPr marL="628650" lvl="1" indent="-171450">
              <a:buFont typeface="Arial" panose="020B0604020202020204" pitchFamily="34" charset="0"/>
              <a:buChar char="•"/>
            </a:pPr>
            <a:r>
              <a:rPr lang="en-US" noProof="1"/>
              <a:t>"a b c", "a b c d", "a b" and "a".</a:t>
            </a:r>
          </a:p>
          <a:p>
            <a:pPr marL="628650" lvl="1" indent="-171450">
              <a:buFont typeface="Arial" panose="020B0604020202020204" pitchFamily="34" charset="0"/>
              <a:buChar char="•"/>
            </a:pPr>
            <a:r>
              <a:rPr lang="en-US" noProof="1"/>
              <a:t>All these cases have their largest palindrome sub-list, consisting of a </a:t>
            </a:r>
            <a:r>
              <a:rPr lang="en-US" b="1" noProof="1"/>
              <a:t>single letter</a:t>
            </a:r>
            <a:r>
              <a:rPr lang="en-US" noProof="1"/>
              <a:t>, and the expected output is </a:t>
            </a:r>
            <a:r>
              <a:rPr lang="en-US" b="1" noProof="1"/>
              <a:t>1</a:t>
            </a:r>
            <a:r>
              <a:rPr lang="en-US" noProof="1"/>
              <a:t>.</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The next group of test cases holds </a:t>
            </a:r>
            <a:r>
              <a:rPr lang="en-US" b="1" noProof="1">
                <a:sym typeface="Wingdings" panose="05000000000000000000" pitchFamily="2" charset="2"/>
              </a:rPr>
              <a:t>palindromes, consisting of 2 letters</a:t>
            </a:r>
            <a:r>
              <a:rPr lang="en-US" noProof="1">
                <a:sym typeface="Wingdings" panose="05000000000000000000" pitchFamily="2" charset="2"/>
              </a:rPr>
              <a:t>, located on the left, in the middle and on the right of the input list:</a:t>
            </a:r>
          </a:p>
          <a:p>
            <a:pPr marL="628650" lvl="1" indent="-171450">
              <a:buFont typeface="Arial" panose="020B0604020202020204" pitchFamily="34" charset="0"/>
              <a:buChar char="•"/>
            </a:pPr>
            <a:r>
              <a:rPr lang="en-US" noProof="1">
                <a:sym typeface="Wingdings" panose="05000000000000000000" pitchFamily="2" charset="2"/>
              </a:rPr>
              <a:t>"a a", "a a 0", "0 a a", "0 a a 1", "a a b b" (which has 2 equal-length palindromes "a a" and "b b") and "0 1 a a 2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2</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All these test cases test the "</a:t>
            </a:r>
            <a:r>
              <a:rPr lang="en-US" b="1" noProof="1">
                <a:sym typeface="Wingdings" panose="05000000000000000000" pitchFamily="2" charset="2"/>
              </a:rPr>
              <a:t>double central point</a:t>
            </a:r>
            <a:r>
              <a:rPr lang="en-US" noProof="1">
                <a:sym typeface="Wingdings" panose="05000000000000000000" pitchFamily="2" charset="2"/>
              </a:rPr>
              <a:t>" scenario.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1">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The next group of test cases is a </a:t>
            </a:r>
            <a:r>
              <a:rPr lang="en-US" b="1" noProof="1">
                <a:sym typeface="Wingdings" panose="05000000000000000000" pitchFamily="2" charset="2"/>
              </a:rPr>
              <a:t>palindrome, consisting of 3 letters</a:t>
            </a:r>
            <a:r>
              <a:rPr lang="en-US" noProof="1">
                <a:sym typeface="Wingdings" panose="05000000000000000000" pitchFamily="2" charset="2"/>
              </a:rPr>
              <a:t>, located on the left, in the middle and on the right of the input list: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sym typeface="Wingdings" panose="05000000000000000000" pitchFamily="2" charset="2"/>
              </a:rPr>
              <a:t>"a a a", "a a a 0", "0 a a a", "0 a a a 1" and "0 1 2 a a a 3 4".</a:t>
            </a:r>
          </a:p>
          <a:p>
            <a:pPr marL="628650" lvl="1" indent="-171450">
              <a:buFont typeface="Arial" panose="020B0604020202020204" pitchFamily="34" charset="0"/>
              <a:buChar char="•"/>
            </a:pPr>
            <a:r>
              <a:rPr lang="en-US" noProof="1">
                <a:sym typeface="Wingdings" panose="05000000000000000000" pitchFamily="2" charset="2"/>
              </a:rPr>
              <a:t>All these sample input lists </a:t>
            </a:r>
            <a:r>
              <a:rPr lang="en-US" b="1" noProof="1">
                <a:sym typeface="Wingdings" panose="05000000000000000000" pitchFamily="2" charset="2"/>
              </a:rPr>
              <a:t>should return 3</a:t>
            </a:r>
            <a:r>
              <a:rPr lang="en-US" noProof="1">
                <a:sym typeface="Wingdings" panose="05000000000000000000" pitchFamily="2" charset="2"/>
              </a:rPr>
              <a:t> as the length of the longest palindrome.</a:t>
            </a:r>
          </a:p>
          <a:p>
            <a:pPr marL="628650" lvl="1" indent="-171450">
              <a:buFont typeface="Arial" panose="020B0604020202020204" pitchFamily="34" charset="0"/>
              <a:buChar char="•"/>
            </a:pPr>
            <a:r>
              <a:rPr lang="en-US" noProof="1">
                <a:sym typeface="Wingdings" panose="05000000000000000000" pitchFamily="2" charset="2"/>
              </a:rPr>
              <a:t>And these test cases test the "</a:t>
            </a:r>
            <a:r>
              <a:rPr lang="en-US" b="1" noProof="1">
                <a:sym typeface="Wingdings" panose="05000000000000000000" pitchFamily="2" charset="2"/>
              </a:rPr>
              <a:t>single central point</a:t>
            </a:r>
            <a:r>
              <a:rPr lang="en-US" noProof="1">
                <a:sym typeface="Wingdings" panose="05000000000000000000" pitchFamily="2" charset="2"/>
              </a:rPr>
              <a:t>" scenario.</a:t>
            </a:r>
          </a:p>
          <a:p>
            <a:pPr marL="171450" lvl="0" indent="-171450">
              <a:buFont typeface="Arial" panose="020B0604020202020204" pitchFamily="34" charset="0"/>
              <a:buChar char="•"/>
            </a:pPr>
            <a:endParaRPr lang="en-US" noProof="1">
              <a:sym typeface="Wingdings" panose="05000000000000000000" pitchFamily="2" charset="2"/>
            </a:endParaRPr>
          </a:p>
          <a:p>
            <a:pPr marL="171450" lvl="0" indent="-171450">
              <a:buFont typeface="Arial" panose="020B0604020202020204" pitchFamily="34" charset="0"/>
              <a:buChar char="•"/>
            </a:pPr>
            <a:r>
              <a:rPr lang="en-US" noProof="1">
                <a:sym typeface="Wingdings" panose="05000000000000000000" pitchFamily="2" charset="2"/>
              </a:rPr>
              <a:t>We continue by testing with </a:t>
            </a:r>
            <a:r>
              <a:rPr lang="en-US" b="1" noProof="1">
                <a:sym typeface="Wingdings" panose="05000000000000000000" pitchFamily="2" charset="2"/>
              </a:rPr>
              <a:t>4-letter palindromes</a:t>
            </a:r>
            <a:r>
              <a:rPr lang="en-US" noProof="1">
                <a:sym typeface="Wingdings" panose="05000000000000000000" pitchFamily="2" charset="2"/>
              </a:rPr>
              <a:t>, for example:</a:t>
            </a:r>
          </a:p>
          <a:p>
            <a:pPr marL="628650" lvl="1" indent="-171450">
              <a:buFont typeface="Arial" panose="020B0604020202020204" pitchFamily="34" charset="0"/>
              <a:buChar char="•"/>
            </a:pPr>
            <a:r>
              <a:rPr lang="en-US" noProof="1">
                <a:sym typeface="Wingdings" panose="05000000000000000000" pitchFamily="2" charset="2"/>
              </a:rPr>
              <a:t>"a a a a", "a b b a", "0 a b b a", "x x x x 0", and "0 a b b a 1", which all </a:t>
            </a:r>
            <a:r>
              <a:rPr lang="en-US" b="1" noProof="1">
                <a:sym typeface="Wingdings" panose="05000000000000000000" pitchFamily="2" charset="2"/>
              </a:rPr>
              <a:t>should return 4 </a:t>
            </a:r>
            <a:r>
              <a:rPr lang="en-US" noProof="1">
                <a:sym typeface="Wingdings" panose="05000000000000000000" pitchFamily="2" charset="2"/>
              </a:rPr>
              <a:t>as the longest length of a palindrome.</a:t>
            </a:r>
          </a:p>
          <a:p>
            <a:pPr marL="628650" lvl="1" indent="-171450">
              <a:buFont typeface="Arial" panose="020B0604020202020204" pitchFamily="34" charset="0"/>
              <a:buChar char="•"/>
            </a:pPr>
            <a:r>
              <a:rPr lang="en-US" noProof="1">
                <a:sym typeface="Wingdings" panose="05000000000000000000" pitchFamily="2" charset="2"/>
              </a:rPr>
              <a:t>These 4-letter palindromes will test again the </a:t>
            </a:r>
            <a:r>
              <a:rPr lang="en-US" b="1" noProof="1">
                <a:sym typeface="Wingdings" panose="05000000000000000000" pitchFamily="2" charset="2"/>
              </a:rPr>
              <a:t>double central point</a:t>
            </a:r>
            <a:r>
              <a:rPr lang="en-US" noProof="1">
                <a:sym typeface="Wingdings" panose="05000000000000000000" pitchFamily="2" charset="2"/>
              </a:rPr>
              <a:t> (in less trivial variant than the palindromes of length 2).</a:t>
            </a:r>
          </a:p>
          <a:p>
            <a:pPr marL="171450" lvl="0" indent="-171450">
              <a:buFont typeface="Arial" panose="020B0604020202020204" pitchFamily="34" charset="0"/>
              <a:buChar char="•"/>
            </a:pPr>
            <a:r>
              <a:rPr lang="en-US" noProof="1">
                <a:sym typeface="Wingdings" panose="05000000000000000000" pitchFamily="2" charset="2"/>
              </a:rPr>
              <a:t>We can continue to test further with longer input lists and with longer palindromes, just to be sure the code works well, for example "10 times x" or "20 times x, followed by z".</a:t>
            </a:r>
          </a:p>
          <a:p>
            <a:pPr marL="171450" lvl="0" indent="-171450">
              <a:buFont typeface="Arial" panose="020B0604020202020204" pitchFamily="34" charset="0"/>
              <a:buChar char="•"/>
            </a:pPr>
            <a:r>
              <a:rPr lang="en-US" noProof="1">
                <a:sym typeface="Wingdings" panose="05000000000000000000" pitchFamily="2" charset="2"/>
              </a:rPr>
              <a:t>If all these test cases work correctly, we can consider that </a:t>
            </a:r>
            <a:r>
              <a:rPr lang="en-US" b="1" noProof="1">
                <a:sym typeface="Wingdings" panose="05000000000000000000" pitchFamily="2" charset="2"/>
              </a:rPr>
              <a:t>our code is well tested</a:t>
            </a:r>
            <a:r>
              <a:rPr lang="en-US" noProof="1">
                <a:sym typeface="Wingdings" panose="05000000000000000000" pitchFamily="2" charset="2"/>
              </a:rPr>
              <a:t> and most probably is it correct.</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Finally, we should ask ourselves:</a:t>
            </a:r>
          </a:p>
          <a:p>
            <a:pPr marL="171450" indent="-171450">
              <a:buFont typeface="Arial" panose="020B0604020202020204" pitchFamily="34" charset="0"/>
              <a:buChar char="•"/>
            </a:pPr>
            <a:r>
              <a:rPr lang="en-US" dirty="0">
                <a:sym typeface="Wingdings" panose="05000000000000000000" pitchFamily="2" charset="2"/>
              </a:rPr>
              <a:t>Can we </a:t>
            </a:r>
            <a:r>
              <a:rPr lang="en-US" b="1" dirty="0">
                <a:sym typeface="Wingdings" panose="05000000000000000000" pitchFamily="2" charset="2"/>
              </a:rPr>
              <a:t>solve this problem better</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Are we satisfied with the algorithm, the implementation, the results, the tests performed and all other decisions we made?</a:t>
            </a:r>
          </a:p>
          <a:p>
            <a:pPr marL="171450" indent="-171450">
              <a:buFont typeface="Arial" panose="020B0604020202020204" pitchFamily="34" charset="0"/>
              <a:buChar char="•"/>
            </a:pPr>
            <a:r>
              <a:rPr lang="en-US" dirty="0">
                <a:sym typeface="Wingdings" panose="05000000000000000000" pitchFamily="2" charset="2"/>
              </a:rPr>
              <a:t>I am </a:t>
            </a:r>
            <a:r>
              <a:rPr lang="en-US" b="1" dirty="0">
                <a:sym typeface="Wingdings" panose="05000000000000000000" pitchFamily="2" charset="2"/>
              </a:rPr>
              <a:t>quite satisfied </a:t>
            </a:r>
            <a:r>
              <a:rPr lang="en-US" dirty="0">
                <a:sym typeface="Wingdings" panose="05000000000000000000" pitchFamily="2" charset="2"/>
              </a:rPr>
              <a:t>with this algorithm: it is simple, easy to implement and the fastest from the ideas we initially had.</a:t>
            </a:r>
          </a:p>
          <a:p>
            <a:pPr marL="171450" indent="-171450">
              <a:buFont typeface="Arial" panose="020B0604020202020204" pitchFamily="34" charset="0"/>
              <a:buChar char="•"/>
            </a:pPr>
            <a:r>
              <a:rPr lang="en-US" dirty="0">
                <a:sym typeface="Wingdings" panose="05000000000000000000" pitchFamily="2" charset="2"/>
              </a:rPr>
              <a:t>After all the test cases we executed, we can be convinced that this algorithm and our implementation are working properly, so I am completely satisfied.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24847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give you some </a:t>
            </a:r>
            <a:r>
              <a:rPr lang="en-US" b="1" dirty="0"/>
              <a:t>tips</a:t>
            </a:r>
            <a:r>
              <a:rPr lang="en-US" dirty="0"/>
              <a:t>, </a:t>
            </a:r>
            <a:r>
              <a:rPr lang="en-US" b="1" dirty="0"/>
              <a:t>ideas</a:t>
            </a:r>
            <a:r>
              <a:rPr lang="en-US" dirty="0"/>
              <a:t>, and </a:t>
            </a:r>
            <a:r>
              <a:rPr lang="en-US" b="1" dirty="0"/>
              <a:t>best practices </a:t>
            </a:r>
            <a:r>
              <a:rPr lang="en-US" dirty="0"/>
              <a:t>for </a:t>
            </a:r>
            <a:r>
              <a:rPr lang="en-US" b="1" dirty="0"/>
              <a:t>solving exam problems</a:t>
            </a:r>
            <a:r>
              <a:rPr lang="en-US" dirty="0"/>
              <a:t>, how to prepare for and take programming exams, and how to </a:t>
            </a:r>
            <a:r>
              <a:rPr lang="en-US" b="1" dirty="0"/>
              <a:t>increase your efficiency and results</a:t>
            </a:r>
            <a:r>
              <a:rPr lang="en-US" dirty="0"/>
              <a:t> when you take technical exams for software developers.</a:t>
            </a:r>
            <a:endParaRPr lang="bg-BG" dirty="0"/>
          </a:p>
          <a:p>
            <a:pPr marL="171450" indent="-171450">
              <a:buFont typeface="Arial" panose="020B0604020202020204" pitchFamily="34" charset="0"/>
              <a:buChar char="•"/>
            </a:pPr>
            <a:r>
              <a:rPr lang="en-US" dirty="0"/>
              <a:t>These tips and proven practices come from </a:t>
            </a:r>
            <a:r>
              <a:rPr lang="en-US" b="1" dirty="0"/>
              <a:t>my rich experience </a:t>
            </a:r>
            <a:r>
              <a:rPr lang="en-US" dirty="0"/>
              <a:t>as student, contestant and technical trainer, so you can trust them with great confidence.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59455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taking a </a:t>
            </a:r>
            <a:r>
              <a:rPr lang="en-US" b="1" dirty="0"/>
              <a:t>practical programming exam</a:t>
            </a:r>
            <a:r>
              <a:rPr lang="en-US" dirty="0"/>
              <a:t>, the first thing you need to do at the beginning of the exam is to </a:t>
            </a:r>
            <a:r>
              <a:rPr lang="en-US" b="1" dirty="0"/>
              <a:t>read carefully the problem description</a:t>
            </a:r>
            <a:r>
              <a:rPr lang="en-US" dirty="0"/>
              <a:t>s and </a:t>
            </a:r>
            <a:r>
              <a:rPr lang="en-US" b="1" dirty="0"/>
              <a:t>analyze the problems</a:t>
            </a:r>
            <a:r>
              <a:rPr lang="en-US" b="0" dirty="0"/>
              <a:t>: do you have any idea how each problem can be solved, how difficult each problem is, which is the most easy problem, how many time you expect each problem to take you, etc.</a:t>
            </a:r>
          </a:p>
          <a:p>
            <a:pPr marL="171450" indent="-171450">
              <a:buFont typeface="Arial" panose="020B0604020202020204" pitchFamily="34" charset="0"/>
              <a:buChar char="•"/>
            </a:pPr>
            <a:r>
              <a:rPr lang="en-US" dirty="0"/>
              <a:t>Suppose you are at your "Programming Fundamentals" practical exam at SoftUni.</a:t>
            </a:r>
          </a:p>
          <a:p>
            <a:pPr marL="171450" indent="-171450">
              <a:buFont typeface="Arial" panose="020B0604020202020204" pitchFamily="34" charset="0"/>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You receive the </a:t>
            </a:r>
            <a:r>
              <a:rPr lang="en-US" b="1" dirty="0">
                <a:solidFill>
                  <a:schemeClr val="bg1"/>
                </a:solidFill>
              </a:rPr>
              <a:t>problem descriptions </a:t>
            </a:r>
            <a:r>
              <a:rPr lang="en-US" b="0" dirty="0">
                <a:solidFill>
                  <a:schemeClr val="bg1"/>
                </a:solidFill>
              </a:rPr>
              <a:t>of these problems at the beginning of the exam.</a:t>
            </a:r>
            <a:endParaRPr lang="en-US" b="1" dirty="0">
              <a:solidFill>
                <a:schemeClr val="bg1"/>
              </a:solidFill>
            </a:endParaRPr>
          </a:p>
          <a:p>
            <a:pPr marL="0" indent="0">
              <a:buFont typeface="Arial" panose="020B0604020202020204" pitchFamily="34" charset="0"/>
              <a:buNone/>
            </a:pPr>
            <a:endParaRPr lang="en-US" b="1" dirty="0">
              <a:solidFill>
                <a:schemeClr val="bg1"/>
              </a:solidFill>
            </a:endParaRPr>
          </a:p>
          <a:p>
            <a:pPr marL="0" indent="0">
              <a:buFont typeface="Arial" panose="020B0604020202020204" pitchFamily="34" charset="0"/>
              <a:buNone/>
            </a:pPr>
            <a:r>
              <a:rPr lang="en-US" b="0" dirty="0">
                <a:solidFill>
                  <a:schemeClr val="bg1"/>
                </a:solidFill>
              </a:rPr>
              <a:t>My </a:t>
            </a:r>
            <a:r>
              <a:rPr lang="en-US" b="1" dirty="0">
                <a:solidFill>
                  <a:schemeClr val="bg1"/>
                </a:solidFill>
              </a:rPr>
              <a:t>first tip </a:t>
            </a:r>
            <a:r>
              <a:rPr lang="en-US" b="0" dirty="0">
                <a:solidFill>
                  <a:schemeClr val="bg1"/>
                </a:solidFill>
              </a:rPr>
              <a:t>is to:</a:t>
            </a:r>
          </a:p>
          <a:p>
            <a:pPr marL="171450" indent="-171450">
              <a:buFont typeface="Arial" panose="020B0604020202020204" pitchFamily="34" charset="0"/>
              <a:buChar char="•"/>
            </a:pPr>
            <a:r>
              <a:rPr lang="en-US" b="0" dirty="0">
                <a:solidFill>
                  <a:schemeClr val="bg1"/>
                </a:solidFill>
              </a:rPr>
              <a:t>Start by carefully </a:t>
            </a:r>
            <a:r>
              <a:rPr lang="en-US" b="1" dirty="0">
                <a:solidFill>
                  <a:schemeClr val="bg1"/>
                </a:solidFill>
              </a:rPr>
              <a:t>reading all the descriptions of the problems </a:t>
            </a:r>
            <a:r>
              <a:rPr lang="en-US" b="0" dirty="0">
                <a:solidFill>
                  <a:schemeClr val="bg1"/>
                </a:solidFill>
              </a:rPr>
              <a:t>and try to </a:t>
            </a:r>
            <a:r>
              <a:rPr lang="en-US" b="1" dirty="0">
                <a:solidFill>
                  <a:schemeClr val="bg1"/>
                </a:solidFill>
              </a:rPr>
              <a:t>assess how difficult </a:t>
            </a:r>
            <a:r>
              <a:rPr lang="en-US" b="0" dirty="0">
                <a:solidFill>
                  <a:schemeClr val="bg1"/>
                </a:solidFill>
              </a:rPr>
              <a:t>each of them is</a:t>
            </a:r>
            <a:r>
              <a:rPr lang="en-US" dirty="0"/>
              <a:t> (from your perspective).</a:t>
            </a:r>
          </a:p>
          <a:p>
            <a:pPr marL="171450" indent="-171450">
              <a:buFont typeface="Arial" panose="020B0604020202020204" pitchFamily="34" charset="0"/>
              <a:buChar char="•"/>
            </a:pPr>
            <a:r>
              <a:rPr lang="en-US" dirty="0"/>
              <a:t>It is important to read the </a:t>
            </a:r>
            <a:r>
              <a:rPr lang="en-US" b="1" dirty="0">
                <a:solidFill>
                  <a:schemeClr val="bg1"/>
                </a:solidFill>
              </a:rPr>
              <a:t>requirements</a:t>
            </a:r>
            <a:r>
              <a:rPr lang="en-US" dirty="0"/>
              <a:t>, not "to invent" them!</a:t>
            </a:r>
            <a:endParaRPr lang="bg-BG" dirty="0"/>
          </a:p>
          <a:p>
            <a:pPr marL="628650" lvl="1" indent="-171450">
              <a:buFont typeface="Arial" panose="020B0604020202020204" pitchFamily="34" charset="0"/>
              <a:buChar char="•"/>
            </a:pPr>
            <a:r>
              <a:rPr lang="en-US" dirty="0"/>
              <a:t>This means that instead of guessing about what is required in the problem, you can </a:t>
            </a:r>
            <a:r>
              <a:rPr lang="en-US" b="1" dirty="0"/>
              <a:t>check the problem description</a:t>
            </a:r>
            <a:r>
              <a:rPr lang="en-US" dirty="0"/>
              <a:t>.</a:t>
            </a:r>
          </a:p>
          <a:p>
            <a:pPr marL="628650" lvl="1" indent="-171450">
              <a:buFont typeface="Arial" panose="020B0604020202020204" pitchFamily="34" charset="0"/>
              <a:buChar char="•"/>
            </a:pPr>
            <a:r>
              <a:rPr lang="en-US" dirty="0"/>
              <a:t>Many students begin solving their exam problems before they read carefully the problems, and later they find that they solve the wrong problem.</a:t>
            </a:r>
          </a:p>
          <a:p>
            <a:pPr marL="171450" lvl="0" indent="-171450">
              <a:buFont typeface="Arial" panose="020B0604020202020204" pitchFamily="34" charset="0"/>
              <a:buChar char="•"/>
            </a:pPr>
            <a:r>
              <a:rPr lang="en-US" dirty="0"/>
              <a:t>Estimating </a:t>
            </a:r>
            <a:r>
              <a:rPr lang="en-US" b="1" dirty="0"/>
              <a:t>how difficult a problem is </a:t>
            </a:r>
            <a:r>
              <a:rPr lang="en-US" b="0" dirty="0" err="1"/>
              <a:t>is</a:t>
            </a:r>
            <a:r>
              <a:rPr lang="en-US" b="0" dirty="0"/>
              <a:t> only </a:t>
            </a:r>
            <a:r>
              <a:rPr lang="en-US" dirty="0"/>
              <a:t>possible when you </a:t>
            </a:r>
            <a:r>
              <a:rPr lang="en-US" b="1" dirty="0"/>
              <a:t>read the problem description</a:t>
            </a:r>
            <a:r>
              <a:rPr lang="en-US" dirty="0"/>
              <a:t> (not only the examples).</a:t>
            </a:r>
          </a:p>
          <a:p>
            <a:pPr marL="628650" lvl="1" indent="-171450">
              <a:buFont typeface="Arial" panose="020B0604020202020204" pitchFamily="34" charset="0"/>
              <a:buChar char="•"/>
            </a:pPr>
            <a:r>
              <a:rPr lang="en-US" dirty="0"/>
              <a:t>Estimate from </a:t>
            </a:r>
            <a:r>
              <a:rPr lang="en-US" b="1" dirty="0"/>
              <a:t>your point of view</a:t>
            </a:r>
            <a:r>
              <a:rPr lang="en-US" dirty="0"/>
              <a:t>!</a:t>
            </a:r>
          </a:p>
          <a:p>
            <a:pPr marL="628650" lvl="1" indent="-171450">
              <a:buFont typeface="Arial" panose="020B0604020202020204" pitchFamily="34" charset="0"/>
              <a:buChar char="•"/>
            </a:pPr>
            <a:r>
              <a:rPr lang="en-US" dirty="0"/>
              <a:t>The problem can be difficult by nature, but it can be very easy for you just because you solved a similar problem the day before.</a:t>
            </a:r>
          </a:p>
          <a:p>
            <a:pPr marL="628650" lvl="1" indent="-171450">
              <a:buFont typeface="Arial" panose="020B0604020202020204" pitchFamily="34" charset="0"/>
              <a:buChar char="•"/>
            </a:pPr>
            <a:r>
              <a:rPr lang="en-US" dirty="0"/>
              <a:t>Another problem can be easy for most students, it can be difficult for you, because you are not strong in this type of problems.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My </a:t>
            </a:r>
            <a:r>
              <a:rPr lang="en-US" b="1" dirty="0"/>
              <a:t>second tip</a:t>
            </a:r>
            <a:r>
              <a:rPr lang="en-US" dirty="0"/>
              <a:t> is to:</a:t>
            </a:r>
          </a:p>
          <a:p>
            <a:pPr marL="171450" indent="-171450">
              <a:buFont typeface="Arial" panose="020B0604020202020204" pitchFamily="34" charset="0"/>
              <a:buChar char="•"/>
            </a:pPr>
            <a:r>
              <a:rPr lang="en-US" dirty="0"/>
              <a:t>Start solving the </a:t>
            </a:r>
            <a:r>
              <a:rPr lang="en-US" sz="3200" b="1" dirty="0">
                <a:solidFill>
                  <a:schemeClr val="bg1"/>
                </a:solidFill>
              </a:rPr>
              <a:t>easiest</a:t>
            </a:r>
            <a:r>
              <a:rPr lang="en-US" sz="3200" b="0" dirty="0">
                <a:solidFill>
                  <a:schemeClr val="bg1"/>
                </a:solidFill>
              </a:rPr>
              <a:t> (or</a:t>
            </a:r>
            <a:r>
              <a:rPr lang="bg-BG" sz="3200" b="0" dirty="0">
                <a:solidFill>
                  <a:schemeClr val="bg1"/>
                </a:solidFill>
              </a:rPr>
              <a:t> </a:t>
            </a:r>
            <a:r>
              <a:rPr lang="en-US" sz="3200" b="0" dirty="0">
                <a:solidFill>
                  <a:schemeClr val="bg1"/>
                </a:solidFill>
              </a:rPr>
              <a:t>the fastest </a:t>
            </a:r>
            <a:r>
              <a:rPr lang="en-US" b="0" dirty="0"/>
              <a:t>to solve)</a:t>
            </a:r>
            <a:r>
              <a:rPr lang="en-US" dirty="0"/>
              <a:t> problem </a:t>
            </a:r>
            <a:r>
              <a:rPr lang="en-US" sz="3200" b="1" dirty="0">
                <a:solidFill>
                  <a:schemeClr val="bg1"/>
                </a:solidFill>
              </a:rPr>
              <a:t>first</a:t>
            </a:r>
            <a:r>
              <a:rPr lang="en-US" dirty="0"/>
              <a:t>!</a:t>
            </a:r>
          </a:p>
          <a:p>
            <a:pPr marL="171450" lvl="0" indent="-171450">
              <a:buFont typeface="Arial" panose="020B0604020202020204" pitchFamily="34" charset="0"/>
              <a:buChar char="•"/>
            </a:pPr>
            <a:r>
              <a:rPr lang="en-US" dirty="0"/>
              <a:t>Don't start with the difficult problems, because you may fail.</a:t>
            </a:r>
          </a:p>
          <a:p>
            <a:pPr marL="171450" indent="-171450">
              <a:buFont typeface="Arial" panose="020B0604020202020204" pitchFamily="34" charset="0"/>
              <a:buChar char="•"/>
            </a:pPr>
            <a:r>
              <a:rPr lang="en-US" dirty="0"/>
              <a:t>You have the biggest chance for success at the exam when you start with the easiest problem first.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Leave the most </a:t>
            </a:r>
            <a:r>
              <a:rPr lang="en-US" b="1" dirty="0">
                <a:solidFill>
                  <a:schemeClr val="bg1"/>
                </a:solidFill>
              </a:rPr>
              <a:t>difficult </a:t>
            </a:r>
            <a:r>
              <a:rPr lang="en-US" sz="1200" b="0" dirty="0">
                <a:solidFill>
                  <a:schemeClr val="bg1"/>
                </a:solidFill>
              </a:rPr>
              <a:t>(or</a:t>
            </a:r>
            <a:r>
              <a:rPr lang="bg-BG" sz="1200" b="0" dirty="0">
                <a:solidFill>
                  <a:schemeClr val="bg1"/>
                </a:solidFill>
              </a:rPr>
              <a:t> </a:t>
            </a:r>
            <a:r>
              <a:rPr lang="en-US" sz="1200" b="0" dirty="0">
                <a:solidFill>
                  <a:schemeClr val="bg1"/>
                </a:solidFill>
              </a:rPr>
              <a:t>the slowest </a:t>
            </a:r>
            <a:r>
              <a:rPr lang="en-US" b="0" dirty="0"/>
              <a:t>to solve)</a:t>
            </a:r>
            <a:r>
              <a:rPr lang="en-US" dirty="0"/>
              <a:t> problem </a:t>
            </a:r>
            <a:r>
              <a:rPr lang="en-US" b="1" dirty="0">
                <a:solidFill>
                  <a:schemeClr val="bg1"/>
                </a:solidFill>
              </a:rPr>
              <a:t>last</a:t>
            </a:r>
            <a:r>
              <a:rPr lang="en-US" dirty="0"/>
              <a:t>!</a:t>
            </a:r>
          </a:p>
          <a:p>
            <a:pPr marL="171450" indent="-171450">
              <a:buFont typeface="Arial" panose="020B0604020202020204" pitchFamily="34" charset="0"/>
              <a:buChar char="•"/>
            </a:pPr>
            <a:r>
              <a:rPr lang="en-US" dirty="0"/>
              <a:t>This means that when you start solving the most difficult problem, you have already solved or did your best to solve the less difficult problems.</a:t>
            </a:r>
            <a:endParaRPr lang="en-US" b="1" dirty="0"/>
          </a:p>
          <a:p>
            <a:pPr marL="0" indent="0">
              <a:buFont typeface="Arial" panose="020B0604020202020204" pitchFamily="34" charset="0"/>
              <a:buNone/>
            </a:pPr>
            <a:r>
              <a:rPr lang="en-US" b="1" dirty="0"/>
              <a:t>Estimate from your perspective </a:t>
            </a:r>
            <a:r>
              <a:rPr lang="en-US" dirty="0"/>
              <a:t>what is easy and what is difficult, because you have to solve the problems.</a:t>
            </a:r>
          </a:p>
          <a:p>
            <a:pPr marL="171450" indent="-171450">
              <a:buFont typeface="Arial" panose="020B0604020202020204" pitchFamily="34" charset="0"/>
              <a:buChar char="•"/>
            </a:pPr>
            <a:r>
              <a:rPr lang="en-US" dirty="0"/>
              <a:t>It is important </a:t>
            </a:r>
            <a:r>
              <a:rPr lang="en-US" b="1" dirty="0"/>
              <a:t>what is easy for you</a:t>
            </a:r>
            <a:r>
              <a:rPr lang="en-US" dirty="0"/>
              <a:t>, not for someone else.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Approach the next problem when the previous is </a:t>
            </a:r>
            <a:r>
              <a:rPr lang="en-US" b="1" dirty="0"/>
              <a:t>well tested</a:t>
            </a:r>
            <a:r>
              <a:rPr lang="en-US" b="0" dirty="0"/>
              <a:t> or you are confident that </a:t>
            </a:r>
            <a:r>
              <a:rPr lang="en-US" b="1" dirty="0"/>
              <a:t>your solution is correct </a:t>
            </a:r>
            <a:r>
              <a:rPr lang="en-US" b="0" dirty="0"/>
              <a:t>(for example, you get the maximum score from an automated exam grading system).</a:t>
            </a:r>
          </a:p>
          <a:p>
            <a:pPr marL="171450" indent="-171450">
              <a:buFont typeface="Arial" panose="020B0604020202020204" pitchFamily="34" charset="0"/>
              <a:buChar char="•"/>
            </a:pPr>
            <a:r>
              <a:rPr lang="en-US" dirty="0"/>
              <a:t>This means that you should </a:t>
            </a:r>
            <a:r>
              <a:rPr lang="en-US" b="1" dirty="0"/>
              <a:t>put enough attention to testing </a:t>
            </a:r>
            <a:r>
              <a:rPr lang="en-US" dirty="0"/>
              <a:t>and polishing your solution.</a:t>
            </a:r>
          </a:p>
          <a:p>
            <a:pPr marL="171450" indent="-171450">
              <a:buFont typeface="Arial" panose="020B0604020202020204" pitchFamily="34" charset="0"/>
              <a:buChar char="•"/>
            </a:pPr>
            <a:r>
              <a:rPr lang="en-US" dirty="0"/>
              <a:t>Often a </a:t>
            </a:r>
            <a:r>
              <a:rPr lang="en-US" b="1" dirty="0"/>
              <a:t>minor bug </a:t>
            </a:r>
            <a:r>
              <a:rPr lang="en-US" dirty="0"/>
              <a:t>can make your solution entirely wrong or drastically </a:t>
            </a:r>
            <a:r>
              <a:rPr lang="en-US" b="1" dirty="0"/>
              <a:t>reduce your score</a:t>
            </a:r>
            <a:r>
              <a:rPr lang="en-US" dirty="0"/>
              <a:t>.</a:t>
            </a:r>
          </a:p>
          <a:p>
            <a:pPr marL="628650" lvl="1" indent="-171450">
              <a:buFont typeface="Arial" panose="020B0604020202020204" pitchFamily="34" charset="0"/>
              <a:buChar char="•"/>
            </a:pPr>
            <a:r>
              <a:rPr lang="en-US" dirty="0"/>
              <a:t>And </a:t>
            </a:r>
            <a:r>
              <a:rPr lang="en-US" b="1" dirty="0"/>
              <a:t>this can be fixed </a:t>
            </a:r>
            <a:r>
              <a:rPr lang="en-US" dirty="0"/>
              <a:t>in just few minutes if you test thoroughly.</a:t>
            </a:r>
          </a:p>
          <a:p>
            <a:pPr marL="171450" indent="-171450">
              <a:buFont typeface="Arial" panose="020B0604020202020204" pitchFamily="34" charset="0"/>
              <a:buChar char="•"/>
            </a:pPr>
            <a:r>
              <a:rPr lang="en-US" dirty="0"/>
              <a:t>Do not skip the testing and bug fixing of your solution, but don't overdo it, because it takes time.</a:t>
            </a:r>
          </a:p>
          <a:p>
            <a:pPr marL="628650" lvl="1" indent="-171450">
              <a:buFont typeface="Arial" panose="020B0604020202020204" pitchFamily="34" charset="0"/>
              <a:buChar char="•"/>
            </a:pPr>
            <a:r>
              <a:rPr lang="en-US" b="1" dirty="0"/>
              <a:t>Your exam time is limited</a:t>
            </a:r>
            <a:r>
              <a:rPr lang="bg-BG" b="0" dirty="0"/>
              <a:t>, </a:t>
            </a:r>
            <a:r>
              <a:rPr lang="en-US" b="0" dirty="0"/>
              <a:t>and you should get the maximum score for that time.</a:t>
            </a:r>
            <a:endParaRPr lang="bg-BG" b="0" dirty="0"/>
          </a:p>
          <a:p>
            <a:pPr marL="171450" lvl="0" indent="-171450">
              <a:buFont typeface="Arial" panose="020B0604020202020204" pitchFamily="34" charset="0"/>
              <a:buChar char="•"/>
            </a:pPr>
            <a:r>
              <a:rPr lang="en-US" b="1" dirty="0"/>
              <a:t>Stop testing </a:t>
            </a:r>
            <a:r>
              <a:rPr lang="en-US" b="0" dirty="0"/>
              <a:t>and bug-fixing after you have covered the typical straightforward cases and the most obvious edge cases, or you have </a:t>
            </a:r>
            <a:r>
              <a:rPr lang="en-US" b="1" dirty="0"/>
              <a:t>achieved 80% </a:t>
            </a:r>
            <a:r>
              <a:rPr lang="en-US" b="0" dirty="0"/>
              <a:t>or more from the score from the automated evaluation for the current problem.</a:t>
            </a:r>
          </a:p>
          <a:p>
            <a:pPr marL="628650" lvl="1" indent="-171450">
              <a:buFont typeface="Arial" panose="020B0604020202020204" pitchFamily="34" charset="0"/>
              <a:buChar char="•"/>
            </a:pPr>
            <a:r>
              <a:rPr lang="en-US" b="0" dirty="0"/>
              <a:t>You can </a:t>
            </a:r>
            <a:r>
              <a:rPr lang="en-US" b="1" dirty="0"/>
              <a:t>come back later</a:t>
            </a:r>
            <a:r>
              <a:rPr lang="en-US" b="0" dirty="0"/>
              <a:t> to fix the bugs and debug the problem to get 100% of the score for it.</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50218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a sheet of paper and a pen </a:t>
            </a:r>
            <a:r>
              <a:rPr lang="en-US" dirty="0"/>
              <a:t>when you solve programming problems!</a:t>
            </a:r>
          </a:p>
          <a:p>
            <a:pPr marL="171450" indent="-171450">
              <a:buFont typeface="Arial" panose="020B0604020202020204" pitchFamily="34" charset="0"/>
              <a:buChar char="•"/>
            </a:pPr>
            <a:r>
              <a:rPr lang="en-US" dirty="0"/>
              <a:t>Developers need paper, and this is not old-fashioned.</a:t>
            </a:r>
          </a:p>
          <a:p>
            <a:endParaRPr lang="en-US" dirty="0"/>
          </a:p>
          <a:p>
            <a:pPr marL="0" indent="0">
              <a:spcBef>
                <a:spcPts val="1200"/>
              </a:spcBef>
              <a:buFont typeface="Wingdings" panose="05000000000000000000" pitchFamily="2" charset="2"/>
              <a:buNone/>
            </a:pPr>
            <a:r>
              <a:rPr lang="en-US" dirty="0"/>
              <a:t>Never start solving a problem without a </a:t>
            </a:r>
            <a:r>
              <a:rPr lang="en-US" b="1" dirty="0">
                <a:solidFill>
                  <a:schemeClr val="bg1"/>
                </a:solidFill>
              </a:rPr>
              <a:t>sheet of paper + a pen</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Trust me. I have very rich experience with programming contests and exams.</a:t>
            </a:r>
          </a:p>
          <a:p>
            <a:pPr marL="0" indent="0">
              <a:spcBef>
                <a:spcPts val="1200"/>
              </a:spcBef>
              <a:buFont typeface="Arial" panose="020B0604020202020204" pitchFamily="34" charset="0"/>
              <a:buNone/>
            </a:pPr>
            <a:endParaRPr lang="en-US" b="0" dirty="0">
              <a:solidFill>
                <a:schemeClr val="bg1"/>
              </a:solidFill>
            </a:endParaRPr>
          </a:p>
          <a:p>
            <a:pPr marL="0" indent="0">
              <a:spcBef>
                <a:spcPts val="1200"/>
              </a:spcBef>
              <a:buFont typeface="Arial" panose="020B0604020202020204" pitchFamily="34" charset="0"/>
              <a:buNone/>
            </a:pPr>
            <a:r>
              <a:rPr lang="en-US" b="0" dirty="0">
                <a:solidFill>
                  <a:schemeClr val="bg1"/>
                </a:solidFill>
              </a:rPr>
              <a:t>Why you need a sheet of paper and a pen?</a:t>
            </a:r>
          </a:p>
          <a:p>
            <a:pPr marL="171450" indent="-171450">
              <a:spcBef>
                <a:spcPts val="1200"/>
              </a:spcBef>
              <a:buFont typeface="Arial" panose="020B0604020202020204" pitchFamily="34" charset="0"/>
              <a:buChar char="•"/>
            </a:pPr>
            <a:r>
              <a:rPr lang="en-US" b="0" dirty="0">
                <a:solidFill>
                  <a:schemeClr val="bg1"/>
                </a:solidFill>
              </a:rPr>
              <a:t>Because you need to</a:t>
            </a:r>
            <a:r>
              <a:rPr lang="en-US" dirty="0"/>
              <a:t> </a:t>
            </a:r>
            <a:r>
              <a:rPr lang="en-US" b="1" dirty="0">
                <a:solidFill>
                  <a:schemeClr val="bg1"/>
                </a:solidFill>
              </a:rPr>
              <a:t>sketch your ideas</a:t>
            </a:r>
            <a:r>
              <a:rPr lang="en-US" b="0" dirty="0">
                <a:solidFill>
                  <a:schemeClr val="bg1"/>
                </a:solidFill>
              </a:rPr>
              <a:t>.</a:t>
            </a:r>
          </a:p>
          <a:p>
            <a:pPr marL="171450" indent="-171450">
              <a:spcBef>
                <a:spcPts val="1200"/>
              </a:spcBef>
              <a:buFont typeface="Arial" panose="020B0604020202020204" pitchFamily="34" charset="0"/>
              <a:buChar char="•"/>
            </a:pPr>
            <a:r>
              <a:rPr lang="en-US" b="0" dirty="0">
                <a:solidFill>
                  <a:schemeClr val="bg1"/>
                </a:solidFill>
              </a:rPr>
              <a:t>And you should do this </a:t>
            </a:r>
            <a:r>
              <a:rPr lang="en-US" b="1" dirty="0">
                <a:solidFill>
                  <a:schemeClr val="bg1"/>
                </a:solidFill>
              </a:rPr>
              <a:t>fast</a:t>
            </a:r>
            <a:r>
              <a:rPr lang="en-US" b="0" dirty="0">
                <a:solidFill>
                  <a:schemeClr val="bg1"/>
                </a:solidFill>
              </a:rPr>
              <a:t>.</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Paper and pen is the best </a:t>
            </a:r>
            <a:r>
              <a:rPr lang="en-US" b="1" dirty="0"/>
              <a:t>visualization tool</a:t>
            </a:r>
            <a:r>
              <a:rPr lang="en-US" b="0" dirty="0"/>
              <a:t>.</a:t>
            </a:r>
          </a:p>
          <a:p>
            <a:pPr marL="171450" indent="-171450">
              <a:spcBef>
                <a:spcPts val="1200"/>
              </a:spcBef>
              <a:buFont typeface="Arial" panose="020B0604020202020204" pitchFamily="34" charset="0"/>
              <a:buChar char="•"/>
            </a:pPr>
            <a:r>
              <a:rPr lang="en-US" b="0" dirty="0"/>
              <a:t>It works </a:t>
            </a:r>
            <a:r>
              <a:rPr lang="en-US" b="1" dirty="0"/>
              <a:t>faster</a:t>
            </a:r>
            <a:r>
              <a:rPr lang="en-US" b="0" dirty="0"/>
              <a:t> than most digital tools.</a:t>
            </a:r>
          </a:p>
          <a:p>
            <a:pPr marL="171450" indent="-171450">
              <a:spcBef>
                <a:spcPts val="1200"/>
              </a:spcBef>
              <a:buFont typeface="Arial" panose="020B0604020202020204" pitchFamily="34" charset="0"/>
              <a:buChar char="•"/>
            </a:pPr>
            <a:r>
              <a:rPr lang="en-US" b="0" dirty="0"/>
              <a:t>If you use </a:t>
            </a:r>
            <a:r>
              <a:rPr lang="en-US" b="1" dirty="0"/>
              <a:t>e-ink </a:t>
            </a:r>
            <a:r>
              <a:rPr lang="en-US" b="0" dirty="0"/>
              <a:t>or other </a:t>
            </a:r>
            <a:r>
              <a:rPr lang="en-US" b="1" dirty="0"/>
              <a:t>e-paper technology</a:t>
            </a:r>
            <a:r>
              <a:rPr lang="en-US" b="0" dirty="0"/>
              <a:t>, that's fine, but overall, traditional paper + pen is the fastest way to sketch ideas.</a:t>
            </a:r>
          </a:p>
          <a:p>
            <a:pPr marL="0" indent="0">
              <a:spcBef>
                <a:spcPts val="1200"/>
              </a:spcBef>
              <a:buFont typeface="Wingdings" panose="05000000000000000000" pitchFamily="2" charset="2"/>
              <a:buNone/>
            </a:pPr>
            <a:endParaRPr lang="en-US" dirty="0"/>
          </a:p>
          <a:p>
            <a:pPr marL="0" indent="0">
              <a:spcBef>
                <a:spcPts val="1200"/>
              </a:spcBef>
              <a:buFont typeface="Wingdings" panose="05000000000000000000" pitchFamily="2" charset="2"/>
              <a:buNone/>
            </a:pPr>
            <a:r>
              <a:rPr lang="en-US" dirty="0"/>
              <a:t>When you draw or sketch ideas with a paper and pen, you allow your brain to </a:t>
            </a:r>
            <a:r>
              <a:rPr lang="en-US" b="1" dirty="0"/>
              <a:t>think visually</a:t>
            </a:r>
            <a:r>
              <a:rPr lang="en-US" b="0" dirty="0"/>
              <a:t>.</a:t>
            </a:r>
          </a:p>
          <a:p>
            <a:pPr marL="171450" indent="-171450">
              <a:spcBef>
                <a:spcPts val="1200"/>
              </a:spcBef>
              <a:buFont typeface="Arial" panose="020B0604020202020204" pitchFamily="34" charset="0"/>
              <a:buChar char="•"/>
            </a:pPr>
            <a:r>
              <a:rPr lang="en-US" b="0" dirty="0"/>
              <a:t>Visualization helps a lot with logical thinking.</a:t>
            </a:r>
          </a:p>
          <a:p>
            <a:pPr marL="171450" indent="-171450">
              <a:spcBef>
                <a:spcPts val="1200"/>
              </a:spcBef>
              <a:buFont typeface="Arial" panose="020B0604020202020204" pitchFamily="34" charset="0"/>
              <a:buChar char="•"/>
            </a:pPr>
            <a:r>
              <a:rPr lang="en-US" b="0" dirty="0"/>
              <a:t>Complex technical problems are almost impossible to be solved without a sketch, drawing or other form of visualization of the examples.</a:t>
            </a:r>
          </a:p>
          <a:p>
            <a:pPr marL="0" indent="0">
              <a:spcBef>
                <a:spcPts val="1200"/>
              </a:spcBef>
              <a:buFont typeface="Arial" panose="020B0604020202020204" pitchFamily="34" charset="0"/>
              <a:buNone/>
            </a:pPr>
            <a:endParaRPr lang="en-US" b="1" dirty="0"/>
          </a:p>
          <a:p>
            <a:pPr marL="0" indent="0">
              <a:spcBef>
                <a:spcPts val="1200"/>
              </a:spcBef>
              <a:buFont typeface="Wingdings" panose="05000000000000000000" pitchFamily="2" charset="2"/>
              <a:buNone/>
            </a:pPr>
            <a:r>
              <a:rPr lang="en-US" b="1" dirty="0"/>
              <a:t>Paper works faster </a:t>
            </a:r>
            <a:r>
              <a:rPr lang="en-US" dirty="0"/>
              <a:t>than keyboard / screen.</a:t>
            </a:r>
          </a:p>
          <a:p>
            <a:pPr marL="171450" indent="-171450">
              <a:spcBef>
                <a:spcPts val="1200"/>
              </a:spcBef>
              <a:buFont typeface="Arial" panose="020B0604020202020204" pitchFamily="34" charset="0"/>
              <a:buChar char="•"/>
            </a:pPr>
            <a:r>
              <a:rPr lang="en-US" dirty="0"/>
              <a:t>And that's why I recommend the old-fashioned traditional paper.</a:t>
            </a:r>
          </a:p>
          <a:p>
            <a:pPr marL="171450" indent="-171450">
              <a:spcBef>
                <a:spcPts val="1200"/>
              </a:spcBef>
              <a:buFont typeface="Arial" panose="020B0604020202020204" pitchFamily="34" charset="0"/>
              <a:buChar char="•"/>
            </a:pPr>
            <a:r>
              <a:rPr lang="en-US" dirty="0"/>
              <a:t>If you use e-paper technology, it will also work well, but visualization in a Photoshop or MS Paint is a bad idea during the exam.</a:t>
            </a:r>
          </a:p>
          <a:p>
            <a:pPr marL="0" indent="0">
              <a:spcBef>
                <a:spcPts val="1200"/>
              </a:spcBef>
              <a:buFont typeface="Arial" panose="020B0604020202020204" pitchFamily="34" charset="0"/>
              <a:buNone/>
            </a:pPr>
            <a:endParaRPr lang="en-US" dirty="0"/>
          </a:p>
          <a:p>
            <a:pPr marL="0" indent="0">
              <a:spcBef>
                <a:spcPts val="1200"/>
              </a:spcBef>
              <a:buFont typeface="Wingdings" panose="05000000000000000000" pitchFamily="2" charset="2"/>
              <a:buNone/>
            </a:pPr>
            <a:r>
              <a:rPr lang="en-US" dirty="0"/>
              <a:t>Other </a:t>
            </a:r>
            <a:r>
              <a:rPr lang="en-US" b="1" dirty="0"/>
              <a:t>visualization tools </a:t>
            </a:r>
            <a:r>
              <a:rPr lang="en-US" dirty="0"/>
              <a:t>could also work well.</a:t>
            </a:r>
          </a:p>
          <a:p>
            <a:pPr marL="171450" indent="-171450">
              <a:spcBef>
                <a:spcPts val="1200"/>
              </a:spcBef>
              <a:buFont typeface="Arial" panose="020B0604020202020204" pitchFamily="34" charset="0"/>
              <a:buChar char="•"/>
            </a:pPr>
            <a:r>
              <a:rPr lang="en-US" dirty="0"/>
              <a:t>If you have a specific problem and you have a</a:t>
            </a:r>
            <a:r>
              <a:rPr lang="en-US" b="1" dirty="0"/>
              <a:t> good tool to visualize it</a:t>
            </a:r>
            <a:r>
              <a:rPr lang="en-US" dirty="0"/>
              <a:t>, use it, it's fine.</a:t>
            </a:r>
          </a:p>
          <a:p>
            <a:pPr marL="171450" indent="-171450">
              <a:spcBef>
                <a:spcPts val="1200"/>
              </a:spcBef>
              <a:buFont typeface="Arial" panose="020B0604020202020204" pitchFamily="34" charset="0"/>
              <a:buChar char="•"/>
            </a:pPr>
            <a:r>
              <a:rPr lang="en-US" dirty="0"/>
              <a:t>The important point here is </a:t>
            </a:r>
            <a:r>
              <a:rPr lang="en-US" b="1" dirty="0"/>
              <a:t>not to lose your time </a:t>
            </a:r>
            <a:r>
              <a:rPr lang="en-US" b="0" dirty="0"/>
              <a:t>in drawing sketches </a:t>
            </a:r>
            <a:r>
              <a:rPr lang="en-US" dirty="0"/>
              <a:t>in the wrong tool or skipping to sketch your ideas.</a:t>
            </a:r>
          </a:p>
          <a:p>
            <a:pPr marL="628650" lvl="1" indent="-171450">
              <a:spcBef>
                <a:spcPts val="1200"/>
              </a:spcBef>
              <a:buFont typeface="Arial" panose="020B0604020202020204" pitchFamily="34" charset="0"/>
              <a:buChar char="•"/>
            </a:pPr>
            <a:r>
              <a:rPr lang="en-US" b="1" dirty="0"/>
              <a:t>Use your time</a:t>
            </a:r>
            <a:r>
              <a:rPr lang="en-US" dirty="0"/>
              <a:t> wisely: to sketch your ideas, check their correctness, analyze them and choose the best solution approach.</a:t>
            </a:r>
          </a:p>
          <a:p>
            <a:pPr marL="628650" lvl="1" indent="-171450">
              <a:spcBef>
                <a:spcPts val="1200"/>
              </a:spcBef>
              <a:buFont typeface="Arial" panose="020B0604020202020204" pitchFamily="34" charset="0"/>
              <a:buChar char="•"/>
            </a:pPr>
            <a:r>
              <a:rPr lang="en-US" dirty="0"/>
              <a:t>Don't spend your time trying to use the </a:t>
            </a:r>
            <a:r>
              <a:rPr lang="en-US" b="1" dirty="0"/>
              <a:t>wrong tool</a:t>
            </a:r>
            <a:r>
              <a:rPr lang="en-US" dirty="0"/>
              <a:t>!</a:t>
            </a:r>
          </a:p>
          <a:p>
            <a:pPr marL="0" lvl="0" indent="0">
              <a:spcBef>
                <a:spcPts val="1200"/>
              </a:spcBef>
              <a:buFont typeface="Arial" panose="020B0604020202020204" pitchFamily="34" charset="0"/>
              <a:buNone/>
            </a:pPr>
            <a:r>
              <a:rPr lang="en-US" dirty="0"/>
              <a:t>Visualize your thinking process, sketch your ideas, draw examples and sample input data, think visually.</a:t>
            </a:r>
          </a:p>
          <a:p>
            <a:pPr marL="171450" lvl="0" indent="-171450">
              <a:spcBef>
                <a:spcPts val="1200"/>
              </a:spcBef>
              <a:buFont typeface="Arial" panose="020B0604020202020204" pitchFamily="34" charset="0"/>
              <a:buChar char="•"/>
            </a:pPr>
            <a:r>
              <a:rPr lang="en-US" dirty="0"/>
              <a:t>This will </a:t>
            </a:r>
            <a:r>
              <a:rPr lang="en-US" b="1" dirty="0"/>
              <a:t>increase your productivity </a:t>
            </a:r>
            <a:r>
              <a:rPr lang="en-US" dirty="0"/>
              <a:t>and exam results.</a:t>
            </a:r>
          </a:p>
          <a:p>
            <a:pPr marL="0" lvl="0" indent="0">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28833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 </a:t>
            </a:r>
            <a:r>
              <a:rPr lang="en-US" b="1" dirty="0"/>
              <a:t>squared paper</a:t>
            </a:r>
            <a:r>
              <a:rPr lang="bg-BG" dirty="0"/>
              <a:t>!</a:t>
            </a:r>
            <a:endParaRPr lang="en-US" dirty="0"/>
          </a:p>
          <a:p>
            <a:pPr marL="171450" indent="-171450">
              <a:buFont typeface="Arial" panose="020B0604020202020204" pitchFamily="34" charset="0"/>
              <a:buChar char="•"/>
            </a:pPr>
            <a:r>
              <a:rPr lang="en-US" dirty="0"/>
              <a:t>It works better for sketching and visualizing your ideas.</a:t>
            </a:r>
          </a:p>
          <a:p>
            <a:pPr marL="171450" indent="-171450">
              <a:buFont typeface="Arial" panose="020B0604020202020204" pitchFamily="34" charset="0"/>
              <a:buChar char="•"/>
            </a:pPr>
            <a:r>
              <a:rPr lang="en-US" dirty="0"/>
              <a:t>Squares helps building drawings, sketches, diagrams, and plans</a:t>
            </a:r>
          </a:p>
          <a:p>
            <a:pPr marL="171450" indent="-171450">
              <a:buFont typeface="Arial" panose="020B0604020202020204" pitchFamily="34" charset="0"/>
              <a:buChar char="•"/>
            </a:pPr>
            <a:r>
              <a:rPr lang="en-US" dirty="0"/>
              <a:t>Squared paper works best for algorithmic problems.</a:t>
            </a:r>
          </a:p>
          <a:p>
            <a:endParaRPr lang="en-US" dirty="0"/>
          </a:p>
          <a:p>
            <a:r>
              <a:rPr lang="en-US" dirty="0"/>
              <a:t>Squared paper allows to </a:t>
            </a:r>
            <a:r>
              <a:rPr lang="en-US" b="1" dirty="0"/>
              <a:t>draw tables</a:t>
            </a:r>
            <a:r>
              <a:rPr lang="en-US" dirty="0"/>
              <a:t> easily.</a:t>
            </a:r>
          </a:p>
          <a:p>
            <a:pPr marL="171450" indent="-171450">
              <a:buFont typeface="Arial" panose="020B0604020202020204" pitchFamily="34" charset="0"/>
              <a:buChar char="•"/>
            </a:pPr>
            <a:r>
              <a:rPr lang="en-US" dirty="0"/>
              <a:t>In many programming problems you need tables.</a:t>
            </a:r>
          </a:p>
          <a:p>
            <a:pPr marL="171450" indent="-171450">
              <a:buFont typeface="Arial" panose="020B0604020202020204" pitchFamily="34" charset="0"/>
              <a:buChar char="•"/>
            </a:pPr>
            <a:r>
              <a:rPr lang="en-US" dirty="0"/>
              <a:t>In this example you have a pricing table consisting of 4 columns ("id", "from", "to" and "price") and 3 rows, which contains prices between pairs of cities.</a:t>
            </a:r>
          </a:p>
          <a:p>
            <a:endParaRPr lang="en-US" dirty="0"/>
          </a:p>
          <a:p>
            <a:r>
              <a:rPr lang="en-US" dirty="0"/>
              <a:t>It is easy to </a:t>
            </a:r>
            <a:r>
              <a:rPr lang="en-US" b="1" dirty="0"/>
              <a:t>draw a coordinate system </a:t>
            </a:r>
            <a:r>
              <a:rPr lang="en-US" dirty="0"/>
              <a:t>with objects in it.</a:t>
            </a:r>
          </a:p>
          <a:p>
            <a:pPr marL="171450" indent="-171450">
              <a:buFont typeface="Arial" panose="020B0604020202020204" pitchFamily="34" charset="0"/>
              <a:buChar char="•"/>
            </a:pPr>
            <a:r>
              <a:rPr lang="en-US" dirty="0"/>
              <a:t>In many programming problems you need a </a:t>
            </a:r>
            <a:r>
              <a:rPr lang="en-US" b="1" dirty="0"/>
              <a:t>coordinate system</a:t>
            </a:r>
            <a:r>
              <a:rPr lang="en-US" dirty="0"/>
              <a:t>.</a:t>
            </a:r>
          </a:p>
          <a:p>
            <a:pPr marL="171450" indent="-171450">
              <a:buFont typeface="Arial" panose="020B0604020202020204" pitchFamily="34" charset="0"/>
              <a:buChar char="•"/>
            </a:pPr>
            <a:r>
              <a:rPr lang="en-US" dirty="0"/>
              <a:t>In graphical user interface (</a:t>
            </a:r>
            <a:r>
              <a:rPr lang="en-US" b="1" dirty="0"/>
              <a:t>GUI</a:t>
            </a:r>
            <a:r>
              <a:rPr lang="en-US" dirty="0"/>
              <a:t>) apps you may need a coordinate system to </a:t>
            </a:r>
            <a:r>
              <a:rPr lang="en-US" b="1" dirty="0"/>
              <a:t>sketch the user interface</a:t>
            </a:r>
            <a:r>
              <a:rPr lang="en-US" dirty="0"/>
              <a:t>.</a:t>
            </a:r>
          </a:p>
          <a:p>
            <a:pPr marL="171450" indent="-171450">
              <a:buFont typeface="Arial" panose="020B0604020202020204" pitchFamily="34" charset="0"/>
              <a:buChar char="•"/>
            </a:pPr>
            <a:r>
              <a:rPr lang="en-US" dirty="0"/>
              <a:t>In this </a:t>
            </a:r>
            <a:r>
              <a:rPr lang="en-US" b="1" dirty="0"/>
              <a:t>example</a:t>
            </a:r>
            <a:r>
              <a:rPr lang="en-US" dirty="0"/>
              <a:t> we have a drawing of two rectangles on the coordinate system and their intersection.</a:t>
            </a:r>
          </a:p>
          <a:p>
            <a:endParaRPr lang="en-US" dirty="0"/>
          </a:p>
          <a:p>
            <a:r>
              <a:rPr lang="en-US" dirty="0"/>
              <a:t>On a sheet of squared paper it is </a:t>
            </a:r>
            <a:r>
              <a:rPr lang="en-US" b="1" dirty="0"/>
              <a:t>easy to calculate distances</a:t>
            </a:r>
            <a:r>
              <a:rPr lang="en-US" dirty="0"/>
              <a:t>.</a:t>
            </a:r>
          </a:p>
          <a:p>
            <a:pPr marL="171450" indent="-171450">
              <a:buFont typeface="Arial" panose="020B0604020202020204" pitchFamily="34" charset="0"/>
              <a:buChar char="•"/>
            </a:pPr>
            <a:r>
              <a:rPr lang="en-US" dirty="0"/>
              <a:t>In many cases </a:t>
            </a:r>
            <a:r>
              <a:rPr lang="en-US" b="1" dirty="0"/>
              <a:t>distances between objects </a:t>
            </a:r>
            <a:r>
              <a:rPr lang="en-US" dirty="0"/>
              <a:t>on the squared paper are visually obvious.</a:t>
            </a:r>
          </a:p>
          <a:p>
            <a:endParaRPr lang="en-US" dirty="0"/>
          </a:p>
          <a:p>
            <a:r>
              <a:rPr lang="en-US" dirty="0"/>
              <a:t>The most important use of squared paper is to easily </a:t>
            </a:r>
            <a:r>
              <a:rPr lang="en-US" b="1" dirty="0"/>
              <a:t>sketch a problem and solution ideas</a:t>
            </a:r>
            <a:r>
              <a:rPr lang="en-US" b="0" dirty="0"/>
              <a:t>.</a:t>
            </a:r>
          </a:p>
          <a:p>
            <a:pPr marL="171450" indent="-171450">
              <a:buFont typeface="Arial" panose="020B0604020202020204" pitchFamily="34" charset="0"/>
              <a:buChar char="•"/>
            </a:pPr>
            <a:r>
              <a:rPr lang="en-US" b="0" dirty="0"/>
              <a:t>The important point is that </a:t>
            </a:r>
            <a:r>
              <a:rPr lang="en-US" b="1" dirty="0"/>
              <a:t>you want to be quick </a:t>
            </a:r>
            <a:r>
              <a:rPr lang="en-US" b="0" dirty="0"/>
              <a:t>in sketching and testing ideas.</a:t>
            </a:r>
          </a:p>
          <a:p>
            <a:pPr marL="171450" indent="-171450">
              <a:buFont typeface="Arial" panose="020B0604020202020204" pitchFamily="34" charset="0"/>
              <a:buChar char="•"/>
            </a:pPr>
            <a:r>
              <a:rPr lang="en-US" b="0" dirty="0"/>
              <a:t>You have </a:t>
            </a:r>
            <a:r>
              <a:rPr lang="en-US" b="1" dirty="0"/>
              <a:t>limited time </a:t>
            </a:r>
            <a:r>
              <a:rPr lang="en-US" b="0" dirty="0"/>
              <a:t>for the exam, and you must use it wisely.</a:t>
            </a:r>
          </a:p>
          <a:p>
            <a:pPr marL="171450" indent="-171450">
              <a:buFont typeface="Arial" panose="020B0604020202020204" pitchFamily="34" charset="0"/>
              <a:buChar char="•"/>
            </a:pPr>
            <a:r>
              <a:rPr lang="en-US" b="0" dirty="0"/>
              <a:t>In this example we have </a:t>
            </a:r>
            <a:r>
              <a:rPr lang="en-US" b="1" dirty="0"/>
              <a:t>sketched an idea </a:t>
            </a:r>
            <a:r>
              <a:rPr lang="en-US" b="0" dirty="0"/>
              <a:t>how to find the left, right, top and bottom sides of the objects in the coordinate system.</a:t>
            </a:r>
            <a:endParaRPr lang="en-US" b="1" dirty="0"/>
          </a:p>
          <a:p>
            <a:endParaRPr lang="en-US" dirty="0"/>
          </a:p>
          <a:p>
            <a:r>
              <a:rPr lang="en-US" dirty="0"/>
              <a:t>If you have </a:t>
            </a:r>
            <a:r>
              <a:rPr lang="en-US" b="1" dirty="0"/>
              <a:t>pens of different colors</a:t>
            </a:r>
            <a:r>
              <a:rPr lang="en-US" dirty="0"/>
              <a:t>, take them for the exam.</a:t>
            </a:r>
          </a:p>
          <a:p>
            <a:pPr marL="171450" indent="-171450">
              <a:buFont typeface="Arial" panose="020B0604020202020204" pitchFamily="34" charset="0"/>
              <a:buChar char="•"/>
            </a:pPr>
            <a:r>
              <a:rPr lang="en-US" dirty="0"/>
              <a:t>Some ideas can be illustrated better with </a:t>
            </a:r>
            <a:r>
              <a:rPr lang="en-US" b="1" dirty="0"/>
              <a:t>different colors</a:t>
            </a:r>
            <a:r>
              <a:rPr lang="en-US" dirty="0"/>
              <a:t>.</a:t>
            </a:r>
          </a:p>
          <a:p>
            <a:pPr marL="171450" indent="-171450">
              <a:buFont typeface="Arial" panose="020B0604020202020204" pitchFamily="34" charset="0"/>
              <a:buChar char="•"/>
            </a:pPr>
            <a:r>
              <a:rPr lang="en-US" dirty="0"/>
              <a:t>I personally use </a:t>
            </a:r>
            <a:r>
              <a:rPr lang="en-US" b="1" dirty="0"/>
              <a:t>only one color</a:t>
            </a:r>
            <a:r>
              <a:rPr lang="en-US" dirty="0"/>
              <a:t>, because it takes time to change pens, but it's personal. Some colleagues quickly create excellent drawings using several colors.</a:t>
            </a:r>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20770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 time management </a:t>
            </a:r>
            <a:r>
              <a:rPr lang="en-US" b="0" dirty="0"/>
              <a:t>is crucial to the success and achievements of the exam.</a:t>
            </a:r>
          </a:p>
          <a:p>
            <a:pPr marL="171450" indent="-171450">
              <a:buFont typeface="Arial" panose="020B0604020202020204" pitchFamily="34" charset="0"/>
              <a:buChar char="•"/>
            </a:pPr>
            <a:r>
              <a:rPr lang="en-US" b="0" dirty="0"/>
              <a:t>Remember that a</a:t>
            </a:r>
            <a:r>
              <a:rPr lang="en-US" dirty="0"/>
              <a:t>t the exam you have </a:t>
            </a:r>
            <a:r>
              <a:rPr lang="en-US" b="1" dirty="0"/>
              <a:t>limited time</a:t>
            </a:r>
            <a:r>
              <a:rPr lang="en-US" dirty="0"/>
              <a:t>!</a:t>
            </a:r>
          </a:p>
          <a:p>
            <a:endParaRPr lang="en-US" dirty="0"/>
          </a:p>
          <a:p>
            <a:pPr marL="0" indent="0">
              <a:buFont typeface="Arial" panose="020B0604020202020204" pitchFamily="34" charset="0"/>
              <a:buNone/>
            </a:pPr>
            <a:r>
              <a:rPr lang="en-US" dirty="0"/>
              <a:t>Start with the problem, which will take</a:t>
            </a:r>
            <a:r>
              <a:rPr lang="bg-BG" dirty="0"/>
              <a:t> </a:t>
            </a:r>
            <a:r>
              <a:rPr lang="en-US" dirty="0"/>
              <a:t>you the </a:t>
            </a:r>
            <a:r>
              <a:rPr lang="en-US" b="1" dirty="0"/>
              <a:t>least time</a:t>
            </a:r>
            <a:r>
              <a:rPr lang="en-US" b="0" dirty="0"/>
              <a:t>.</a:t>
            </a:r>
          </a:p>
          <a:p>
            <a:pPr marL="171450" indent="-171450">
              <a:buFont typeface="Arial" panose="020B0604020202020204" pitchFamily="34" charset="0"/>
              <a:buChar char="•"/>
            </a:pPr>
            <a:r>
              <a:rPr lang="en-US" b="0" dirty="0"/>
              <a:t>This is usually </a:t>
            </a:r>
            <a:r>
              <a:rPr lang="en-US" b="1" dirty="0"/>
              <a:t>the easiest problem</a:t>
            </a:r>
            <a:r>
              <a:rPr lang="en-US" b="0" dirty="0"/>
              <a:t>, but it depends on your experience and previous exam preparation.</a:t>
            </a:r>
          </a:p>
          <a:p>
            <a:pPr marL="171450" indent="-171450">
              <a:buFont typeface="Arial" panose="020B0604020202020204" pitchFamily="34" charset="0"/>
              <a:buChar char="•"/>
            </a:pPr>
            <a:r>
              <a:rPr lang="en-US" b="0" dirty="0"/>
              <a:t>If you want to achieve the highest possible exam result, you should </a:t>
            </a:r>
            <a:r>
              <a:rPr lang="en-US" b="1" dirty="0"/>
              <a:t>solve the least time-consuming problem first</a:t>
            </a:r>
            <a:r>
              <a:rPr lang="en-US" b="0" dirty="0"/>
              <a:t>.</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Then, proceed with the problem, which will take</a:t>
            </a:r>
            <a:r>
              <a:rPr lang="bg-BG" dirty="0"/>
              <a:t> </a:t>
            </a:r>
            <a:r>
              <a:rPr lang="en-US" dirty="0"/>
              <a:t>you the </a:t>
            </a:r>
            <a:r>
              <a:rPr lang="en-US" b="1" dirty="0"/>
              <a:t>least time</a:t>
            </a:r>
            <a:r>
              <a:rPr lang="en-US" b="0" dirty="0"/>
              <a:t>, again.</a:t>
            </a:r>
          </a:p>
          <a:p>
            <a:pPr marL="171450" indent="-171450">
              <a:buFont typeface="Arial" panose="020B0604020202020204" pitchFamily="34" charset="0"/>
              <a:buChar char="•"/>
            </a:pPr>
            <a:r>
              <a:rPr lang="en-US" b="0" dirty="0"/>
              <a:t>If you have one problem solved, start solving </a:t>
            </a:r>
            <a:r>
              <a:rPr lang="en-US" b="1" dirty="0"/>
              <a:t>the least time-consuming problem </a:t>
            </a:r>
            <a:r>
              <a:rPr lang="en-US" b="0" dirty="0"/>
              <a:t>as a natural next step.</a:t>
            </a:r>
          </a:p>
          <a:p>
            <a:pPr marL="171450" indent="-171450">
              <a:buFont typeface="Arial" panose="020B0604020202020204" pitchFamily="34" charset="0"/>
              <a:buChar char="•"/>
            </a:pPr>
            <a:r>
              <a:rPr lang="en-US" b="0" dirty="0"/>
              <a:t>If you take a problem, which is too difficult or time-consuming, you may spend all your time on it and fail the exam.</a:t>
            </a:r>
            <a:endParaRPr lang="en-US" b="1" dirty="0"/>
          </a:p>
          <a:p>
            <a:endParaRPr lang="en-US" dirty="0"/>
          </a:p>
          <a:p>
            <a:r>
              <a:rPr lang="en-US" dirty="0"/>
              <a:t>When we solve problems, it is usual to write </a:t>
            </a:r>
            <a:r>
              <a:rPr lang="en-US" b="1" dirty="0"/>
              <a:t>almost correct solution</a:t>
            </a:r>
            <a:r>
              <a:rPr lang="en-US" dirty="0"/>
              <a:t>, that works the most input cases, but not for all.</a:t>
            </a:r>
          </a:p>
          <a:p>
            <a:pPr marL="171450" indent="-171450">
              <a:buFont typeface="Arial" panose="020B0604020202020204" pitchFamily="34" charset="0"/>
              <a:buChar char="•"/>
            </a:pPr>
            <a:r>
              <a:rPr lang="en-US" dirty="0"/>
              <a:t>At this moment you start </a:t>
            </a:r>
            <a:r>
              <a:rPr lang="en-US" b="1" dirty="0"/>
              <a:t>debugging and bug fixing </a:t>
            </a:r>
            <a:r>
              <a:rPr lang="en-US" dirty="0"/>
              <a:t>in order to improve your solution.</a:t>
            </a:r>
          </a:p>
          <a:p>
            <a:pPr marL="171450" indent="-171450">
              <a:buFont typeface="Arial" panose="020B0604020202020204" pitchFamily="34" charset="0"/>
              <a:buChar char="•"/>
            </a:pPr>
            <a:r>
              <a:rPr lang="en-US" dirty="0"/>
              <a:t>Looking for bugs, debugging and bug fixing can be an </a:t>
            </a:r>
            <a:r>
              <a:rPr lang="en-US" b="1" dirty="0"/>
              <a:t>almost endless process</a:t>
            </a:r>
            <a:r>
              <a:rPr lang="en-US" dirty="0"/>
              <a:t>.</a:t>
            </a:r>
          </a:p>
          <a:p>
            <a:pPr marL="171450" indent="-171450">
              <a:buFont typeface="Arial" panose="020B0604020202020204" pitchFamily="34" charset="0"/>
              <a:buChar char="•"/>
            </a:pPr>
            <a:r>
              <a:rPr lang="en-US" dirty="0"/>
              <a:t>It is quite important to </a:t>
            </a:r>
            <a:r>
              <a:rPr lang="en-US" b="1" dirty="0"/>
              <a:t>know when to stop</a:t>
            </a:r>
            <a:r>
              <a:rPr lang="en-US" dirty="0"/>
              <a:t>!</a:t>
            </a:r>
          </a:p>
          <a:p>
            <a:pPr marL="171450" indent="-171450">
              <a:buFont typeface="Arial" panose="020B0604020202020204" pitchFamily="34" charset="0"/>
              <a:buChar char="•"/>
            </a:pPr>
            <a:r>
              <a:rPr lang="en-US" dirty="0"/>
              <a:t>Otherwise you risk to </a:t>
            </a:r>
            <a:r>
              <a:rPr lang="en-US" b="1" dirty="0"/>
              <a:t>spend all your exam time on debugging </a:t>
            </a:r>
            <a:r>
              <a:rPr lang="en-US" dirty="0"/>
              <a:t>the first problem, instead of solving the other problems.</a:t>
            </a:r>
          </a:p>
          <a:p>
            <a:r>
              <a:rPr lang="en-US" dirty="0"/>
              <a:t>My tip is when you achieve a result 80 out of 100 or higher for certain problem, to do the following:</a:t>
            </a:r>
          </a:p>
          <a:p>
            <a:pPr marL="171450" indent="-171450">
              <a:buFont typeface="Arial" panose="020B0604020202020204" pitchFamily="34" charset="0"/>
              <a:buChar char="•"/>
            </a:pPr>
            <a:r>
              <a:rPr lang="en-US" dirty="0"/>
              <a:t>Think carefully for the </a:t>
            </a:r>
            <a:r>
              <a:rPr lang="en-US" b="1" dirty="0"/>
              <a:t>edge cases </a:t>
            </a:r>
            <a:r>
              <a:rPr lang="en-US" dirty="0">
                <a:sym typeface="Wingdings" panose="05000000000000000000" pitchFamily="2" charset="2"/>
              </a:rPr>
              <a:t>and try to handle them.</a:t>
            </a:r>
          </a:p>
          <a:p>
            <a:pPr marL="628650" lvl="1" indent="-171450">
              <a:buFont typeface="Arial" panose="020B0604020202020204" pitchFamily="34" charset="0"/>
              <a:buChar char="•"/>
            </a:pPr>
            <a:r>
              <a:rPr lang="en-US" dirty="0">
                <a:sym typeface="Wingdings" panose="05000000000000000000" pitchFamily="2" charset="2"/>
              </a:rPr>
              <a:t>Usually your program will fail for some edge case.</a:t>
            </a:r>
          </a:p>
          <a:p>
            <a:pPr marL="628650" lvl="1" indent="-171450">
              <a:buFont typeface="Arial" panose="020B0604020202020204" pitchFamily="34" charset="0"/>
              <a:buChar char="•"/>
            </a:pPr>
            <a:r>
              <a:rPr lang="en-US" dirty="0">
                <a:sym typeface="Wingdings" panose="05000000000000000000" pitchFamily="2" charset="2"/>
              </a:rPr>
              <a:t>For </a:t>
            </a:r>
            <a:r>
              <a:rPr lang="en-US" b="1" dirty="0">
                <a:sym typeface="Wingdings" panose="05000000000000000000" pitchFamily="2" charset="2"/>
              </a:rPr>
              <a:t>example</a:t>
            </a:r>
            <a:r>
              <a:rPr lang="en-US" dirty="0">
                <a:sym typeface="Wingdings" panose="05000000000000000000" pitchFamily="2" charset="2"/>
              </a:rPr>
              <a:t>, if you have an array of numbers as input, try an empty array or an array of just one element.</a:t>
            </a:r>
          </a:p>
          <a:p>
            <a:pPr marL="628650" lvl="1" indent="-171450">
              <a:buFont typeface="Arial" panose="020B0604020202020204" pitchFamily="34" charset="0"/>
              <a:buChar char="•"/>
            </a:pPr>
            <a:r>
              <a:rPr lang="en-US" b="1" dirty="0">
                <a:sym typeface="Wingdings" panose="05000000000000000000" pitchFamily="2" charset="2"/>
              </a:rPr>
              <a:t>Check the ranges </a:t>
            </a:r>
            <a:r>
              <a:rPr lang="en-US" dirty="0">
                <a:sym typeface="Wingdings" panose="05000000000000000000" pitchFamily="2" charset="2"/>
              </a:rPr>
              <a:t>of the input data in the problem description (if available) and try testing your code with input, which is </a:t>
            </a:r>
            <a:r>
              <a:rPr lang="en-US" b="1" dirty="0">
                <a:sym typeface="Wingdings" panose="05000000000000000000" pitchFamily="2" charset="2"/>
              </a:rPr>
              <a:t>close to the limits</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Important</a:t>
            </a:r>
            <a:r>
              <a:rPr lang="en-US" dirty="0">
                <a:sym typeface="Wingdings" panose="05000000000000000000" pitchFamily="2" charset="2"/>
              </a:rPr>
              <a:t>: after you spend </a:t>
            </a:r>
            <a:r>
              <a:rPr lang="en-US" b="1" dirty="0">
                <a:sym typeface="Wingdings" panose="05000000000000000000" pitchFamily="2" charset="2"/>
              </a:rPr>
              <a:t>10 to 15 minutes</a:t>
            </a:r>
            <a:r>
              <a:rPr lang="en-US" dirty="0">
                <a:sym typeface="Wingdings" panose="05000000000000000000" pitchFamily="2" charset="2"/>
              </a:rPr>
              <a:t> on testing and debugging the edge cases or trying to find why your solution is not entirely correct, </a:t>
            </a:r>
            <a:r>
              <a:rPr lang="en-US" b="1" dirty="0">
                <a:sym typeface="Wingdings" panose="05000000000000000000" pitchFamily="2" charset="2"/>
              </a:rPr>
              <a:t>stop</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Just stop </a:t>
            </a:r>
            <a:r>
              <a:rPr lang="en-US" b="1" dirty="0">
                <a:sym typeface="Wingdings" panose="05000000000000000000" pitchFamily="2" charset="2"/>
              </a:rPr>
              <a:t>losing your time</a:t>
            </a:r>
            <a:r>
              <a:rPr lang="bg-BG" dirty="0">
                <a:sym typeface="Wingdings" panose="05000000000000000000" pitchFamily="2" charset="2"/>
              </a:rPr>
              <a:t>. </a:t>
            </a:r>
            <a:r>
              <a:rPr lang="en-US" dirty="0">
                <a:sym typeface="Wingdings" panose="05000000000000000000" pitchFamily="2" charset="2"/>
              </a:rPr>
              <a:t>Spend your time on the </a:t>
            </a:r>
            <a:r>
              <a:rPr lang="en-US" b="1" dirty="0">
                <a:sym typeface="Wingdings" panose="05000000000000000000" pitchFamily="2" charset="2"/>
              </a:rPr>
              <a:t>next exam problems </a:t>
            </a:r>
            <a:r>
              <a:rPr lang="en-US" dirty="0">
                <a:sym typeface="Wingdings" panose="05000000000000000000" pitchFamily="2" charset="2"/>
              </a:rPr>
              <a:t>instead on a small portion of the current problem.</a:t>
            </a:r>
          </a:p>
          <a:p>
            <a:pPr marL="0" indent="0">
              <a:buFont typeface="Arial" panose="020B0604020202020204" pitchFamily="34" charset="0"/>
              <a:buNone/>
            </a:pPr>
            <a:endParaRPr lang="en-US" b="1"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Don't spend hours </a:t>
            </a:r>
            <a:r>
              <a:rPr lang="en-US" dirty="0">
                <a:sym typeface="Wingdings" panose="05000000000000000000" pitchFamily="2" charset="2"/>
              </a:rPr>
              <a:t>to pass the last 10% of the tests!</a:t>
            </a:r>
          </a:p>
          <a:p>
            <a:pPr marL="171450" indent="-171450">
              <a:buFont typeface="Arial" panose="020B0604020202020204" pitchFamily="34" charset="0"/>
              <a:buChar char="•"/>
            </a:pPr>
            <a:r>
              <a:rPr lang="en-US" dirty="0">
                <a:sym typeface="Wingdings" panose="05000000000000000000" pitchFamily="2" charset="2"/>
              </a:rPr>
              <a:t>This is a very </a:t>
            </a:r>
            <a:r>
              <a:rPr lang="en-US" b="1" dirty="0">
                <a:sym typeface="Wingdings" panose="05000000000000000000" pitchFamily="2" charset="2"/>
              </a:rPr>
              <a:t>common mistake</a:t>
            </a:r>
            <a:r>
              <a:rPr lang="en-US" dirty="0">
                <a:sym typeface="Wingdings" panose="05000000000000000000" pitchFamily="2" charset="2"/>
              </a:rPr>
              <a:t>. Don't do it!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Achieving a score of 80% to 90% of 3 problems is much better than 100% of just 1 problem.</a:t>
            </a:r>
          </a:p>
          <a:p>
            <a:pPr marL="171450" indent="-171450">
              <a:buFont typeface="Arial" panose="020B0604020202020204" pitchFamily="34" charset="0"/>
              <a:buChar char="•"/>
            </a:pPr>
            <a:r>
              <a:rPr lang="en-US" dirty="0">
                <a:sym typeface="Wingdings" panose="05000000000000000000" pitchFamily="2" charset="2"/>
              </a:rPr>
              <a:t>I have seen many times at the exams at SoftUni how </a:t>
            </a:r>
            <a:r>
              <a:rPr lang="en-US" b="1" dirty="0">
                <a:sym typeface="Wingdings" panose="05000000000000000000" pitchFamily="2" charset="2"/>
              </a:rPr>
              <a:t>students spend all their time trying to achieve 100% of the first problem </a:t>
            </a:r>
            <a:r>
              <a:rPr lang="en-US" dirty="0">
                <a:sym typeface="Wingdings" panose="05000000000000000000" pitchFamily="2" charset="2"/>
              </a:rPr>
              <a:t>and after 3 or 4 hours they say "</a:t>
            </a:r>
            <a:r>
              <a:rPr lang="en-US" i="1" dirty="0">
                <a:sym typeface="Wingdings" panose="05000000000000000000" pitchFamily="2" charset="2"/>
              </a:rPr>
              <a:t>I didn't have time for all the problems. The exam was very difficult.</a:t>
            </a:r>
            <a:r>
              <a:rPr lang="en-US" dirty="0">
                <a:sym typeface="Wingdings" panose="05000000000000000000" pitchFamily="2" charset="2"/>
              </a:rPr>
              <a:t>" or "</a:t>
            </a:r>
            <a:r>
              <a:rPr lang="en-US" i="1" dirty="0">
                <a:sym typeface="Wingdings" panose="05000000000000000000" pitchFamily="2" charset="2"/>
              </a:rPr>
              <a:t>I had a bad luck: I spent most of my time to find a stupid bug, which I finally fixed, but I didn't have time for the other problems</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Don't do this! </a:t>
            </a:r>
            <a:r>
              <a:rPr lang="en-US" dirty="0">
                <a:sym typeface="Wingdings" panose="05000000000000000000" pitchFamily="2" charset="2"/>
              </a:rPr>
              <a:t>After you solve problem</a:t>
            </a:r>
            <a:r>
              <a:rPr lang="bg-BG" dirty="0">
                <a:sym typeface="Wingdings" panose="05000000000000000000" pitchFamily="2" charset="2"/>
              </a:rPr>
              <a:t> </a:t>
            </a:r>
            <a:r>
              <a:rPr lang="en-US" dirty="0">
                <a:sym typeface="Wingdings" panose="05000000000000000000" pitchFamily="2" charset="2"/>
              </a:rPr>
              <a:t>incompletely, give it some time for the edge cases and troubleshooting, but limit this time to 15 minutes!</a:t>
            </a:r>
            <a:endParaRPr lang="en-US" dirty="0"/>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32490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an going to discuss with you </a:t>
            </a:r>
            <a:r>
              <a:rPr lang="en-US" b="1" dirty="0"/>
              <a:t>the most common typical mistakes at the programming exams</a:t>
            </a:r>
            <a:r>
              <a:rPr lang="en-US" b="0" dirty="0"/>
              <a:t>.</a:t>
            </a:r>
            <a:endParaRPr lang="en-US" b="1" dirty="0"/>
          </a:p>
          <a:p>
            <a:pPr marL="171450" indent="-171450">
              <a:buFont typeface="Arial" panose="020B0604020202020204" pitchFamily="34" charset="0"/>
              <a:buChar char="•"/>
            </a:pPr>
            <a:r>
              <a:rPr lang="en-US" dirty="0"/>
              <a:t>This </a:t>
            </a:r>
            <a:r>
              <a:rPr lang="en-US" b="1" dirty="0"/>
              <a:t>list of common mistakes</a:t>
            </a:r>
            <a:r>
              <a:rPr lang="en-US" dirty="0"/>
              <a:t> comes from my practical experience.</a:t>
            </a:r>
          </a:p>
          <a:p>
            <a:pPr marL="171450" indent="-171450">
              <a:buFont typeface="Arial" panose="020B0604020202020204" pitchFamily="34" charset="0"/>
              <a:buChar char="•"/>
            </a:pPr>
            <a:r>
              <a:rPr lang="en-US" dirty="0"/>
              <a:t>I share it with you, because I want you to learn from my rich experience at programming contests and exams.</a:t>
            </a:r>
          </a:p>
          <a:p>
            <a:pPr marL="0" indent="0">
              <a:buFont typeface="Arial" panose="020B0604020202020204" pitchFamily="34" charset="0"/>
              <a:buNone/>
            </a:pPr>
            <a:endParaRPr lang="en-US" dirty="0"/>
          </a:p>
          <a:p>
            <a:pPr>
              <a:lnSpc>
                <a:spcPct val="100000"/>
              </a:lnSpc>
            </a:pPr>
            <a:r>
              <a:rPr lang="en-US" sz="3200" b="1" dirty="0"/>
              <a:t>Wrong approach #1</a:t>
            </a:r>
            <a:r>
              <a:rPr lang="en-US" sz="3200" dirty="0"/>
              <a:t>: start coding at the first 5 minutes</a:t>
            </a:r>
          </a:p>
          <a:p>
            <a:pPr marL="457200" lvl="0" indent="-457200">
              <a:lnSpc>
                <a:spcPct val="100000"/>
              </a:lnSpc>
              <a:buFont typeface="Arial" panose="020B0604020202020204" pitchFamily="34" charset="0"/>
              <a:buChar char="•"/>
            </a:pPr>
            <a:r>
              <a:rPr lang="en-US" sz="3000" dirty="0"/>
              <a:t>I have seen this many times. Students, who start coding in the first 5 minutes, usually </a:t>
            </a:r>
            <a:r>
              <a:rPr lang="en-US" sz="3000" b="1" dirty="0"/>
              <a:t>fail at the exam</a:t>
            </a:r>
            <a:r>
              <a:rPr lang="en-US" sz="3000" dirty="0"/>
              <a:t>.</a:t>
            </a:r>
          </a:p>
          <a:p>
            <a:pPr marL="457200" lvl="0" indent="-457200">
              <a:lnSpc>
                <a:spcPct val="100000"/>
              </a:lnSpc>
              <a:buFont typeface="Arial" panose="020B0604020202020204" pitchFamily="34" charset="0"/>
              <a:buChar char="•"/>
            </a:pPr>
            <a:r>
              <a:rPr lang="en-US" sz="3000" dirty="0"/>
              <a:t>These students </a:t>
            </a:r>
            <a:r>
              <a:rPr lang="en-US" sz="3000" b="1" dirty="0"/>
              <a:t>have not read </a:t>
            </a:r>
            <a:r>
              <a:rPr lang="en-US" sz="3000" dirty="0"/>
              <a:t>the problems. How can you </a:t>
            </a:r>
            <a:r>
              <a:rPr lang="en-US" sz="3000" b="1" dirty="0"/>
              <a:t>read the problems carefully</a:t>
            </a:r>
            <a:r>
              <a:rPr lang="en-US" sz="3000" dirty="0"/>
              <a:t> so quickly?</a:t>
            </a:r>
          </a:p>
          <a:p>
            <a:pPr marL="457200" lvl="0" indent="-457200">
              <a:lnSpc>
                <a:spcPct val="100000"/>
              </a:lnSpc>
              <a:buFont typeface="Arial" panose="020B0604020202020204" pitchFamily="34" charset="0"/>
              <a:buChar char="•"/>
            </a:pPr>
            <a:r>
              <a:rPr lang="en-US" sz="3000" dirty="0"/>
              <a:t>These students don't start with </a:t>
            </a:r>
            <a:r>
              <a:rPr lang="en-US" sz="3000" b="1" dirty="0"/>
              <a:t>the easiest problem</a:t>
            </a:r>
            <a:r>
              <a:rPr lang="en-US" sz="3000" dirty="0"/>
              <a:t>, but with the first one. This can be wrong in most cases.</a:t>
            </a:r>
          </a:p>
          <a:p>
            <a:pPr marL="457200" lvl="0" indent="-457200">
              <a:lnSpc>
                <a:spcPct val="100000"/>
              </a:lnSpc>
              <a:buFont typeface="Arial" panose="020B0604020202020204" pitchFamily="34" charset="0"/>
              <a:buChar char="•"/>
            </a:pPr>
            <a:r>
              <a:rPr lang="en-US" sz="3000" dirty="0"/>
              <a:t>Starting coding too quickly means that you have skipped reading the problem description and have skipped doing the problem analysis and sketching the ideas, to select and implement the best idea.</a:t>
            </a:r>
          </a:p>
          <a:p>
            <a:pPr marL="457200" lvl="0" indent="-457200">
              <a:lnSpc>
                <a:spcPct val="100000"/>
              </a:lnSpc>
              <a:buFont typeface="Arial" panose="020B0604020202020204" pitchFamily="34" charset="0"/>
              <a:buChar char="•"/>
            </a:pPr>
            <a:r>
              <a:rPr lang="en-US" sz="3000" dirty="0"/>
              <a:t>An </a:t>
            </a:r>
            <a:r>
              <a:rPr lang="en-US" sz="3000" b="1" dirty="0"/>
              <a:t>exception </a:t>
            </a:r>
            <a:r>
              <a:rPr lang="en-US" sz="3000" dirty="0"/>
              <a:t>may be when you are very well prepared and there is no difficult problem for you: all problems are equally easy for you. In this case you can solve the problems as they are given: first, second, third, etc.</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#2</a:t>
            </a:r>
            <a:r>
              <a:rPr lang="en-US" sz="3200" dirty="0"/>
              <a:t>: don't use pen and paper</a:t>
            </a:r>
          </a:p>
          <a:p>
            <a:pPr marL="457200" lvl="0" indent="-457200">
              <a:lnSpc>
                <a:spcPct val="100000"/>
              </a:lnSpc>
              <a:buFont typeface="Arial" panose="020B0604020202020204" pitchFamily="34" charset="0"/>
              <a:buChar char="•"/>
            </a:pPr>
            <a:r>
              <a:rPr lang="en-US" sz="3000" dirty="0"/>
              <a:t>Students who come at the exam </a:t>
            </a:r>
            <a:r>
              <a:rPr lang="en-US" sz="3000" b="1" dirty="0"/>
              <a:t>without pen and squared paper </a:t>
            </a:r>
            <a:r>
              <a:rPr lang="en-US" sz="3000" dirty="0"/>
              <a:t>(or any other paper), will most probably </a:t>
            </a:r>
            <a:r>
              <a:rPr lang="en-US" sz="3000" b="1" dirty="0"/>
              <a:t>fail</a:t>
            </a:r>
            <a:r>
              <a:rPr lang="en-US" sz="3000" dirty="0"/>
              <a:t>.</a:t>
            </a:r>
          </a:p>
          <a:p>
            <a:pPr marL="457200" lvl="0" indent="-457200">
              <a:lnSpc>
                <a:spcPct val="100000"/>
              </a:lnSpc>
              <a:buFont typeface="Arial" panose="020B0604020202020204" pitchFamily="34" charset="0"/>
              <a:buChar char="•"/>
            </a:pPr>
            <a:r>
              <a:rPr lang="en-US" sz="3000" dirty="0"/>
              <a:t>These students try to </a:t>
            </a:r>
            <a:r>
              <a:rPr lang="en-US" sz="3000" b="1" dirty="0"/>
              <a:t>invent solutions in their minds</a:t>
            </a:r>
            <a:r>
              <a:rPr lang="en-US" sz="3000" b="0" dirty="0"/>
              <a:t> </a:t>
            </a:r>
            <a:r>
              <a:rPr lang="en-US" sz="3000" dirty="0"/>
              <a:t>instead of </a:t>
            </a:r>
            <a:r>
              <a:rPr lang="en-US" sz="3000" b="1" dirty="0"/>
              <a:t>visualizing their ideas </a:t>
            </a:r>
            <a:r>
              <a:rPr lang="en-US" sz="3000" dirty="0"/>
              <a:t>on a sheet of paper.</a:t>
            </a:r>
          </a:p>
          <a:p>
            <a:pPr marL="457200" lvl="0" indent="-457200">
              <a:lnSpc>
                <a:spcPct val="100000"/>
              </a:lnSpc>
              <a:buFont typeface="Arial" panose="020B0604020202020204" pitchFamily="34" charset="0"/>
              <a:buChar char="•"/>
            </a:pPr>
            <a:r>
              <a:rPr lang="en-US" sz="3000" dirty="0"/>
              <a:t>This is </a:t>
            </a:r>
            <a:r>
              <a:rPr lang="en-US" sz="3000" b="1" dirty="0"/>
              <a:t>very, very wrong</a:t>
            </a:r>
            <a:r>
              <a:rPr lang="en-US" sz="3000" dirty="0"/>
              <a:t>!</a:t>
            </a:r>
          </a:p>
          <a:p>
            <a:pPr marL="457200" lvl="0" indent="-457200">
              <a:lnSpc>
                <a:spcPct val="100000"/>
              </a:lnSpc>
              <a:buFont typeface="Arial" panose="020B0604020202020204" pitchFamily="34" charset="0"/>
              <a:buChar char="•"/>
            </a:pPr>
            <a:r>
              <a:rPr lang="en-US" sz="3000" b="1" dirty="0"/>
              <a:t>Use your visual brain</a:t>
            </a:r>
            <a:r>
              <a:rPr lang="en-US" sz="3000" dirty="0"/>
              <a:t> in the problem-solving process. </a:t>
            </a:r>
            <a:r>
              <a:rPr lang="en-US" sz="3000" b="1" dirty="0"/>
              <a:t>Sketch your ideas </a:t>
            </a:r>
            <a:r>
              <a:rPr lang="en-US" sz="3000" dirty="0"/>
              <a:t>using the fastest drawing tool: paper and pen.</a:t>
            </a:r>
          </a:p>
          <a:p>
            <a:pPr lvl="1">
              <a:lnSpc>
                <a:spcPct val="100000"/>
              </a:lnSpc>
            </a:pPr>
            <a:endParaRPr lang="en-US" sz="3000" dirty="0"/>
          </a:p>
          <a:p>
            <a:pPr>
              <a:lnSpc>
                <a:spcPct val="100000"/>
              </a:lnSpc>
            </a:pPr>
            <a:r>
              <a:rPr lang="en-US" sz="3200" b="1" dirty="0"/>
              <a:t>Wrong approach #</a:t>
            </a:r>
            <a:r>
              <a:rPr lang="bg-BG" sz="3200" b="1" dirty="0"/>
              <a:t>3</a:t>
            </a:r>
            <a:r>
              <a:rPr lang="en-US" sz="3200" dirty="0"/>
              <a:t>: debugging the code in your mind</a:t>
            </a:r>
          </a:p>
          <a:p>
            <a:pPr marL="457200" lvl="0" indent="-457200">
              <a:lnSpc>
                <a:spcPct val="100000"/>
              </a:lnSpc>
              <a:buFont typeface="Arial" panose="020B0604020202020204" pitchFamily="34" charset="0"/>
              <a:buChar char="•"/>
            </a:pPr>
            <a:r>
              <a:rPr lang="en-US" sz="3000" dirty="0"/>
              <a:t>When a </a:t>
            </a:r>
            <a:r>
              <a:rPr lang="en-US" sz="3000" b="1" dirty="0"/>
              <a:t>bug appears</a:t>
            </a:r>
            <a:r>
              <a:rPr lang="en-US" sz="3000" dirty="0"/>
              <a:t>, many students </a:t>
            </a:r>
            <a:r>
              <a:rPr lang="en-US" sz="3000" b="1" dirty="0"/>
              <a:t>try to find the bug by carefully reading the code</a:t>
            </a:r>
            <a:r>
              <a:rPr lang="en-US" sz="3000" dirty="0"/>
              <a:t>.</a:t>
            </a:r>
          </a:p>
          <a:p>
            <a:pPr marL="914400" lvl="1" indent="-457200">
              <a:lnSpc>
                <a:spcPct val="100000"/>
              </a:lnSpc>
              <a:buFont typeface="Arial" panose="020B0604020202020204" pitchFamily="34" charset="0"/>
              <a:buChar char="•"/>
            </a:pPr>
            <a:r>
              <a:rPr lang="en-US" sz="3000" dirty="0"/>
              <a:t>This may help, but using the build-in debugger is much, much better.</a:t>
            </a:r>
          </a:p>
          <a:p>
            <a:pPr marL="457200" lvl="0" indent="-457200">
              <a:lnSpc>
                <a:spcPct val="100000"/>
              </a:lnSpc>
              <a:buFont typeface="Arial" panose="020B0604020202020204" pitchFamily="34" charset="0"/>
              <a:buChar char="•"/>
            </a:pPr>
            <a:r>
              <a:rPr lang="en-US" sz="3000" b="1" dirty="0"/>
              <a:t>You have a debugger </a:t>
            </a:r>
            <a:r>
              <a:rPr lang="en-US" sz="3000" dirty="0"/>
              <a:t>in your IDE (the integrated development environment such as Visual Studio or Eclipse).</a:t>
            </a:r>
          </a:p>
          <a:p>
            <a:pPr marL="457200" lvl="0" indent="-457200">
              <a:lnSpc>
                <a:spcPct val="100000"/>
              </a:lnSpc>
              <a:buFont typeface="Arial" panose="020B0604020202020204" pitchFamily="34" charset="0"/>
              <a:buChar char="•"/>
            </a:pPr>
            <a:r>
              <a:rPr lang="en-US" sz="3000" b="1" dirty="0"/>
              <a:t>Learn how to use the debugger</a:t>
            </a:r>
            <a:r>
              <a:rPr lang="en-US" sz="3000" dirty="0"/>
              <a:t>! This makes the difference between lamer and real programmer.</a:t>
            </a:r>
          </a:p>
          <a:p>
            <a:pPr marL="457200" lvl="0" indent="-457200">
              <a:lnSpc>
                <a:spcPct val="100000"/>
              </a:lnSpc>
              <a:buFont typeface="Arial" panose="020B0604020202020204" pitchFamily="34" charset="0"/>
              <a:buChar char="•"/>
            </a:pPr>
            <a:r>
              <a:rPr lang="en-US" sz="3000" dirty="0"/>
              <a:t>Debugging the code means to </a:t>
            </a:r>
            <a:r>
              <a:rPr lang="en-US" sz="3000" b="1" dirty="0"/>
              <a:t>execute it line by line</a:t>
            </a:r>
            <a:r>
              <a:rPr lang="en-US" sz="3000" dirty="0"/>
              <a:t> or use breakpoints to stop at the interesting lines of code and to monitor the values of the working variables during the execution. This will allow you to easily find the bugs in the code.</a:t>
            </a:r>
          </a:p>
          <a:p>
            <a:pPr marL="457200" lvl="0" indent="-457200">
              <a:lnSpc>
                <a:spcPct val="100000"/>
              </a:lnSpc>
              <a:buFont typeface="Arial" panose="020B0604020202020204" pitchFamily="34" charset="0"/>
              <a:buChar char="•"/>
            </a:pPr>
            <a:r>
              <a:rPr lang="en-US" sz="3000" dirty="0"/>
              <a:t>Students, who don't use the debugger at the programming exams, rarely have high results.</a:t>
            </a:r>
          </a:p>
          <a:p>
            <a:pPr marL="457200" lvl="0" indent="-457200">
              <a:lnSpc>
                <a:spcPct val="100000"/>
              </a:lnSpc>
              <a:buFont typeface="Arial" panose="020B0604020202020204" pitchFamily="34" charset="0"/>
              <a:buChar char="•"/>
            </a:pPr>
            <a:r>
              <a:rPr lang="en-US" sz="3000" b="1" dirty="0"/>
              <a:t>Learn to use the debugger</a:t>
            </a:r>
            <a:r>
              <a:rPr lang="en-US" sz="3000" dirty="0"/>
              <a:t>! This is a critical skill if you want to be a developer.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17362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400"/>
              </a:spcBef>
            </a:pPr>
            <a:r>
              <a:rPr lang="en-US" sz="3200" b="1" dirty="0"/>
              <a:t>Wrong approach #4</a:t>
            </a:r>
            <a:r>
              <a:rPr lang="en-US" sz="3200" dirty="0"/>
              <a:t>: spend all the time at the first problem</a:t>
            </a:r>
          </a:p>
          <a:p>
            <a:pPr marL="457200" lvl="0" indent="-457200">
              <a:lnSpc>
                <a:spcPct val="100000"/>
              </a:lnSpc>
              <a:spcBef>
                <a:spcPts val="400"/>
              </a:spcBef>
              <a:buFont typeface="Arial" panose="020B0604020202020204" pitchFamily="34" charset="0"/>
              <a:buChar char="•"/>
            </a:pPr>
            <a:r>
              <a:rPr lang="en-US" sz="3000" dirty="0"/>
              <a:t>This is </a:t>
            </a:r>
            <a:r>
              <a:rPr lang="en-US" sz="3000" b="1" dirty="0"/>
              <a:t>quite common</a:t>
            </a:r>
            <a:r>
              <a:rPr lang="bg-BG" sz="3000" b="0" dirty="0"/>
              <a:t>,</a:t>
            </a:r>
            <a:r>
              <a:rPr lang="bg-BG" sz="3000" b="1" dirty="0"/>
              <a:t> </a:t>
            </a:r>
            <a:r>
              <a:rPr lang="en-US" sz="3000" dirty="0"/>
              <a:t>and I have already explained it several times.</a:t>
            </a:r>
            <a:endParaRPr lang="bg-BG" sz="3000" dirty="0"/>
          </a:p>
          <a:p>
            <a:pPr marL="457200" lvl="0" indent="-457200">
              <a:lnSpc>
                <a:spcPct val="100000"/>
              </a:lnSpc>
              <a:spcBef>
                <a:spcPts val="400"/>
              </a:spcBef>
              <a:buFont typeface="Arial" panose="020B0604020202020204" pitchFamily="34" charset="0"/>
              <a:buChar char="•"/>
            </a:pPr>
            <a:r>
              <a:rPr lang="en-US" sz="3000" dirty="0"/>
              <a:t>Some students spend 4 hours or even more at the first exam problem.</a:t>
            </a:r>
          </a:p>
          <a:p>
            <a:pPr marL="457200" lvl="0" indent="-457200">
              <a:lnSpc>
                <a:spcPct val="100000"/>
              </a:lnSpc>
              <a:spcBef>
                <a:spcPts val="400"/>
              </a:spcBef>
              <a:buFont typeface="Arial" panose="020B0604020202020204" pitchFamily="34" charset="0"/>
              <a:buChar char="•"/>
            </a:pPr>
            <a:r>
              <a:rPr lang="en-US" sz="3000" b="1" dirty="0"/>
              <a:t>This is wrong</a:t>
            </a:r>
            <a:r>
              <a:rPr lang="en-US" sz="3000" dirty="0"/>
              <a:t>: when you spend 1 hour at certain problem, without a significant progress, </a:t>
            </a:r>
            <a:r>
              <a:rPr lang="en-US" sz="3000" dirty="0">
                <a:sym typeface="Wingdings" panose="05000000000000000000" pitchFamily="2" charset="2"/>
              </a:rPr>
              <a:t>go to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You can </a:t>
            </a:r>
            <a:r>
              <a:rPr lang="en-US" sz="3000" b="1" dirty="0">
                <a:sym typeface="Wingdings" panose="05000000000000000000" pitchFamily="2" charset="2"/>
              </a:rPr>
              <a:t>go back to the first problem</a:t>
            </a:r>
            <a:r>
              <a:rPr lang="en-US" sz="3000" b="0" dirty="0">
                <a:sym typeface="Wingdings" panose="05000000000000000000" pitchFamily="2" charset="2"/>
              </a:rPr>
              <a:t> later</a:t>
            </a:r>
            <a:r>
              <a:rPr lang="en-US" sz="3000" dirty="0">
                <a:sym typeface="Wingdings" panose="05000000000000000000" pitchFamily="2" charset="2"/>
              </a:rPr>
              <a:t>, after you solve the others.</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Spend some time working on the other problems. You will probably have better success with them.</a:t>
            </a:r>
            <a:endParaRPr lang="bg-BG" sz="3000" dirty="0">
              <a:sym typeface="Wingdings" panose="05000000000000000000" pitchFamily="2" charset="2"/>
            </a:endParaRP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Sometimes </a:t>
            </a:r>
            <a:r>
              <a:rPr lang="en-US" sz="3000" b="1" dirty="0">
                <a:sym typeface="Wingdings" panose="05000000000000000000" pitchFamily="2" charset="2"/>
              </a:rPr>
              <a:t>our brain get stuck</a:t>
            </a:r>
            <a:r>
              <a:rPr lang="bg-BG" sz="3000" b="1" dirty="0">
                <a:sym typeface="Wingdings" panose="05000000000000000000" pitchFamily="2" charset="2"/>
              </a:rPr>
              <a:t> </a:t>
            </a:r>
            <a:r>
              <a:rPr lang="en-US" sz="3000" dirty="0">
                <a:sym typeface="Wingdings" panose="05000000000000000000" pitchFamily="2" charset="2"/>
              </a:rPr>
              <a:t>and we cannot continue thinking, generating new ideas or finding why our code does not work.</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It may happen to everyone.</a:t>
            </a:r>
          </a:p>
          <a:p>
            <a:pPr marL="914400" lvl="1" indent="-457200">
              <a:lnSpc>
                <a:spcPct val="100000"/>
              </a:lnSpc>
              <a:spcBef>
                <a:spcPts val="400"/>
              </a:spcBef>
              <a:buFont typeface="Arial" panose="020B0604020202020204" pitchFamily="34" charset="0"/>
              <a:buChar char="•"/>
            </a:pPr>
            <a:r>
              <a:rPr lang="en-US" sz="3000" dirty="0">
                <a:sym typeface="Wingdings" panose="05000000000000000000" pitchFamily="2" charset="2"/>
              </a:rPr>
              <a:t>In this moment you should change the thinking context (by switching to another problem) or take a short break.</a:t>
            </a:r>
          </a:p>
          <a:p>
            <a:pPr lvl="1">
              <a:lnSpc>
                <a:spcPct val="100000"/>
              </a:lnSpc>
              <a:spcBef>
                <a:spcPts val="400"/>
              </a:spcBef>
            </a:pPr>
            <a:endParaRPr lang="en-US" sz="3000" dirty="0"/>
          </a:p>
          <a:p>
            <a:pPr>
              <a:lnSpc>
                <a:spcPct val="100000"/>
              </a:lnSpc>
              <a:spcBef>
                <a:spcPts val="400"/>
              </a:spcBef>
            </a:pPr>
            <a:r>
              <a:rPr lang="en-US" sz="3200" b="1" dirty="0"/>
              <a:t>Wrong approach #5</a:t>
            </a:r>
            <a:r>
              <a:rPr lang="en-US" sz="3200" dirty="0"/>
              <a:t>: spend hours trying to fix a bug</a:t>
            </a:r>
          </a:p>
          <a:p>
            <a:pPr marL="457200" lvl="0" indent="-457200">
              <a:lnSpc>
                <a:spcPct val="100000"/>
              </a:lnSpc>
              <a:spcBef>
                <a:spcPts val="400"/>
              </a:spcBef>
              <a:buFont typeface="Arial" panose="020B0604020202020204" pitchFamily="34" charset="0"/>
              <a:buChar char="•"/>
            </a:pPr>
            <a:r>
              <a:rPr lang="en-US" sz="3000" dirty="0"/>
              <a:t>Some students spend several hours to </a:t>
            </a:r>
            <a:r>
              <a:rPr lang="en-US" sz="3000" b="1" dirty="0"/>
              <a:t>move from 90% to 100%</a:t>
            </a:r>
            <a:r>
              <a:rPr lang="en-US" sz="3000" dirty="0"/>
              <a:t> for the first problem </a:t>
            </a:r>
            <a:r>
              <a:rPr lang="en-US" sz="3000" dirty="0">
                <a:sym typeface="Wingdings" panose="05000000000000000000" pitchFamily="2" charset="2"/>
              </a:rPr>
              <a:t>and never start solving the next problem.</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This is </a:t>
            </a:r>
            <a:r>
              <a:rPr lang="en-US" sz="3000" b="1" dirty="0">
                <a:sym typeface="Wingdings" panose="05000000000000000000" pitchFamily="2" charset="2"/>
              </a:rPr>
              <a:t>wrong</a:t>
            </a:r>
            <a:r>
              <a:rPr lang="en-US" sz="3000" dirty="0">
                <a:sym typeface="Wingdings" panose="05000000000000000000" pitchFamily="2" charset="2"/>
              </a:rPr>
              <a:t>! It's better to have </a:t>
            </a:r>
            <a:r>
              <a:rPr lang="en-US" sz="3000" b="1" dirty="0">
                <a:sym typeface="Wingdings" panose="05000000000000000000" pitchFamily="2" charset="2"/>
              </a:rPr>
              <a:t>several incompletely solved problems</a:t>
            </a:r>
            <a:r>
              <a:rPr lang="en-US" sz="3000" dirty="0">
                <a:sym typeface="Wingdings" panose="05000000000000000000" pitchFamily="2" charset="2"/>
              </a:rPr>
              <a:t>, instead of only one problem solved 100%.</a:t>
            </a:r>
          </a:p>
          <a:p>
            <a:pPr marL="457200" lvl="0" indent="-457200">
              <a:lnSpc>
                <a:spcPct val="100000"/>
              </a:lnSpc>
              <a:spcBef>
                <a:spcPts val="400"/>
              </a:spcBef>
              <a:buFont typeface="Arial" panose="020B0604020202020204" pitchFamily="34" charset="0"/>
              <a:buChar char="•"/>
            </a:pPr>
            <a:r>
              <a:rPr lang="en-US" sz="3000" dirty="0">
                <a:sym typeface="Wingdings" panose="05000000000000000000" pitchFamily="2" charset="2"/>
              </a:rPr>
              <a:t>My tip here is to </a:t>
            </a:r>
            <a:r>
              <a:rPr lang="en-US" sz="3000" b="1" dirty="0">
                <a:sym typeface="Wingdings" panose="05000000000000000000" pitchFamily="2" charset="2"/>
              </a:rPr>
              <a:t>move on to</a:t>
            </a:r>
            <a:r>
              <a:rPr lang="en-US" sz="3000" b="1" dirty="0"/>
              <a:t> the next problem </a:t>
            </a:r>
            <a:r>
              <a:rPr lang="en-US" sz="3000" b="0" dirty="0"/>
              <a:t>shortly </a:t>
            </a:r>
            <a:r>
              <a:rPr lang="en-US" sz="3000" dirty="0"/>
              <a:t>after you reach 70% to 90% of the score (after 10 to 15 minutes of troubleshooting)!</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6584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3200" b="1" dirty="0"/>
              <a:t>Wrong approach #6</a:t>
            </a:r>
            <a:r>
              <a:rPr lang="en-US" sz="3200" dirty="0"/>
              <a:t>: don't take a break, when you block</a:t>
            </a:r>
          </a:p>
          <a:p>
            <a:pPr marL="457200" lvl="0" indent="-457200">
              <a:lnSpc>
                <a:spcPct val="100000"/>
              </a:lnSpc>
              <a:buFont typeface="Arial" panose="020B0604020202020204" pitchFamily="34" charset="0"/>
              <a:buChar char="•"/>
            </a:pPr>
            <a:r>
              <a:rPr lang="en-US" sz="3000" dirty="0"/>
              <a:t>Everyone can </a:t>
            </a:r>
            <a:r>
              <a:rPr lang="en-US" sz="3000" b="1" dirty="0"/>
              <a:t>block</a:t>
            </a:r>
            <a:r>
              <a:rPr lang="bg-BG" sz="3000" dirty="0"/>
              <a:t>, </a:t>
            </a:r>
            <a:r>
              <a:rPr lang="en-US" sz="3000" dirty="0"/>
              <a:t>get nervous or get angry, or become distracted. It happens.</a:t>
            </a:r>
          </a:p>
          <a:p>
            <a:pPr marL="457200" lvl="0" indent="-457200">
              <a:lnSpc>
                <a:spcPct val="100000"/>
              </a:lnSpc>
              <a:buFont typeface="Arial" panose="020B0604020202020204" pitchFamily="34" charset="0"/>
              <a:buChar char="•"/>
            </a:pPr>
            <a:r>
              <a:rPr lang="en-US" sz="3000" dirty="0"/>
              <a:t>In such a situation, take a </a:t>
            </a:r>
            <a:r>
              <a:rPr lang="en-US" sz="3000" b="1" dirty="0"/>
              <a:t>short break</a:t>
            </a:r>
            <a:r>
              <a:rPr lang="en-US" sz="3000" dirty="0"/>
              <a:t>, go outside, breathe and calm down.</a:t>
            </a:r>
          </a:p>
          <a:p>
            <a:pPr marL="457200" lvl="0" indent="-457200">
              <a:lnSpc>
                <a:spcPct val="100000"/>
              </a:lnSpc>
              <a:buFont typeface="Arial" panose="020B0604020202020204" pitchFamily="34" charset="0"/>
              <a:buChar char="•"/>
            </a:pPr>
            <a:r>
              <a:rPr lang="en-US" sz="3000" dirty="0"/>
              <a:t>Instead of working in an unproductive mental state, try to change it.</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#7</a:t>
            </a:r>
            <a:r>
              <a:rPr lang="en-US" sz="3200" dirty="0"/>
              <a:t>: come to the exam unprepared</a:t>
            </a:r>
          </a:p>
          <a:p>
            <a:pPr marL="457200" lvl="0" indent="-457200">
              <a:lnSpc>
                <a:spcPct val="100000"/>
              </a:lnSpc>
              <a:buFont typeface="Arial" panose="020B0604020202020204" pitchFamily="34" charset="0"/>
              <a:buChar char="•"/>
            </a:pPr>
            <a:r>
              <a:rPr lang="en-US" sz="3000" dirty="0"/>
              <a:t>Coming </a:t>
            </a:r>
            <a:r>
              <a:rPr lang="en-US" sz="3000" b="1" dirty="0"/>
              <a:t>without preparation </a:t>
            </a:r>
            <a:r>
              <a:rPr lang="en-US" sz="3000" dirty="0"/>
              <a:t>for the programming exam is a big </a:t>
            </a:r>
            <a:r>
              <a:rPr lang="en-US" sz="3000" b="1" dirty="0"/>
              <a:t>mistake</a:t>
            </a:r>
            <a:r>
              <a:rPr lang="en-US" sz="3000" dirty="0"/>
              <a:t>.</a:t>
            </a:r>
          </a:p>
          <a:p>
            <a:pPr marL="457200" lvl="0" indent="-457200">
              <a:lnSpc>
                <a:spcPct val="100000"/>
              </a:lnSpc>
              <a:buFont typeface="Arial" panose="020B0604020202020204" pitchFamily="34" charset="0"/>
              <a:buChar char="•"/>
            </a:pPr>
            <a:r>
              <a:rPr lang="en-US" sz="3000" dirty="0"/>
              <a:t>Even if you are smart and have strong programming skills, </a:t>
            </a:r>
            <a:r>
              <a:rPr lang="en-US" sz="3000" b="1" dirty="0"/>
              <a:t>you need preparation</a:t>
            </a:r>
            <a:r>
              <a:rPr lang="en-US" sz="3000" dirty="0"/>
              <a:t>.</a:t>
            </a:r>
          </a:p>
          <a:p>
            <a:pPr marL="457200" lvl="0" indent="-457200">
              <a:lnSpc>
                <a:spcPct val="100000"/>
              </a:lnSpc>
              <a:buFont typeface="Arial" panose="020B0604020202020204" pitchFamily="34" charset="0"/>
              <a:buChar char="•"/>
            </a:pPr>
            <a:r>
              <a:rPr lang="en-US" sz="3000" dirty="0"/>
              <a:t>You need to </a:t>
            </a:r>
            <a:r>
              <a:rPr lang="en-US" sz="3000" b="1" dirty="0"/>
              <a:t>practice solving problems</a:t>
            </a:r>
            <a:r>
              <a:rPr lang="en-US" sz="3000" dirty="0"/>
              <a:t>, like at the exam.</a:t>
            </a:r>
          </a:p>
          <a:p>
            <a:pPr marL="457200" lvl="0" indent="-457200">
              <a:lnSpc>
                <a:spcPct val="100000"/>
              </a:lnSpc>
              <a:buFont typeface="Arial" panose="020B0604020202020204" pitchFamily="34" charset="0"/>
              <a:buChar char="•"/>
            </a:pPr>
            <a:r>
              <a:rPr lang="en-US" sz="3000" dirty="0"/>
              <a:t>Prepare yourself, study hard, practice a lot, </a:t>
            </a:r>
            <a:r>
              <a:rPr lang="en-US" sz="3000" b="1" dirty="0"/>
              <a:t>solve sample exams</a:t>
            </a:r>
            <a:r>
              <a:rPr lang="en-US" sz="3000" dirty="0"/>
              <a:t>!</a:t>
            </a:r>
          </a:p>
          <a:p>
            <a:pPr marL="457200" lvl="0" indent="-457200">
              <a:lnSpc>
                <a:spcPct val="100000"/>
              </a:lnSpc>
              <a:buFont typeface="Arial" panose="020B0604020202020204" pitchFamily="34" charset="0"/>
              <a:buChar char="•"/>
            </a:pPr>
            <a:r>
              <a:rPr lang="en-US" sz="3000" dirty="0"/>
              <a:t>The best way to prepare for particular exam is to solve the previous editions of the same exam.</a:t>
            </a:r>
          </a:p>
          <a:p>
            <a:pPr marL="914400" lvl="1" indent="-457200">
              <a:lnSpc>
                <a:spcPct val="100000"/>
              </a:lnSpc>
              <a:buFont typeface="Arial" panose="020B0604020202020204" pitchFamily="34" charset="0"/>
              <a:buChar char="•"/>
            </a:pPr>
            <a:r>
              <a:rPr lang="en-US" sz="3000" dirty="0"/>
              <a:t>Find exam topics from previous classes and solve them.</a:t>
            </a:r>
          </a:p>
          <a:p>
            <a:pPr marL="457200" lvl="0" indent="-457200">
              <a:lnSpc>
                <a:spcPct val="100000"/>
              </a:lnSpc>
              <a:buFont typeface="Arial" panose="020B0604020202020204" pitchFamily="34" charset="0"/>
              <a:buChar char="•"/>
            </a:pPr>
            <a:r>
              <a:rPr lang="en-US" sz="3000" dirty="0"/>
              <a:t>You are ready, when you can solve any previous exam for a maximum of half the time allowed.</a:t>
            </a:r>
          </a:p>
          <a:p>
            <a:pPr marL="914400" lvl="1" indent="-457200">
              <a:lnSpc>
                <a:spcPct val="100000"/>
              </a:lnSpc>
              <a:buFont typeface="Arial" panose="020B0604020202020204" pitchFamily="34" charset="0"/>
              <a:buChar char="•"/>
            </a:pPr>
            <a:r>
              <a:rPr lang="en-US" sz="3000" dirty="0"/>
              <a:t>If you can easily solve the exams from previous years for 1-2 hours (out of the allowed 4 hours), you are ready.</a:t>
            </a:r>
          </a:p>
          <a:p>
            <a:pPr marL="0" lvl="0" indent="0">
              <a:lnSpc>
                <a:spcPct val="100000"/>
              </a:lnSpc>
              <a:buFont typeface="Arial" panose="020B0604020202020204" pitchFamily="34" charset="0"/>
              <a:buNone/>
            </a:pPr>
            <a:endParaRPr lang="en-US" sz="3000" dirty="0"/>
          </a:p>
          <a:p>
            <a:pPr>
              <a:lnSpc>
                <a:spcPct val="100000"/>
              </a:lnSpc>
            </a:pPr>
            <a:r>
              <a:rPr lang="en-US" sz="3200" b="1" dirty="0"/>
              <a:t>Wrong approach #8</a:t>
            </a:r>
            <a:r>
              <a:rPr lang="en-US" sz="3200" dirty="0"/>
              <a:t>: trying to cheat</a:t>
            </a:r>
          </a:p>
          <a:p>
            <a:pPr marL="457200" lvl="0" indent="-457200">
              <a:lnSpc>
                <a:spcPct val="100000"/>
              </a:lnSpc>
              <a:buFont typeface="Arial" panose="020B0604020202020204" pitchFamily="34" charset="0"/>
              <a:buChar char="•"/>
            </a:pPr>
            <a:r>
              <a:rPr lang="en-US" sz="3000" dirty="0"/>
              <a:t>Many students try to </a:t>
            </a:r>
            <a:r>
              <a:rPr lang="en-US" sz="3000" b="1" dirty="0"/>
              <a:t>cheat at the exam</a:t>
            </a:r>
            <a:r>
              <a:rPr lang="en-US" sz="3000" dirty="0"/>
              <a:t>, but this is a </a:t>
            </a:r>
            <a:r>
              <a:rPr lang="en-US" sz="3000" b="1" dirty="0"/>
              <a:t>bad idea</a:t>
            </a:r>
            <a:r>
              <a:rPr lang="en-US" sz="3000" dirty="0"/>
              <a:t>.</a:t>
            </a:r>
          </a:p>
          <a:p>
            <a:pPr marL="914400" lvl="1" indent="-457200">
              <a:lnSpc>
                <a:spcPct val="100000"/>
              </a:lnSpc>
              <a:buFont typeface="Arial" panose="020B0604020202020204" pitchFamily="34" charset="0"/>
              <a:buChar char="•"/>
            </a:pPr>
            <a:r>
              <a:rPr lang="en-US" sz="3000" dirty="0"/>
              <a:t>Examples of cheating include getting help from friends or colleagues,</a:t>
            </a:r>
          </a:p>
          <a:p>
            <a:pPr marL="914400" lvl="1" indent="-457200">
              <a:lnSpc>
                <a:spcPct val="100000"/>
              </a:lnSpc>
              <a:buFont typeface="Arial" panose="020B0604020202020204" pitchFamily="34" charset="0"/>
              <a:buChar char="•"/>
            </a:pPr>
            <a:r>
              <a:rPr lang="en-US" sz="3000" dirty="0"/>
              <a:t>sharing solutions' code with friends or neighbors,</a:t>
            </a:r>
          </a:p>
          <a:p>
            <a:pPr marL="914400" lvl="1" indent="-457200">
              <a:lnSpc>
                <a:spcPct val="100000"/>
              </a:lnSpc>
              <a:buFont typeface="Arial" panose="020B0604020202020204" pitchFamily="34" charset="0"/>
              <a:buChar char="•"/>
            </a:pPr>
            <a:r>
              <a:rPr lang="en-US" sz="3000" dirty="0"/>
              <a:t>taking solutions from a friend or colleague,</a:t>
            </a:r>
          </a:p>
          <a:p>
            <a:pPr marL="914400" lvl="1" indent="-457200">
              <a:lnSpc>
                <a:spcPct val="100000"/>
              </a:lnSpc>
              <a:buFont typeface="Arial" panose="020B0604020202020204" pitchFamily="34" charset="0"/>
              <a:buChar char="•"/>
            </a:pPr>
            <a:r>
              <a:rPr lang="en-US" sz="3000" dirty="0"/>
              <a:t>working together with friends in a group at the individual exams</a:t>
            </a:r>
          </a:p>
          <a:p>
            <a:pPr marL="914400" lvl="1" indent="-457200">
              <a:lnSpc>
                <a:spcPct val="100000"/>
              </a:lnSpc>
              <a:buFont typeface="Arial" panose="020B0604020202020204" pitchFamily="34" charset="0"/>
              <a:buChar char="•"/>
            </a:pPr>
            <a:r>
              <a:rPr lang="en-US" sz="3000" dirty="0"/>
              <a:t>and many others </a:t>
            </a:r>
          </a:p>
          <a:p>
            <a:pPr marL="457200" lvl="0" indent="-457200">
              <a:lnSpc>
                <a:spcPct val="100000"/>
              </a:lnSpc>
              <a:buFont typeface="Arial" panose="020B0604020202020204" pitchFamily="34" charset="0"/>
              <a:buChar char="•"/>
            </a:pPr>
            <a:r>
              <a:rPr lang="en-US" sz="3000" dirty="0"/>
              <a:t>The cheating techniques depend on the exam and the way it is conducted.</a:t>
            </a:r>
          </a:p>
          <a:p>
            <a:pPr marL="457200" lvl="0" indent="-457200">
              <a:lnSpc>
                <a:spcPct val="100000"/>
              </a:lnSpc>
              <a:buFont typeface="Arial" panose="020B0604020202020204" pitchFamily="34" charset="0"/>
              <a:buChar char="•"/>
            </a:pPr>
            <a:r>
              <a:rPr lang="en-US" sz="3000" b="0" dirty="0"/>
              <a:t>Nevertheless, </a:t>
            </a:r>
            <a:r>
              <a:rPr lang="en-US" sz="3000" b="1" dirty="0"/>
              <a:t>cheating is bad for you</a:t>
            </a:r>
            <a:r>
              <a:rPr lang="en-US" sz="3000" dirty="0"/>
              <a:t>!</a:t>
            </a:r>
          </a:p>
          <a:p>
            <a:pPr marL="914400" lvl="1" indent="-457200">
              <a:lnSpc>
                <a:spcPct val="100000"/>
              </a:lnSpc>
              <a:buFont typeface="Arial" panose="020B0604020202020204" pitchFamily="34" charset="0"/>
              <a:buChar char="•"/>
            </a:pPr>
            <a:r>
              <a:rPr lang="en-US" sz="3000" dirty="0"/>
              <a:t>With cheating you can go ahead without learning what you are supposed to learn,</a:t>
            </a:r>
          </a:p>
          <a:p>
            <a:pPr marL="914400" lvl="1" indent="-457200">
              <a:lnSpc>
                <a:spcPct val="100000"/>
              </a:lnSpc>
              <a:buFont typeface="Arial" panose="020B0604020202020204" pitchFamily="34" charset="0"/>
              <a:buChar char="•"/>
            </a:pPr>
            <a:r>
              <a:rPr lang="en-US" sz="3000" dirty="0"/>
              <a:t>and the next training course will be too difficult for you.</a:t>
            </a:r>
          </a:p>
          <a:p>
            <a:pPr marL="457200" lvl="0" indent="-457200">
              <a:lnSpc>
                <a:spcPct val="100000"/>
              </a:lnSpc>
              <a:buFont typeface="Arial" panose="020B0604020202020204" pitchFamily="34" charset="0"/>
              <a:buChar char="•"/>
            </a:pPr>
            <a:r>
              <a:rPr lang="en-US" sz="3000" dirty="0"/>
              <a:t>If you have luck and you are not caught for cheating several times in a row, until you graduate what shall you do at the job interview?</a:t>
            </a:r>
          </a:p>
          <a:p>
            <a:pPr marL="914400" lvl="1" indent="-457200">
              <a:lnSpc>
                <a:spcPct val="100000"/>
              </a:lnSpc>
              <a:buFont typeface="Arial" panose="020B0604020202020204" pitchFamily="34" charset="0"/>
              <a:buChar char="•"/>
            </a:pPr>
            <a:r>
              <a:rPr lang="en-US" sz="3000" dirty="0"/>
              <a:t>How shall you demonstrate what you have learned?</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t>Who will do your future job?</a:t>
            </a:r>
          </a:p>
          <a:p>
            <a:pPr marL="457200" lvl="0" indent="-457200">
              <a:lnSpc>
                <a:spcPct val="100000"/>
              </a:lnSpc>
              <a:buFont typeface="Arial" panose="020B0604020202020204" pitchFamily="34" charset="0"/>
              <a:buChar char="•"/>
            </a:pPr>
            <a:r>
              <a:rPr lang="en-US" sz="3000" dirty="0"/>
              <a:t>Don't cheat at the exams. It is bad for your future.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2269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Now let's </a:t>
            </a:r>
            <a:r>
              <a:rPr lang="en-US" sz="3400" b="1" spc="50" dirty="0">
                <a:ln w="0"/>
                <a:solidFill>
                  <a:schemeClr val="bg2"/>
                </a:solidFill>
              </a:rPr>
              <a:t>summarize </a:t>
            </a:r>
            <a:r>
              <a:rPr lang="en-US" sz="3400" b="0" spc="50" dirty="0">
                <a:ln w="0"/>
                <a:solidFill>
                  <a:schemeClr val="bg2"/>
                </a:solidFill>
              </a:rPr>
              <a:t>what we learned from this lesson.</a:t>
            </a:r>
          </a:p>
          <a:p>
            <a:pPr marL="0" indent="0">
              <a:lnSpc>
                <a:spcPct val="110000"/>
              </a:lnSpc>
              <a:spcBef>
                <a:spcPts val="600"/>
              </a:spcBef>
              <a:spcAft>
                <a:spcPts val="600"/>
              </a:spcAft>
              <a:buFont typeface="Wingdings" panose="05000000000000000000" pitchFamily="2" charset="2"/>
              <a:buNone/>
            </a:pPr>
            <a:r>
              <a:rPr lang="en-US" sz="3400" b="0" spc="50" dirty="0">
                <a:ln w="0"/>
                <a:solidFill>
                  <a:schemeClr val="bg2"/>
                </a:solidFill>
              </a:rPr>
              <a:t>The main stages of </a:t>
            </a:r>
            <a:r>
              <a:rPr lang="en-US" sz="3400" b="0" spc="50" dirty="0">
                <a:ln w="0"/>
                <a:solidFill>
                  <a:schemeClr val="bg1"/>
                </a:solidFill>
              </a:rPr>
              <a:t>problem solving are</a:t>
            </a:r>
            <a:r>
              <a:rPr lang="en-US" sz="34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1"/>
              </a:solidFill>
            </a:endParaRPr>
          </a:p>
          <a:p>
            <a:pPr marL="0" indent="0">
              <a:lnSpc>
                <a:spcPct val="110000"/>
              </a:lnSpc>
              <a:spcBef>
                <a:spcPts val="600"/>
              </a:spcBef>
              <a:spcAft>
                <a:spcPts val="600"/>
              </a:spcAft>
              <a:buFont typeface="Wingdings" panose="05000000000000000000" pitchFamily="2" charset="2"/>
              <a:buNone/>
            </a:pPr>
            <a:r>
              <a:rPr lang="en-US" sz="3000" b="1" spc="50" dirty="0">
                <a:ln w="0"/>
                <a:solidFill>
                  <a:schemeClr val="bg1"/>
                </a:solidFill>
              </a:rPr>
              <a:t>Define</a:t>
            </a:r>
            <a:r>
              <a:rPr lang="en-US" sz="3000" b="1" spc="50" dirty="0">
                <a:ln w="0"/>
                <a:solidFill>
                  <a:schemeClr val="bg2"/>
                </a:solidFill>
              </a:rPr>
              <a:t> </a:t>
            </a:r>
            <a:r>
              <a:rPr lang="en-US" sz="3000" b="0" spc="50" dirty="0">
                <a:ln w="0"/>
                <a:solidFill>
                  <a:schemeClr val="bg2"/>
                </a:solidFill>
              </a:rPr>
              <a:t>the problem: establish </a:t>
            </a:r>
            <a:r>
              <a:rPr lang="en-US" sz="3000" b="1" spc="50" dirty="0">
                <a:ln w="0"/>
                <a:solidFill>
                  <a:schemeClr val="bg2"/>
                </a:solidFill>
              </a:rPr>
              <a:t>clear requirements</a:t>
            </a:r>
            <a:r>
              <a:rPr lang="en-US" sz="3000" b="0" spc="50" dirty="0">
                <a:ln w="0"/>
                <a:solidFill>
                  <a:schemeClr val="bg2"/>
                </a:solidFill>
              </a:rPr>
              <a:t>.</a:t>
            </a:r>
          </a:p>
          <a:p>
            <a:pPr marL="0" indent="0">
              <a:lnSpc>
                <a:spcPct val="110000"/>
              </a:lnSpc>
              <a:spcBef>
                <a:spcPts val="600"/>
              </a:spcBef>
              <a:spcAft>
                <a:spcPts val="600"/>
              </a:spcAft>
              <a:buFont typeface="Wingdings" panose="05000000000000000000"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Analyze</a:t>
            </a:r>
            <a:r>
              <a:rPr lang="en-US" sz="3000" b="1" spc="50" dirty="0">
                <a:ln w="0"/>
                <a:solidFill>
                  <a:schemeClr val="bg2"/>
                </a:solidFill>
              </a:rPr>
              <a:t> </a:t>
            </a:r>
            <a:r>
              <a:rPr lang="en-US" sz="3000" b="0" spc="50" dirty="0">
                <a:ln w="0"/>
                <a:solidFill>
                  <a:schemeClr val="bg2"/>
                </a:solidFill>
              </a:rPr>
              <a:t>the problem: find interesting properties and facts about the problem that can help you find a solution.</a:t>
            </a: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Identify </a:t>
            </a:r>
            <a:r>
              <a:rPr lang="en-US" sz="3000" b="1" spc="50" dirty="0">
                <a:ln w="0"/>
                <a:solidFill>
                  <a:schemeClr val="bg1"/>
                </a:solidFill>
              </a:rPr>
              <a:t>potential solutions</a:t>
            </a:r>
            <a:r>
              <a:rPr lang="en-US" sz="3000" b="0" spc="50" dirty="0">
                <a:ln w="0"/>
                <a:solidFill>
                  <a:schemeClr val="bg1"/>
                </a:solidFill>
              </a:rPr>
              <a:t>: generate ideas (by sketching on a squared paper), test the ideas and evaluate their correctness, strengths and weaknesses.</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0" spc="50" dirty="0">
                <a:ln w="0"/>
                <a:solidFill>
                  <a:schemeClr val="bg2"/>
                </a:solidFill>
              </a:rPr>
              <a:t>Evaluate and </a:t>
            </a:r>
            <a:r>
              <a:rPr lang="en-US" sz="3000" b="1" spc="50" dirty="0">
                <a:ln w="0"/>
                <a:solidFill>
                  <a:schemeClr val="bg2"/>
                </a:solidFill>
              </a:rPr>
              <a:t>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r>
              <a:rPr lang="en-US" sz="3000" b="0" spc="50" dirty="0">
                <a:ln w="0"/>
                <a:solidFill>
                  <a:schemeClr val="bg1"/>
                </a:solidFill>
              </a:rPr>
              <a:t>: compare the potential solutions from your ideas, evaluate their pros and cons and choose the best one, which you want to implement.</a:t>
            </a:r>
          </a:p>
          <a:p>
            <a:pPr marL="0" lvl="0" indent="0">
              <a:lnSpc>
                <a:spcPct val="110000"/>
              </a:lnSpc>
              <a:spcBef>
                <a:spcPts val="600"/>
              </a:spcBef>
              <a:spcAft>
                <a:spcPts val="600"/>
              </a:spcAft>
              <a:buFont typeface="Wingdings" pitchFamily="2" charset="2"/>
              <a:buNone/>
            </a:pPr>
            <a:endParaRPr lang="en-US" sz="3000" b="0" spc="50" dirty="0">
              <a:ln w="0"/>
              <a:solidFill>
                <a:schemeClr val="bg1"/>
              </a:solidFill>
            </a:endParaRPr>
          </a:p>
          <a:p>
            <a:pPr marL="0" lvl="0" indent="0">
              <a:lnSpc>
                <a:spcPct val="110000"/>
              </a:lnSpc>
              <a:spcBef>
                <a:spcPts val="600"/>
              </a:spcBef>
              <a:spcAft>
                <a:spcPts val="600"/>
              </a:spcAft>
              <a:buFont typeface="Wingdings" pitchFamily="2" charset="2"/>
              <a:buNone/>
            </a:pPr>
            <a:r>
              <a:rPr lang="en-US" sz="3000" b="1" spc="50" dirty="0">
                <a:ln w="0"/>
                <a:solidFill>
                  <a:schemeClr val="bg1"/>
                </a:solidFill>
              </a:rPr>
              <a:t>Algorithm</a:t>
            </a:r>
            <a:r>
              <a:rPr lang="en-US" sz="3000" b="1" spc="50" dirty="0">
                <a:ln w="0"/>
                <a:solidFill>
                  <a:schemeClr val="bg2"/>
                </a:solidFill>
              </a:rPr>
              <a:t> </a:t>
            </a:r>
            <a:r>
              <a:rPr lang="en-US" sz="3000" b="0" spc="50" dirty="0">
                <a:ln w="0"/>
                <a:solidFill>
                  <a:schemeClr val="bg2"/>
                </a:solidFill>
              </a:rPr>
              <a:t>(action plan): design an algorithm based on your selected idea.</a:t>
            </a:r>
            <a:r>
              <a:rPr lang="bg-BG" sz="3000" b="0" spc="50" dirty="0">
                <a:ln w="0"/>
                <a:solidFill>
                  <a:schemeClr val="bg2"/>
                </a:solidFill>
              </a:rPr>
              <a:t> </a:t>
            </a:r>
            <a:r>
              <a:rPr lang="en-US" sz="3000" b="0" spc="50" dirty="0">
                <a:ln w="0"/>
                <a:solidFill>
                  <a:schemeClr val="bg2"/>
                </a:solidFill>
              </a:rPr>
              <a:t>Write down the algorithm step by step</a:t>
            </a:r>
            <a:r>
              <a:rPr lang="bg-BG" sz="3000" b="0" spc="50" dirty="0">
                <a:ln w="0"/>
                <a:solidFill>
                  <a:schemeClr val="bg2"/>
                </a:solidFill>
              </a:rPr>
              <a:t>.</a:t>
            </a:r>
            <a:endParaRPr lang="en-US" sz="3000" b="0" spc="50" dirty="0">
              <a:ln w="0"/>
              <a:solidFill>
                <a:schemeClr val="bg2"/>
              </a:solidFill>
            </a:endParaRPr>
          </a:p>
          <a:p>
            <a:pPr marL="0" lvl="0" indent="0">
              <a:lnSpc>
                <a:spcPct val="110000"/>
              </a:lnSpc>
              <a:spcBef>
                <a:spcPts val="600"/>
              </a:spcBef>
              <a:spcAft>
                <a:spcPts val="600"/>
              </a:spcAft>
              <a:buFont typeface="Wingdings" pitchFamily="2" charset="2"/>
              <a:buNone/>
            </a:pPr>
            <a:endParaRPr lang="en-US" sz="3000" b="0" spc="50" dirty="0">
              <a:ln w="0"/>
              <a:solidFill>
                <a:schemeClr val="bg2"/>
              </a:solidFill>
            </a:endParaRPr>
          </a:p>
          <a:p>
            <a:pPr marL="0" marR="0" lvl="0" indent="0" algn="l" defTabSz="914400" rtl="0" eaLnBrk="1" fontAlgn="auto" latinLnBrk="0" hangingPunct="1">
              <a:lnSpc>
                <a:spcPct val="110000"/>
              </a:lnSpc>
              <a:spcBef>
                <a:spcPts val="600"/>
              </a:spcBef>
              <a:spcAft>
                <a:spcPts val="600"/>
              </a:spcAft>
              <a:buClrTx/>
              <a:buSzTx/>
              <a:buFont typeface="Wingdings" pitchFamily="2" charset="2"/>
              <a:buNone/>
              <a:tabLst/>
              <a:defRPr/>
            </a:pPr>
            <a:r>
              <a:rPr lang="en-US" sz="3000" b="1" spc="50" dirty="0">
                <a:ln w="0"/>
                <a:solidFill>
                  <a:schemeClr val="bg1"/>
                </a:solidFill>
              </a:rPr>
              <a:t>Implement</a:t>
            </a:r>
            <a:r>
              <a:rPr lang="en-US" sz="3000" b="1" spc="50" dirty="0">
                <a:ln w="0"/>
                <a:solidFill>
                  <a:schemeClr val="bg2"/>
                </a:solidFill>
              </a:rPr>
              <a:t> </a:t>
            </a:r>
            <a:r>
              <a:rPr lang="en-US" sz="3000" b="0" spc="50" dirty="0">
                <a:ln w="0"/>
                <a:solidFill>
                  <a:schemeClr val="bg2"/>
                </a:solidFill>
              </a:rPr>
              <a:t>and </a:t>
            </a:r>
            <a:r>
              <a:rPr lang="en-US" sz="3000" b="1" spc="50" dirty="0">
                <a:ln w="0"/>
                <a:solidFill>
                  <a:schemeClr val="bg1"/>
                </a:solidFill>
              </a:rPr>
              <a:t>review</a:t>
            </a:r>
            <a:r>
              <a:rPr lang="en-US" sz="3000" b="1" spc="50" dirty="0">
                <a:ln w="0"/>
                <a:solidFill>
                  <a:schemeClr val="bg2"/>
                </a:solidFill>
              </a:rPr>
              <a:t> results</a:t>
            </a:r>
            <a:r>
              <a:rPr lang="en-US" sz="3000" b="0" spc="50">
                <a:ln w="0"/>
                <a:solidFill>
                  <a:schemeClr val="bg2"/>
                </a:solidFill>
              </a:rPr>
              <a:t>: </a:t>
            </a:r>
            <a:r>
              <a:rPr lang="en-US" sz="3000" b="1" spc="50">
                <a:ln w="0"/>
                <a:solidFill>
                  <a:schemeClr val="bg1"/>
                </a:solidFill>
              </a:rPr>
              <a:t>implement</a:t>
            </a:r>
            <a:r>
              <a:rPr lang="en-US" sz="3000" b="1" spc="50">
                <a:ln w="0"/>
                <a:solidFill>
                  <a:schemeClr val="bg2"/>
                </a:solidFill>
              </a:rPr>
              <a:t> </a:t>
            </a:r>
            <a:r>
              <a:rPr lang="en-US" sz="3000" b="0" spc="50" dirty="0">
                <a:ln w="0"/>
                <a:solidFill>
                  <a:schemeClr val="bg2"/>
                </a:solidFill>
              </a:rPr>
              <a:t>the algorithm, run your code and test it well. Check the straightforward case and the edge cases.</a:t>
            </a:r>
          </a:p>
          <a:p>
            <a:pPr marL="0" lvl="0" indent="0">
              <a:lnSpc>
                <a:spcPct val="110000"/>
              </a:lnSpc>
              <a:spcBef>
                <a:spcPts val="600"/>
              </a:spcBef>
              <a:spcAft>
                <a:spcPts val="600"/>
              </a:spcAft>
              <a:buFont typeface="Wingdings" pitchFamily="2" charset="2"/>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CC158A81-D6A0-4B12-962A-EC04A3660ED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307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problem solving and algorithmic thinking.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60C9A8E8-66D6-44AC-80C2-4E2A8606C3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9905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rPr>
              <a:t>SoftUni</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1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https://softuni.org</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Copyrighted document. Unauthorized copy or reproduction is not permitted.</a:t>
            </a:r>
          </a:p>
        </p:txBody>
      </p:sp>
    </p:spTree>
    <p:extLst>
      <p:ext uri="{BB962C8B-B14F-4D97-AF65-F5344CB8AC3E}">
        <p14:creationId xmlns:p14="http://schemas.microsoft.com/office/powerpoint/2010/main" val="1406736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9041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893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coding include the following components: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code,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conditional statements and loops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functions, methods, classes and objects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and libraries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a:t>
            </a: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at the first few training courses of our end-to-end software engineering program: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course,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 and in the next few courses these skills are further developed.</a:t>
            </a: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0" indent="0">
              <a:buFont typeface="Arial" panose="020B0604020202020204" pitchFamily="34" charset="0"/>
              <a:buNone/>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2-3 months </a:t>
            </a:r>
            <a:r>
              <a:rPr lang="en-US" sz="1200" b="0" i="0" kern="1200" dirty="0">
                <a:solidFill>
                  <a:schemeClr val="tx1"/>
                </a:solidFill>
                <a:effectLst/>
                <a:latin typeface="+mn-lt"/>
                <a:ea typeface="+mn-ea"/>
                <a:cs typeface="+mn-cs"/>
              </a:rPr>
              <a:t>of intensive training and coding every day.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break a problem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 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endParaRPr lang="bg-BG"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pPr marL="0" indent="0">
              <a:buFont typeface="Arial" panose="020B0604020202020204" pitchFamily="34" charset="0"/>
              <a:buNone/>
            </a:pP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b="0" dirty="0"/>
              <a:t>The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indent="-171450">
              <a:buFont typeface="Arial" panose="020B0604020202020204" pitchFamily="34" charset="0"/>
              <a:buChar char="•"/>
            </a:pPr>
            <a:r>
              <a:rPr lang="en-US" b="0" dirty="0"/>
              <a:t>Some of these knowledge areas and concepts are:</a:t>
            </a:r>
          </a:p>
          <a:p>
            <a:pPr marL="628650" lvl="1"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628650" lvl="1"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628650" lvl="1" indent="-171450">
              <a:buFont typeface="Arial" panose="020B0604020202020204" pitchFamily="34" charset="0"/>
              <a:buChar char="•"/>
            </a:pPr>
            <a:r>
              <a:rPr lang="en-US" sz="3000" b="0" dirty="0"/>
              <a:t>The concept of </a:t>
            </a:r>
            <a:r>
              <a:rPr lang="en-US" sz="3000" b="1" dirty="0"/>
              <a:t>asynchronous programming </a:t>
            </a:r>
            <a:r>
              <a:rPr lang="en-US" sz="3000" dirty="0"/>
              <a:t>and parallel execution, working with threads, background tasks, promises and others</a:t>
            </a:r>
          </a:p>
          <a:p>
            <a:pPr marL="628650" lvl="1"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628650" lvl="1" indent="-171450">
              <a:buFont typeface="Arial" panose="020B0604020202020204" pitchFamily="34" charset="0"/>
              <a:buChar char="•"/>
            </a:pPr>
            <a:r>
              <a:rPr lang="en-US" sz="3000" b="0" dirty="0"/>
              <a:t>The concepts behind the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628650" lvl="1"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r>
              <a:rPr lang="en-US" b="0" dirty="0"/>
              <a:t>These concepts are </a:t>
            </a:r>
            <a:r>
              <a:rPr lang="en-US" b="1" dirty="0"/>
              <a:t>highly stable over the time</a:t>
            </a:r>
            <a:r>
              <a:rPr lang="en-US" b="0" dirty="0"/>
              <a:t>: once learned, they don't change significantly for decades.</a:t>
            </a:r>
          </a:p>
          <a:p>
            <a:pPr marL="171450" indent="-171450">
              <a:lnSpc>
                <a:spcPct val="110000"/>
              </a:lnSpc>
              <a:buFont typeface="Arial" panose="020B0604020202020204" pitchFamily="34" charset="0"/>
              <a:buChar char="•"/>
            </a:pPr>
            <a:r>
              <a:rPr lang="en-US" b="0" dirty="0"/>
              <a:t>These principles of software engineering and development paradigms are </a:t>
            </a:r>
            <a:r>
              <a:rPr lang="en-US" b="1" dirty="0"/>
              <a:t>independent of programming languages </a:t>
            </a:r>
            <a:r>
              <a:rPr lang="en-US" b="0" dirty="0"/>
              <a:t>and specific technologies.</a:t>
            </a:r>
          </a:p>
          <a:p>
            <a:pPr marL="628650" lvl="1"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endParaRPr lang="en-US" b="0" dirty="0"/>
          </a:p>
          <a:p>
            <a:pPr marL="171450" indent="-171450">
              <a:lnSpc>
                <a:spcPct val="110000"/>
              </a:lnSpc>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Here are some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 object-oriented programming + functional programming + .NET API classes + MS SQL Server database + Entity Framework + ASP.NET MVC + HTTP + HTML + CSS + JavaScript + DOM + jQuery + containers + cloud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(JS)</a:t>
            </a:r>
            <a:r>
              <a:rPr lang="en-US" sz="1200" b="0" i="0" kern="1200" dirty="0">
                <a:solidFill>
                  <a:schemeClr val="tx1"/>
                </a:solidFill>
                <a:effectLst/>
                <a:latin typeface="+mn-lt"/>
                <a:ea typeface="+mn-ea"/>
                <a:cs typeface="+mn-cs"/>
              </a:rPr>
              <a:t> + functional programming + object-oriented programming + databases + MongoDB or MySQL + HTTP + web programming + web front-end (HTML with CSS, JavaScript, DOM and jQuery or Angular or React) + web back-end (Node.js and Express) + JavaScript tools + cloud +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Python 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Java 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171450" indent="-171450">
              <a:buFont typeface="Arial" panose="020B0604020202020204" pitchFamily="34" charset="0"/>
              <a:buChar char="•"/>
            </a:pPr>
            <a:r>
              <a:rPr lang="en-US" dirty="0"/>
              <a:t>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628650" lvl="1"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indent="-171450">
              <a:buFont typeface="Arial" panose="020B0604020202020204" pitchFamily="34" charset="0"/>
              <a:buChar char="•"/>
            </a:pPr>
            <a:r>
              <a:rPr lang="en-US" dirty="0"/>
              <a:t>Software technologies are </a:t>
            </a:r>
            <a:r>
              <a:rPr lang="en-US" b="1" dirty="0"/>
              <a:t>highly dependent </a:t>
            </a:r>
            <a:r>
              <a:rPr lang="en-US" dirty="0"/>
              <a:t>on the previous 75% of the developer skills, which are:</a:t>
            </a:r>
          </a:p>
          <a:p>
            <a:pPr marL="628650" lvl="1" indent="-171450">
              <a:buFont typeface="Arial" panose="020B0604020202020204" pitchFamily="34" charset="0"/>
              <a:buChar char="•"/>
            </a:pPr>
            <a:r>
              <a:rPr lang="en-US" dirty="0"/>
              <a:t>Strong coding skills;</a:t>
            </a:r>
          </a:p>
          <a:p>
            <a:pPr marL="628650" lvl="1" indent="-171450">
              <a:buFont typeface="Arial" panose="020B0604020202020204" pitchFamily="34" charset="0"/>
              <a:buChar char="•"/>
            </a:pPr>
            <a:r>
              <a:rPr lang="en-US" dirty="0"/>
              <a:t>Algorithmic thinking and technical problem solving;</a:t>
            </a:r>
          </a:p>
          <a:p>
            <a:pPr marL="628650" lvl="1" indent="-171450">
              <a:buFont typeface="Arial" panose="020B0604020202020204" pitchFamily="34" charset="0"/>
              <a:buChar char="•"/>
            </a:pPr>
            <a:r>
              <a:rPr lang="en-US" dirty="0"/>
              <a:t>Computer science and development concepts;</a:t>
            </a:r>
          </a:p>
          <a:p>
            <a:pPr marL="171450" lvl="0" indent="-171450">
              <a:buFont typeface="Arial" panose="020B0604020202020204" pitchFamily="34" charset="0"/>
              <a:buChar char="•"/>
            </a:pPr>
            <a:r>
              <a:rPr lang="en-US" dirty="0"/>
              <a:t>Some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628650" lvl="1"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 You should learn them: either from your experience, or from trainings and courses, from books or from all these sources combined.</a:t>
            </a:r>
            <a:endParaRPr lang="en-US" b="1" dirty="0"/>
          </a:p>
          <a:p>
            <a:pPr marL="171450" indent="-171450">
              <a:buFont typeface="Arial" panose="020B0604020202020204" pitchFamily="34" charset="0"/>
              <a:buChar char="•"/>
            </a:pPr>
            <a:r>
              <a:rPr lang="en-US" dirty="0"/>
              <a:t>In addition to the tech skills, developers should have also </a:t>
            </a:r>
            <a:r>
              <a:rPr lang="en-US" b="1" dirty="0"/>
              <a:t>soft skills</a:t>
            </a:r>
            <a:r>
              <a:rPr lang="en-US" dirty="0"/>
              <a:t>, such as:</a:t>
            </a:r>
          </a:p>
          <a:p>
            <a:pPr marL="628650" lvl="1" indent="-171450">
              <a:buFont typeface="Arial" panose="020B0604020202020204" pitchFamily="34" charset="0"/>
              <a:buChar char="•"/>
            </a:pPr>
            <a:r>
              <a:rPr lang="en-US" dirty="0"/>
              <a:t>Verbal and written </a:t>
            </a:r>
            <a:r>
              <a:rPr lang="en-US" b="1" dirty="0"/>
              <a:t>communication skills</a:t>
            </a:r>
          </a:p>
          <a:p>
            <a:pPr marL="628650" lvl="1" indent="-171450">
              <a:buFont typeface="Arial" panose="020B0604020202020204" pitchFamily="34" charset="0"/>
              <a:buChar char="•"/>
            </a:pPr>
            <a:r>
              <a:rPr lang="en-US" b="1" dirty="0"/>
              <a:t>Teamwork skills </a:t>
            </a:r>
            <a:r>
              <a:rPr lang="en-US" dirty="0"/>
              <a:t>– the skill to work successfully with other people</a:t>
            </a:r>
          </a:p>
          <a:p>
            <a:pPr marL="628650" lvl="1" indent="-171450">
              <a:buFont typeface="Arial" panose="020B0604020202020204" pitchFamily="34" charset="0"/>
              <a:buChar char="•"/>
            </a:pPr>
            <a:r>
              <a:rPr lang="en-US" b="1" dirty="0"/>
              <a:t>Organizational skills</a:t>
            </a:r>
            <a:r>
              <a:rPr lang="en-US" dirty="0"/>
              <a:t>, time management, planning and prioritization</a:t>
            </a:r>
          </a:p>
          <a:p>
            <a:pPr marL="628650" lvl="1"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4520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0" dirty="0"/>
              <a:t>For software developers </a:t>
            </a:r>
            <a:r>
              <a:rPr lang="en-US" sz="3600" b="1" dirty="0"/>
              <a:t>algorithmic thinking </a:t>
            </a:r>
            <a:r>
              <a:rPr lang="en-US" sz="3600" b="0" dirty="0"/>
              <a:t>and </a:t>
            </a:r>
            <a:r>
              <a:rPr lang="en-US" sz="3600" b="1" dirty="0"/>
              <a:t>problem-solving skills</a:t>
            </a:r>
            <a:r>
              <a:rPr lang="en-US" sz="3600" b="0" dirty="0"/>
              <a:t> are essential and we shall explain them in deeper detail.</a:t>
            </a:r>
            <a:endParaRPr lang="bg-BG" sz="3600" b="0" dirty="0"/>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a:t>Algorithmic</a:t>
            </a:r>
            <a:r>
              <a:rPr lang="bg-BG" sz="3600" dirty="0"/>
              <a:t> (</a:t>
            </a:r>
            <a:r>
              <a:rPr lang="en-US" sz="3600" dirty="0"/>
              <a:t>or engineering</a:t>
            </a:r>
            <a:r>
              <a:rPr lang="bg-BG" sz="3600" dirty="0"/>
              <a:t>, </a:t>
            </a:r>
            <a:r>
              <a:rPr lang="en-US" sz="3600" dirty="0"/>
              <a:t>or mathematical</a:t>
            </a:r>
            <a:r>
              <a:rPr lang="bg-BG" sz="3600" dirty="0"/>
              <a:t>) </a:t>
            </a:r>
            <a:r>
              <a:rPr lang="en-US" sz="3600" b="1" dirty="0"/>
              <a:t>thinking</a:t>
            </a:r>
            <a:r>
              <a:rPr lang="en-US" sz="3600" b="0" dirty="0"/>
              <a:t> is the </a:t>
            </a:r>
            <a:r>
              <a:rPr lang="en-US" sz="3200" dirty="0"/>
              <a:t>ability to analyze problems and find solutions </a:t>
            </a:r>
            <a:r>
              <a:rPr lang="en-US" sz="3200" b="0" i="0" kern="1200" dirty="0">
                <a:solidFill>
                  <a:schemeClr val="tx1"/>
                </a:solidFill>
                <a:effectLst/>
                <a:latin typeface="+mn-lt"/>
                <a:ea typeface="+mn-ea"/>
                <a:cs typeface="+mn-cs"/>
              </a:rPr>
              <a:t>through the clear definition of the steps needed.</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a:t>
            </a:r>
            <a:r>
              <a:rPr lang="en-US" sz="3200" b="0" i="0" kern="1200" dirty="0">
                <a:solidFill>
                  <a:schemeClr val="tx1"/>
                </a:solidFill>
                <a:effectLst/>
                <a:latin typeface="+mn-lt"/>
                <a:ea typeface="+mn-ea"/>
                <a:cs typeface="+mn-cs"/>
              </a:rPr>
              <a:t> is the skill to </a:t>
            </a:r>
            <a:r>
              <a:rPr lang="en-US" sz="3200" dirty="0"/>
              <a:t>break-down a technical problem into steps, which make up an </a:t>
            </a:r>
            <a:r>
              <a:rPr lang="en-US" sz="3200" b="1" dirty="0"/>
              <a:t>algorithm</a:t>
            </a:r>
            <a:r>
              <a:rPr lang="en-US" sz="3200" dirty="0"/>
              <a:t>, and to further break-down these steps into sub-steps (when necessary), and to assemble the solution from the output of the steps performed in the specified sequence.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3200" dirty="0"/>
            </a:br>
            <a:r>
              <a:rPr lang="en-US" sz="3200" b="1" dirty="0"/>
              <a:t>How </a:t>
            </a:r>
            <a:r>
              <a:rPr lang="en-US" sz="3200" dirty="0"/>
              <a:t>to develop algorithmic thinking</a:t>
            </a:r>
            <a:r>
              <a:rPr lang="bg-BG" sz="3200" dirty="0"/>
              <a:t>?</a:t>
            </a:r>
          </a:p>
          <a:p>
            <a:pPr marL="360000" indent="-180000">
              <a:spcBef>
                <a:spcPts val="1200"/>
              </a:spcBef>
              <a:buFont typeface="Arial" panose="020B0604020202020204" pitchFamily="34" charset="0"/>
              <a:buChar char="•"/>
            </a:pPr>
            <a:r>
              <a:rPr lang="en-US" sz="3600" b="0" dirty="0"/>
              <a:t>Developing of </a:t>
            </a:r>
            <a:r>
              <a:rPr lang="en-US" sz="3600" b="1" dirty="0"/>
              <a:t>algorithmic thinking </a:t>
            </a:r>
            <a:r>
              <a:rPr lang="en-US" sz="3600" dirty="0"/>
              <a:t>is a process</a:t>
            </a:r>
            <a:r>
              <a:rPr lang="bg-BG" sz="3600" dirty="0"/>
              <a:t> </a:t>
            </a:r>
            <a:r>
              <a:rPr lang="en-US" sz="3600" dirty="0"/>
              <a:t>similar to the development of mathematical thinking: you should solve a lot of practical problems: many, many, many problems!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Algorithmic thinking </a:t>
            </a:r>
            <a:r>
              <a:rPr lang="en-US" sz="3200" b="0" i="0" kern="1200" dirty="0">
                <a:solidFill>
                  <a:schemeClr val="tx1"/>
                </a:solidFill>
                <a:effectLst/>
                <a:latin typeface="+mn-lt"/>
                <a:ea typeface="+mn-ea"/>
                <a:cs typeface="+mn-cs"/>
              </a:rPr>
              <a:t>is formed slowly and consistently through a lot of learning, reading about algorithms and data structures, and a large amount of problem-solving practice.</a:t>
            </a:r>
            <a:endParaRPr lang="bg-BG" sz="3200" b="0" i="0" kern="1200" dirty="0">
              <a:solidFill>
                <a:schemeClr val="tx1"/>
              </a:solidFill>
              <a:effectLst/>
              <a:latin typeface="+mn-lt"/>
              <a:ea typeface="+mn-ea"/>
              <a:cs typeface="+mn-cs"/>
            </a:endParaRP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kern="1200" dirty="0">
                <a:solidFill>
                  <a:schemeClr val="tx1"/>
                </a:solidFill>
                <a:effectLst/>
                <a:latin typeface="+mn-lt"/>
                <a:ea typeface="+mn-ea"/>
                <a:cs typeface="+mn-cs"/>
              </a:rPr>
              <a:t>Solve </a:t>
            </a:r>
            <a:r>
              <a:rPr lang="bg-BG" sz="3200" b="1" i="0" kern="1200" dirty="0">
                <a:solidFill>
                  <a:schemeClr val="tx1"/>
                </a:solidFill>
                <a:effectLst/>
                <a:latin typeface="+mn-lt"/>
                <a:ea typeface="+mn-ea"/>
                <a:cs typeface="+mn-cs"/>
              </a:rPr>
              <a:t>1000</a:t>
            </a:r>
            <a:r>
              <a:rPr lang="en-US" sz="3200" b="1" i="0" kern="1200" dirty="0">
                <a:solidFill>
                  <a:schemeClr val="tx1"/>
                </a:solidFill>
                <a:effectLst/>
                <a:latin typeface="+mn-lt"/>
                <a:ea typeface="+mn-ea"/>
                <a:cs typeface="+mn-cs"/>
              </a:rPr>
              <a:t> or more</a:t>
            </a:r>
            <a:r>
              <a:rPr lang="bg-BG" sz="3200" b="1" i="0" kern="1200" dirty="0">
                <a:solidFill>
                  <a:schemeClr val="tx1"/>
                </a:solidFill>
                <a:effectLst/>
                <a:latin typeface="+mn-lt"/>
                <a:ea typeface="+mn-ea"/>
                <a:cs typeface="+mn-cs"/>
              </a:rPr>
              <a:t> </a:t>
            </a:r>
            <a:r>
              <a:rPr lang="en-US" sz="3200" b="1" i="0" kern="1200" dirty="0">
                <a:solidFill>
                  <a:schemeClr val="tx1"/>
                </a:solidFill>
                <a:effectLst/>
                <a:latin typeface="+mn-lt"/>
                <a:ea typeface="+mn-ea"/>
                <a:cs typeface="+mn-cs"/>
              </a:rPr>
              <a:t>practical programming problems</a:t>
            </a:r>
            <a:r>
              <a:rPr lang="en-US" sz="3200" b="0" i="0" kern="1200" dirty="0">
                <a:solidFill>
                  <a:schemeClr val="tx1"/>
                </a:solidFill>
                <a:effectLst/>
                <a:latin typeface="+mn-lt"/>
                <a:ea typeface="+mn-ea"/>
                <a:cs typeface="+mn-cs"/>
              </a:rPr>
              <a:t> and you will get the foundations of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takes </a:t>
            </a:r>
            <a:r>
              <a:rPr lang="en-US" sz="3200" b="1" dirty="0"/>
              <a:t>6 to 12 months </a:t>
            </a:r>
            <a:r>
              <a:rPr lang="en-US" sz="3200" dirty="0"/>
              <a:t>of practical problem solving and coding every day, but once learned, this skill stays for a long time, even for a </a:t>
            </a:r>
            <a:r>
              <a:rPr lang="en-US" sz="3200" b="1" dirty="0"/>
              <a:t>lifetime</a:t>
            </a:r>
            <a:r>
              <a:rPr lang="en-US" sz="3200" dirty="0"/>
              <a:t>.</a:t>
            </a:r>
          </a:p>
          <a:p>
            <a:pPr>
              <a:lnSpc>
                <a:spcPct val="110000"/>
              </a:lnSpc>
            </a:pPr>
            <a:endParaRPr lang="en-US" sz="3700" b="0" dirty="0"/>
          </a:p>
          <a:p>
            <a:pPr>
              <a:lnSpc>
                <a:spcPct val="110000"/>
              </a:lnSpc>
            </a:pPr>
            <a:r>
              <a:rPr lang="en-US" sz="3700" b="0" dirty="0"/>
              <a:t>At </a:t>
            </a:r>
            <a:r>
              <a:rPr lang="en-US" sz="3700" b="1" dirty="0">
                <a:hlinkClick r:id="rId3"/>
              </a:rPr>
              <a:t>SoftUni</a:t>
            </a:r>
            <a:r>
              <a:rPr lang="en-US" sz="3700" b="0" dirty="0"/>
              <a:t> the </a:t>
            </a:r>
            <a:r>
              <a:rPr lang="en-US" sz="3700" b="1" dirty="0"/>
              <a:t>algorithmic thinking and problem-solving skills </a:t>
            </a:r>
            <a:r>
              <a:rPr lang="en-US" sz="3700" b="0" dirty="0"/>
              <a:t>begin to develop during the "</a:t>
            </a:r>
            <a:r>
              <a:rPr lang="en-US" sz="3700" b="1" dirty="0"/>
              <a:t>Programming Basics</a:t>
            </a:r>
            <a:r>
              <a:rPr lang="en-US" sz="3700" b="0" dirty="0"/>
              <a:t>" and "</a:t>
            </a:r>
            <a:r>
              <a:rPr lang="en-US" sz="3700" b="1" dirty="0"/>
              <a:t>Programming Fundamentals</a:t>
            </a:r>
            <a:r>
              <a:rPr lang="en-US" sz="3700" b="0" dirty="0"/>
              <a:t>" courses and then expand further in subsequent modules and courses in the professional tracks.</a:t>
            </a:r>
          </a:p>
          <a:p>
            <a:pPr marL="360000" indent="-180000">
              <a:lnSpc>
                <a:spcPct val="110000"/>
              </a:lnSpc>
              <a:buFont typeface="Arial" panose="020B0604020202020204" pitchFamily="34" charset="0"/>
              <a:buChar char="•"/>
            </a:pPr>
            <a:r>
              <a:rPr lang="en-US" sz="3700" b="0" dirty="0"/>
              <a:t>The </a:t>
            </a:r>
            <a:r>
              <a:rPr lang="en-US" sz="3700" b="1" dirty="0"/>
              <a:t>end-to-end software engineering training program at SoftUni </a:t>
            </a:r>
            <a:r>
              <a:rPr lang="en-US" sz="3700" b="0" dirty="0"/>
              <a:t>will first teach you coding, algorithmic thinking and technical problem-solving skills, and then will continue with modern software technologies combined with basic concepts and paradigms for software development.</a:t>
            </a:r>
          </a:p>
          <a:p>
            <a:pPr marL="0" indent="0">
              <a:lnSpc>
                <a:spcPct val="110000"/>
              </a:lnSpc>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Programming languages do not matter </a:t>
            </a:r>
            <a:r>
              <a:rPr lang="en-US" sz="3200" dirty="0"/>
              <a:t>for building algorithmic thinking.</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You can code in C# or in JavaScript or in the latest top-rated programming language, but with </a:t>
            </a:r>
            <a:r>
              <a:rPr lang="en-US" sz="3200" b="1" dirty="0"/>
              <a:t>insufficient algorithmic thinking </a:t>
            </a:r>
            <a:r>
              <a:rPr lang="en-US" sz="3200" dirty="0"/>
              <a:t>you will be a </a:t>
            </a:r>
            <a:r>
              <a:rPr lang="en-US" sz="3200" b="1" dirty="0"/>
              <a:t>lamer</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At the same time, you can code in the oldest and ugliest programming language, but with </a:t>
            </a:r>
            <a:r>
              <a:rPr lang="en-US" sz="3200" b="1" dirty="0"/>
              <a:t>strong algorithmic thinking</a:t>
            </a:r>
            <a:r>
              <a:rPr lang="en-US" sz="3200" dirty="0"/>
              <a:t>, your code will be </a:t>
            </a:r>
            <a:r>
              <a:rPr lang="en-US" sz="3200" b="1" dirty="0"/>
              <a:t>correct</a:t>
            </a:r>
            <a:r>
              <a:rPr lang="en-US" sz="3200" dirty="0"/>
              <a:t>, </a:t>
            </a:r>
            <a:r>
              <a:rPr lang="en-US" sz="3200" b="1" dirty="0"/>
              <a:t>clean</a:t>
            </a:r>
            <a:r>
              <a:rPr lang="en-US" sz="3200" dirty="0"/>
              <a:t>, </a:t>
            </a:r>
            <a:r>
              <a:rPr lang="en-US" sz="3200" b="1" dirty="0"/>
              <a:t>fast</a:t>
            </a:r>
            <a:r>
              <a:rPr lang="en-US" sz="3200" dirty="0"/>
              <a:t> and </a:t>
            </a:r>
            <a:r>
              <a:rPr lang="en-US" sz="3200" b="1" dirty="0"/>
              <a:t>elegant</a:t>
            </a:r>
            <a:r>
              <a:rPr lang="en-US" sz="320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dirty="0"/>
              <a:t>From my 20-years teaching experience, I can highly recommend to </a:t>
            </a:r>
            <a:r>
              <a:rPr lang="en-US" sz="3200" b="1" dirty="0"/>
              <a:t>take enough time to learn algorithmic thinking and problem solving </a:t>
            </a:r>
            <a:r>
              <a:rPr lang="en-US" sz="3200" dirty="0"/>
              <a:t>before you start learning the modern software development technologies.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Many "</a:t>
            </a:r>
            <a:r>
              <a:rPr lang="en-US" sz="3200" b="1" dirty="0" err="1"/>
              <a:t>wanna</a:t>
            </a:r>
            <a:r>
              <a:rPr lang="en-US" sz="3200" b="1" dirty="0"/>
              <a:t>-be-developers</a:t>
            </a:r>
            <a:r>
              <a:rPr lang="en-US" sz="3200" dirty="0"/>
              <a:t>" try to learn React or Java Enterprise or other modern technology without having strong coding skills and algorithmic thinking. They </a:t>
            </a:r>
            <a:r>
              <a:rPr lang="en-US" sz="3200" b="1" dirty="0"/>
              <a:t>fail</a:t>
            </a:r>
            <a:r>
              <a:rPr lang="en-US" sz="3200" dirty="0"/>
              <a:t>, because they don't have enough skills and abstract thinking to be able to understand the concepts of the technology and the way it works internally; they don't even understand its syntax.</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It is better to spend more time </a:t>
            </a:r>
            <a:r>
              <a:rPr lang="en-US" sz="3200" b="1" dirty="0"/>
              <a:t>solving algorithmic problems </a:t>
            </a:r>
            <a:r>
              <a:rPr lang="en-US" sz="3200" dirty="0"/>
              <a:t>than to be a bad performer or untidy developer later.</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People who have </a:t>
            </a:r>
            <a:r>
              <a:rPr lang="en-US" sz="3200" b="1" dirty="0"/>
              <a:t>strong algorithmic thinking</a:t>
            </a:r>
            <a:r>
              <a:rPr lang="en-US" sz="3200" dirty="0"/>
              <a:t> (such as students with experience in programming competitions or top performers in algorithmic classes) have been shown </a:t>
            </a:r>
            <a:r>
              <a:rPr lang="en-US" sz="3200" b="1" dirty="0"/>
              <a:t>to learn technology very, very fast</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Learn algorithmic thinking and problem solving first!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550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a "</a:t>
            </a:r>
            <a:r>
              <a:rPr lang="en-US" b="1" dirty="0"/>
              <a:t>problem</a:t>
            </a:r>
            <a:r>
              <a:rPr lang="en-US" dirty="0"/>
              <a:t>" is (by definition) and what a "</a:t>
            </a:r>
            <a:r>
              <a:rPr lang="en-US" b="1" dirty="0"/>
              <a:t>problem solving</a:t>
            </a:r>
            <a:r>
              <a:rPr lang="en-US" dirty="0"/>
              <a:t>" is and how problem solving is related to </a:t>
            </a:r>
            <a:r>
              <a:rPr lang="en-US" b="1" dirty="0"/>
              <a:t>logical and algorithmic thinking</a:t>
            </a:r>
            <a:r>
              <a:rPr lang="en-US" dirty="0"/>
              <a:t>.</a:t>
            </a:r>
          </a:p>
          <a:p>
            <a:pPr marL="171450" indent="-171450">
              <a:buFont typeface="Arial" panose="020B0604020202020204" pitchFamily="34" charset="0"/>
              <a:buChar char="•"/>
            </a:pPr>
            <a:r>
              <a:rPr lang="en-US" dirty="0"/>
              <a:t>I will pay special attention to </a:t>
            </a:r>
            <a:r>
              <a:rPr lang="en-US" b="1" dirty="0"/>
              <a:t>technical problem solving </a:t>
            </a:r>
            <a:r>
              <a:rPr lang="en-US" b="0" dirty="0"/>
              <a:t>and </a:t>
            </a:r>
            <a:r>
              <a:rPr lang="en-US" b="1" dirty="0"/>
              <a:t>algorithm design</a:t>
            </a:r>
            <a:r>
              <a:rPr lang="en-US" b="0" dirty="0"/>
              <a: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6518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buClr>
                <a:schemeClr val="tx1"/>
              </a:buClr>
            </a:pPr>
            <a:r>
              <a:rPr lang="en-US" sz="1200" b="1" dirty="0">
                <a:ln w="0"/>
                <a:solidFill>
                  <a:schemeClr val="bg1"/>
                </a:solidFill>
              </a:rPr>
              <a:t>What is a Problem?</a:t>
            </a:r>
          </a:p>
          <a:p>
            <a:pPr marL="171450" indent="-171450">
              <a:spcBef>
                <a:spcPts val="1200"/>
              </a:spcBef>
              <a:buClr>
                <a:schemeClr val="tx1"/>
              </a:buClr>
              <a:buFont typeface="Arial" panose="020B0604020202020204" pitchFamily="34" charset="0"/>
              <a:buChar char="•"/>
            </a:pPr>
            <a:r>
              <a:rPr lang="en-US" sz="1200" b="0" dirty="0">
                <a:ln w="0"/>
                <a:solidFill>
                  <a:schemeClr val="bg1"/>
                </a:solidFill>
              </a:rPr>
              <a:t>By </a:t>
            </a:r>
            <a:r>
              <a:rPr lang="en-US" sz="1200" b="1" dirty="0">
                <a:ln w="0"/>
                <a:solidFill>
                  <a:schemeClr val="bg1"/>
                </a:solidFill>
              </a:rPr>
              <a:t>definition</a:t>
            </a:r>
            <a:r>
              <a:rPr lang="bg-BG" sz="1200" b="0" dirty="0">
                <a:ln w="0"/>
                <a:solidFill>
                  <a:schemeClr val="bg1"/>
                </a:solidFill>
              </a:rPr>
              <a:t>,</a:t>
            </a:r>
            <a:r>
              <a:rPr lang="bg-BG" sz="1200" dirty="0">
                <a:ln w="0"/>
                <a:solidFill>
                  <a:schemeClr val="bg1"/>
                </a:solidFill>
              </a:rPr>
              <a:t> </a:t>
            </a:r>
            <a:r>
              <a:rPr lang="en-US" sz="1200" dirty="0">
                <a:ln w="0"/>
                <a:solidFill>
                  <a:schemeClr val="bg1"/>
                </a:solidFill>
              </a:rPr>
              <a:t>in our daily live, the problem is </a:t>
            </a:r>
            <a:r>
              <a:rPr lang="en-US" sz="1200" dirty="0"/>
              <a:t>a question, situation or a puzzle, requiring </a:t>
            </a:r>
            <a:r>
              <a:rPr lang="en-US" sz="1200" b="1" dirty="0"/>
              <a:t>logical thought </a:t>
            </a:r>
            <a:r>
              <a:rPr lang="en-US" sz="1200" dirty="0"/>
              <a:t>to find a </a:t>
            </a:r>
            <a:r>
              <a:rPr lang="en-US" sz="1200" b="1" dirty="0"/>
              <a:t>solution</a:t>
            </a:r>
            <a:r>
              <a:rPr lang="bg-BG" sz="1200" dirty="0"/>
              <a:t>.</a:t>
            </a:r>
          </a:p>
          <a:p>
            <a:pPr marL="171450" indent="-171450">
              <a:spcBef>
                <a:spcPts val="1200"/>
              </a:spcBef>
              <a:buClr>
                <a:schemeClr val="tx1"/>
              </a:buClr>
              <a:buFont typeface="Arial" panose="020B0604020202020204" pitchFamily="34" charset="0"/>
              <a:buChar char="•"/>
            </a:pPr>
            <a:r>
              <a:rPr lang="en-US" sz="1200" dirty="0"/>
              <a:t>In </a:t>
            </a:r>
            <a:r>
              <a:rPr lang="en-US" sz="1200" b="1" dirty="0"/>
              <a:t>physics </a:t>
            </a:r>
            <a:r>
              <a:rPr lang="en-US" sz="1200" dirty="0"/>
              <a:t>and </a:t>
            </a:r>
            <a:r>
              <a:rPr lang="en-US" sz="1200" b="1" dirty="0"/>
              <a:t>mathematics</a:t>
            </a:r>
            <a:r>
              <a:rPr lang="en-US" sz="1200" dirty="0"/>
              <a:t>, a problem is a </a:t>
            </a:r>
            <a:r>
              <a:rPr lang="en-US" sz="1200" b="1" dirty="0"/>
              <a:t>task </a:t>
            </a:r>
            <a:r>
              <a:rPr lang="en-US" sz="1200" dirty="0"/>
              <a:t>that starts with certain conditions and aims to find, calculate or demonstrate a fact, result or law.</a:t>
            </a:r>
            <a:endParaRPr lang="bg-BG" sz="1200" dirty="0"/>
          </a:p>
          <a:p>
            <a:pPr marL="171450" indent="-171450">
              <a:spcBef>
                <a:spcPts val="1200"/>
              </a:spcBef>
              <a:buClr>
                <a:schemeClr val="tx1"/>
              </a:buClr>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programming</a:t>
            </a:r>
            <a:r>
              <a:rPr lang="en-US" sz="1200" b="0" i="0" kern="1200" dirty="0">
                <a:solidFill>
                  <a:schemeClr val="tx1"/>
                </a:solidFill>
                <a:effectLst/>
                <a:latin typeface="+mn-lt"/>
                <a:ea typeface="+mn-ea"/>
                <a:cs typeface="+mn-cs"/>
              </a:rPr>
              <a:t> a problem is an </a:t>
            </a:r>
            <a:r>
              <a:rPr lang="en-US" sz="1200" b="1" i="0" kern="1200" dirty="0">
                <a:solidFill>
                  <a:schemeClr val="tx1"/>
                </a:solidFill>
                <a:effectLst/>
                <a:latin typeface="+mn-lt"/>
                <a:ea typeface="+mn-ea"/>
                <a:cs typeface="+mn-cs"/>
              </a:rPr>
              <a:t>assignment</a:t>
            </a:r>
            <a:r>
              <a:rPr lang="en-US" sz="1200" b="0" i="0" kern="1200" dirty="0">
                <a:solidFill>
                  <a:schemeClr val="tx1"/>
                </a:solidFill>
                <a:effectLst/>
                <a:latin typeface="+mn-lt"/>
                <a:ea typeface="+mn-ea"/>
                <a:cs typeface="+mn-cs"/>
              </a:rPr>
              <a:t> to design an algorithm and implement it by writing code to fulfil certain task, such as taking an input, processing it, and producing an output, or building an application, website, or software component.</a:t>
            </a:r>
            <a:endParaRPr lang="bg-BG" sz="1200" dirty="0"/>
          </a:p>
          <a:p>
            <a:pPr marL="0" indent="0">
              <a:spcBef>
                <a:spcPts val="1200"/>
              </a:spcBef>
              <a:buClr>
                <a:schemeClr val="tx1"/>
              </a:buClr>
              <a:buFont typeface="Arial" panose="020B0604020202020204" pitchFamily="34" charset="0"/>
              <a:buNone/>
            </a:pPr>
            <a:endParaRPr lang="en-US" sz="1200" b="1" dirty="0"/>
          </a:p>
          <a:p>
            <a:pPr>
              <a:spcBef>
                <a:spcPts val="1200"/>
              </a:spcBef>
              <a:buClr>
                <a:schemeClr val="tx1"/>
              </a:buClr>
            </a:pPr>
            <a:r>
              <a:rPr lang="en-US" sz="1200" b="0" dirty="0"/>
              <a:t>Problems have </a:t>
            </a:r>
            <a:r>
              <a:rPr lang="en-US" sz="1200" b="1" dirty="0"/>
              <a:t>g</a:t>
            </a:r>
            <a:r>
              <a:rPr lang="en-US" sz="1200" b="1" dirty="0">
                <a:ln w="0"/>
                <a:solidFill>
                  <a:schemeClr val="bg1"/>
                </a:solidFill>
              </a:rPr>
              <a:t>oals</a:t>
            </a:r>
            <a:r>
              <a:rPr lang="en-US" sz="1200" dirty="0">
                <a:ln w="0"/>
                <a:solidFill>
                  <a:schemeClr val="bg1"/>
                </a:solidFill>
              </a:rPr>
              <a:t>.</a:t>
            </a:r>
          </a:p>
          <a:p>
            <a:pPr marL="171450" indent="-171450">
              <a:spcBef>
                <a:spcPts val="1200"/>
              </a:spcBef>
              <a:buClr>
                <a:schemeClr val="tx1"/>
              </a:buClr>
              <a:buFont typeface="Arial" panose="020B0604020202020204" pitchFamily="34" charset="0"/>
              <a:buChar char="•"/>
            </a:pPr>
            <a:r>
              <a:rPr lang="en-US" sz="1200" dirty="0">
                <a:ln w="0"/>
              </a:rPr>
              <a:t>Goals are what you wish to </a:t>
            </a:r>
            <a:r>
              <a:rPr lang="en-US" sz="1200" b="1" dirty="0">
                <a:ln w="0"/>
              </a:rPr>
              <a:t>achieve</a:t>
            </a:r>
            <a:r>
              <a:rPr lang="en-US" sz="1200" b="0" dirty="0">
                <a:ln w="0"/>
              </a:rPr>
              <a:t>, the final situation, product or result.</a:t>
            </a:r>
          </a:p>
          <a:p>
            <a:pPr marL="171450" indent="-171450">
              <a:spcBef>
                <a:spcPts val="1200"/>
              </a:spcBef>
              <a:buClr>
                <a:schemeClr val="tx1"/>
              </a:buClr>
              <a:buFont typeface="Arial" panose="020B0604020202020204" pitchFamily="34" charset="0"/>
              <a:buChar char="•"/>
            </a:pPr>
            <a:r>
              <a:rPr lang="en-US" sz="1200" b="0" dirty="0">
                <a:ln w="0"/>
              </a:rPr>
              <a:t>When the goals are </a:t>
            </a:r>
            <a:r>
              <a:rPr lang="en-US" sz="1200" b="1" dirty="0">
                <a:ln w="0"/>
              </a:rPr>
              <a:t>achieved</a:t>
            </a:r>
            <a:r>
              <a:rPr lang="en-US" sz="1200" b="0" dirty="0">
                <a:ln w="0"/>
              </a:rPr>
              <a:t>, the problem is considered </a:t>
            </a:r>
            <a:r>
              <a:rPr lang="en-US" sz="1200" b="1" dirty="0">
                <a:ln w="0"/>
              </a:rPr>
              <a:t>solved</a:t>
            </a:r>
            <a:r>
              <a:rPr lang="en-US" sz="1200" b="0" dirty="0">
                <a:ln w="0"/>
              </a:rPr>
              <a:t>.</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math </a:t>
            </a:r>
            <a:r>
              <a:rPr lang="en-US" sz="1200" b="0" dirty="0">
                <a:ln w="0"/>
              </a:rPr>
              <a:t>and</a:t>
            </a:r>
            <a:r>
              <a:rPr lang="en-US" sz="1200" b="1" dirty="0">
                <a:ln w="0"/>
              </a:rPr>
              <a:t> physics</a:t>
            </a:r>
            <a:r>
              <a:rPr lang="en-US" sz="1200" b="0" dirty="0">
                <a:ln w="0"/>
              </a:rPr>
              <a:t>,</a:t>
            </a:r>
            <a:r>
              <a:rPr lang="en-US" sz="1200" b="1" dirty="0">
                <a:ln w="0"/>
              </a:rPr>
              <a:t> </a:t>
            </a:r>
            <a:r>
              <a:rPr lang="en-US" sz="1200" b="0" dirty="0">
                <a:ln w="0"/>
              </a:rPr>
              <a:t>the goals are to obtain certain </a:t>
            </a:r>
            <a:r>
              <a:rPr lang="en-US" sz="1200" b="1" dirty="0">
                <a:ln w="0"/>
              </a:rPr>
              <a:t>result</a:t>
            </a:r>
            <a:r>
              <a:rPr lang="en-US" sz="1200" b="0" dirty="0">
                <a:ln w="0"/>
              </a:rPr>
              <a:t> or prove or demonstrate something logically.</a:t>
            </a:r>
          </a:p>
          <a:p>
            <a:pPr marL="171450" indent="-171450">
              <a:spcBef>
                <a:spcPts val="1200"/>
              </a:spcBef>
              <a:buClr>
                <a:schemeClr val="tx1"/>
              </a:buClr>
              <a:buFont typeface="Arial" panose="020B0604020202020204" pitchFamily="34" charset="0"/>
              <a:buChar char="•"/>
            </a:pPr>
            <a:r>
              <a:rPr lang="en-US" sz="1200" b="0" dirty="0">
                <a:ln w="0"/>
              </a:rPr>
              <a:t>In </a:t>
            </a:r>
            <a:r>
              <a:rPr lang="en-US" sz="1200" b="1" dirty="0">
                <a:ln w="0"/>
              </a:rPr>
              <a:t>programming</a:t>
            </a:r>
            <a:r>
              <a:rPr lang="en-US" sz="1200" b="0" dirty="0">
                <a:ln w="0"/>
              </a:rPr>
              <a:t>, the goals are to design and write a </a:t>
            </a:r>
            <a:r>
              <a:rPr lang="en-US" sz="1200" b="1" dirty="0">
                <a:ln w="0"/>
              </a:rPr>
              <a:t>working code</a:t>
            </a:r>
            <a:r>
              <a:rPr lang="en-US" sz="1200" b="0" dirty="0">
                <a:ln w="0"/>
              </a:rPr>
              <a:t>, which corresponds to the assignment and its requirements.</a:t>
            </a:r>
          </a:p>
          <a:p>
            <a:pPr marL="0" indent="0">
              <a:spcBef>
                <a:spcPts val="1200"/>
              </a:spcBef>
              <a:buClr>
                <a:schemeClr val="tx1"/>
              </a:buClr>
              <a:buFont typeface="Arial" panose="020B0604020202020204" pitchFamily="34" charset="0"/>
              <a:buNone/>
            </a:pPr>
            <a:endParaRPr lang="en-US" sz="1200" dirty="0">
              <a:ln w="0"/>
            </a:endParaRPr>
          </a:p>
          <a:p>
            <a:pPr>
              <a:spcBef>
                <a:spcPts val="1200"/>
              </a:spcBef>
              <a:buClr>
                <a:schemeClr val="tx1"/>
              </a:buClr>
            </a:pPr>
            <a:r>
              <a:rPr lang="en-US" sz="1200" b="0" dirty="0">
                <a:ln w="0"/>
                <a:solidFill>
                  <a:schemeClr val="bg1"/>
                </a:solidFill>
              </a:rPr>
              <a:t>Problems may have some </a:t>
            </a:r>
            <a:r>
              <a:rPr lang="en-US" sz="1200" b="1" dirty="0">
                <a:ln w="0"/>
                <a:solidFill>
                  <a:schemeClr val="bg1"/>
                </a:solidFill>
              </a:rPr>
              <a:t>barriers</a:t>
            </a:r>
            <a:r>
              <a:rPr lang="en-US" sz="1200" dirty="0">
                <a:ln w="0"/>
              </a:rPr>
              <a:t>, which are </a:t>
            </a:r>
            <a:r>
              <a:rPr lang="en-US" sz="1200" b="1" dirty="0">
                <a:ln w="0"/>
              </a:rPr>
              <a:t>obstacles</a:t>
            </a:r>
            <a:r>
              <a:rPr lang="en-US" sz="1200" dirty="0">
                <a:ln w="0"/>
              </a:rPr>
              <a:t> that prevent the achievement of the goals.</a:t>
            </a:r>
          </a:p>
          <a:p>
            <a:pPr marL="171450" indent="-171450">
              <a:spcBef>
                <a:spcPts val="1200"/>
              </a:spcBef>
              <a:buClr>
                <a:schemeClr val="tx1"/>
              </a:buClr>
              <a:buFont typeface="Arial" panose="020B0604020202020204" pitchFamily="34" charset="0"/>
              <a:buChar char="•"/>
            </a:pPr>
            <a:r>
              <a:rPr lang="en-US" sz="1200" b="1" dirty="0">
                <a:ln w="0"/>
                <a:solidFill>
                  <a:schemeClr val="bg1"/>
                </a:solidFill>
              </a:rPr>
              <a:t>Barriers</a:t>
            </a:r>
            <a:r>
              <a:rPr lang="en-US" sz="1200" dirty="0">
                <a:ln w="0"/>
              </a:rPr>
              <a:t> might be </a:t>
            </a:r>
            <a:r>
              <a:rPr lang="en-US" sz="1200" b="1" dirty="0">
                <a:ln w="0"/>
              </a:rPr>
              <a:t>shortage of resources </a:t>
            </a:r>
            <a:r>
              <a:rPr lang="en-US" sz="1200" dirty="0">
                <a:ln w="0"/>
              </a:rPr>
              <a:t>or absence of knowledge or skills to achieve the goals.</a:t>
            </a:r>
          </a:p>
          <a:p>
            <a:pPr marL="171450" indent="-171450">
              <a:spcBef>
                <a:spcPts val="1200"/>
              </a:spcBef>
              <a:buClr>
                <a:schemeClr val="tx1"/>
              </a:buClr>
              <a:buFont typeface="Arial" panose="020B0604020202020204" pitchFamily="34" charset="0"/>
              <a:buChar char="•"/>
            </a:pPr>
            <a:r>
              <a:rPr lang="en-US" sz="1200" dirty="0">
                <a:ln w="0"/>
              </a:rPr>
              <a:t>The solution of the problem describes how to </a:t>
            </a:r>
            <a:r>
              <a:rPr lang="en-US" sz="1200" b="1" dirty="0">
                <a:ln w="0"/>
              </a:rPr>
              <a:t>overcome the barriers</a:t>
            </a:r>
            <a:r>
              <a:rPr lang="en-US" sz="1200" dirty="0">
                <a:ln w="0"/>
              </a:rPr>
              <a:t>.</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FFFF"/>
                </a:solidFill>
                <a:effectLst>
                  <a:outerShdw blurRad="38100" dist="38100" dir="2700000" algn="tl">
                    <a:srgbClr val="000000">
                      <a:alpha val="43137"/>
                    </a:srgbClr>
                  </a:outerShdw>
                </a:effectLst>
              </a:rPr>
              <a:t>Without </a:t>
            </a:r>
            <a:r>
              <a:rPr lang="en-US" sz="1200" b="1" dirty="0">
                <a:solidFill>
                  <a:schemeClr val="bg1"/>
                </a:solidFill>
                <a:effectLst>
                  <a:outerShdw blurRad="38100" dist="38100" dir="2700000" algn="tl">
                    <a:srgbClr val="000000">
                      <a:alpha val="43137"/>
                    </a:srgbClr>
                  </a:outerShdw>
                </a:effectLst>
              </a:rPr>
              <a:t>goals</a:t>
            </a:r>
            <a:r>
              <a:rPr lang="en-US" sz="1200" b="0" dirty="0">
                <a:solidFill>
                  <a:srgbClr val="FFFFFF"/>
                </a:solidFill>
                <a:effectLst>
                  <a:outerShdw blurRad="38100" dist="38100" dir="2700000" algn="tl">
                    <a:srgbClr val="000000">
                      <a:alpha val="43137"/>
                    </a:srgbClr>
                  </a:outerShdw>
                </a:effectLst>
              </a:rPr>
              <a:t> and </a:t>
            </a:r>
            <a:r>
              <a:rPr lang="en-US" sz="1200" b="1" dirty="0">
                <a:solidFill>
                  <a:schemeClr val="bg1"/>
                </a:solidFill>
                <a:effectLst>
                  <a:outerShdw blurRad="38100" dist="38100" dir="2700000" algn="tl">
                    <a:srgbClr val="000000">
                      <a:alpha val="43137"/>
                    </a:srgbClr>
                  </a:outerShdw>
                </a:effectLst>
              </a:rPr>
              <a:t>barriers</a:t>
            </a:r>
            <a:r>
              <a:rPr lang="en-US" sz="1200" b="0" dirty="0">
                <a:solidFill>
                  <a:srgbClr val="FFFFFF"/>
                </a:solidFill>
                <a:effectLst>
                  <a:outerShdw blurRad="38100" dist="38100" dir="2700000" algn="tl">
                    <a:srgbClr val="000000">
                      <a:alpha val="43137"/>
                    </a:srgbClr>
                  </a:outerShdw>
                </a:effectLst>
              </a:rPr>
              <a:t> there is </a:t>
            </a:r>
            <a:r>
              <a:rPr lang="en-US" sz="1200" b="1" dirty="0">
                <a:solidFill>
                  <a:srgbClr val="FFFFFF"/>
                </a:solidFill>
                <a:effectLst>
                  <a:outerShdw blurRad="38100" dist="38100" dir="2700000" algn="tl">
                    <a:srgbClr val="000000">
                      <a:alpha val="43137"/>
                    </a:srgbClr>
                  </a:outerShdw>
                </a:effectLst>
              </a:rPr>
              <a:t>no problem</a:t>
            </a:r>
            <a:r>
              <a:rPr lang="en-US" sz="1200" b="0" dirty="0">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FFFFFF"/>
                </a:solidFill>
                <a:effectLst>
                  <a:outerShdw blurRad="38100" dist="38100" dir="2700000" algn="tl">
                    <a:srgbClr val="000000">
                      <a:alpha val="43137"/>
                    </a:srgbClr>
                  </a:outerShdw>
                </a:effectLst>
              </a:rPr>
              <a:t>The problem is the assignment to achieve, solve, build or calculate something by </a:t>
            </a:r>
            <a:r>
              <a:rPr lang="en-US" sz="1200" b="1" dirty="0">
                <a:solidFill>
                  <a:srgbClr val="FFFFFF"/>
                </a:solidFill>
                <a:effectLst>
                  <a:outerShdw blurRad="38100" dist="38100" dir="2700000" algn="tl">
                    <a:srgbClr val="000000">
                      <a:alpha val="43137"/>
                    </a:srgbClr>
                  </a:outerShdw>
                </a:effectLst>
              </a:rPr>
              <a:t>overcoming the barriers</a:t>
            </a:r>
            <a:r>
              <a:rPr lang="en-US" sz="1200" b="0" dirty="0">
                <a:solidFill>
                  <a:srgbClr val="FFFFFF"/>
                </a:solidFill>
                <a:effectLst>
                  <a:outerShdw blurRad="38100" dist="38100" dir="2700000" algn="tl">
                    <a:srgbClr val="000000">
                      <a:alpha val="43137"/>
                    </a:srgbClr>
                  </a:outerShdw>
                </a:effectLst>
              </a:rPr>
              <a:t>.</a:t>
            </a:r>
            <a:endParaRPr lang="bg-BG" sz="1200" b="0" dirty="0">
              <a:solidFill>
                <a:srgbClr val="FFFFFF"/>
              </a:solidFill>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5573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 problem-solving skills </a:t>
            </a:r>
            <a:r>
              <a:rPr lang="en-US" dirty="0"/>
              <a:t>are what software engineers need to develop in order to be successful in their </a:t>
            </a:r>
            <a:r>
              <a:rPr lang="en-US" b="1" dirty="0"/>
              <a:t>profession</a:t>
            </a:r>
            <a:r>
              <a:rPr lang="en-US" dirty="0"/>
              <a:t>.</a:t>
            </a:r>
          </a:p>
          <a:p>
            <a:pPr marL="171450" indent="-171450">
              <a:buFont typeface="Arial" panose="020B0604020202020204" pitchFamily="34" charset="0"/>
              <a:buChar char="•"/>
            </a:pPr>
            <a:r>
              <a:rPr lang="en-US" dirty="0"/>
              <a:t>At their future </a:t>
            </a:r>
            <a:r>
              <a:rPr lang="en-US" b="1" dirty="0"/>
              <a:t>job</a:t>
            </a:r>
            <a:r>
              <a:rPr lang="en-US" dirty="0"/>
              <a:t>, problem solving will be a daily activity.</a:t>
            </a:r>
          </a:p>
          <a:p>
            <a:pPr marL="171450" indent="-171450">
              <a:buFont typeface="Arial" panose="020B0604020202020204" pitchFamily="34" charset="0"/>
              <a:buChar char="•"/>
            </a:pPr>
            <a:r>
              <a:rPr lang="en-US" dirty="0"/>
              <a:t>And this is the reason why problem solving is an important part of any </a:t>
            </a:r>
            <a:r>
              <a:rPr lang="en-US" b="1" dirty="0"/>
              <a:t>technical interview</a:t>
            </a:r>
            <a:r>
              <a:rPr lang="en-US" dirty="0"/>
              <a:t>.</a:t>
            </a:r>
          </a:p>
          <a:p>
            <a:pPr>
              <a:lnSpc>
                <a:spcPct val="110000"/>
              </a:lnSpc>
            </a:pPr>
            <a:r>
              <a:rPr lang="en-US" dirty="0"/>
              <a:t>Remember that skilled software developers should have strong </a:t>
            </a:r>
            <a:r>
              <a:rPr lang="en-US" b="1" dirty="0">
                <a:solidFill>
                  <a:schemeClr val="bg1"/>
                </a:solidFill>
              </a:rPr>
              <a:t>problem-solving skills</a:t>
            </a:r>
            <a:r>
              <a:rPr lang="en-US" b="0" dirty="0">
                <a:solidFill>
                  <a:schemeClr val="bg1"/>
                </a:solidFill>
              </a:rPr>
              <a:t>.</a:t>
            </a:r>
          </a:p>
          <a:p>
            <a:pPr marL="171450" indent="-171450">
              <a:lnSpc>
                <a:spcPct val="110000"/>
              </a:lnSpc>
              <a:buFont typeface="Arial" panose="020B0604020202020204" pitchFamily="34" charset="0"/>
              <a:buChar char="•"/>
            </a:pPr>
            <a:r>
              <a:rPr lang="en-US" b="0" dirty="0">
                <a:solidFill>
                  <a:schemeClr val="bg1"/>
                </a:solidFill>
              </a:rPr>
              <a:t>Without strong algorithmic thinking and problem-solving background, a developer will be a low performer, who cannot grow much in the career.</a:t>
            </a:r>
          </a:p>
          <a:p>
            <a:pPr marL="0" indent="0">
              <a:lnSpc>
                <a:spcPct val="110000"/>
              </a:lnSpc>
              <a:buFont typeface="Arial" panose="020B0604020202020204" pitchFamily="34" charset="0"/>
              <a:buNone/>
            </a:pPr>
            <a:endParaRPr lang="en-US" dirty="0"/>
          </a:p>
          <a:p>
            <a:pPr lvl="0">
              <a:lnSpc>
                <a:spcPct val="110000"/>
              </a:lnSpc>
            </a:pPr>
            <a:r>
              <a:rPr lang="en-US" b="1" dirty="0"/>
              <a:t>Tech problem-solving </a:t>
            </a:r>
            <a:r>
              <a:rPr lang="en-US" dirty="0"/>
              <a:t>is the ability to </a:t>
            </a:r>
            <a:r>
              <a:rPr lang="en-US" b="1" dirty="0">
                <a:solidFill>
                  <a:schemeClr val="bg1"/>
                </a:solidFill>
              </a:rPr>
              <a:t>think logically</a:t>
            </a:r>
            <a:r>
              <a:rPr lang="en-US" dirty="0"/>
              <a:t> and solve tech problem</a:t>
            </a:r>
            <a:r>
              <a:rPr lang="en-US" b="0" dirty="0"/>
              <a:t>s</a:t>
            </a:r>
            <a:r>
              <a:rPr lang="en-US" b="0" dirty="0">
                <a:solidFill>
                  <a:schemeClr val="bg1"/>
                </a:solidFill>
              </a:rPr>
              <a:t>.</a:t>
            </a:r>
          </a:p>
          <a:p>
            <a:pPr marL="171450" lvl="0" indent="-171450">
              <a:lnSpc>
                <a:spcPct val="110000"/>
              </a:lnSpc>
              <a:buFont typeface="Arial" panose="020B0604020202020204" pitchFamily="34" charset="0"/>
              <a:buChar char="•"/>
            </a:pPr>
            <a:r>
              <a:rPr lang="en-US" b="0" dirty="0">
                <a:solidFill>
                  <a:schemeClr val="bg1"/>
                </a:solidFill>
              </a:rPr>
              <a:t>It is about decomposing problems into sequences of smaller sub-problems (or steps), solving these sub-problems and combining them to assemble the solution of the bigger problem.</a:t>
            </a:r>
          </a:p>
          <a:p>
            <a:pPr marL="171450" lvl="0" indent="-171450">
              <a:lnSpc>
                <a:spcPct val="110000"/>
              </a:lnSpc>
              <a:buFont typeface="Arial" panose="020B0604020202020204" pitchFamily="34" charset="0"/>
              <a:buChar char="•"/>
            </a:pPr>
            <a:r>
              <a:rPr lang="en-US" b="0" dirty="0">
                <a:solidFill>
                  <a:schemeClr val="bg1"/>
                </a:solidFill>
              </a:rPr>
              <a:t>These </a:t>
            </a:r>
            <a:r>
              <a:rPr lang="en-US" b="1" dirty="0">
                <a:solidFill>
                  <a:schemeClr val="bg1"/>
                </a:solidFill>
              </a:rPr>
              <a:t>sequences of steps</a:t>
            </a:r>
            <a:r>
              <a:rPr lang="en-US" b="0" dirty="0">
                <a:solidFill>
                  <a:schemeClr val="bg1"/>
                </a:solidFill>
              </a:rPr>
              <a:t>, called </a:t>
            </a:r>
            <a:r>
              <a:rPr lang="en-US" b="1" dirty="0">
                <a:solidFill>
                  <a:schemeClr val="bg1"/>
                </a:solidFill>
              </a:rPr>
              <a:t>algorithms</a:t>
            </a:r>
            <a:r>
              <a:rPr lang="en-US" b="0" dirty="0">
                <a:solidFill>
                  <a:schemeClr val="bg1"/>
                </a:solidFill>
              </a:rPr>
              <a:t>, and their design is the essence of the tech problem solving.</a:t>
            </a:r>
          </a:p>
          <a:p>
            <a:pPr lvl="0">
              <a:lnSpc>
                <a:spcPct val="110000"/>
              </a:lnSpc>
            </a:pPr>
            <a:endParaRPr lang="en-US" b="0" dirty="0"/>
          </a:p>
          <a:p>
            <a:pPr lvl="0">
              <a:lnSpc>
                <a:spcPct val="110000"/>
              </a:lnSpc>
            </a:pPr>
            <a:r>
              <a:rPr lang="en-US" b="0" dirty="0"/>
              <a:t>To be able to </a:t>
            </a:r>
            <a:r>
              <a:rPr lang="en-US" b="1" dirty="0"/>
              <a:t>design algorithms</a:t>
            </a:r>
            <a:r>
              <a:rPr lang="en-US" b="0" dirty="0"/>
              <a:t>, software engineers need to develop </a:t>
            </a:r>
            <a:r>
              <a:rPr lang="en-US" b="1" dirty="0"/>
              <a:t>algorithmic thinking</a:t>
            </a:r>
            <a:r>
              <a:rPr lang="en-US" b="0" dirty="0"/>
              <a:t>, which is also called "</a:t>
            </a:r>
            <a:r>
              <a:rPr lang="en-US" b="1" dirty="0"/>
              <a:t>logical thinking</a:t>
            </a:r>
            <a:r>
              <a:rPr lang="en-US" b="0" dirty="0"/>
              <a:t>", "</a:t>
            </a:r>
            <a:r>
              <a:rPr lang="en-US" b="1" dirty="0"/>
              <a:t>mathematical thinking</a:t>
            </a:r>
            <a:r>
              <a:rPr lang="en-US" b="0" dirty="0"/>
              <a:t>" or "</a:t>
            </a:r>
            <a:r>
              <a:rPr lang="en-US" b="1" dirty="0"/>
              <a:t>engineering thinking</a:t>
            </a:r>
            <a:r>
              <a:rPr lang="en-US" b="0" dirty="0"/>
              <a:t>".</a:t>
            </a:r>
          </a:p>
          <a:p>
            <a:pPr marL="171450" lvl="0" indent="-171450">
              <a:lnSpc>
                <a:spcPct val="110000"/>
              </a:lnSpc>
              <a:buFont typeface="Arial" panose="020B0604020202020204" pitchFamily="34" charset="0"/>
              <a:buChar char="•"/>
            </a:pPr>
            <a:r>
              <a:rPr lang="en-US" b="0" dirty="0"/>
              <a:t>This is a pragmatic </a:t>
            </a:r>
            <a:r>
              <a:rPr lang="en-US" b="1" dirty="0"/>
              <a:t>solution-oriented thinking approach</a:t>
            </a:r>
            <a:r>
              <a:rPr lang="en-US" b="0" dirty="0"/>
              <a:t>, which aims to resolve tech problems by executing well-designed sequences of steps.</a:t>
            </a:r>
          </a:p>
          <a:p>
            <a:pPr lvl="0">
              <a:lnSpc>
                <a:spcPct val="110000"/>
              </a:lnSpc>
            </a:pPr>
            <a:endParaRPr lang="en-US" dirty="0"/>
          </a:p>
          <a:p>
            <a:pPr lvl="0">
              <a:lnSpc>
                <a:spcPct val="110000"/>
              </a:lnSpc>
            </a:pPr>
            <a:r>
              <a:rPr lang="en-US" b="1" dirty="0"/>
              <a:t>Tech problem solving</a:t>
            </a:r>
            <a:r>
              <a:rPr lang="en-US" dirty="0"/>
              <a:t> is the ability to </a:t>
            </a:r>
            <a:r>
              <a:rPr lang="en-US" b="1" dirty="0"/>
              <a:t>analyze</a:t>
            </a:r>
            <a:r>
              <a:rPr lang="en-US" dirty="0"/>
              <a:t> technical problems and propose </a:t>
            </a:r>
            <a:r>
              <a:rPr lang="en-US" b="1" dirty="0"/>
              <a:t>solutions</a:t>
            </a:r>
            <a:r>
              <a:rPr lang="en-US" b="0" dirty="0"/>
              <a:t>, to find how input data or conditions can be transformed through sequence of steps into the output data or conditions, using appropriate tools and resources.</a:t>
            </a:r>
          </a:p>
          <a:p>
            <a:pPr lvl="0">
              <a:lnSpc>
                <a:spcPct val="110000"/>
              </a:lnSpc>
            </a:pPr>
            <a:endParaRPr lang="en-US" dirty="0"/>
          </a:p>
          <a:p>
            <a:pPr lvl="0">
              <a:lnSpc>
                <a:spcPct val="110000"/>
              </a:lnSpc>
            </a:pPr>
            <a:r>
              <a:rPr lang="en-US" b="0" dirty="0"/>
              <a:t>In programming and software engineering, </a:t>
            </a:r>
            <a:r>
              <a:rPr lang="en-US" b="1" dirty="0"/>
              <a:t>tech problem solving</a:t>
            </a:r>
            <a:r>
              <a:rPr lang="en-US" dirty="0"/>
              <a:t> is the ability to design </a:t>
            </a:r>
            <a:r>
              <a:rPr lang="en-US" b="1" dirty="0">
                <a:solidFill>
                  <a:schemeClr val="bg1"/>
                </a:solidFill>
              </a:rPr>
              <a:t>algorithms</a:t>
            </a:r>
            <a:r>
              <a:rPr lang="en-US" dirty="0"/>
              <a:t> and to implement them, using programming languages and development tools.</a:t>
            </a:r>
          </a:p>
          <a:p>
            <a:pPr marL="171450" lvl="0" indent="-171450">
              <a:lnSpc>
                <a:spcPct val="110000"/>
              </a:lnSpc>
              <a:buFont typeface="Arial" panose="020B0604020202020204" pitchFamily="34" charset="0"/>
              <a:buChar char="•"/>
            </a:pPr>
            <a:r>
              <a:rPr lang="en-US" b="0" dirty="0"/>
              <a:t>The </a:t>
            </a:r>
            <a:r>
              <a:rPr lang="en-US" b="1" dirty="0"/>
              <a:t>algorithm</a:t>
            </a:r>
            <a:r>
              <a:rPr lang="en-US" dirty="0"/>
              <a:t> (the steps to get the result) is encoded as sequence of commands or programming statements in the code.</a:t>
            </a:r>
          </a:p>
          <a:p>
            <a:pPr marL="171450" lvl="0" indent="-171450">
              <a:lnSpc>
                <a:spcPct val="110000"/>
              </a:lnSpc>
              <a:buFont typeface="Arial" panose="020B0604020202020204" pitchFamily="34" charset="0"/>
              <a:buChar char="•"/>
            </a:pPr>
            <a:r>
              <a:rPr lang="en-US" dirty="0"/>
              <a:t>The algorithm can be </a:t>
            </a:r>
            <a:r>
              <a:rPr lang="en-US" b="1" dirty="0"/>
              <a:t>very simple </a:t>
            </a:r>
            <a:r>
              <a:rPr lang="en-US" dirty="0"/>
              <a:t>(as if there is no algorithm at all) or it can be </a:t>
            </a:r>
            <a:r>
              <a:rPr lang="en-US" b="1" dirty="0"/>
              <a:t>quite complex </a:t>
            </a:r>
            <a:r>
              <a:rPr lang="en-US" dirty="0"/>
              <a:t>(such that we have to read books or articles on how to design and implement it).</a:t>
            </a:r>
          </a:p>
          <a:p>
            <a:pPr marL="171450" lvl="0" indent="-171450">
              <a:lnSpc>
                <a:spcPct val="110000"/>
              </a:lnSpc>
              <a:buFont typeface="Arial" panose="020B0604020202020204" pitchFamily="34" charset="0"/>
              <a:buChar char="•"/>
            </a:pPr>
            <a:r>
              <a:rPr lang="en-US" dirty="0"/>
              <a:t>Most everyday tasks that developers work on, require simple sequences of steps and the algorithm design is straightforward.</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r>
              <a:rPr lang="en-US" dirty="0"/>
              <a:t>Remember that </a:t>
            </a:r>
            <a:r>
              <a:rPr lang="en-US" b="1" dirty="0"/>
              <a:t>problem-solving </a:t>
            </a:r>
            <a:r>
              <a:rPr lang="en-US" dirty="0"/>
              <a:t>is essential for programming!</a:t>
            </a:r>
          </a:p>
          <a:p>
            <a:pPr marL="171450" lvl="0" indent="-171450">
              <a:lnSpc>
                <a:spcPct val="110000"/>
              </a:lnSpc>
              <a:buFont typeface="Arial" panose="020B0604020202020204" pitchFamily="34" charset="0"/>
              <a:buChar char="•"/>
            </a:pPr>
            <a:r>
              <a:rPr lang="en-US" dirty="0"/>
              <a:t>Many candidate developers ask me whether they need strong </a:t>
            </a:r>
            <a:r>
              <a:rPr lang="en-US" b="1" dirty="0"/>
              <a:t>math skills to become developers </a:t>
            </a:r>
            <a:r>
              <a:rPr lang="en-US" dirty="0"/>
              <a:t>and I always answer that they don't need math skills; they need </a:t>
            </a:r>
            <a:r>
              <a:rPr lang="en-US" b="1" dirty="0"/>
              <a:t>algorithmic thinking and problem-solving skills</a:t>
            </a:r>
            <a:r>
              <a:rPr lang="en-US" dirty="0"/>
              <a:t>.</a:t>
            </a:r>
          </a:p>
          <a:p>
            <a:pPr marL="628650" lvl="1" indent="-171450">
              <a:lnSpc>
                <a:spcPct val="110000"/>
              </a:lnSpc>
              <a:buFont typeface="Arial" panose="020B0604020202020204" pitchFamily="34" charset="0"/>
              <a:buChar char="•"/>
            </a:pPr>
            <a:r>
              <a:rPr lang="en-US" b="1" dirty="0"/>
              <a:t>Tech problem solving skills</a:t>
            </a:r>
            <a:r>
              <a:rPr lang="en-US" dirty="0"/>
              <a:t> can be developed by </a:t>
            </a:r>
            <a:r>
              <a:rPr lang="en-US" b="1" dirty="0"/>
              <a:t>solving a few thousand practical programming problems </a:t>
            </a:r>
            <a:r>
              <a:rPr lang="en-US" dirty="0"/>
              <a:t>and this is what we do in the end-to-end software engineering learning program at SoftUni.</a:t>
            </a:r>
          </a:p>
          <a:p>
            <a:pPr marL="628650" lvl="1" indent="-171450">
              <a:lnSpc>
                <a:spcPct val="110000"/>
              </a:lnSpc>
              <a:buFont typeface="Arial" panose="020B0604020202020204" pitchFamily="34" charset="0"/>
              <a:buChar char="•"/>
            </a:pPr>
            <a:r>
              <a:rPr lang="en-US" dirty="0"/>
              <a:t>Solving </a:t>
            </a:r>
            <a:r>
              <a:rPr lang="en-US" b="1" dirty="0"/>
              <a:t>math or physics problems</a:t>
            </a:r>
            <a:r>
              <a:rPr lang="en-US" dirty="0"/>
              <a:t> at school requires similar </a:t>
            </a:r>
            <a:r>
              <a:rPr lang="en-US" b="1" dirty="0"/>
              <a:t>problem-solving skills</a:t>
            </a:r>
            <a:r>
              <a:rPr lang="en-US" dirty="0"/>
              <a:t>, and this is the reason why good mathematicians, physicists</a:t>
            </a:r>
            <a:r>
              <a:rPr lang="bg-BG" dirty="0"/>
              <a:t> </a:t>
            </a:r>
            <a:r>
              <a:rPr lang="en-US" dirty="0"/>
              <a:t>and people of scientific or engineering background learn programming and software technologies very quickly.</a:t>
            </a:r>
          </a:p>
          <a:p>
            <a:pPr marL="628650" lvl="1" indent="-171450">
              <a:lnSpc>
                <a:spcPct val="110000"/>
              </a:lnSpc>
              <a:buFont typeface="Arial" panose="020B0604020202020204" pitchFamily="34" charset="0"/>
              <a:buChar char="•"/>
            </a:pPr>
            <a:r>
              <a:rPr lang="en-US" b="1" dirty="0"/>
              <a:t>Remember: it is not required to have strong math skills to become a software developer</a:t>
            </a:r>
            <a:r>
              <a:rPr lang="en-US" dirty="0"/>
              <a:t>, but it helps. It helps because math skills include tech problem solving skills and logical thinking.</a:t>
            </a:r>
          </a:p>
          <a:p>
            <a:pPr marL="0" lvl="0" indent="0">
              <a:lnSpc>
                <a:spcPct val="110000"/>
              </a:lnSpc>
              <a:buFont typeface="Arial" panose="020B0604020202020204" pitchFamily="34" charset="0"/>
              <a:buNone/>
            </a:pPr>
            <a:r>
              <a:rPr lang="en-US" b="1" dirty="0"/>
              <a:t>Learn algorithmic thinking </a:t>
            </a:r>
            <a:r>
              <a:rPr lang="en-US" dirty="0"/>
              <a:t>and how to solve technical problems.</a:t>
            </a:r>
            <a:endParaRPr lang="bg-BG" dirty="0"/>
          </a:p>
          <a:p>
            <a:pPr marL="171450" lvl="0" indent="-171450">
              <a:lnSpc>
                <a:spcPct val="110000"/>
              </a:lnSpc>
              <a:buFont typeface="Arial" panose="020B0604020202020204" pitchFamily="34" charset="0"/>
              <a:buChar char="•"/>
            </a:pPr>
            <a:r>
              <a:rPr lang="en-US" dirty="0"/>
              <a:t>Be patient. You will need to solve at least a </a:t>
            </a:r>
            <a:r>
              <a:rPr lang="en-US" b="1" dirty="0"/>
              <a:t>thousand practical programming problems </a:t>
            </a:r>
            <a:r>
              <a:rPr lang="en-US" dirty="0"/>
              <a:t>and spend a </a:t>
            </a:r>
            <a:r>
              <a:rPr lang="en-US" b="1" dirty="0"/>
              <a:t>few thousands hours</a:t>
            </a:r>
            <a:r>
              <a:rPr lang="en-US" dirty="0"/>
              <a:t> in algorithm design, coding and debugging to acquire this skill, but it will be worth for your future tech career.</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4289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5.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www.postbank.bg/" TargetMode="Externa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45.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41.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hyperlink" Target="https://www.sbtech.com/" TargetMode="External"/><Relationship Id="rId24" Type="http://schemas.openxmlformats.org/officeDocument/2006/relationships/image" Target="../media/image51.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hyperlink" Target="https://coca-colahellenic.com/" TargetMode="External"/><Relationship Id="rId4" Type="http://schemas.openxmlformats.org/officeDocument/2006/relationships/image" Target="../media/image41.png"/><Relationship Id="rId9" Type="http://schemas.openxmlformats.org/officeDocument/2006/relationships/hyperlink" Target="https://www.softwaregroup.com/" TargetMode="Externa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hyperlink" Target="https://softuni.b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https://about.softuni.bg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554182" y="1691110"/>
            <a:ext cx="11083636" cy="747890"/>
          </a:xfrm>
        </p:spPr>
        <p:txBody>
          <a:bodyPr/>
          <a:lstStyle/>
          <a:p>
            <a:r>
              <a:rPr lang="en-US" dirty="0"/>
              <a:t>How Design Algorithms and Solve Exam Problems</a:t>
            </a:r>
            <a:r>
              <a:rPr lang="bg-BG" dirty="0"/>
              <a:t>?</a:t>
            </a:r>
            <a:endParaRPr lang="en-US" dirty="0"/>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182" y="664340"/>
            <a:ext cx="11083636" cy="882654"/>
          </a:xfrm>
        </p:spPr>
        <p:txBody>
          <a:bodyPr/>
          <a:lstStyle/>
          <a:p>
            <a:r>
              <a:rPr lang="en-US" dirty="0"/>
              <a:t>Problem Solving</a:t>
            </a:r>
          </a:p>
        </p:txBody>
      </p:sp>
      <p:pic>
        <p:nvPicPr>
          <p:cNvPr id="8" name="Picture 7" descr="A close up of a logo&#10;&#10;Description automatically generated">
            <a:extLst>
              <a:ext uri="{FF2B5EF4-FFF2-40B4-BE49-F238E27FC236}">
                <a16:creationId xmlns:a16="http://schemas.microsoft.com/office/drawing/2014/main" id="{0DB7DA2C-4F65-4744-8D47-544F334A4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27" y="2709000"/>
            <a:ext cx="1676541" cy="1911256"/>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ipod&#10;&#10;Description automatically generated">
            <a:extLst>
              <a:ext uri="{FF2B5EF4-FFF2-40B4-BE49-F238E27FC236}">
                <a16:creationId xmlns:a16="http://schemas.microsoft.com/office/drawing/2014/main" id="{7DA55F48-AC87-4099-AFF9-9779C0F84777}"/>
              </a:ext>
            </a:extLst>
          </p:cNvPr>
          <p:cNvPicPr>
            <a:picLocks noChangeAspect="1"/>
          </p:cNvPicPr>
          <p:nvPr/>
        </p:nvPicPr>
        <p:blipFill>
          <a:blip r:embed="rId3">
            <a:duotone>
              <a:schemeClr val="accent6">
                <a:shade val="45000"/>
                <a:satMod val="135000"/>
              </a:schemeClr>
              <a:prstClr val="white"/>
            </a:duotone>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16000" y="1269000"/>
            <a:ext cx="2655000" cy="2655000"/>
          </a:xfrm>
          <a:prstGeom prst="rect">
            <a:avLst/>
          </a:prstGeom>
        </p:spPr>
      </p:pic>
      <p:sp>
        <p:nvSpPr>
          <p:cNvPr id="4" name="Subtitle 3">
            <a:extLst>
              <a:ext uri="{FF2B5EF4-FFF2-40B4-BE49-F238E27FC236}">
                <a16:creationId xmlns:a16="http://schemas.microsoft.com/office/drawing/2014/main" id="{6E93B068-E005-4B27-AFF7-C5BB7AC61C21}"/>
              </a:ext>
            </a:extLst>
          </p:cNvPr>
          <p:cNvSpPr>
            <a:spLocks noGrp="1"/>
          </p:cNvSpPr>
          <p:nvPr>
            <p:ph type="subTitle" sz="quarter" idx="11"/>
          </p:nvPr>
        </p:nvSpPr>
        <p:spPr>
          <a:xfrm>
            <a:off x="615109" y="5630916"/>
            <a:ext cx="10961783" cy="768084"/>
          </a:xfrm>
        </p:spPr>
        <p:txBody>
          <a:bodyPr/>
          <a:lstStyle/>
          <a:p>
            <a:r>
              <a:rPr lang="en-US" dirty="0"/>
              <a:t>Define, Analyze, Plan, Implement, …</a:t>
            </a:r>
          </a:p>
        </p:txBody>
      </p:sp>
      <p:sp>
        <p:nvSpPr>
          <p:cNvPr id="5" name="Title 4">
            <a:extLst>
              <a:ext uri="{FF2B5EF4-FFF2-40B4-BE49-F238E27FC236}">
                <a16:creationId xmlns:a16="http://schemas.microsoft.com/office/drawing/2014/main" id="{2F7449F9-A50F-4A4C-8B02-DA92E7B01691}"/>
              </a:ext>
            </a:extLst>
          </p:cNvPr>
          <p:cNvSpPr>
            <a:spLocks noGrp="1"/>
          </p:cNvSpPr>
          <p:nvPr>
            <p:ph type="title" sz="quarter" idx="10"/>
          </p:nvPr>
        </p:nvSpPr>
        <p:spPr>
          <a:xfrm>
            <a:off x="615109" y="4749825"/>
            <a:ext cx="10961783" cy="768084"/>
          </a:xfrm>
        </p:spPr>
        <p:txBody>
          <a:bodyPr/>
          <a:lstStyle/>
          <a:p>
            <a:r>
              <a:rPr lang="en-US" dirty="0"/>
              <a:t>Stages of Problem Solving</a:t>
            </a:r>
          </a:p>
        </p:txBody>
      </p:sp>
    </p:spTree>
    <p:extLst>
      <p:ext uri="{BB962C8B-B14F-4D97-AF65-F5344CB8AC3E}">
        <p14:creationId xmlns:p14="http://schemas.microsoft.com/office/powerpoint/2010/main" val="21250772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AA2F52-DA95-43E2-8EBF-905505F1A6EA}"/>
              </a:ext>
            </a:extLst>
          </p:cNvPr>
          <p:cNvSpPr>
            <a:spLocks noGrp="1"/>
          </p:cNvSpPr>
          <p:nvPr>
            <p:ph type="body" sz="quarter" idx="10"/>
          </p:nvPr>
        </p:nvSpPr>
        <p:spPr>
          <a:xfrm>
            <a:off x="2181000" y="1089000"/>
            <a:ext cx="9755737" cy="5524124"/>
          </a:xfrm>
        </p:spPr>
        <p:txBody>
          <a:bodyPr>
            <a:normAutofit/>
          </a:bodyPr>
          <a:lstStyle/>
          <a:p>
            <a:pPr>
              <a:buClr>
                <a:schemeClr val="tx1"/>
              </a:buClr>
            </a:pPr>
            <a:r>
              <a:rPr lang="en-GB" sz="3600" dirty="0"/>
              <a:t>Requires a logical thinking (</a:t>
            </a:r>
            <a:r>
              <a:rPr lang="en-GB" sz="3600" b="1" dirty="0">
                <a:solidFill>
                  <a:schemeClr val="bg1"/>
                </a:solidFill>
              </a:rPr>
              <a:t>algorithmic thinking</a:t>
            </a:r>
            <a:r>
              <a:rPr lang="en-GB" sz="3600" dirty="0"/>
              <a:t>)</a:t>
            </a:r>
          </a:p>
          <a:p>
            <a:pPr lvl="1">
              <a:buClr>
                <a:schemeClr val="tx1"/>
              </a:buClr>
            </a:pPr>
            <a:r>
              <a:rPr lang="en-GB" sz="3400" b="1" dirty="0">
                <a:solidFill>
                  <a:schemeClr val="bg1"/>
                </a:solidFill>
              </a:rPr>
              <a:t>Define</a:t>
            </a:r>
            <a:r>
              <a:rPr lang="en-GB" sz="3400" dirty="0"/>
              <a:t> the problem</a:t>
            </a:r>
          </a:p>
          <a:p>
            <a:pPr lvl="1">
              <a:buClr>
                <a:schemeClr val="tx1"/>
              </a:buClr>
            </a:pPr>
            <a:r>
              <a:rPr lang="en-GB" sz="3400" b="1" dirty="0">
                <a:solidFill>
                  <a:schemeClr val="bg1"/>
                </a:solidFill>
              </a:rPr>
              <a:t>Analyse</a:t>
            </a:r>
            <a:r>
              <a:rPr lang="en-GB" sz="3400" dirty="0"/>
              <a:t> the problem</a:t>
            </a:r>
          </a:p>
          <a:p>
            <a:pPr lvl="1">
              <a:buClr>
                <a:schemeClr val="tx1"/>
              </a:buClr>
            </a:pPr>
            <a:r>
              <a:rPr lang="en-GB" sz="3400" b="1" dirty="0">
                <a:solidFill>
                  <a:schemeClr val="bg1"/>
                </a:solidFill>
              </a:rPr>
              <a:t>Identify</a:t>
            </a:r>
            <a:r>
              <a:rPr lang="en-GB" sz="3400" dirty="0"/>
              <a:t> potential solutions</a:t>
            </a:r>
          </a:p>
          <a:p>
            <a:pPr lvl="1">
              <a:buClr>
                <a:schemeClr val="tx1"/>
              </a:buClr>
            </a:pPr>
            <a:r>
              <a:rPr lang="en-GB" sz="3400" b="1" dirty="0">
                <a:solidFill>
                  <a:schemeClr val="bg1"/>
                </a:solidFill>
              </a:rPr>
              <a:t>Evaluate</a:t>
            </a:r>
            <a:r>
              <a:rPr lang="en-GB" sz="3400" dirty="0"/>
              <a:t> and choose a solution</a:t>
            </a:r>
          </a:p>
          <a:p>
            <a:pPr lvl="1">
              <a:buClr>
                <a:schemeClr val="tx1"/>
              </a:buClr>
            </a:pPr>
            <a:r>
              <a:rPr lang="en-GB" sz="3400" b="1" dirty="0">
                <a:solidFill>
                  <a:schemeClr val="bg1"/>
                </a:solidFill>
              </a:rPr>
              <a:t>Plan</a:t>
            </a:r>
            <a:r>
              <a:rPr lang="en-GB" sz="3400" dirty="0"/>
              <a:t> actions (algorithm)</a:t>
            </a:r>
          </a:p>
          <a:p>
            <a:pPr lvl="1">
              <a:buClr>
                <a:schemeClr val="tx1"/>
              </a:buClr>
            </a:pPr>
            <a:r>
              <a:rPr lang="en-GB" sz="3400" b="1" dirty="0">
                <a:solidFill>
                  <a:schemeClr val="bg1"/>
                </a:solidFill>
              </a:rPr>
              <a:t>Implement</a:t>
            </a:r>
            <a:r>
              <a:rPr lang="en-GB" sz="3400" dirty="0"/>
              <a:t> the algorithm</a:t>
            </a:r>
          </a:p>
          <a:p>
            <a:pPr lvl="1">
              <a:buClr>
                <a:schemeClr val="tx1"/>
              </a:buClr>
            </a:pPr>
            <a:r>
              <a:rPr lang="en-GB" sz="3400" b="1" dirty="0">
                <a:solidFill>
                  <a:schemeClr val="bg1"/>
                </a:solidFill>
              </a:rPr>
              <a:t>Review</a:t>
            </a:r>
            <a:r>
              <a:rPr lang="en-GB" sz="3400" dirty="0"/>
              <a:t> the results (testing)</a:t>
            </a:r>
            <a:endParaRPr lang="en-US" sz="3400" dirty="0"/>
          </a:p>
        </p:txBody>
      </p:sp>
      <p:sp>
        <p:nvSpPr>
          <p:cNvPr id="4" name="Title 3">
            <a:extLst>
              <a:ext uri="{FF2B5EF4-FFF2-40B4-BE49-F238E27FC236}">
                <a16:creationId xmlns:a16="http://schemas.microsoft.com/office/drawing/2014/main" id="{AD6C0240-739E-42F1-83BC-FDC052217265}"/>
              </a:ext>
            </a:extLst>
          </p:cNvPr>
          <p:cNvSpPr>
            <a:spLocks noGrp="1"/>
          </p:cNvSpPr>
          <p:nvPr>
            <p:ph type="title"/>
          </p:nvPr>
        </p:nvSpPr>
        <p:spPr/>
        <p:txBody>
          <a:bodyPr>
            <a:normAutofit/>
          </a:bodyPr>
          <a:lstStyle/>
          <a:p>
            <a:r>
              <a:rPr lang="en-GB" dirty="0"/>
              <a:t>Solving a Problem</a:t>
            </a:r>
            <a:endParaRPr lang="en-US" dirty="0"/>
          </a:p>
        </p:txBody>
      </p:sp>
      <p:sp>
        <p:nvSpPr>
          <p:cNvPr id="7" name="Slide Number">
            <a:extLst>
              <a:ext uri="{FF2B5EF4-FFF2-40B4-BE49-F238E27FC236}">
                <a16:creationId xmlns:a16="http://schemas.microsoft.com/office/drawing/2014/main" id="{89E421B4-E6A0-4032-AC80-D2B09FF6A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140865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AE02FA-6AD7-4B3D-AB5F-992097676C48}"/>
              </a:ext>
            </a:extLst>
          </p:cNvPr>
          <p:cNvSpPr>
            <a:spLocks noGrp="1"/>
          </p:cNvSpPr>
          <p:nvPr>
            <p:ph type="body" sz="quarter" idx="10"/>
          </p:nvPr>
        </p:nvSpPr>
        <p:spPr>
          <a:xfrm>
            <a:off x="190402" y="1268999"/>
            <a:ext cx="11818096" cy="5455891"/>
          </a:xfrm>
        </p:spPr>
        <p:txBody>
          <a:bodyPr>
            <a:noAutofit/>
          </a:bodyPr>
          <a:lstStyle/>
          <a:p>
            <a:pPr>
              <a:lnSpc>
                <a:spcPct val="110000"/>
              </a:lnSpc>
              <a:buClr>
                <a:schemeClr val="tx1"/>
              </a:buClr>
            </a:pPr>
            <a:r>
              <a:rPr lang="en-GB" sz="3200" b="1" dirty="0">
                <a:solidFill>
                  <a:schemeClr val="bg1"/>
                </a:solidFill>
              </a:rPr>
              <a:t>Define</a:t>
            </a:r>
            <a:r>
              <a:rPr lang="en-GB" sz="3200" b="1" dirty="0"/>
              <a:t> the problem</a:t>
            </a:r>
            <a:r>
              <a:rPr lang="en-GB" sz="3200" dirty="0"/>
              <a:t>: laptop for learning programming</a:t>
            </a:r>
          </a:p>
          <a:p>
            <a:pPr>
              <a:lnSpc>
                <a:spcPct val="110000"/>
              </a:lnSpc>
              <a:buClr>
                <a:schemeClr val="tx1"/>
              </a:buClr>
            </a:pPr>
            <a:r>
              <a:rPr lang="en-GB" sz="3200" b="1" dirty="0">
                <a:solidFill>
                  <a:schemeClr val="bg1"/>
                </a:solidFill>
              </a:rPr>
              <a:t>Analyse</a:t>
            </a:r>
            <a:r>
              <a:rPr lang="en-GB" sz="3200" b="1" dirty="0"/>
              <a:t> the problem</a:t>
            </a:r>
            <a:r>
              <a:rPr lang="en-GB" sz="3200" dirty="0"/>
              <a:t>: what </a:t>
            </a:r>
            <a:r>
              <a:rPr lang="en-US" sz="3200" dirty="0"/>
              <a:t>hardware configuration we need?</a:t>
            </a:r>
            <a:endParaRPr lang="en-GB" sz="3200" dirty="0"/>
          </a:p>
          <a:p>
            <a:pPr>
              <a:lnSpc>
                <a:spcPct val="110000"/>
              </a:lnSpc>
              <a:buClr>
                <a:schemeClr val="tx1"/>
              </a:buClr>
            </a:pPr>
            <a:r>
              <a:rPr lang="en-GB" sz="3200" b="1" dirty="0">
                <a:solidFill>
                  <a:schemeClr val="bg1"/>
                </a:solidFill>
              </a:rPr>
              <a:t>Identify</a:t>
            </a:r>
            <a:r>
              <a:rPr lang="en-GB" sz="3200" b="1" dirty="0"/>
              <a:t> solutions</a:t>
            </a:r>
            <a:r>
              <a:rPr lang="en-GB" sz="3200" dirty="0"/>
              <a:t>: online store, local store, second-hand market</a:t>
            </a:r>
          </a:p>
          <a:p>
            <a:pPr>
              <a:lnSpc>
                <a:spcPct val="110000"/>
              </a:lnSpc>
              <a:buClr>
                <a:schemeClr val="tx1"/>
              </a:buClr>
            </a:pPr>
            <a:r>
              <a:rPr lang="en-GB" sz="3200" b="1" dirty="0">
                <a:solidFill>
                  <a:schemeClr val="bg1"/>
                </a:solidFill>
              </a:rPr>
              <a:t>Evaluate</a:t>
            </a:r>
            <a:r>
              <a:rPr lang="en-GB" sz="3200" dirty="0"/>
              <a:t> </a:t>
            </a:r>
            <a:r>
              <a:rPr lang="en-GB" sz="3200" b="1" dirty="0"/>
              <a:t>and</a:t>
            </a:r>
            <a:r>
              <a:rPr lang="en-GB" sz="3200" dirty="0"/>
              <a:t> </a:t>
            </a:r>
            <a:r>
              <a:rPr lang="en-GB" sz="3200" b="1" dirty="0"/>
              <a:t>choose a solution</a:t>
            </a:r>
            <a:r>
              <a:rPr lang="en-GB" sz="3200" dirty="0"/>
              <a:t>: purchase a new laptop online</a:t>
            </a:r>
          </a:p>
          <a:p>
            <a:pPr>
              <a:lnSpc>
                <a:spcPct val="110000"/>
              </a:lnSpc>
              <a:buClr>
                <a:schemeClr val="tx1"/>
              </a:buClr>
            </a:pPr>
            <a:r>
              <a:rPr lang="en-GB" sz="3200" b="1" dirty="0">
                <a:solidFill>
                  <a:schemeClr val="bg1"/>
                </a:solidFill>
              </a:rPr>
              <a:t>Plan</a:t>
            </a:r>
            <a:r>
              <a:rPr lang="en-GB" sz="3200" dirty="0"/>
              <a:t> </a:t>
            </a:r>
            <a:r>
              <a:rPr lang="en-GB" sz="3200" b="1" dirty="0"/>
              <a:t>actions</a:t>
            </a:r>
            <a:r>
              <a:rPr lang="en-GB" sz="3200" dirty="0"/>
              <a:t> (</a:t>
            </a:r>
            <a:r>
              <a:rPr lang="en-GB" sz="3200" b="1" dirty="0"/>
              <a:t>algorithm</a:t>
            </a:r>
            <a:r>
              <a:rPr lang="en-GB" sz="3200" dirty="0"/>
              <a:t>): find the top 3 online hardware stores, ask friends, search by parameters, compare offers, place an order</a:t>
            </a:r>
          </a:p>
          <a:p>
            <a:pPr>
              <a:lnSpc>
                <a:spcPct val="110000"/>
              </a:lnSpc>
              <a:buClr>
                <a:schemeClr val="tx1"/>
              </a:buClr>
            </a:pPr>
            <a:r>
              <a:rPr lang="en-GB" sz="3200" b="1" dirty="0">
                <a:solidFill>
                  <a:schemeClr val="bg1"/>
                </a:solidFill>
              </a:rPr>
              <a:t>Implement</a:t>
            </a:r>
            <a:r>
              <a:rPr lang="en-GB" sz="3200" dirty="0"/>
              <a:t>: execute the plan</a:t>
            </a:r>
          </a:p>
          <a:p>
            <a:pPr>
              <a:lnSpc>
                <a:spcPct val="110000"/>
              </a:lnSpc>
              <a:buClr>
                <a:schemeClr val="tx1"/>
              </a:buClr>
            </a:pPr>
            <a:r>
              <a:rPr lang="en-GB" sz="3200" b="1" dirty="0">
                <a:solidFill>
                  <a:schemeClr val="bg1"/>
                </a:solidFill>
              </a:rPr>
              <a:t>Review</a:t>
            </a:r>
            <a:r>
              <a:rPr lang="en-GB" sz="3200" b="1" dirty="0"/>
              <a:t> the results</a:t>
            </a:r>
            <a:r>
              <a:rPr lang="en-GB" sz="3200" dirty="0"/>
              <a:t>: are we happy of our purchase?</a:t>
            </a:r>
            <a:endParaRPr lang="en-US" sz="3200" dirty="0"/>
          </a:p>
        </p:txBody>
      </p:sp>
      <p:sp>
        <p:nvSpPr>
          <p:cNvPr id="3" name="Title 2"/>
          <p:cNvSpPr>
            <a:spLocks noGrp="1"/>
          </p:cNvSpPr>
          <p:nvPr>
            <p:ph type="title"/>
          </p:nvPr>
        </p:nvSpPr>
        <p:spPr/>
        <p:txBody>
          <a:bodyPr/>
          <a:lstStyle/>
          <a:p>
            <a:r>
              <a:rPr lang="en-US" dirty="0"/>
              <a:t>Real-World Problem: Purchasing a Laptop</a:t>
            </a:r>
            <a:endParaRPr lang="bg-BG" dirty="0"/>
          </a:p>
        </p:txBody>
      </p:sp>
    </p:spTree>
    <p:extLst>
      <p:ext uri="{BB962C8B-B14F-4D97-AF65-F5344CB8AC3E}">
        <p14:creationId xmlns:p14="http://schemas.microsoft.com/office/powerpoint/2010/main" val="3837509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FF5FA149-389C-45FA-A6F7-4ACE90CA8304}"/>
              </a:ext>
            </a:extLst>
          </p:cNvPr>
          <p:cNvPicPr>
            <a:picLocks noChangeAspect="1"/>
          </p:cNvPicPr>
          <p:nvPr/>
        </p:nvPicPr>
        <p:blipFill>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26000" y="1584000"/>
            <a:ext cx="2475000" cy="2200275"/>
          </a:xfrm>
          <a:prstGeom prst="rect">
            <a:avLst/>
          </a:prstGeom>
        </p:spPr>
      </p:pic>
      <p:sp>
        <p:nvSpPr>
          <p:cNvPr id="5" name="Subtitle 4">
            <a:extLst>
              <a:ext uri="{FF2B5EF4-FFF2-40B4-BE49-F238E27FC236}">
                <a16:creationId xmlns:a16="http://schemas.microsoft.com/office/drawing/2014/main" id="{0320E78F-CF8E-4A0A-AD99-7B9252741545}"/>
              </a:ext>
            </a:extLst>
          </p:cNvPr>
          <p:cNvSpPr>
            <a:spLocks noGrp="1"/>
          </p:cNvSpPr>
          <p:nvPr>
            <p:ph type="subTitle" sz="quarter" idx="11"/>
          </p:nvPr>
        </p:nvSpPr>
        <p:spPr/>
        <p:txBody>
          <a:bodyPr/>
          <a:lstStyle/>
          <a:p>
            <a:r>
              <a:rPr lang="en-US" dirty="0"/>
              <a:t>Examples of Logical and Tech Problems</a:t>
            </a:r>
          </a:p>
        </p:txBody>
      </p:sp>
      <p:sp>
        <p:nvSpPr>
          <p:cNvPr id="4" name="Title 3">
            <a:extLst>
              <a:ext uri="{FF2B5EF4-FFF2-40B4-BE49-F238E27FC236}">
                <a16:creationId xmlns:a16="http://schemas.microsoft.com/office/drawing/2014/main" id="{5F676A97-3136-42B0-AC8A-C094BECE026C}"/>
              </a:ext>
            </a:extLst>
          </p:cNvPr>
          <p:cNvSpPr>
            <a:spLocks noGrp="1"/>
          </p:cNvSpPr>
          <p:nvPr>
            <p:ph type="title" sz="quarter" idx="10"/>
          </p:nvPr>
        </p:nvSpPr>
        <p:spPr/>
        <p:txBody>
          <a:bodyPr/>
          <a:lstStyle/>
          <a:p>
            <a:r>
              <a:rPr lang="en-US" dirty="0"/>
              <a:t>Sample Problems</a:t>
            </a:r>
          </a:p>
        </p:txBody>
      </p:sp>
    </p:spTree>
    <p:extLst>
      <p:ext uri="{BB962C8B-B14F-4D97-AF65-F5344CB8AC3E}">
        <p14:creationId xmlns:p14="http://schemas.microsoft.com/office/powerpoint/2010/main" val="24981500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a:extLst>
              <a:ext uri="{FF2B5EF4-FFF2-40B4-BE49-F238E27FC236}">
                <a16:creationId xmlns:a16="http://schemas.microsoft.com/office/drawing/2014/main" id="{A81D30C8-3CFE-42A3-97B4-EF78E7871A8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191942" y="1524000"/>
            <a:ext cx="5904059" cy="4873191"/>
          </a:xfrm>
        </p:spPr>
        <p:txBody>
          <a:bodyPr/>
          <a:lstStyle/>
          <a:p>
            <a:r>
              <a:rPr lang="en-GB" dirty="0"/>
              <a:t>Connect all the </a:t>
            </a:r>
            <a:r>
              <a:rPr lang="en-GB" b="1" dirty="0">
                <a:solidFill>
                  <a:schemeClr val="bg1"/>
                </a:solidFill>
              </a:rPr>
              <a:t>9</a:t>
            </a:r>
            <a:r>
              <a:rPr lang="en-GB" dirty="0"/>
              <a:t> </a:t>
            </a:r>
            <a:r>
              <a:rPr lang="en-GB" b="1" dirty="0">
                <a:solidFill>
                  <a:schemeClr val="bg1"/>
                </a:solidFill>
              </a:rPr>
              <a:t>dots</a:t>
            </a:r>
            <a:r>
              <a:rPr lang="en-US" dirty="0"/>
              <a:t>,</a:t>
            </a:r>
            <a:br>
              <a:rPr lang="en-US" dirty="0"/>
            </a:br>
            <a:r>
              <a:rPr lang="en-US" dirty="0"/>
              <a:t>using only </a:t>
            </a:r>
            <a:r>
              <a:rPr lang="en-US" b="1" dirty="0">
                <a:solidFill>
                  <a:schemeClr val="bg1"/>
                </a:solidFill>
              </a:rPr>
              <a:t>4</a:t>
            </a:r>
            <a:r>
              <a:rPr lang="en-US" dirty="0"/>
              <a:t> </a:t>
            </a:r>
            <a:r>
              <a:rPr lang="en-US" b="1" dirty="0">
                <a:solidFill>
                  <a:schemeClr val="bg1"/>
                </a:solidFill>
              </a:rPr>
              <a:t>lines</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US" dirty="0"/>
              <a:t>Logical Thinking Problem: </a:t>
            </a:r>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723900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724701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723900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905979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906780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905979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10880580" y="1902553"/>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10888590" y="3505200"/>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10880580" y="5101555"/>
            <a:ext cx="381000" cy="381000"/>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273D629-CA6D-40BA-8D67-1A4A87D8378D}"/>
              </a:ext>
            </a:extLst>
          </p:cNvPr>
          <p:cNvSpPr/>
          <p:nvPr/>
        </p:nvSpPr>
        <p:spPr bwMode="auto">
          <a:xfrm>
            <a:off x="6934200" y="1600200"/>
            <a:ext cx="4630788" cy="42672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p:nvPr/>
        </p:nvCxnSpPr>
        <p:spPr>
          <a:xfrm flipV="1">
            <a:off x="743758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flipH="1">
            <a:off x="7437511" y="2093053"/>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p:nvPr/>
        </p:nvCxnSpPr>
        <p:spPr>
          <a:xfrm flipV="1">
            <a:off x="11079020" y="2057400"/>
            <a:ext cx="0" cy="327660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a:off x="7429501" y="5311544"/>
            <a:ext cx="3694689" cy="0"/>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388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74617556"/>
              </p:ext>
            </p:extLst>
          </p:nvPr>
        </p:nvGraphicFramePr>
        <p:xfrm>
          <a:off x="2798362" y="1398736"/>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The Missing Piece</a:t>
            </a:r>
          </a:p>
        </p:txBody>
      </p:sp>
      <p:sp>
        <p:nvSpPr>
          <p:cNvPr id="2" name="Rectangle 1"/>
          <p:cNvSpPr/>
          <p:nvPr/>
        </p:nvSpPr>
        <p:spPr bwMode="auto">
          <a:xfrm>
            <a:off x="3237469" y="2435223"/>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737667"/>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775891"/>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434535"/>
            <a:ext cx="2199761" cy="662032"/>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1"/>
          <p:cNvSpPr/>
          <p:nvPr/>
        </p:nvSpPr>
        <p:spPr bwMode="auto">
          <a:xfrm>
            <a:off x="5437228" y="4493942"/>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3234803" y="5534885"/>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5431903" y="5534885"/>
            <a:ext cx="2199761" cy="662032"/>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6763259" y="5535541"/>
            <a:ext cx="2199761" cy="672590"/>
          </a:xfrm>
          <a:prstGeom prst="corner">
            <a:avLst>
              <a:gd name="adj1" fmla="val 47700"/>
              <a:gd name="adj2" fmla="val 196893"/>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B467D24F-AF28-405D-8110-99E6E57C752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6547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4.79167E-6 -4.07407E-6 L -0.18007 -0.30115 " pathEditMode="relative" rAng="0" ptsTypes="AA">
                                      <p:cBhvr>
                                        <p:cTn id="8" dur="2000" spd="-100000" fill="hold"/>
                                        <p:tgtEl>
                                          <p:spTgt spid="10"/>
                                        </p:tgtEl>
                                        <p:attrNameLst>
                                          <p:attrName>ppt_x</p:attrName>
                                          <p:attrName>ppt_y</p:attrName>
                                        </p:attrNameLst>
                                      </p:cBhvr>
                                      <p:rCtr x="-9010" y="-15069"/>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1.25E-6 0 L 0.28828 -0.55023 " pathEditMode="relative" rAng="0" ptsTypes="AA">
                                      <p:cBhvr>
                                        <p:cTn id="13" dur="2000" spd="-100000" fill="hold"/>
                                        <p:tgtEl>
                                          <p:spTgt spid="11"/>
                                        </p:tgtEl>
                                        <p:attrNameLst>
                                          <p:attrName>ppt_x</p:attrName>
                                          <p:attrName>ppt_y</p:attrName>
                                        </p:attrNameLst>
                                      </p:cBhvr>
                                      <p:rCtr x="14414" y="-27523"/>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2.91667E-6 -4.07407E-6 L 0.1095 -0.45138 " pathEditMode="relative" rAng="0" ptsTypes="AA">
                                      <p:cBhvr>
                                        <p:cTn id="18" dur="2000" spd="-100000" fill="hold"/>
                                        <p:tgtEl>
                                          <p:spTgt spid="13"/>
                                        </p:tgtEl>
                                        <p:attrNameLst>
                                          <p:attrName>ppt_x</p:attrName>
                                          <p:attrName>ppt_y</p:attrName>
                                        </p:attrNameLst>
                                      </p:cBhvr>
                                      <p:rCtr x="5469" y="-22569"/>
                                    </p:animMotion>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42" presetClass="path" presetSubtype="0" accel="50000" decel="50000" fill="hold" grpId="1" nodeType="withEffect">
                                  <p:stCondLst>
                                    <p:cond delay="0"/>
                                  </p:stCondLst>
                                  <p:childTnLst>
                                    <p:animMotion origin="layout" path="M -1.875E-6 0 L -0.00039 -0.40069 " pathEditMode="relative" rAng="0" ptsTypes="AA">
                                      <p:cBhvr>
                                        <p:cTn id="23" dur="2000" spd="-100000" fill="hold"/>
                                        <p:tgtEl>
                                          <p:spTgt spid="12"/>
                                        </p:tgtEl>
                                        <p:attrNameLst>
                                          <p:attrName>ppt_x</p:attrName>
                                          <p:attrName>ppt_y</p:attrName>
                                        </p:attrNameLst>
                                      </p:cBhvr>
                                      <p:rCtr x="-26" y="-20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animBg="1"/>
      <p:bldP spid="13" grpId="1" animBg="1"/>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D71656E1-FEA6-4AA2-86D9-026DA5964BB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a:bodyPr>
          <a:lstStyle/>
          <a:p>
            <a:pPr marL="457200" indent="-457200"/>
            <a:r>
              <a:rPr lang="en-US" sz="3200" dirty="0"/>
              <a:t>You are mixing cement and the recipe calls for </a:t>
            </a:r>
            <a:r>
              <a:rPr lang="en-US" sz="3200" b="1" dirty="0">
                <a:solidFill>
                  <a:schemeClr val="bg1"/>
                </a:solidFill>
              </a:rPr>
              <a:t>5 gallons </a:t>
            </a:r>
            <a:r>
              <a:rPr lang="en-US" sz="3200" dirty="0"/>
              <a:t>of water</a:t>
            </a:r>
          </a:p>
          <a:p>
            <a:pPr marL="457200" indent="-457200"/>
            <a:r>
              <a:rPr lang="en-US" sz="3200" dirty="0"/>
              <a:t>You have </a:t>
            </a:r>
            <a:r>
              <a:rPr lang="en-US" sz="3200" b="1" dirty="0">
                <a:solidFill>
                  <a:schemeClr val="bg1"/>
                </a:solidFill>
              </a:rPr>
              <a:t>unlimited amount of water</a:t>
            </a:r>
            <a:r>
              <a:rPr lang="en-US" sz="3200" dirty="0"/>
              <a:t> (a garden hose) </a:t>
            </a:r>
            <a:endParaRPr lang="en-US" sz="3200" b="1" dirty="0">
              <a:solidFill>
                <a:schemeClr val="bg1"/>
              </a:solidFill>
            </a:endParaRPr>
          </a:p>
          <a:p>
            <a:pPr marL="457200" indent="-457200"/>
            <a:r>
              <a:rPr lang="en-US" sz="3200" dirty="0"/>
              <a:t>You only have a </a:t>
            </a:r>
            <a:r>
              <a:rPr lang="en-US" sz="3200" b="1" dirty="0">
                <a:solidFill>
                  <a:schemeClr val="bg1"/>
                </a:solidFill>
              </a:rPr>
              <a:t>4-gallon bucket </a:t>
            </a:r>
            <a:r>
              <a:rPr lang="en-US" sz="3200" dirty="0"/>
              <a:t>and a </a:t>
            </a:r>
            <a:r>
              <a:rPr lang="en-US" sz="3200" b="1" dirty="0">
                <a:solidFill>
                  <a:schemeClr val="bg1"/>
                </a:solidFill>
              </a:rPr>
              <a:t>7-gallon</a:t>
            </a:r>
            <a:r>
              <a:rPr lang="en-US" sz="3200" dirty="0"/>
              <a:t> </a:t>
            </a:r>
            <a:r>
              <a:rPr lang="en-US" sz="3200" b="1" dirty="0">
                <a:solidFill>
                  <a:schemeClr val="bg1"/>
                </a:solidFill>
              </a:rPr>
              <a:t>bucket</a:t>
            </a:r>
            <a:endParaRPr lang="en-US" sz="3200" dirty="0"/>
          </a:p>
          <a:p>
            <a:pPr marL="457200" indent="-457200"/>
            <a:r>
              <a:rPr lang="en-US" sz="3200" dirty="0"/>
              <a:t>Find a method to</a:t>
            </a:r>
            <a:r>
              <a:rPr lang="bg-BG" sz="3200" dirty="0"/>
              <a:t>:</a:t>
            </a:r>
            <a:r>
              <a:rPr lang="en-US" sz="3200" dirty="0"/>
              <a:t> </a:t>
            </a:r>
            <a:r>
              <a:rPr lang="en-US" sz="3200" b="1" dirty="0">
                <a:solidFill>
                  <a:schemeClr val="bg1"/>
                </a:solidFill>
              </a:rPr>
              <a:t>measure </a:t>
            </a:r>
            <a:r>
              <a:rPr lang="bg-BG" sz="3200" b="1" dirty="0">
                <a:solidFill>
                  <a:schemeClr val="bg1"/>
                </a:solidFill>
              </a:rPr>
              <a:t>5</a:t>
            </a:r>
            <a:r>
              <a:rPr lang="en-US" sz="3200" b="1" dirty="0">
                <a:solidFill>
                  <a:schemeClr val="bg1"/>
                </a:solidFill>
              </a:rPr>
              <a:t> gallons</a:t>
            </a:r>
            <a:endParaRPr lang="en-US" sz="3200" b="1" dirty="0">
              <a:ln w="0"/>
              <a:solidFill>
                <a:schemeClr val="bg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Logical Thinking Problem: Five Gallons</a:t>
            </a:r>
            <a:endParaRPr lang="bg-BG" dirty="0"/>
          </a:p>
        </p:txBody>
      </p:sp>
      <p:grpSp>
        <p:nvGrpSpPr>
          <p:cNvPr id="10" name="Group 9">
            <a:extLst>
              <a:ext uri="{FF2B5EF4-FFF2-40B4-BE49-F238E27FC236}">
                <a16:creationId xmlns:a16="http://schemas.microsoft.com/office/drawing/2014/main" id="{1464B6EC-0D94-4D1A-A39F-670C5DBDAD3C}"/>
              </a:ext>
            </a:extLst>
          </p:cNvPr>
          <p:cNvGrpSpPr/>
          <p:nvPr/>
        </p:nvGrpSpPr>
        <p:grpSpPr>
          <a:xfrm>
            <a:off x="536666" y="4336866"/>
            <a:ext cx="1967872" cy="1967872"/>
            <a:chOff x="6096000" y="4429319"/>
            <a:chExt cx="1967872" cy="1967872"/>
          </a:xfrm>
        </p:grpSpPr>
        <p:pic>
          <p:nvPicPr>
            <p:cNvPr id="6" name="Picture 5">
              <a:extLst>
                <a:ext uri="{FF2B5EF4-FFF2-40B4-BE49-F238E27FC236}">
                  <a16:creationId xmlns:a16="http://schemas.microsoft.com/office/drawing/2014/main" id="{9C710563-5564-4E32-B9D2-FAE23EAC8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429319"/>
              <a:ext cx="1967872" cy="1967872"/>
            </a:xfrm>
            <a:prstGeom prst="rect">
              <a:avLst/>
            </a:prstGeom>
          </p:spPr>
        </p:pic>
        <p:sp>
          <p:nvSpPr>
            <p:cNvPr id="8" name="TextBox 7">
              <a:extLst>
                <a:ext uri="{FF2B5EF4-FFF2-40B4-BE49-F238E27FC236}">
                  <a16:creationId xmlns:a16="http://schemas.microsoft.com/office/drawing/2014/main" id="{60B41C1F-ADD2-43C3-A0ED-64EC5E6308BF}"/>
                </a:ext>
              </a:extLst>
            </p:cNvPr>
            <p:cNvSpPr txBox="1"/>
            <p:nvPr/>
          </p:nvSpPr>
          <p:spPr>
            <a:xfrm>
              <a:off x="6495474" y="5413255"/>
              <a:ext cx="1168924" cy="601997"/>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11" name="Group 10">
            <a:extLst>
              <a:ext uri="{FF2B5EF4-FFF2-40B4-BE49-F238E27FC236}">
                <a16:creationId xmlns:a16="http://schemas.microsoft.com/office/drawing/2014/main" id="{6364772D-2BA6-4A5D-B99B-D7B29DA9452F}"/>
              </a:ext>
            </a:extLst>
          </p:cNvPr>
          <p:cNvGrpSpPr/>
          <p:nvPr/>
        </p:nvGrpSpPr>
        <p:grpSpPr>
          <a:xfrm>
            <a:off x="2504538" y="3980039"/>
            <a:ext cx="2324701" cy="2324701"/>
            <a:chOff x="8514815" y="4072492"/>
            <a:chExt cx="2324701" cy="2324701"/>
          </a:xfrm>
        </p:grpSpPr>
        <p:pic>
          <p:nvPicPr>
            <p:cNvPr id="7" name="Picture 6">
              <a:extLst>
                <a:ext uri="{FF2B5EF4-FFF2-40B4-BE49-F238E27FC236}">
                  <a16:creationId xmlns:a16="http://schemas.microsoft.com/office/drawing/2014/main" id="{F1996773-0006-48B6-A4B4-606DA271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815" y="4072492"/>
              <a:ext cx="2324701" cy="2324701"/>
            </a:xfrm>
            <a:prstGeom prst="rect">
              <a:avLst/>
            </a:prstGeom>
          </p:spPr>
        </p:pic>
        <p:sp>
          <p:nvSpPr>
            <p:cNvPr id="9" name="TextBox 8">
              <a:extLst>
                <a:ext uri="{FF2B5EF4-FFF2-40B4-BE49-F238E27FC236}">
                  <a16:creationId xmlns:a16="http://schemas.microsoft.com/office/drawing/2014/main" id="{CF4E2AE3-CB6B-497A-8185-3C415F29A122}"/>
                </a:ext>
              </a:extLst>
            </p:cNvPr>
            <p:cNvSpPr txBox="1"/>
            <p:nvPr/>
          </p:nvSpPr>
          <p:spPr>
            <a:xfrm>
              <a:off x="9050318" y="5234842"/>
              <a:ext cx="1292268" cy="665924"/>
            </a:xfrm>
            <a:prstGeom prst="rect">
              <a:avLst/>
            </a:prstGeom>
            <a:noFill/>
            <a:ln w="12700">
              <a:noFill/>
            </a:ln>
            <a:effectLst>
              <a:outerShdw blurRad="38100" sx="102000" sy="102000" algn="ctr" rotWithShape="0">
                <a:prstClr val="black">
                  <a:alpha val="80000"/>
                </a:prst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solidFill>
                    <a:schemeClr val="bg2"/>
                  </a:solidFill>
                  <a:latin typeface="Consolas" panose="020B0609020204030204" pitchFamily="49" charset="0"/>
                </a:rPr>
                <a:t>7 gal</a:t>
              </a:r>
            </a:p>
          </p:txBody>
        </p:sp>
      </p:grpSp>
      <p:sp>
        <p:nvSpPr>
          <p:cNvPr id="2" name="Arrow: Right 1">
            <a:extLst>
              <a:ext uri="{FF2B5EF4-FFF2-40B4-BE49-F238E27FC236}">
                <a16:creationId xmlns:a16="http://schemas.microsoft.com/office/drawing/2014/main" id="{FD51A542-2974-4F04-8F4D-BB215C0585FA}"/>
              </a:ext>
            </a:extLst>
          </p:cNvPr>
          <p:cNvSpPr/>
          <p:nvPr/>
        </p:nvSpPr>
        <p:spPr bwMode="auto">
          <a:xfrm>
            <a:off x="4872439" y="5367550"/>
            <a:ext cx="990000" cy="44076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18" name="Group 17">
            <a:extLst>
              <a:ext uri="{FF2B5EF4-FFF2-40B4-BE49-F238E27FC236}">
                <a16:creationId xmlns:a16="http://schemas.microsoft.com/office/drawing/2014/main" id="{7C1E47C1-6016-49CE-B29E-6F234012AFE0}"/>
              </a:ext>
            </a:extLst>
          </p:cNvPr>
          <p:cNvGrpSpPr/>
          <p:nvPr/>
        </p:nvGrpSpPr>
        <p:grpSpPr>
          <a:xfrm>
            <a:off x="6194806" y="4336867"/>
            <a:ext cx="1967872" cy="1997714"/>
            <a:chOff x="6096000" y="3553821"/>
            <a:chExt cx="1710077" cy="1718459"/>
          </a:xfrm>
        </p:grpSpPr>
        <p:pic>
          <p:nvPicPr>
            <p:cNvPr id="12" name="Picture 11">
              <a:extLst>
                <a:ext uri="{FF2B5EF4-FFF2-40B4-BE49-F238E27FC236}">
                  <a16:creationId xmlns:a16="http://schemas.microsoft.com/office/drawing/2014/main" id="{BE8723F7-7FFF-4E37-BE23-7680B39CE955}"/>
                </a:ext>
              </a:extLst>
            </p:cNvPr>
            <p:cNvPicPr>
              <a:picLocks noChangeAspect="1"/>
            </p:cNvPicPr>
            <p:nvPr/>
          </p:nvPicPr>
          <p:blipFill>
            <a:blip r:embed="rId4"/>
            <a:stretch>
              <a:fillRect/>
            </a:stretch>
          </p:blipFill>
          <p:spPr>
            <a:xfrm>
              <a:off x="6096000" y="3553821"/>
              <a:ext cx="1710077" cy="1718459"/>
            </a:xfrm>
            <a:prstGeom prst="rect">
              <a:avLst/>
            </a:prstGeom>
          </p:spPr>
        </p:pic>
        <p:sp>
          <p:nvSpPr>
            <p:cNvPr id="17" name="TextBox 16">
              <a:extLst>
                <a:ext uri="{FF2B5EF4-FFF2-40B4-BE49-F238E27FC236}">
                  <a16:creationId xmlns:a16="http://schemas.microsoft.com/office/drawing/2014/main" id="{C98E71E7-AB3D-4B02-A681-599ED562D8B7}"/>
                </a:ext>
              </a:extLst>
            </p:cNvPr>
            <p:cNvSpPr txBox="1"/>
            <p:nvPr/>
          </p:nvSpPr>
          <p:spPr>
            <a:xfrm>
              <a:off x="6272986" y="4194356"/>
              <a:ext cx="1277585" cy="572836"/>
            </a:xfrm>
            <a:prstGeom prst="rect">
              <a:avLst/>
            </a:prstGeom>
            <a:noFill/>
            <a:ln w="12700">
              <a:noFill/>
            </a:ln>
            <a:effectLst>
              <a:outerShdw sx="102000" sy="102000" algn="ctr" rotWithShape="0">
                <a:schemeClr val="bg2">
                  <a:alpha val="80000"/>
                </a:schemeClr>
              </a:outerShdw>
            </a:effectLst>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effectLst>
                    <a:outerShdw blurRad="63500" sx="102000" sy="102000" algn="ctr" rotWithShape="0">
                      <a:schemeClr val="bg2">
                        <a:alpha val="40000"/>
                      </a:schemeClr>
                    </a:outerShdw>
                  </a:effectLst>
                  <a:latin typeface="Consolas" panose="020B0609020204030204" pitchFamily="49" charset="0"/>
                </a:rPr>
                <a:t>5 gal</a:t>
              </a:r>
            </a:p>
          </p:txBody>
        </p:sp>
      </p:grpSp>
      <p:sp>
        <p:nvSpPr>
          <p:cNvPr id="16" name="Rectangle 15">
            <a:extLst>
              <a:ext uri="{FF2B5EF4-FFF2-40B4-BE49-F238E27FC236}">
                <a16:creationId xmlns:a16="http://schemas.microsoft.com/office/drawing/2014/main" id="{5AE0C9A5-2160-453C-8136-F522C43AF63B}"/>
              </a:ext>
            </a:extLst>
          </p:cNvPr>
          <p:cNvSpPr/>
          <p:nvPr/>
        </p:nvSpPr>
        <p:spPr>
          <a:xfrm>
            <a:off x="5113480" y="4831663"/>
            <a:ext cx="397866" cy="646331"/>
          </a:xfrm>
          <a:prstGeom prst="rect">
            <a:avLst/>
          </a:prstGeom>
        </p:spPr>
        <p:txBody>
          <a:bodyPr wrap="none">
            <a:spAutoFit/>
          </a:bodyPr>
          <a:lstStyle/>
          <a:p>
            <a:r>
              <a:rPr lang="en-US" sz="3600" b="1" dirty="0"/>
              <a:t>?</a:t>
            </a:r>
          </a:p>
        </p:txBody>
      </p:sp>
    </p:spTree>
    <p:extLst>
      <p:ext uri="{BB962C8B-B14F-4D97-AF65-F5344CB8AC3E}">
        <p14:creationId xmlns:p14="http://schemas.microsoft.com/office/powerpoint/2010/main" val="2262724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D07ADF2-D647-4C4D-8590-DFC4A104573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ext Placeholder 1">
            <a:extLst>
              <a:ext uri="{FF2B5EF4-FFF2-40B4-BE49-F238E27FC236}">
                <a16:creationId xmlns:a16="http://schemas.microsoft.com/office/drawing/2014/main" id="{DE8A6514-6AEA-4219-AD1F-4209A2F54F2B}"/>
              </a:ext>
            </a:extLst>
          </p:cNvPr>
          <p:cNvSpPr>
            <a:spLocks noGrp="1"/>
          </p:cNvSpPr>
          <p:nvPr>
            <p:ph type="body" sz="quarter" idx="10"/>
          </p:nvPr>
        </p:nvSpPr>
        <p:spPr>
          <a:xfrm>
            <a:off x="190402" y="1196124"/>
            <a:ext cx="11818096" cy="5561125"/>
          </a:xfrm>
        </p:spPr>
        <p:txBody>
          <a:bodyPr>
            <a:normAutofit/>
          </a:bodyPr>
          <a:lstStyle/>
          <a:p>
            <a:pPr fontAlgn="base"/>
            <a:r>
              <a:rPr lang="en-US" sz="3200" dirty="0"/>
              <a:t>You have </a:t>
            </a:r>
            <a:r>
              <a:rPr lang="en-US" sz="3200" b="1" dirty="0">
                <a:solidFill>
                  <a:schemeClr val="bg1"/>
                </a:solidFill>
              </a:rPr>
              <a:t>10 piles </a:t>
            </a:r>
            <a:r>
              <a:rPr lang="en-US" sz="3200" dirty="0"/>
              <a:t>of </a:t>
            </a:r>
            <a:r>
              <a:rPr lang="en-US" sz="3200" b="1" dirty="0">
                <a:solidFill>
                  <a:schemeClr val="bg1"/>
                </a:solidFill>
              </a:rPr>
              <a:t>10</a:t>
            </a:r>
            <a:r>
              <a:rPr lang="en-US" sz="3200" dirty="0"/>
              <a:t> </a:t>
            </a:r>
            <a:r>
              <a:rPr lang="en-US" sz="3200" b="1" dirty="0">
                <a:solidFill>
                  <a:schemeClr val="bg1"/>
                </a:solidFill>
              </a:rPr>
              <a:t>gold</a:t>
            </a:r>
            <a:r>
              <a:rPr lang="en-US" sz="3200" dirty="0"/>
              <a:t> </a:t>
            </a:r>
            <a:r>
              <a:rPr lang="en-US" sz="3200" b="1" dirty="0">
                <a:solidFill>
                  <a:schemeClr val="bg1"/>
                </a:solidFill>
              </a:rPr>
              <a:t>coins</a:t>
            </a:r>
          </a:p>
          <a:p>
            <a:pPr fontAlgn="base"/>
            <a:r>
              <a:rPr lang="en-US" sz="3200" b="1" dirty="0">
                <a:solidFill>
                  <a:schemeClr val="bg1"/>
                </a:solidFill>
              </a:rPr>
              <a:t>All the coins </a:t>
            </a:r>
            <a:r>
              <a:rPr lang="en-US" sz="3200" dirty="0"/>
              <a:t>in one of these piles are </a:t>
            </a:r>
            <a:r>
              <a:rPr lang="en-US" sz="3200" b="1" dirty="0">
                <a:solidFill>
                  <a:schemeClr val="bg1"/>
                </a:solidFill>
              </a:rPr>
              <a:t>counterfeit</a:t>
            </a:r>
            <a:r>
              <a:rPr lang="en-US" sz="3200" dirty="0"/>
              <a:t>, </a:t>
            </a:r>
            <a:br>
              <a:rPr lang="en-US" sz="3200" dirty="0"/>
            </a:br>
            <a:r>
              <a:rPr lang="en-US" sz="3200" dirty="0"/>
              <a:t>and all the other coins are real</a:t>
            </a:r>
          </a:p>
          <a:p>
            <a:pPr fontAlgn="base"/>
            <a:r>
              <a:rPr lang="en-US" sz="3200" dirty="0"/>
              <a:t>A </a:t>
            </a:r>
            <a:r>
              <a:rPr lang="en-US" sz="3200" b="1" dirty="0">
                <a:solidFill>
                  <a:schemeClr val="bg1"/>
                </a:solidFill>
              </a:rPr>
              <a:t>real coin </a:t>
            </a:r>
            <a:r>
              <a:rPr lang="en-US" sz="3200" dirty="0"/>
              <a:t>weighs </a:t>
            </a:r>
            <a:r>
              <a:rPr lang="en-US" sz="3200" b="1" dirty="0">
                <a:solidFill>
                  <a:schemeClr val="bg1"/>
                </a:solidFill>
              </a:rPr>
              <a:t>10 grams</a:t>
            </a:r>
          </a:p>
          <a:p>
            <a:pPr fontAlgn="base"/>
            <a:r>
              <a:rPr lang="en-US" sz="3200" dirty="0"/>
              <a:t>A </a:t>
            </a:r>
            <a:r>
              <a:rPr lang="en-US" sz="3200" b="1" dirty="0">
                <a:solidFill>
                  <a:schemeClr val="bg1"/>
                </a:solidFill>
              </a:rPr>
              <a:t>counterfeit coin </a:t>
            </a:r>
            <a:r>
              <a:rPr lang="en-US" sz="3200" dirty="0"/>
              <a:t>weighs </a:t>
            </a:r>
            <a:r>
              <a:rPr lang="en-US" sz="3200" b="1" dirty="0">
                <a:solidFill>
                  <a:schemeClr val="bg1"/>
                </a:solidFill>
              </a:rPr>
              <a:t>11 grams</a:t>
            </a:r>
          </a:p>
          <a:p>
            <a:pPr fontAlgn="base"/>
            <a:r>
              <a:rPr lang="en-US" sz="3200" dirty="0"/>
              <a:t>You can use an extremely accurate</a:t>
            </a:r>
            <a:br>
              <a:rPr lang="en-US" sz="3200" dirty="0"/>
            </a:br>
            <a:r>
              <a:rPr lang="en-US" sz="3200" dirty="0"/>
              <a:t>digital weighing scale </a:t>
            </a:r>
            <a:r>
              <a:rPr lang="en-US" sz="3200" b="1" dirty="0">
                <a:solidFill>
                  <a:schemeClr val="bg1"/>
                </a:solidFill>
              </a:rPr>
              <a:t>only once</a:t>
            </a:r>
          </a:p>
          <a:p>
            <a:pPr fontAlgn="base"/>
            <a:r>
              <a:rPr lang="en-US" sz="3200" dirty="0"/>
              <a:t>How do you determine </a:t>
            </a:r>
            <a:r>
              <a:rPr lang="en-US" sz="3200" b="1" dirty="0"/>
              <a:t>which set of </a:t>
            </a:r>
            <a:br>
              <a:rPr lang="en-US" sz="3200" b="1" dirty="0"/>
            </a:br>
            <a:r>
              <a:rPr lang="en-US" sz="3200" b="1" dirty="0"/>
              <a:t>10 coins is faulty</a:t>
            </a:r>
            <a:r>
              <a:rPr lang="en-US" sz="3200" dirty="0"/>
              <a: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pic>
        <p:nvPicPr>
          <p:cNvPr id="6" name="Picture 5" descr="A picture containing cake, cup, gambling house, table&#10;&#10;Description automatically generated">
            <a:extLst>
              <a:ext uri="{FF2B5EF4-FFF2-40B4-BE49-F238E27FC236}">
                <a16:creationId xmlns:a16="http://schemas.microsoft.com/office/drawing/2014/main" id="{63AE9487-7275-4430-B493-A36E13C15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728" y="2682516"/>
            <a:ext cx="3424272" cy="2231484"/>
          </a:xfrm>
          <a:prstGeom prst="rect">
            <a:avLst/>
          </a:prstGeom>
        </p:spPr>
      </p:pic>
    </p:spTree>
    <p:extLst>
      <p:ext uri="{BB962C8B-B14F-4D97-AF65-F5344CB8AC3E}">
        <p14:creationId xmlns:p14="http://schemas.microsoft.com/office/powerpoint/2010/main" val="2424284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2" name="Text Placeholder 1"/>
          <p:cNvSpPr>
            <a:spLocks noGrp="1"/>
          </p:cNvSpPr>
          <p:nvPr>
            <p:ph type="body" sz="quarter" idx="10"/>
          </p:nvPr>
        </p:nvSpPr>
        <p:spPr/>
        <p:txBody>
          <a:bodyPr/>
          <a:lstStyle/>
          <a:p>
            <a:r>
              <a:rPr lang="en-US" dirty="0"/>
              <a:t>We are given a </a:t>
            </a:r>
            <a:r>
              <a:rPr lang="en-US" b="1" dirty="0"/>
              <a:t>list of letters</a:t>
            </a:r>
          </a:p>
          <a:p>
            <a:pPr lvl="1"/>
            <a:r>
              <a:rPr lang="en-US" dirty="0"/>
              <a:t>We want to find the </a:t>
            </a:r>
            <a:r>
              <a:rPr lang="en-US" b="1" dirty="0"/>
              <a:t>longest sub-list</a:t>
            </a:r>
            <a:r>
              <a:rPr lang="en-US" dirty="0"/>
              <a:t>, which is a </a:t>
            </a:r>
            <a:r>
              <a:rPr lang="en-US" b="1" dirty="0"/>
              <a:t>palindrome</a:t>
            </a:r>
            <a:r>
              <a:rPr lang="en-US" dirty="0"/>
              <a:t> (reads the same backward as forward) </a:t>
            </a:r>
          </a:p>
          <a:p>
            <a:r>
              <a:rPr lang="en-US" dirty="0"/>
              <a:t>Examples:</a:t>
            </a:r>
            <a:endParaRPr lang="bg-BG" dirty="0"/>
          </a:p>
        </p:txBody>
      </p:sp>
      <p:sp>
        <p:nvSpPr>
          <p:cNvPr id="3" name="Title 2"/>
          <p:cNvSpPr>
            <a:spLocks noGrp="1"/>
          </p:cNvSpPr>
          <p:nvPr>
            <p:ph type="title"/>
          </p:nvPr>
        </p:nvSpPr>
        <p:spPr/>
        <p:txBody>
          <a:bodyPr/>
          <a:lstStyle/>
          <a:p>
            <a:r>
              <a:rPr lang="en-US" dirty="0"/>
              <a:t>Tech Problem: Longest Palindrome Sub-List</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49803" y="3069000"/>
            <a:ext cx="4520038" cy="668361"/>
            <a:chOff x="2849803" y="3122233"/>
            <a:chExt cx="4520038"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333786"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96286"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98946" y="3979752"/>
            <a:ext cx="5803109" cy="668361"/>
            <a:chOff x="698946" y="4020639"/>
            <a:chExt cx="5803109"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66000"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6028500"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98946" y="4890504"/>
            <a:ext cx="5800236" cy="668361"/>
            <a:chOff x="701819" y="4978371"/>
            <a:chExt cx="5800236" cy="668361"/>
          </a:xfrm>
        </p:grpSpPr>
        <p:sp>
          <p:nvSpPr>
            <p:cNvPr id="22" name="Rectangle 21">
              <a:extLst>
                <a:ext uri="{FF2B5EF4-FFF2-40B4-BE49-F238E27FC236}">
                  <a16:creationId xmlns:a16="http://schemas.microsoft.com/office/drawing/2014/main" id="{A2E06AA5-DB5C-4CC4-957F-D8783E0A91E1}"/>
                </a:ext>
              </a:extLst>
            </p:cNvPr>
            <p:cNvSpPr/>
            <p:nvPr/>
          </p:nvSpPr>
          <p:spPr bwMode="auto">
            <a:xfrm>
              <a:off x="701819"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66000"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6028500"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698946" y="5801257"/>
            <a:ext cx="3879070" cy="668361"/>
            <a:chOff x="699517" y="5854490"/>
            <a:chExt cx="3879070"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542532"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4105032"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7753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7031EFB9-E200-4433-8F98-11EB50E3A1B8}"/>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39691" y="1224000"/>
            <a:ext cx="2712618" cy="2712618"/>
          </a:xfrm>
          <a:prstGeom prst="rect">
            <a:avLst/>
          </a:prstGeom>
        </p:spPr>
      </p:pic>
      <p:sp>
        <p:nvSpPr>
          <p:cNvPr id="3" name="Subtitle 2">
            <a:extLst>
              <a:ext uri="{FF2B5EF4-FFF2-40B4-BE49-F238E27FC236}">
                <a16:creationId xmlns:a16="http://schemas.microsoft.com/office/drawing/2014/main" id="{1E2F5A5B-9411-4314-B0F7-31AEC2E1FE97}"/>
              </a:ext>
            </a:extLst>
          </p:cNvPr>
          <p:cNvSpPr>
            <a:spLocks noGrp="1"/>
          </p:cNvSpPr>
          <p:nvPr>
            <p:ph type="subTitle" sz="quarter" idx="11"/>
          </p:nvPr>
        </p:nvSpPr>
        <p:spPr/>
        <p:txBody>
          <a:bodyPr/>
          <a:lstStyle/>
          <a:p>
            <a:r>
              <a:rPr lang="en-US" dirty="0"/>
              <a:t>Of the Sample Logical and Tech Problems</a:t>
            </a:r>
          </a:p>
        </p:txBody>
      </p:sp>
      <p:sp>
        <p:nvSpPr>
          <p:cNvPr id="4" name="Title 3">
            <a:extLst>
              <a:ext uri="{FF2B5EF4-FFF2-40B4-BE49-F238E27FC236}">
                <a16:creationId xmlns:a16="http://schemas.microsoft.com/office/drawing/2014/main" id="{5D1B7473-87DC-4DC0-931C-4A0B24941FCF}"/>
              </a:ext>
            </a:extLst>
          </p:cNvPr>
          <p:cNvSpPr>
            <a:spLocks noGrp="1"/>
          </p:cNvSpPr>
          <p:nvPr>
            <p:ph type="title" sz="quarter" idx="10"/>
          </p:nvPr>
        </p:nvSpPr>
        <p:spPr/>
        <p:txBody>
          <a:bodyPr/>
          <a:lstStyle/>
          <a:p>
            <a:r>
              <a:rPr lang="en-US"/>
              <a:t>Solutions</a:t>
            </a:r>
          </a:p>
        </p:txBody>
      </p:sp>
    </p:spTree>
    <p:extLst>
      <p:ext uri="{BB962C8B-B14F-4D97-AF65-F5344CB8AC3E}">
        <p14:creationId xmlns:p14="http://schemas.microsoft.com/office/powerpoint/2010/main" val="2679112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227F76DA-498C-42E7-97DB-2B48811A27F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4" name="Title 3"/>
          <p:cNvSpPr>
            <a:spLocks noGrp="1"/>
          </p:cNvSpPr>
          <p:nvPr>
            <p:ph type="title"/>
          </p:nvPr>
        </p:nvSpPr>
        <p:spPr>
          <a:xfrm>
            <a:off x="191944" y="83165"/>
            <a:ext cx="9503571" cy="882654"/>
          </a:xfrm>
        </p:spPr>
        <p:txBody>
          <a:bodyPr/>
          <a:lstStyle/>
          <a:p>
            <a:r>
              <a:rPr lang="en-US" dirty="0"/>
              <a:t>Questions?</a:t>
            </a:r>
          </a:p>
        </p:txBody>
      </p:sp>
    </p:spTree>
    <p:extLst>
      <p:ext uri="{BB962C8B-B14F-4D97-AF65-F5344CB8AC3E}">
        <p14:creationId xmlns:p14="http://schemas.microsoft.com/office/powerpoint/2010/main" val="2584605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a:extLst>
              <a:ext uri="{FF2B5EF4-FFF2-40B4-BE49-F238E27FC236}">
                <a16:creationId xmlns:a16="http://schemas.microsoft.com/office/drawing/2014/main" id="{B60B61C6-7257-4F29-9D3D-8EE3205654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0" name="Text Placeholder 19">
            <a:extLst>
              <a:ext uri="{FF2B5EF4-FFF2-40B4-BE49-F238E27FC236}">
                <a16:creationId xmlns:a16="http://schemas.microsoft.com/office/drawing/2014/main" id="{EC6061E9-1B34-40BF-ADBB-7FA810F12B0A}"/>
              </a:ext>
            </a:extLst>
          </p:cNvPr>
          <p:cNvSpPr>
            <a:spLocks noGrp="1"/>
          </p:cNvSpPr>
          <p:nvPr>
            <p:ph type="body" sz="quarter" idx="10"/>
          </p:nvPr>
        </p:nvSpPr>
        <p:spPr>
          <a:xfrm>
            <a:off x="211360" y="1281938"/>
            <a:ext cx="5904059" cy="4873191"/>
          </a:xfrm>
        </p:spPr>
        <p:txBody>
          <a:bodyPr/>
          <a:lstStyle/>
          <a:p>
            <a:r>
              <a:rPr lang="en-GB" dirty="0"/>
              <a:t>Let's </a:t>
            </a:r>
            <a:r>
              <a:rPr lang="en-GB" b="1" dirty="0">
                <a:solidFill>
                  <a:schemeClr val="bg1"/>
                </a:solidFill>
              </a:rPr>
              <a:t>think outside the box</a:t>
            </a:r>
            <a:r>
              <a:rPr lang="en-GB" dirty="0"/>
              <a:t>!</a:t>
            </a:r>
            <a:endParaRPr lang="en-US" dirty="0"/>
          </a:p>
          <a:p>
            <a:r>
              <a:rPr lang="en-GB" dirty="0"/>
              <a:t>What has changed?</a:t>
            </a:r>
          </a:p>
          <a:p>
            <a:pPr lvl="1"/>
            <a:r>
              <a:rPr lang="en-GB" dirty="0"/>
              <a:t>Our point of view</a:t>
            </a:r>
          </a:p>
        </p:txBody>
      </p:sp>
      <p:sp>
        <p:nvSpPr>
          <p:cNvPr id="3" name="Title 2">
            <a:extLst>
              <a:ext uri="{FF2B5EF4-FFF2-40B4-BE49-F238E27FC236}">
                <a16:creationId xmlns:a16="http://schemas.microsoft.com/office/drawing/2014/main" id="{13E93ED6-41D2-4D8F-962F-81E478D33E74}"/>
              </a:ext>
            </a:extLst>
          </p:cNvPr>
          <p:cNvSpPr>
            <a:spLocks noGrp="1"/>
          </p:cNvSpPr>
          <p:nvPr>
            <p:ph type="title"/>
          </p:nvPr>
        </p:nvSpPr>
        <p:spPr/>
        <p:txBody>
          <a:bodyPr/>
          <a:lstStyle/>
          <a:p>
            <a:r>
              <a:rPr lang="en-GB" dirty="0"/>
              <a:t>Nine Dots</a:t>
            </a:r>
            <a:endParaRPr lang="en-US" dirty="0"/>
          </a:p>
        </p:txBody>
      </p:sp>
      <p:sp>
        <p:nvSpPr>
          <p:cNvPr id="5" name="Oval 4">
            <a:extLst>
              <a:ext uri="{FF2B5EF4-FFF2-40B4-BE49-F238E27FC236}">
                <a16:creationId xmlns:a16="http://schemas.microsoft.com/office/drawing/2014/main" id="{47C61BCE-72BF-4AFC-842B-C04716D7D32F}"/>
              </a:ext>
            </a:extLst>
          </p:cNvPr>
          <p:cNvSpPr/>
          <p:nvPr/>
        </p:nvSpPr>
        <p:spPr bwMode="auto">
          <a:xfrm>
            <a:off x="648947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FD13CFE3-FF44-40D8-A176-AB5A6C133C5D}"/>
              </a:ext>
            </a:extLst>
          </p:cNvPr>
          <p:cNvSpPr/>
          <p:nvPr/>
        </p:nvSpPr>
        <p:spPr bwMode="auto">
          <a:xfrm>
            <a:off x="649942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7" name="Oval 6">
            <a:extLst>
              <a:ext uri="{FF2B5EF4-FFF2-40B4-BE49-F238E27FC236}">
                <a16:creationId xmlns:a16="http://schemas.microsoft.com/office/drawing/2014/main" id="{6FEFAD98-6664-443D-8EE3-1BF837762BFB}"/>
              </a:ext>
            </a:extLst>
          </p:cNvPr>
          <p:cNvSpPr/>
          <p:nvPr/>
        </p:nvSpPr>
        <p:spPr bwMode="auto">
          <a:xfrm>
            <a:off x="6499542"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 name="Oval 13">
            <a:extLst>
              <a:ext uri="{FF2B5EF4-FFF2-40B4-BE49-F238E27FC236}">
                <a16:creationId xmlns:a16="http://schemas.microsoft.com/office/drawing/2014/main" id="{D5B295E8-C922-45FA-9708-34E9D9372042}"/>
              </a:ext>
            </a:extLst>
          </p:cNvPr>
          <p:cNvSpPr/>
          <p:nvPr/>
        </p:nvSpPr>
        <p:spPr bwMode="auto">
          <a:xfrm>
            <a:off x="8087685"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Oval 14">
            <a:extLst>
              <a:ext uri="{FF2B5EF4-FFF2-40B4-BE49-F238E27FC236}">
                <a16:creationId xmlns:a16="http://schemas.microsoft.com/office/drawing/2014/main" id="{A5171DA4-996A-4625-A800-4BDF938608DF}"/>
              </a:ext>
            </a:extLst>
          </p:cNvPr>
          <p:cNvSpPr/>
          <p:nvPr/>
        </p:nvSpPr>
        <p:spPr bwMode="auto">
          <a:xfrm>
            <a:off x="8097642"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6" name="Oval 15">
            <a:extLst>
              <a:ext uri="{FF2B5EF4-FFF2-40B4-BE49-F238E27FC236}">
                <a16:creationId xmlns:a16="http://schemas.microsoft.com/office/drawing/2014/main" id="{FE89CABB-8FB4-4A93-92A1-ACC0945AA163}"/>
              </a:ext>
            </a:extLst>
          </p:cNvPr>
          <p:cNvSpPr/>
          <p:nvPr/>
        </p:nvSpPr>
        <p:spPr bwMode="auto">
          <a:xfrm>
            <a:off x="8054214"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7" name="Oval 16">
            <a:extLst>
              <a:ext uri="{FF2B5EF4-FFF2-40B4-BE49-F238E27FC236}">
                <a16:creationId xmlns:a16="http://schemas.microsoft.com/office/drawing/2014/main" id="{19627176-6D17-4F31-8736-F9FFDB345C58}"/>
              </a:ext>
            </a:extLst>
          </p:cNvPr>
          <p:cNvSpPr/>
          <p:nvPr/>
        </p:nvSpPr>
        <p:spPr bwMode="auto">
          <a:xfrm>
            <a:off x="9647511" y="1584000"/>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Oval 17">
            <a:extLst>
              <a:ext uri="{FF2B5EF4-FFF2-40B4-BE49-F238E27FC236}">
                <a16:creationId xmlns:a16="http://schemas.microsoft.com/office/drawing/2014/main" id="{A24DFC37-EF46-42DB-8BF1-ADCF1FC1CA07}"/>
              </a:ext>
            </a:extLst>
          </p:cNvPr>
          <p:cNvSpPr/>
          <p:nvPr/>
        </p:nvSpPr>
        <p:spPr bwMode="auto">
          <a:xfrm>
            <a:off x="9657468" y="3067933"/>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0FA41F71-F307-4E5E-9DE5-C590B912D488}"/>
              </a:ext>
            </a:extLst>
          </p:cNvPr>
          <p:cNvSpPr/>
          <p:nvPr/>
        </p:nvSpPr>
        <p:spPr bwMode="auto">
          <a:xfrm>
            <a:off x="9647511" y="4538698"/>
            <a:ext cx="523852" cy="488607"/>
          </a:xfrm>
          <a:prstGeom prst="ellipse">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958C6B5D-EF88-4D99-8FD2-5482A612C69E}"/>
              </a:ext>
            </a:extLst>
          </p:cNvPr>
          <p:cNvCxnSpPr>
            <a:cxnSpLocks/>
          </p:cNvCxnSpPr>
          <p:nvPr/>
        </p:nvCxnSpPr>
        <p:spPr>
          <a:xfrm flipH="1" flipV="1">
            <a:off x="6717928" y="1781832"/>
            <a:ext cx="3188075" cy="299482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1C70696-B685-46AC-9A85-12A7127578D1}"/>
              </a:ext>
            </a:extLst>
          </p:cNvPr>
          <p:cNvCxnSpPr>
            <a:cxnSpLocks/>
          </p:cNvCxnSpPr>
          <p:nvPr/>
        </p:nvCxnSpPr>
        <p:spPr>
          <a:xfrm>
            <a:off x="6761470" y="1781832"/>
            <a:ext cx="0" cy="4527168"/>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196DC741-CF1F-432F-8141-D1A6E954BB0D}"/>
              </a:ext>
            </a:extLst>
          </p:cNvPr>
          <p:cNvCxnSpPr>
            <a:cxnSpLocks/>
          </p:cNvCxnSpPr>
          <p:nvPr/>
        </p:nvCxnSpPr>
        <p:spPr>
          <a:xfrm flipV="1">
            <a:off x="6717928" y="1781833"/>
            <a:ext cx="4800597" cy="4527167"/>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0039CFF0-5409-42F1-9499-043B25900580}"/>
              </a:ext>
            </a:extLst>
          </p:cNvPr>
          <p:cNvCxnSpPr>
            <a:cxnSpLocks/>
          </p:cNvCxnSpPr>
          <p:nvPr/>
        </p:nvCxnSpPr>
        <p:spPr>
          <a:xfrm flipH="1" flipV="1">
            <a:off x="6746956" y="1798395"/>
            <a:ext cx="4771569" cy="21189"/>
          </a:xfrm>
          <a:prstGeom prst="line">
            <a:avLst/>
          </a:prstGeom>
          <a:ln w="10160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8549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91728673"/>
              </p:ext>
            </p:extLst>
          </p:nvPr>
        </p:nvGraphicFramePr>
        <p:xfrm>
          <a:off x="471000" y="1335075"/>
          <a:ext cx="6598065" cy="5153925"/>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96173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676526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5807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594953"/>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58471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11607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12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4737935"/>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7925316"/>
                  </a:ext>
                </a:extLst>
              </a:tr>
            </a:tbl>
          </a:graphicData>
        </a:graphic>
      </p:graphicFrame>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The Missing Piece</a:t>
            </a:r>
          </a:p>
        </p:txBody>
      </p:sp>
      <p:sp>
        <p:nvSpPr>
          <p:cNvPr id="10" name="Rectangle 1"/>
          <p:cNvSpPr/>
          <p:nvPr/>
        </p:nvSpPr>
        <p:spPr bwMode="auto">
          <a:xfrm>
            <a:off x="3109866" y="44302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Rectangle 2"/>
          <p:cNvSpPr/>
          <p:nvPr/>
        </p:nvSpPr>
        <p:spPr bwMode="auto">
          <a:xfrm>
            <a:off x="907441" y="5471224"/>
            <a:ext cx="2197100" cy="674361"/>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L-Shape 12"/>
          <p:cNvSpPr/>
          <p:nvPr/>
        </p:nvSpPr>
        <p:spPr bwMode="auto">
          <a:xfrm rot="10800000" flipH="1">
            <a:off x="3104541" y="5471224"/>
            <a:ext cx="2199761" cy="666201"/>
          </a:xfrm>
          <a:prstGeom prst="corner">
            <a:avLst>
              <a:gd name="adj1" fmla="val 52308"/>
              <a:gd name="adj2" fmla="val 132873"/>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L-Shape 11"/>
          <p:cNvSpPr/>
          <p:nvPr/>
        </p:nvSpPr>
        <p:spPr bwMode="auto">
          <a:xfrm flipH="1">
            <a:off x="4435896" y="5455410"/>
            <a:ext cx="2199761" cy="682016"/>
          </a:xfrm>
          <a:prstGeom prst="corner">
            <a:avLst>
              <a:gd name="adj1" fmla="val 47700"/>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7" name="Group 6"/>
          <p:cNvGrpSpPr/>
          <p:nvPr/>
        </p:nvGrpSpPr>
        <p:grpSpPr>
          <a:xfrm>
            <a:off x="910107" y="1674006"/>
            <a:ext cx="5725556" cy="1727286"/>
            <a:chOff x="3237469" y="1584325"/>
            <a:chExt cx="5725556" cy="1727286"/>
          </a:xfrm>
        </p:grpSpPr>
        <p:sp>
          <p:nvSpPr>
            <p:cNvPr id="2" name="Rectangle 1"/>
            <p:cNvSpPr/>
            <p:nvPr/>
          </p:nvSpPr>
          <p:spPr bwMode="auto">
            <a:xfrm>
              <a:off x="3237469" y="2281881"/>
              <a:ext cx="3525795" cy="1029730"/>
            </a:xfrm>
            <a:custGeom>
              <a:avLst/>
              <a:gdLst>
                <a:gd name="connsiteX0" fmla="*/ 0 w 3525795"/>
                <a:gd name="connsiteY0" fmla="*/ 0 h 1029730"/>
                <a:gd name="connsiteX1" fmla="*/ 3525795 w 3525795"/>
                <a:gd name="connsiteY1" fmla="*/ 0 h 1029730"/>
                <a:gd name="connsiteX2" fmla="*/ 3525795 w 3525795"/>
                <a:gd name="connsiteY2" fmla="*/ 1029730 h 1029730"/>
                <a:gd name="connsiteX3" fmla="*/ 0 w 3525795"/>
                <a:gd name="connsiteY3" fmla="*/ 1029730 h 1029730"/>
                <a:gd name="connsiteX4" fmla="*/ 0 w 3525795"/>
                <a:gd name="connsiteY4" fmla="*/ 0 h 1029730"/>
                <a:gd name="connsiteX0" fmla="*/ 0 w 3525795"/>
                <a:gd name="connsiteY0" fmla="*/ 1029730 h 1029730"/>
                <a:gd name="connsiteX1" fmla="*/ 3525795 w 3525795"/>
                <a:gd name="connsiteY1" fmla="*/ 0 h 1029730"/>
                <a:gd name="connsiteX2" fmla="*/ 3525795 w 3525795"/>
                <a:gd name="connsiteY2" fmla="*/ 1029730 h 1029730"/>
                <a:gd name="connsiteX3" fmla="*/ 0 w 3525795"/>
                <a:gd name="connsiteY3" fmla="*/ 1029730 h 1029730"/>
              </a:gdLst>
              <a:ahLst/>
              <a:cxnLst>
                <a:cxn ang="0">
                  <a:pos x="connsiteX0" y="connsiteY0"/>
                </a:cxn>
                <a:cxn ang="0">
                  <a:pos x="connsiteX1" y="connsiteY1"/>
                </a:cxn>
                <a:cxn ang="0">
                  <a:pos x="connsiteX2" y="connsiteY2"/>
                </a:cxn>
                <a:cxn ang="0">
                  <a:pos x="connsiteX3" y="connsiteY3"/>
                </a:cxn>
              </a:cxnLst>
              <a:rect l="l" t="t" r="r" b="b"/>
              <a:pathLst>
                <a:path w="3525795" h="1029730">
                  <a:moveTo>
                    <a:pt x="0" y="1029730"/>
                  </a:moveTo>
                  <a:lnTo>
                    <a:pt x="3525795" y="0"/>
                  </a:lnTo>
                  <a:lnTo>
                    <a:pt x="3525795" y="1029730"/>
                  </a:lnTo>
                  <a:lnTo>
                    <a:pt x="0" y="1029730"/>
                  </a:lnTo>
                  <a:close/>
                </a:path>
              </a:pathLst>
            </a:custGeom>
            <a:solidFill>
              <a:srgbClr val="C00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 name="L-Shape 5"/>
            <p:cNvSpPr/>
            <p:nvPr/>
          </p:nvSpPr>
          <p:spPr bwMode="auto">
            <a:xfrm flipH="1">
              <a:off x="6763262" y="2608035"/>
              <a:ext cx="2199761" cy="689061"/>
            </a:xfrm>
            <a:prstGeom prst="corner">
              <a:avLst>
                <a:gd name="adj1" fmla="val 51847"/>
                <a:gd name="adj2" fmla="val 193300"/>
              </a:avLst>
            </a:prstGeom>
            <a:solidFill>
              <a:srgbClr val="92D05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L-Shape 7"/>
            <p:cNvSpPr/>
            <p:nvPr/>
          </p:nvSpPr>
          <p:spPr bwMode="auto">
            <a:xfrm rot="10800000" flipH="1">
              <a:off x="6763262" y="2290863"/>
              <a:ext cx="2199761" cy="666876"/>
            </a:xfrm>
            <a:prstGeom prst="corner">
              <a:avLst>
                <a:gd name="adj1" fmla="val 50869"/>
                <a:gd name="adj2" fmla="val 131434"/>
              </a:avLst>
            </a:prstGeom>
            <a:solidFill>
              <a:srgbClr val="FFC000"/>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Rectangle 2"/>
            <p:cNvSpPr/>
            <p:nvPr/>
          </p:nvSpPr>
          <p:spPr bwMode="auto">
            <a:xfrm>
              <a:off x="6765925" y="1584325"/>
              <a:ext cx="2197100" cy="695325"/>
            </a:xfrm>
            <a:custGeom>
              <a:avLst/>
              <a:gdLst>
                <a:gd name="connsiteX0" fmla="*/ 0 w 2197100"/>
                <a:gd name="connsiteY0" fmla="*/ 0 h 695325"/>
                <a:gd name="connsiteX1" fmla="*/ 2197100 w 2197100"/>
                <a:gd name="connsiteY1" fmla="*/ 0 h 695325"/>
                <a:gd name="connsiteX2" fmla="*/ 2197100 w 2197100"/>
                <a:gd name="connsiteY2" fmla="*/ 695325 h 695325"/>
                <a:gd name="connsiteX3" fmla="*/ 0 w 2197100"/>
                <a:gd name="connsiteY3" fmla="*/ 695325 h 695325"/>
                <a:gd name="connsiteX4" fmla="*/ 0 w 2197100"/>
                <a:gd name="connsiteY4" fmla="*/ 0 h 695325"/>
                <a:gd name="connsiteX0" fmla="*/ 0 w 2197100"/>
                <a:gd name="connsiteY0" fmla="*/ 695325 h 695325"/>
                <a:gd name="connsiteX1" fmla="*/ 2197100 w 2197100"/>
                <a:gd name="connsiteY1" fmla="*/ 0 h 695325"/>
                <a:gd name="connsiteX2" fmla="*/ 2197100 w 2197100"/>
                <a:gd name="connsiteY2" fmla="*/ 695325 h 695325"/>
                <a:gd name="connsiteX3" fmla="*/ 0 w 2197100"/>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2197100" h="695325">
                  <a:moveTo>
                    <a:pt x="0" y="695325"/>
                  </a:moveTo>
                  <a:lnTo>
                    <a:pt x="2197100" y="0"/>
                  </a:lnTo>
                  <a:lnTo>
                    <a:pt x="2197100" y="695325"/>
                  </a:lnTo>
                  <a:lnTo>
                    <a:pt x="0" y="695325"/>
                  </a:lnTo>
                  <a:close/>
                </a:path>
              </a:pathLst>
            </a:custGeom>
            <a:solidFill>
              <a:schemeClr val="accent2">
                <a:lumMod val="75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graphicFrame>
        <p:nvGraphicFramePr>
          <p:cNvPr id="15" name="Table 14"/>
          <p:cNvGraphicFramePr>
            <a:graphicFrameLocks noGrp="1"/>
          </p:cNvGraphicFramePr>
          <p:nvPr>
            <p:extLst>
              <p:ext uri="{D42A27DB-BD31-4B8C-83A1-F6EECF244321}">
                <p14:modId xmlns:p14="http://schemas.microsoft.com/office/powerpoint/2010/main" val="692474981"/>
              </p:ext>
            </p:extLst>
          </p:nvPr>
        </p:nvGraphicFramePr>
        <p:xfrm>
          <a:off x="471000" y="4425079"/>
          <a:ext cx="6598065" cy="2061570"/>
        </p:xfrm>
        <a:graphic>
          <a:graphicData uri="http://schemas.openxmlformats.org/drawingml/2006/table">
            <a:tbl>
              <a:tblPr>
                <a:tableStyleId>{5C22544A-7EE6-4342-B048-85BDC9FD1C3A}</a:tableStyleId>
              </a:tblPr>
              <a:tblGrid>
                <a:gridCol w="439871">
                  <a:extLst>
                    <a:ext uri="{9D8B030D-6E8A-4147-A177-3AD203B41FA5}">
                      <a16:colId xmlns:a16="http://schemas.microsoft.com/office/drawing/2014/main" val="733972275"/>
                    </a:ext>
                  </a:extLst>
                </a:gridCol>
                <a:gridCol w="439871">
                  <a:extLst>
                    <a:ext uri="{9D8B030D-6E8A-4147-A177-3AD203B41FA5}">
                      <a16:colId xmlns:a16="http://schemas.microsoft.com/office/drawing/2014/main" val="3697459601"/>
                    </a:ext>
                  </a:extLst>
                </a:gridCol>
                <a:gridCol w="439871">
                  <a:extLst>
                    <a:ext uri="{9D8B030D-6E8A-4147-A177-3AD203B41FA5}">
                      <a16:colId xmlns:a16="http://schemas.microsoft.com/office/drawing/2014/main" val="2456390179"/>
                    </a:ext>
                  </a:extLst>
                </a:gridCol>
                <a:gridCol w="439871">
                  <a:extLst>
                    <a:ext uri="{9D8B030D-6E8A-4147-A177-3AD203B41FA5}">
                      <a16:colId xmlns:a16="http://schemas.microsoft.com/office/drawing/2014/main" val="1272474053"/>
                    </a:ext>
                  </a:extLst>
                </a:gridCol>
                <a:gridCol w="439871">
                  <a:extLst>
                    <a:ext uri="{9D8B030D-6E8A-4147-A177-3AD203B41FA5}">
                      <a16:colId xmlns:a16="http://schemas.microsoft.com/office/drawing/2014/main" val="3057404800"/>
                    </a:ext>
                  </a:extLst>
                </a:gridCol>
                <a:gridCol w="439871">
                  <a:extLst>
                    <a:ext uri="{9D8B030D-6E8A-4147-A177-3AD203B41FA5}">
                      <a16:colId xmlns:a16="http://schemas.microsoft.com/office/drawing/2014/main" val="363449281"/>
                    </a:ext>
                  </a:extLst>
                </a:gridCol>
                <a:gridCol w="439871">
                  <a:extLst>
                    <a:ext uri="{9D8B030D-6E8A-4147-A177-3AD203B41FA5}">
                      <a16:colId xmlns:a16="http://schemas.microsoft.com/office/drawing/2014/main" val="1517050989"/>
                    </a:ext>
                  </a:extLst>
                </a:gridCol>
                <a:gridCol w="439871">
                  <a:extLst>
                    <a:ext uri="{9D8B030D-6E8A-4147-A177-3AD203B41FA5}">
                      <a16:colId xmlns:a16="http://schemas.microsoft.com/office/drawing/2014/main" val="2719093391"/>
                    </a:ext>
                  </a:extLst>
                </a:gridCol>
                <a:gridCol w="439871">
                  <a:extLst>
                    <a:ext uri="{9D8B030D-6E8A-4147-A177-3AD203B41FA5}">
                      <a16:colId xmlns:a16="http://schemas.microsoft.com/office/drawing/2014/main" val="2369222748"/>
                    </a:ext>
                  </a:extLst>
                </a:gridCol>
                <a:gridCol w="439871">
                  <a:extLst>
                    <a:ext uri="{9D8B030D-6E8A-4147-A177-3AD203B41FA5}">
                      <a16:colId xmlns:a16="http://schemas.microsoft.com/office/drawing/2014/main" val="319138421"/>
                    </a:ext>
                  </a:extLst>
                </a:gridCol>
                <a:gridCol w="439871">
                  <a:extLst>
                    <a:ext uri="{9D8B030D-6E8A-4147-A177-3AD203B41FA5}">
                      <a16:colId xmlns:a16="http://schemas.microsoft.com/office/drawing/2014/main" val="1563875785"/>
                    </a:ext>
                  </a:extLst>
                </a:gridCol>
                <a:gridCol w="439871">
                  <a:extLst>
                    <a:ext uri="{9D8B030D-6E8A-4147-A177-3AD203B41FA5}">
                      <a16:colId xmlns:a16="http://schemas.microsoft.com/office/drawing/2014/main" val="2453451386"/>
                    </a:ext>
                  </a:extLst>
                </a:gridCol>
                <a:gridCol w="439871">
                  <a:extLst>
                    <a:ext uri="{9D8B030D-6E8A-4147-A177-3AD203B41FA5}">
                      <a16:colId xmlns:a16="http://schemas.microsoft.com/office/drawing/2014/main" val="407125504"/>
                    </a:ext>
                  </a:extLst>
                </a:gridCol>
                <a:gridCol w="439871">
                  <a:extLst>
                    <a:ext uri="{9D8B030D-6E8A-4147-A177-3AD203B41FA5}">
                      <a16:colId xmlns:a16="http://schemas.microsoft.com/office/drawing/2014/main" val="189584786"/>
                    </a:ext>
                  </a:extLst>
                </a:gridCol>
                <a:gridCol w="439871">
                  <a:extLst>
                    <a:ext uri="{9D8B030D-6E8A-4147-A177-3AD203B41FA5}">
                      <a16:colId xmlns:a16="http://schemas.microsoft.com/office/drawing/2014/main" val="1831993995"/>
                    </a:ext>
                  </a:extLst>
                </a:gridCol>
              </a:tblGrid>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593158"/>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250724"/>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293148"/>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970816"/>
                  </a:ext>
                </a:extLst>
              </a:tr>
              <a:tr h="343595">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527685"/>
                  </a:ext>
                </a:extLst>
              </a:tr>
              <a:tr h="343595">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4408023"/>
                  </a:ext>
                </a:extLst>
              </a:tr>
            </a:tbl>
          </a:graphicData>
        </a:graphic>
      </p:graphicFrame>
      <p:sp>
        <p:nvSpPr>
          <p:cNvPr id="17" name="Slide Number">
            <a:extLst>
              <a:ext uri="{FF2B5EF4-FFF2-40B4-BE49-F238E27FC236}">
                <a16:creationId xmlns:a16="http://schemas.microsoft.com/office/drawing/2014/main" id="{351BF59E-588A-4CF9-80C8-C19548E6DC1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21</a:t>
            </a:fld>
            <a:endParaRPr lang="en-US" dirty="0"/>
          </a:p>
        </p:txBody>
      </p:sp>
      <p:sp>
        <p:nvSpPr>
          <p:cNvPr id="16" name="Text Placeholder 2">
            <a:extLst>
              <a:ext uri="{FF2B5EF4-FFF2-40B4-BE49-F238E27FC236}">
                <a16:creationId xmlns:a16="http://schemas.microsoft.com/office/drawing/2014/main" id="{6EFEAA20-8095-451D-8020-B080A424B3D8}"/>
              </a:ext>
            </a:extLst>
          </p:cNvPr>
          <p:cNvSpPr txBox="1">
            <a:spLocks/>
          </p:cNvSpPr>
          <p:nvPr/>
        </p:nvSpPr>
        <p:spPr>
          <a:xfrm>
            <a:off x="7356000" y="1335075"/>
            <a:ext cx="4494444" cy="3983925"/>
          </a:xfrm>
          <a:prstGeom prst="rect">
            <a:avLst/>
          </a:prstGeom>
          <a:noFill/>
        </p:spPr>
        <p:txBody>
          <a:bodyPr vert="horz" lIns="108000" tIns="36000" rIns="108000" bIns="36000" rtlCol="0">
            <a:normAutofit/>
          </a:bodyPr>
          <a:lstStyle>
            <a:lvl1pPr marL="0" indent="0" algn="l" defTabSz="1218438" rtl="0" eaLnBrk="1" latinLnBrk="0" hangingPunct="1">
              <a:lnSpc>
                <a:spcPct val="105000"/>
              </a:lnSpc>
              <a:spcBef>
                <a:spcPts val="600"/>
              </a:spcBef>
              <a:spcAft>
                <a:spcPts val="600"/>
              </a:spcAft>
              <a:buFont typeface="Wingdings" panose="05000000000000000000" pitchFamily="2" charset="2"/>
              <a:buNone/>
              <a:defRPr sz="3398" kern="1200">
                <a:solidFill>
                  <a:schemeClr val="tx1"/>
                </a:solidFill>
                <a:latin typeface="+mn-lt"/>
                <a:ea typeface="+mn-ea"/>
                <a:cs typeface="+mn-cs"/>
              </a:defRPr>
            </a:lvl1pPr>
            <a:lvl2pPr marL="609219" indent="0" algn="l" defTabSz="1218438" rtl="0" eaLnBrk="1" latinLnBrk="0" hangingPunct="1">
              <a:lnSpc>
                <a:spcPct val="105000"/>
              </a:lnSpc>
              <a:spcBef>
                <a:spcPts val="600"/>
              </a:spcBef>
              <a:spcAft>
                <a:spcPts val="600"/>
              </a:spcAft>
              <a:buFont typeface="Wingdings" panose="05000000000000000000" pitchFamily="2" charset="2"/>
              <a:buNone/>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The </a:t>
            </a:r>
            <a:r>
              <a:rPr lang="en-US" b="1" dirty="0"/>
              <a:t>gradient</a:t>
            </a:r>
            <a:r>
              <a:rPr lang="en-US" dirty="0"/>
              <a:t> of the green hypotenuse is </a:t>
            </a:r>
            <a:r>
              <a:rPr lang="en-US" b="1" dirty="0"/>
              <a:t>different</a:t>
            </a:r>
            <a:r>
              <a:rPr lang="en-US" dirty="0"/>
              <a:t> than the </a:t>
            </a:r>
            <a:br>
              <a:rPr lang="en-US" dirty="0"/>
            </a:br>
            <a:r>
              <a:rPr lang="en-US" dirty="0"/>
              <a:t>gradient of the red hypotenuse</a:t>
            </a:r>
          </a:p>
        </p:txBody>
      </p:sp>
    </p:spTree>
    <p:extLst>
      <p:ext uri="{BB962C8B-B14F-4D97-AF65-F5344CB8AC3E}">
        <p14:creationId xmlns:p14="http://schemas.microsoft.com/office/powerpoint/2010/main" val="365140885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
                                        </p:tgtEl>
                                      </p:cBhvr>
                                    </p:animEffect>
                                    <p:set>
                                      <p:cBhvr>
                                        <p:cTn id="7" dur="1" fill="hold">
                                          <p:stCondLst>
                                            <p:cond delay="999"/>
                                          </p:stCondLst>
                                        </p:cTn>
                                        <p:tgtEl>
                                          <p:spTgt spid="9"/>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5E-6 2.59259E-6 L 5E-6 0.40139 " pathEditMode="relative" rAng="0" ptsTypes="AA">
                                      <p:cBhvr>
                                        <p:cTn id="9" dur="2000" fill="hold"/>
                                        <p:tgtEl>
                                          <p:spTgt spid="7"/>
                                        </p:tgtEl>
                                        <p:attrNameLst>
                                          <p:attrName>ppt_x</p:attrName>
                                          <p:attrName>ppt_y</p:attrName>
                                        </p:attrNameLst>
                                      </p:cBhvr>
                                      <p:rCtr x="0" y="20069"/>
                                    </p:animMotion>
                                  </p:childTnLst>
                                </p:cTn>
                              </p:par>
                              <p:par>
                                <p:cTn id="10" presetID="10"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par>
                          <p:cTn id="13" fill="hold">
                            <p:stCondLst>
                              <p:cond delay="2000"/>
                            </p:stCondLst>
                            <p:childTnLst>
                              <p:par>
                                <p:cTn id="14" presetID="1" presetClass="entr" presetSubtype="0" fill="hold" grpId="0" nodeType="after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 Placeholder 2">
            <a:extLst>
              <a:ext uri="{FF2B5EF4-FFF2-40B4-BE49-F238E27FC236}">
                <a16:creationId xmlns:a16="http://schemas.microsoft.com/office/drawing/2014/main" id="{4ACC0EBF-1F06-4F82-9974-96241E808392}"/>
              </a:ext>
            </a:extLst>
          </p:cNvPr>
          <p:cNvSpPr>
            <a:spLocks noGrp="1"/>
          </p:cNvSpPr>
          <p:nvPr>
            <p:ph type="body" sz="quarter" idx="10"/>
          </p:nvPr>
        </p:nvSpPr>
        <p:spPr>
          <a:xfrm>
            <a:off x="192040" y="1196127"/>
            <a:ext cx="11808021" cy="5509914"/>
          </a:xfrm>
        </p:spPr>
        <p:txBody>
          <a:bodyPr>
            <a:noAutofit/>
          </a:bodyPr>
          <a:lstStyle/>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3 gallons from the 4-gallon bucket</a:t>
            </a:r>
            <a:r>
              <a:rPr lang="bg-BG" sz="2800" dirty="0"/>
              <a:t> </a:t>
            </a:r>
            <a:r>
              <a:rPr lang="en-US" sz="2800" dirty="0"/>
              <a:t>into</a:t>
            </a:r>
            <a:br>
              <a:rPr lang="bg-BG" sz="2800" dirty="0"/>
            </a:br>
            <a:r>
              <a:rPr lang="en-US" sz="2800" dirty="0"/>
              <a:t>the 7-gallon bucket (until it fills to the brim)</a:t>
            </a:r>
          </a:p>
          <a:p>
            <a:pPr marL="514350" indent="-514350">
              <a:lnSpc>
                <a:spcPct val="100000"/>
              </a:lnSpc>
              <a:buFont typeface="Wingdings" panose="05000000000000000000" pitchFamily="2" charset="2"/>
              <a:buChar char="§"/>
            </a:pPr>
            <a:r>
              <a:rPr lang="en-US" sz="2800" b="1" dirty="0"/>
              <a:t>Empty</a:t>
            </a:r>
            <a:r>
              <a:rPr lang="en-US" sz="2800" dirty="0"/>
              <a:t> the 7-gallon bucket</a:t>
            </a:r>
          </a:p>
          <a:p>
            <a:pPr marL="514350" indent="-514350">
              <a:lnSpc>
                <a:spcPct val="100000"/>
              </a:lnSpc>
              <a:buFont typeface="Wingdings" panose="05000000000000000000" pitchFamily="2" charset="2"/>
              <a:buChar char="§"/>
            </a:pPr>
            <a:r>
              <a:rPr lang="en-US" sz="2800" b="1" dirty="0"/>
              <a:t>Pour</a:t>
            </a:r>
            <a:r>
              <a:rPr lang="en-US" sz="2800" dirty="0"/>
              <a:t> the 1 gallon from the 4-gallon bucket into the 7-gallon bucket</a:t>
            </a:r>
          </a:p>
          <a:p>
            <a:pPr marL="514350" indent="-514350">
              <a:lnSpc>
                <a:spcPct val="100000"/>
              </a:lnSpc>
              <a:buFont typeface="Wingdings" panose="05000000000000000000" pitchFamily="2" charset="2"/>
              <a:buChar char="§"/>
            </a:pPr>
            <a:r>
              <a:rPr lang="en-US" sz="2800" b="1" dirty="0"/>
              <a:t>Fill</a:t>
            </a:r>
            <a:r>
              <a:rPr lang="en-US" sz="2800" dirty="0"/>
              <a:t> the 4-gallon bucket</a:t>
            </a:r>
          </a:p>
          <a:p>
            <a:pPr marL="514350" indent="-514350">
              <a:lnSpc>
                <a:spcPct val="100000"/>
              </a:lnSpc>
              <a:buFont typeface="Wingdings" panose="05000000000000000000" pitchFamily="2" charset="2"/>
              <a:buChar char="§"/>
            </a:pPr>
            <a:r>
              <a:rPr lang="en-US" sz="2800" b="1" dirty="0"/>
              <a:t>Pour</a:t>
            </a:r>
            <a:r>
              <a:rPr lang="en-US" sz="2800" dirty="0"/>
              <a:t> the 4-gallon bucket into the 7-gallon bucket</a:t>
            </a:r>
          </a:p>
          <a:p>
            <a:pPr marL="514350" indent="-514350">
              <a:lnSpc>
                <a:spcPct val="100000"/>
              </a:lnSpc>
              <a:buFont typeface="Wingdings" panose="05000000000000000000" pitchFamily="2" charset="2"/>
              <a:buChar char="§"/>
            </a:pPr>
            <a:r>
              <a:rPr lang="en-US" sz="2800" dirty="0"/>
              <a:t>We have solved the problem</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Five Gallons</a:t>
            </a:r>
          </a:p>
        </p:txBody>
      </p:sp>
      <p:grpSp>
        <p:nvGrpSpPr>
          <p:cNvPr id="6" name="0 gallons">
            <a:extLst>
              <a:ext uri="{FF2B5EF4-FFF2-40B4-BE49-F238E27FC236}">
                <a16:creationId xmlns:a16="http://schemas.microsoft.com/office/drawing/2014/main" id="{59DA5F36-BC95-4352-8F17-3B00E6C42560}"/>
              </a:ext>
            </a:extLst>
          </p:cNvPr>
          <p:cNvGrpSpPr/>
          <p:nvPr/>
        </p:nvGrpSpPr>
        <p:grpSpPr>
          <a:xfrm>
            <a:off x="7980930" y="2394782"/>
            <a:ext cx="1327324" cy="1292717"/>
            <a:chOff x="468818" y="1489923"/>
            <a:chExt cx="1327324" cy="1292717"/>
          </a:xfrm>
        </p:grpSpPr>
        <p:sp>
          <p:nvSpPr>
            <p:cNvPr id="17" name="Cylinder 16">
              <a:extLst>
                <a:ext uri="{FF2B5EF4-FFF2-40B4-BE49-F238E27FC236}">
                  <a16:creationId xmlns:a16="http://schemas.microsoft.com/office/drawing/2014/main" id="{D0849528-1F71-4020-81A4-F8873C84CFA4}"/>
                </a:ext>
              </a:extLst>
            </p:cNvPr>
            <p:cNvSpPr/>
            <p:nvPr/>
          </p:nvSpPr>
          <p:spPr bwMode="auto">
            <a:xfrm>
              <a:off x="489857" y="1489923"/>
              <a:ext cx="1306285" cy="1292717"/>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AC1D995-3230-4A96-9F1A-DE2B9ED72502}"/>
                </a:ext>
              </a:extLst>
            </p:cNvPr>
            <p:cNvSpPr txBox="1"/>
            <p:nvPr/>
          </p:nvSpPr>
          <p:spPr>
            <a:xfrm>
              <a:off x="468818" y="18985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46" name="Group 45">
            <a:extLst>
              <a:ext uri="{FF2B5EF4-FFF2-40B4-BE49-F238E27FC236}">
                <a16:creationId xmlns:a16="http://schemas.microsoft.com/office/drawing/2014/main" id="{4ABDAA0C-4516-4D11-B5ED-98B1CC0DBC2A}"/>
              </a:ext>
            </a:extLst>
          </p:cNvPr>
          <p:cNvGrpSpPr/>
          <p:nvPr/>
        </p:nvGrpSpPr>
        <p:grpSpPr>
          <a:xfrm>
            <a:off x="9974857" y="1763187"/>
            <a:ext cx="1310400" cy="1924312"/>
            <a:chOff x="2213341" y="1504688"/>
            <a:chExt cx="1312168" cy="1924312"/>
          </a:xfrm>
        </p:grpSpPr>
        <p:sp>
          <p:nvSpPr>
            <p:cNvPr id="14" name="Cylinder 13">
              <a:extLst>
                <a:ext uri="{FF2B5EF4-FFF2-40B4-BE49-F238E27FC236}">
                  <a16:creationId xmlns:a16="http://schemas.microsoft.com/office/drawing/2014/main" id="{0A77C612-B921-4CD3-AA8A-36B8D5ECA219}"/>
                </a:ext>
              </a:extLst>
            </p:cNvPr>
            <p:cNvSpPr/>
            <p:nvPr/>
          </p:nvSpPr>
          <p:spPr bwMode="auto">
            <a:xfrm>
              <a:off x="2219224" y="1504688"/>
              <a:ext cx="1306285" cy="1924312"/>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TextBox 44">
              <a:extLst>
                <a:ext uri="{FF2B5EF4-FFF2-40B4-BE49-F238E27FC236}">
                  <a16:creationId xmlns:a16="http://schemas.microsoft.com/office/drawing/2014/main" id="{2382B1EB-8C6E-4B4F-ACD9-D1E1555337D7}"/>
                </a:ext>
              </a:extLst>
            </p:cNvPr>
            <p:cNvSpPr txBox="1"/>
            <p:nvPr/>
          </p:nvSpPr>
          <p:spPr>
            <a:xfrm>
              <a:off x="2213341" y="2237729"/>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0 gal</a:t>
              </a:r>
            </a:p>
          </p:txBody>
        </p:sp>
      </p:grpSp>
      <p:grpSp>
        <p:nvGrpSpPr>
          <p:cNvPr id="80" name="4 gallons">
            <a:extLst>
              <a:ext uri="{FF2B5EF4-FFF2-40B4-BE49-F238E27FC236}">
                <a16:creationId xmlns:a16="http://schemas.microsoft.com/office/drawing/2014/main" id="{11BBC1BA-D51E-4050-9917-1F646F2D8688}"/>
              </a:ext>
            </a:extLst>
          </p:cNvPr>
          <p:cNvGrpSpPr/>
          <p:nvPr/>
        </p:nvGrpSpPr>
        <p:grpSpPr>
          <a:xfrm>
            <a:off x="8001969" y="2394782"/>
            <a:ext cx="1310556" cy="1292717"/>
            <a:chOff x="4789715" y="2144411"/>
            <a:chExt cx="1310556" cy="1292717"/>
          </a:xfrm>
        </p:grpSpPr>
        <p:sp>
          <p:nvSpPr>
            <p:cNvPr id="81" name="Cylinder 80">
              <a:extLst>
                <a:ext uri="{FF2B5EF4-FFF2-40B4-BE49-F238E27FC236}">
                  <a16:creationId xmlns:a16="http://schemas.microsoft.com/office/drawing/2014/main" id="{9D7F5BFA-26E5-4E1E-BD74-796AE3FEBCB2}"/>
                </a:ext>
              </a:extLst>
            </p:cNvPr>
            <p:cNvSpPr/>
            <p:nvPr/>
          </p:nvSpPr>
          <p:spPr bwMode="auto">
            <a:xfrm>
              <a:off x="4789715" y="2144411"/>
              <a:ext cx="1306285" cy="1292717"/>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C3CB135E-E456-4A7E-839D-CA05315D8AE3}"/>
                </a:ext>
              </a:extLst>
            </p:cNvPr>
            <p:cNvSpPr txBox="1"/>
            <p:nvPr/>
          </p:nvSpPr>
          <p:spPr>
            <a:xfrm>
              <a:off x="4793987" y="2593673"/>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86" name="Group 85">
            <a:extLst>
              <a:ext uri="{FF2B5EF4-FFF2-40B4-BE49-F238E27FC236}">
                <a16:creationId xmlns:a16="http://schemas.microsoft.com/office/drawing/2014/main" id="{47CEA44E-7F6C-4C82-B6C5-B9D6D41FCD96}"/>
              </a:ext>
            </a:extLst>
          </p:cNvPr>
          <p:cNvGrpSpPr/>
          <p:nvPr/>
        </p:nvGrpSpPr>
        <p:grpSpPr>
          <a:xfrm>
            <a:off x="9974857" y="1755380"/>
            <a:ext cx="1311384" cy="1924312"/>
            <a:chOff x="10347216" y="1504688"/>
            <a:chExt cx="1311384" cy="1924312"/>
          </a:xfrm>
        </p:grpSpPr>
        <p:grpSp>
          <p:nvGrpSpPr>
            <p:cNvPr id="87" name="Group 86">
              <a:extLst>
                <a:ext uri="{FF2B5EF4-FFF2-40B4-BE49-F238E27FC236}">
                  <a16:creationId xmlns:a16="http://schemas.microsoft.com/office/drawing/2014/main" id="{4B98DCD7-00F6-469A-9E50-9AF504063522}"/>
                </a:ext>
              </a:extLst>
            </p:cNvPr>
            <p:cNvGrpSpPr/>
            <p:nvPr/>
          </p:nvGrpSpPr>
          <p:grpSpPr>
            <a:xfrm>
              <a:off x="10352315" y="1504688"/>
              <a:ext cx="1306285" cy="1924312"/>
              <a:chOff x="7021059" y="1857081"/>
              <a:chExt cx="1306285" cy="1924312"/>
            </a:xfrm>
          </p:grpSpPr>
          <p:sp>
            <p:nvSpPr>
              <p:cNvPr id="89" name="Cylinder 88">
                <a:extLst>
                  <a:ext uri="{FF2B5EF4-FFF2-40B4-BE49-F238E27FC236}">
                    <a16:creationId xmlns:a16="http://schemas.microsoft.com/office/drawing/2014/main" id="{36FB77A0-6968-4AD5-AA80-2B954454EBAC}"/>
                  </a:ext>
                </a:extLst>
              </p:cNvPr>
              <p:cNvSpPr/>
              <p:nvPr/>
            </p:nvSpPr>
            <p:spPr bwMode="auto">
              <a:xfrm>
                <a:off x="7021059" y="2488675"/>
                <a:ext cx="1306285" cy="1292718"/>
              </a:xfrm>
              <a:prstGeom prst="ca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0" name="Cylinder 89">
                <a:extLst>
                  <a:ext uri="{FF2B5EF4-FFF2-40B4-BE49-F238E27FC236}">
                    <a16:creationId xmlns:a16="http://schemas.microsoft.com/office/drawing/2014/main" id="{71472800-B00C-44CF-BBFB-6825F1D9ED0E}"/>
                  </a:ext>
                </a:extLst>
              </p:cNvPr>
              <p:cNvSpPr/>
              <p:nvPr/>
            </p:nvSpPr>
            <p:spPr bwMode="auto">
              <a:xfrm>
                <a:off x="7021059" y="1857081"/>
                <a:ext cx="1306285" cy="962156"/>
              </a:xfrm>
              <a:prstGeom prst="can">
                <a:avLst>
                  <a:gd name="adj" fmla="val 34341"/>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88" name="TextBox 87">
              <a:extLst>
                <a:ext uri="{FF2B5EF4-FFF2-40B4-BE49-F238E27FC236}">
                  <a16:creationId xmlns:a16="http://schemas.microsoft.com/office/drawing/2014/main" id="{1234328B-101F-4D83-85C2-A706FB10F4C3}"/>
                </a:ext>
              </a:extLst>
            </p:cNvPr>
            <p:cNvSpPr txBox="1"/>
            <p:nvPr/>
          </p:nvSpPr>
          <p:spPr>
            <a:xfrm>
              <a:off x="10347216" y="257312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4 gal</a:t>
              </a:r>
            </a:p>
          </p:txBody>
        </p:sp>
      </p:grpSp>
      <p:grpSp>
        <p:nvGrpSpPr>
          <p:cNvPr id="99" name="1 gallon">
            <a:extLst>
              <a:ext uri="{FF2B5EF4-FFF2-40B4-BE49-F238E27FC236}">
                <a16:creationId xmlns:a16="http://schemas.microsoft.com/office/drawing/2014/main" id="{68B1BC35-8467-43C3-8597-59CD2DEA26E1}"/>
              </a:ext>
            </a:extLst>
          </p:cNvPr>
          <p:cNvGrpSpPr/>
          <p:nvPr/>
        </p:nvGrpSpPr>
        <p:grpSpPr>
          <a:xfrm>
            <a:off x="7998561" y="2394782"/>
            <a:ext cx="1309693" cy="1292880"/>
            <a:chOff x="4203119" y="4700154"/>
            <a:chExt cx="1309693" cy="1292880"/>
          </a:xfrm>
        </p:grpSpPr>
        <p:grpSp>
          <p:nvGrpSpPr>
            <p:cNvPr id="100" name="Group 99">
              <a:extLst>
                <a:ext uri="{FF2B5EF4-FFF2-40B4-BE49-F238E27FC236}">
                  <a16:creationId xmlns:a16="http://schemas.microsoft.com/office/drawing/2014/main" id="{E100B739-0982-47EC-946A-9AA7100F350E}"/>
                </a:ext>
              </a:extLst>
            </p:cNvPr>
            <p:cNvGrpSpPr/>
            <p:nvPr/>
          </p:nvGrpSpPr>
          <p:grpSpPr>
            <a:xfrm>
              <a:off x="4203119" y="4700154"/>
              <a:ext cx="1306285" cy="1292880"/>
              <a:chOff x="3407001" y="4567684"/>
              <a:chExt cx="1306285" cy="1292880"/>
            </a:xfrm>
          </p:grpSpPr>
          <p:sp>
            <p:nvSpPr>
              <p:cNvPr id="102" name="Cylinder 101">
                <a:extLst>
                  <a:ext uri="{FF2B5EF4-FFF2-40B4-BE49-F238E27FC236}">
                    <a16:creationId xmlns:a16="http://schemas.microsoft.com/office/drawing/2014/main" id="{873F4F06-81BC-4086-B4A9-37AF6D9FD6A5}"/>
                  </a:ext>
                </a:extLst>
              </p:cNvPr>
              <p:cNvSpPr/>
              <p:nvPr/>
            </p:nvSpPr>
            <p:spPr bwMode="auto">
              <a:xfrm>
                <a:off x="3407001" y="5279571"/>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3" name="Cylinder 102">
                <a:extLst>
                  <a:ext uri="{FF2B5EF4-FFF2-40B4-BE49-F238E27FC236}">
                    <a16:creationId xmlns:a16="http://schemas.microsoft.com/office/drawing/2014/main" id="{B91AC9B0-6105-459A-8DEC-109E6E03DE18}"/>
                  </a:ext>
                </a:extLst>
              </p:cNvPr>
              <p:cNvSpPr/>
              <p:nvPr/>
            </p:nvSpPr>
            <p:spPr bwMode="auto">
              <a:xfrm>
                <a:off x="3407001" y="4567684"/>
                <a:ext cx="1306285" cy="1002383"/>
              </a:xfrm>
              <a:prstGeom prst="can">
                <a:avLst>
                  <a:gd name="adj" fmla="val 33083"/>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1" name="TextBox 100">
              <a:extLst>
                <a:ext uri="{FF2B5EF4-FFF2-40B4-BE49-F238E27FC236}">
                  <a16:creationId xmlns:a16="http://schemas.microsoft.com/office/drawing/2014/main" id="{61AFBA0F-F856-485E-8719-6D1A0A7ADD35}"/>
                </a:ext>
              </a:extLst>
            </p:cNvPr>
            <p:cNvSpPr txBox="1"/>
            <p:nvPr/>
          </p:nvSpPr>
          <p:spPr>
            <a:xfrm>
              <a:off x="4206528" y="4945998"/>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04" name="7 gallons">
            <a:extLst>
              <a:ext uri="{FF2B5EF4-FFF2-40B4-BE49-F238E27FC236}">
                <a16:creationId xmlns:a16="http://schemas.microsoft.com/office/drawing/2014/main" id="{0671BB35-F400-4B1B-A98A-19B4D6291DDE}"/>
              </a:ext>
            </a:extLst>
          </p:cNvPr>
          <p:cNvGrpSpPr/>
          <p:nvPr/>
        </p:nvGrpSpPr>
        <p:grpSpPr>
          <a:xfrm>
            <a:off x="9970353" y="1770994"/>
            <a:ext cx="1310788" cy="1924312"/>
            <a:chOff x="5932487" y="4068722"/>
            <a:chExt cx="1310788" cy="1924312"/>
          </a:xfrm>
        </p:grpSpPr>
        <p:sp>
          <p:nvSpPr>
            <p:cNvPr id="105" name="Cylinder 104">
              <a:extLst>
                <a:ext uri="{FF2B5EF4-FFF2-40B4-BE49-F238E27FC236}">
                  <a16:creationId xmlns:a16="http://schemas.microsoft.com/office/drawing/2014/main" id="{7A257B5A-A6EA-43DE-A4DC-AF36F24EF906}"/>
                </a:ext>
              </a:extLst>
            </p:cNvPr>
            <p:cNvSpPr/>
            <p:nvPr/>
          </p:nvSpPr>
          <p:spPr bwMode="auto">
            <a:xfrm>
              <a:off x="5932487" y="4068722"/>
              <a:ext cx="1306285" cy="1924312"/>
            </a:xfrm>
            <a:prstGeom prst="can">
              <a:avLst>
                <a:gd name="adj" fmla="val 25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5D7F1585-BE34-4CF1-AAD9-98B407692AF5}"/>
                </a:ext>
              </a:extLst>
            </p:cNvPr>
            <p:cNvSpPr txBox="1"/>
            <p:nvPr/>
          </p:nvSpPr>
          <p:spPr>
            <a:xfrm>
              <a:off x="5936991" y="4782035"/>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7 gal</a:t>
              </a:r>
            </a:p>
          </p:txBody>
        </p:sp>
      </p:grpSp>
      <p:grpSp>
        <p:nvGrpSpPr>
          <p:cNvPr id="107" name="1 of 7 gallons">
            <a:extLst>
              <a:ext uri="{FF2B5EF4-FFF2-40B4-BE49-F238E27FC236}">
                <a16:creationId xmlns:a16="http://schemas.microsoft.com/office/drawing/2014/main" id="{0A6B0C9D-CB12-45CD-909C-4EEB3942C16F}"/>
              </a:ext>
            </a:extLst>
          </p:cNvPr>
          <p:cNvGrpSpPr/>
          <p:nvPr/>
        </p:nvGrpSpPr>
        <p:grpSpPr>
          <a:xfrm>
            <a:off x="9971795" y="1770994"/>
            <a:ext cx="1310400" cy="1924312"/>
            <a:chOff x="2266953" y="1260207"/>
            <a:chExt cx="1314446" cy="1924312"/>
          </a:xfrm>
        </p:grpSpPr>
        <p:grpSp>
          <p:nvGrpSpPr>
            <p:cNvPr id="108" name="Group 107">
              <a:extLst>
                <a:ext uri="{FF2B5EF4-FFF2-40B4-BE49-F238E27FC236}">
                  <a16:creationId xmlns:a16="http://schemas.microsoft.com/office/drawing/2014/main" id="{3F35534D-7994-4A28-86A4-EB290EF236DD}"/>
                </a:ext>
              </a:extLst>
            </p:cNvPr>
            <p:cNvGrpSpPr/>
            <p:nvPr/>
          </p:nvGrpSpPr>
          <p:grpSpPr>
            <a:xfrm>
              <a:off x="2275114" y="1260207"/>
              <a:ext cx="1306285" cy="1924312"/>
              <a:chOff x="5694462" y="1958908"/>
              <a:chExt cx="1306285" cy="1924312"/>
            </a:xfrm>
          </p:grpSpPr>
          <p:sp>
            <p:nvSpPr>
              <p:cNvPr id="110" name="Cylinder 109">
                <a:extLst>
                  <a:ext uri="{FF2B5EF4-FFF2-40B4-BE49-F238E27FC236}">
                    <a16:creationId xmlns:a16="http://schemas.microsoft.com/office/drawing/2014/main" id="{E2605B62-69EE-4782-A16A-DF962D61355B}"/>
                  </a:ext>
                </a:extLst>
              </p:cNvPr>
              <p:cNvSpPr/>
              <p:nvPr/>
            </p:nvSpPr>
            <p:spPr bwMode="auto">
              <a:xfrm>
                <a:off x="5694462" y="3302227"/>
                <a:ext cx="1306285" cy="580993"/>
              </a:xfrm>
              <a:prstGeom prst="can">
                <a:avLst>
                  <a:gd name="adj"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1" name="Cylinder 110">
                <a:extLst>
                  <a:ext uri="{FF2B5EF4-FFF2-40B4-BE49-F238E27FC236}">
                    <a16:creationId xmlns:a16="http://schemas.microsoft.com/office/drawing/2014/main" id="{4856FAA7-4AD3-4633-B781-8849AF9F7E57}"/>
                  </a:ext>
                </a:extLst>
              </p:cNvPr>
              <p:cNvSpPr/>
              <p:nvPr/>
            </p:nvSpPr>
            <p:spPr bwMode="auto">
              <a:xfrm>
                <a:off x="5694462" y="1958908"/>
                <a:ext cx="1306285" cy="1633815"/>
              </a:xfrm>
              <a:prstGeom prst="can">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09" name="TextBox 108">
              <a:extLst>
                <a:ext uri="{FF2B5EF4-FFF2-40B4-BE49-F238E27FC236}">
                  <a16:creationId xmlns:a16="http://schemas.microsoft.com/office/drawing/2014/main" id="{1C4F313E-EA3D-4462-8CA8-6C9B8F4A74ED}"/>
                </a:ext>
              </a:extLst>
            </p:cNvPr>
            <p:cNvSpPr txBox="1"/>
            <p:nvPr/>
          </p:nvSpPr>
          <p:spPr>
            <a:xfrm>
              <a:off x="2266953" y="187196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latin typeface="Consolas" panose="020B0609020204030204" pitchFamily="49" charset="0"/>
                </a:rPr>
                <a:t>1 gal</a:t>
              </a:r>
            </a:p>
          </p:txBody>
        </p:sp>
      </p:grpSp>
      <p:grpSp>
        <p:nvGrpSpPr>
          <p:cNvPr id="112" name="Group 111">
            <a:extLst>
              <a:ext uri="{FF2B5EF4-FFF2-40B4-BE49-F238E27FC236}">
                <a16:creationId xmlns:a16="http://schemas.microsoft.com/office/drawing/2014/main" id="{7CF0EA96-F35C-4C29-8483-D3AB7815E3C8}"/>
              </a:ext>
            </a:extLst>
          </p:cNvPr>
          <p:cNvGrpSpPr/>
          <p:nvPr/>
        </p:nvGrpSpPr>
        <p:grpSpPr>
          <a:xfrm>
            <a:off x="9973416" y="1770994"/>
            <a:ext cx="1311681" cy="1924312"/>
            <a:chOff x="10145486" y="1260205"/>
            <a:chExt cx="1311681" cy="1924312"/>
          </a:xfrm>
        </p:grpSpPr>
        <p:grpSp>
          <p:nvGrpSpPr>
            <p:cNvPr id="113" name="Group 112">
              <a:extLst>
                <a:ext uri="{FF2B5EF4-FFF2-40B4-BE49-F238E27FC236}">
                  <a16:creationId xmlns:a16="http://schemas.microsoft.com/office/drawing/2014/main" id="{DD8A829A-8A2A-4427-82BE-56A045D108BF}"/>
                </a:ext>
              </a:extLst>
            </p:cNvPr>
            <p:cNvGrpSpPr/>
            <p:nvPr/>
          </p:nvGrpSpPr>
          <p:grpSpPr>
            <a:xfrm>
              <a:off x="10145486" y="1260205"/>
              <a:ext cx="1306285" cy="1924312"/>
              <a:chOff x="5638800" y="4092915"/>
              <a:chExt cx="1306285" cy="1924312"/>
            </a:xfrm>
          </p:grpSpPr>
          <p:sp>
            <p:nvSpPr>
              <p:cNvPr id="115" name="Cylinder 114">
                <a:extLst>
                  <a:ext uri="{FF2B5EF4-FFF2-40B4-BE49-F238E27FC236}">
                    <a16:creationId xmlns:a16="http://schemas.microsoft.com/office/drawing/2014/main" id="{E6FDC86A-8651-44E8-8228-0035D453AC56}"/>
                  </a:ext>
                </a:extLst>
              </p:cNvPr>
              <p:cNvSpPr/>
              <p:nvPr/>
            </p:nvSpPr>
            <p:spPr bwMode="auto">
              <a:xfrm>
                <a:off x="5638800" y="4434013"/>
                <a:ext cx="1306285" cy="1583214"/>
              </a:xfrm>
              <a:prstGeom prst="can">
                <a:avLst>
                  <a:gd name="adj" fmla="val 236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6" name="Cylinder 115">
                <a:extLst>
                  <a:ext uri="{FF2B5EF4-FFF2-40B4-BE49-F238E27FC236}">
                    <a16:creationId xmlns:a16="http://schemas.microsoft.com/office/drawing/2014/main" id="{863D2D0A-B3FB-4B8B-8BB8-826F267BBAC7}"/>
                  </a:ext>
                </a:extLst>
              </p:cNvPr>
              <p:cNvSpPr/>
              <p:nvPr/>
            </p:nvSpPr>
            <p:spPr bwMode="auto">
              <a:xfrm>
                <a:off x="5638800" y="4092915"/>
                <a:ext cx="1306285" cy="646358"/>
              </a:xfrm>
              <a:prstGeom prst="can">
                <a:avLst>
                  <a:gd name="adj" fmla="val 50000"/>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
          <p:nvSpPr>
            <p:cNvPr id="114" name="TextBox 113">
              <a:extLst>
                <a:ext uri="{FF2B5EF4-FFF2-40B4-BE49-F238E27FC236}">
                  <a16:creationId xmlns:a16="http://schemas.microsoft.com/office/drawing/2014/main" id="{6FCCCACF-C051-47FD-9FAC-6635A9043789}"/>
                </a:ext>
              </a:extLst>
            </p:cNvPr>
            <p:cNvSpPr txBox="1"/>
            <p:nvPr/>
          </p:nvSpPr>
          <p:spPr>
            <a:xfrm>
              <a:off x="10150883" y="2145541"/>
              <a:ext cx="1306284"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b="1" dirty="0">
                  <a:solidFill>
                    <a:schemeClr val="bg2"/>
                  </a:solidFill>
                  <a:latin typeface="Consolas" panose="020B0609020204030204" pitchFamily="49" charset="0"/>
                </a:rPr>
                <a:t>5 gal</a:t>
              </a:r>
            </a:p>
          </p:txBody>
        </p:sp>
      </p:grpSp>
      <p:sp>
        <p:nvSpPr>
          <p:cNvPr id="38" name="Slide Number">
            <a:extLst>
              <a:ext uri="{FF2B5EF4-FFF2-40B4-BE49-F238E27FC236}">
                <a16:creationId xmlns:a16="http://schemas.microsoft.com/office/drawing/2014/main" id="{903710C1-C6D6-4A4B-BEE2-4F4FC1C9E19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17875721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7">
                                            <p:txEl>
                                              <p:pRg st="2" end="2"/>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0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8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17">
                                            <p:txEl>
                                              <p:pRg st="7" end="7"/>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0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2850853"/>
            <a:ext cx="11881591" cy="3953147"/>
          </a:xfrm>
        </p:spPr>
        <p:txBody>
          <a:bodyPr>
            <a:normAutofit lnSpcReduction="10000"/>
          </a:bodyPr>
          <a:lstStyle/>
          <a:p>
            <a:pPr marL="457200" indent="-457200">
              <a:lnSpc>
                <a:spcPct val="110000"/>
              </a:lnSpc>
              <a:spcBef>
                <a:spcPct val="0"/>
              </a:spcBef>
              <a:spcAft>
                <a:spcPts val="0"/>
              </a:spcAft>
              <a:buFont typeface="Wingdings" panose="05000000000000000000" pitchFamily="2" charset="2"/>
              <a:buChar char="§"/>
            </a:pPr>
            <a:r>
              <a:rPr lang="en-US" sz="3200" dirty="0"/>
              <a:t>We take </a:t>
            </a:r>
            <a:r>
              <a:rPr lang="en-US" sz="3200" b="1" dirty="0"/>
              <a:t>1 coin </a:t>
            </a:r>
            <a:r>
              <a:rPr lang="en-US" sz="3200" dirty="0"/>
              <a:t>from pile #1, </a:t>
            </a:r>
            <a:r>
              <a:rPr lang="en-US" sz="3200" b="1" dirty="0"/>
              <a:t>2 coins </a:t>
            </a:r>
            <a:r>
              <a:rPr lang="en-US" sz="3200" dirty="0"/>
              <a:t>from pile #2, </a:t>
            </a:r>
            <a:r>
              <a:rPr lang="en-US" sz="3200" b="1" dirty="0"/>
              <a:t>3 coins </a:t>
            </a:r>
            <a:br>
              <a:rPr lang="en-US" sz="3200" dirty="0"/>
            </a:br>
            <a:r>
              <a:rPr lang="en-US" sz="3200" dirty="0"/>
              <a:t>from pile #3 and so on, up to </a:t>
            </a:r>
            <a:r>
              <a:rPr lang="en-US" sz="3200" b="1" dirty="0"/>
              <a:t>10 coins </a:t>
            </a:r>
            <a:r>
              <a:rPr lang="en-US" sz="3200" dirty="0"/>
              <a:t>from pile #10</a:t>
            </a:r>
          </a:p>
          <a:p>
            <a:pPr>
              <a:lnSpc>
                <a:spcPct val="110000"/>
              </a:lnSpc>
              <a:spcBef>
                <a:spcPct val="0"/>
              </a:spcBef>
            </a:pPr>
            <a:endParaRPr lang="en-US" sz="3200" dirty="0"/>
          </a:p>
          <a:p>
            <a:pPr>
              <a:lnSpc>
                <a:spcPct val="110000"/>
              </a:lnSpc>
              <a:spcBef>
                <a:spcPct val="0"/>
              </a:spcBef>
            </a:pPr>
            <a:endParaRPr lang="en-US" sz="3200" dirty="0"/>
          </a:p>
          <a:p>
            <a:pPr marL="457200" indent="-457200">
              <a:lnSpc>
                <a:spcPct val="110000"/>
              </a:lnSpc>
              <a:spcBef>
                <a:spcPct val="0"/>
              </a:spcBef>
              <a:buFont typeface="Wingdings" panose="05000000000000000000" pitchFamily="2" charset="2"/>
              <a:buChar char="§"/>
            </a:pPr>
            <a:endParaRPr lang="en-US" sz="3200" dirty="0"/>
          </a:p>
          <a:p>
            <a:pPr marL="457200" indent="-457200">
              <a:lnSpc>
                <a:spcPct val="110000"/>
              </a:lnSpc>
              <a:spcBef>
                <a:spcPct val="0"/>
              </a:spcBef>
              <a:buFont typeface="Wingdings" panose="05000000000000000000" pitchFamily="2" charset="2"/>
              <a:buChar char="§"/>
            </a:pPr>
            <a:r>
              <a:rPr lang="en-US" sz="3200" dirty="0"/>
              <a:t>Total </a:t>
            </a:r>
            <a:r>
              <a:rPr lang="en-US" sz="3200" b="1" dirty="0"/>
              <a:t>55 coins</a:t>
            </a:r>
            <a:r>
              <a:rPr lang="en-US" sz="3200" dirty="0"/>
              <a:t>: if </a:t>
            </a:r>
            <a:r>
              <a:rPr lang="en-US" sz="3200" b="1" dirty="0"/>
              <a:t>real</a:t>
            </a:r>
            <a:r>
              <a:rPr lang="en-US" sz="3200" dirty="0"/>
              <a:t> </a:t>
            </a:r>
            <a:r>
              <a:rPr lang="en-US" sz="3200" dirty="0">
                <a:sym typeface="Wingdings" panose="05000000000000000000" pitchFamily="2" charset="2"/>
              </a:rPr>
              <a:t> weight =</a:t>
            </a:r>
            <a:r>
              <a:rPr lang="en-US" sz="3200" dirty="0"/>
              <a:t> </a:t>
            </a:r>
            <a:r>
              <a:rPr lang="en-US" sz="3200" b="1" dirty="0"/>
              <a:t>550 g</a:t>
            </a:r>
          </a:p>
          <a:p>
            <a:pPr marL="457200" indent="-457200">
              <a:lnSpc>
                <a:spcPct val="110000"/>
              </a:lnSpc>
              <a:spcBef>
                <a:spcPct val="0"/>
              </a:spcBef>
              <a:buFont typeface="Wingdings" panose="05000000000000000000" pitchFamily="2" charset="2"/>
              <a:buChar char="§"/>
            </a:pPr>
            <a:r>
              <a:rPr lang="en-US" sz="3200" dirty="0"/>
              <a:t>However, some will be </a:t>
            </a:r>
            <a:r>
              <a:rPr lang="en-US" sz="3200" b="1" dirty="0"/>
              <a:t>counterfeit</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grpSp>
        <p:nvGrpSpPr>
          <p:cNvPr id="6" name="Group 5">
            <a:extLst>
              <a:ext uri="{FF2B5EF4-FFF2-40B4-BE49-F238E27FC236}">
                <a16:creationId xmlns:a16="http://schemas.microsoft.com/office/drawing/2014/main" id="{B274B5DD-1F5D-4377-8E69-85704AF4956F}"/>
              </a:ext>
            </a:extLst>
          </p:cNvPr>
          <p:cNvGrpSpPr/>
          <p:nvPr/>
        </p:nvGrpSpPr>
        <p:grpSpPr>
          <a:xfrm>
            <a:off x="754600" y="1360750"/>
            <a:ext cx="10699342" cy="1344236"/>
            <a:chOff x="754600" y="1360245"/>
            <a:chExt cx="10699342" cy="1344236"/>
          </a:xfrm>
        </p:grpSpPr>
        <p:grpSp>
          <p:nvGrpSpPr>
            <p:cNvPr id="7" name="Group 6">
              <a:extLst>
                <a:ext uri="{FF2B5EF4-FFF2-40B4-BE49-F238E27FC236}">
                  <a16:creationId xmlns:a16="http://schemas.microsoft.com/office/drawing/2014/main" id="{FD1A67EC-6987-4F82-990A-8C3C2D725A60}"/>
                </a:ext>
              </a:extLst>
            </p:cNvPr>
            <p:cNvGrpSpPr/>
            <p:nvPr/>
          </p:nvGrpSpPr>
          <p:grpSpPr>
            <a:xfrm>
              <a:off x="754600" y="1372749"/>
              <a:ext cx="778543" cy="1325480"/>
              <a:chOff x="3191256" y="1861783"/>
              <a:chExt cx="1141726" cy="1942277"/>
            </a:xfrm>
          </p:grpSpPr>
          <p:pic>
            <p:nvPicPr>
              <p:cNvPr id="107" name="Picture 2" descr="Ð ÐµÐ·ÑÐ»ÑÐ°Ñ Ñ Ð¸Ð·Ð¾Ð±ÑÐ°Ð¶ÐµÐ½Ð¸Ðµ Ð·Ð° coin png">
                <a:extLst>
                  <a:ext uri="{FF2B5EF4-FFF2-40B4-BE49-F238E27FC236}">
                    <a16:creationId xmlns:a16="http://schemas.microsoft.com/office/drawing/2014/main" id="{7CC730A8-B115-4A6C-B045-CE9957EB9E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Ð ÐµÐ·ÑÐ»ÑÐ°Ñ Ñ Ð¸Ð·Ð¾Ð±ÑÐ°Ð¶ÐµÐ½Ð¸Ðµ Ð·Ð° coin png">
                <a:extLst>
                  <a:ext uri="{FF2B5EF4-FFF2-40B4-BE49-F238E27FC236}">
                    <a16:creationId xmlns:a16="http://schemas.microsoft.com/office/drawing/2014/main" id="{B937D8D6-E85B-4A3F-8EF8-A7FAA9510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Ð ÐµÐ·ÑÐ»ÑÐ°Ñ Ñ Ð¸Ð·Ð¾Ð±ÑÐ°Ð¶ÐµÐ½Ð¸Ðµ Ð·Ð° coin png">
                <a:extLst>
                  <a:ext uri="{FF2B5EF4-FFF2-40B4-BE49-F238E27FC236}">
                    <a16:creationId xmlns:a16="http://schemas.microsoft.com/office/drawing/2014/main" id="{E919F5EA-BE92-4150-A040-8BD5535583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Ð ÐµÐ·ÑÐ»ÑÐ°Ñ Ñ Ð¸Ð·Ð¾Ð±ÑÐ°Ð¶ÐµÐ½Ð¸Ðµ Ð·Ð° coin png">
                <a:extLst>
                  <a:ext uri="{FF2B5EF4-FFF2-40B4-BE49-F238E27FC236}">
                    <a16:creationId xmlns:a16="http://schemas.microsoft.com/office/drawing/2014/main" id="{A3088791-39A2-40F3-B3FD-16E3C5EE2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Ð ÐµÐ·ÑÐ»ÑÐ°Ñ Ñ Ð¸Ð·Ð¾Ð±ÑÐ°Ð¶ÐµÐ½Ð¸Ðµ Ð·Ð° coin png">
                <a:extLst>
                  <a:ext uri="{FF2B5EF4-FFF2-40B4-BE49-F238E27FC236}">
                    <a16:creationId xmlns:a16="http://schemas.microsoft.com/office/drawing/2014/main" id="{8C48F128-28A8-4AD3-AA6C-3C5BC376EF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Ð ÐµÐ·ÑÐ»ÑÐ°Ñ Ñ Ð¸Ð·Ð¾Ð±ÑÐ°Ð¶ÐµÐ½Ð¸Ðµ Ð·Ð° coin png">
                <a:extLst>
                  <a:ext uri="{FF2B5EF4-FFF2-40B4-BE49-F238E27FC236}">
                    <a16:creationId xmlns:a16="http://schemas.microsoft.com/office/drawing/2014/main" id="{50094F99-411F-42F5-BF46-025C25955D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Ð ÐµÐ·ÑÐ»ÑÐ°Ñ Ñ Ð¸Ð·Ð¾Ð±ÑÐ°Ð¶ÐµÐ½Ð¸Ðµ Ð·Ð° coin png">
                <a:extLst>
                  <a:ext uri="{FF2B5EF4-FFF2-40B4-BE49-F238E27FC236}">
                    <a16:creationId xmlns:a16="http://schemas.microsoft.com/office/drawing/2014/main" id="{FA2E8445-79DA-461F-B873-2D88F02B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Ð ÐµÐ·ÑÐ»ÑÐ°Ñ Ñ Ð¸Ð·Ð¾Ð±ÑÐ°Ð¶ÐµÐ½Ð¸Ðµ Ð·Ð° coin png">
                <a:extLst>
                  <a:ext uri="{FF2B5EF4-FFF2-40B4-BE49-F238E27FC236}">
                    <a16:creationId xmlns:a16="http://schemas.microsoft.com/office/drawing/2014/main" id="{AB825C57-1F72-4F58-9325-2077ABDF0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Ð ÐµÐ·ÑÐ»ÑÐ°Ñ Ñ Ð¸Ð·Ð¾Ð±ÑÐ°Ð¶ÐµÐ½Ð¸Ðµ Ð·Ð° coin png">
                <a:extLst>
                  <a:ext uri="{FF2B5EF4-FFF2-40B4-BE49-F238E27FC236}">
                    <a16:creationId xmlns:a16="http://schemas.microsoft.com/office/drawing/2014/main" id="{B3250945-CA66-4B5D-8695-98017ABC83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Ð ÐµÐ·ÑÐ»ÑÐ°Ñ Ñ Ð¸Ð·Ð¾Ð±ÑÐ°Ð¶ÐµÐ½Ð¸Ðµ Ð·Ð° coin png">
                <a:extLst>
                  <a:ext uri="{FF2B5EF4-FFF2-40B4-BE49-F238E27FC236}">
                    <a16:creationId xmlns:a16="http://schemas.microsoft.com/office/drawing/2014/main" id="{C0A7659F-83C0-42FA-85E4-F8752B30E7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A8F2524B-8083-48FC-A342-99FE9868C853}"/>
                </a:ext>
              </a:extLst>
            </p:cNvPr>
            <p:cNvGrpSpPr/>
            <p:nvPr/>
          </p:nvGrpSpPr>
          <p:grpSpPr>
            <a:xfrm>
              <a:off x="1856911" y="1379001"/>
              <a:ext cx="778543" cy="1325480"/>
              <a:chOff x="3191256" y="1861783"/>
              <a:chExt cx="1141726" cy="1942277"/>
            </a:xfrm>
          </p:grpSpPr>
          <p:pic>
            <p:nvPicPr>
              <p:cNvPr id="97" name="Picture 2" descr="Ð ÐµÐ·ÑÐ»ÑÐ°Ñ Ñ Ð¸Ð·Ð¾Ð±ÑÐ°Ð¶ÐµÐ½Ð¸Ðµ Ð·Ð° coin png">
                <a:extLst>
                  <a:ext uri="{FF2B5EF4-FFF2-40B4-BE49-F238E27FC236}">
                    <a16:creationId xmlns:a16="http://schemas.microsoft.com/office/drawing/2014/main" id="{FEC142C7-6241-4BE9-AB3F-3F78CA14D6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Ð ÐµÐ·ÑÐ»ÑÐ°Ñ Ñ Ð¸Ð·Ð¾Ð±ÑÐ°Ð¶ÐµÐ½Ð¸Ðµ Ð·Ð° coin png">
                <a:extLst>
                  <a:ext uri="{FF2B5EF4-FFF2-40B4-BE49-F238E27FC236}">
                    <a16:creationId xmlns:a16="http://schemas.microsoft.com/office/drawing/2014/main" id="{5E0003A7-07C2-48A3-8774-5B9CC74EFB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Ð ÐµÐ·ÑÐ»ÑÐ°Ñ Ñ Ð¸Ð·Ð¾Ð±ÑÐ°Ð¶ÐµÐ½Ð¸Ðµ Ð·Ð° coin png">
                <a:extLst>
                  <a:ext uri="{FF2B5EF4-FFF2-40B4-BE49-F238E27FC236}">
                    <a16:creationId xmlns:a16="http://schemas.microsoft.com/office/drawing/2014/main" id="{3F705D1B-5BBF-4243-B21A-10CEDC0BD2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Ð ÐµÐ·ÑÐ»ÑÐ°Ñ Ñ Ð¸Ð·Ð¾Ð±ÑÐ°Ð¶ÐµÐ½Ð¸Ðµ Ð·Ð° coin png">
                <a:extLst>
                  <a:ext uri="{FF2B5EF4-FFF2-40B4-BE49-F238E27FC236}">
                    <a16:creationId xmlns:a16="http://schemas.microsoft.com/office/drawing/2014/main" id="{88388031-9FBA-4275-B830-A324FE1A4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Ð ÐµÐ·ÑÐ»ÑÐ°Ñ Ñ Ð¸Ð·Ð¾Ð±ÑÐ°Ð¶ÐµÐ½Ð¸Ðµ Ð·Ð° coin png">
                <a:extLst>
                  <a:ext uri="{FF2B5EF4-FFF2-40B4-BE49-F238E27FC236}">
                    <a16:creationId xmlns:a16="http://schemas.microsoft.com/office/drawing/2014/main" id="{DBC1CEA1-BAF5-44D9-BD64-5727D4DF3F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Ð ÐµÐ·ÑÐ»ÑÐ°Ñ Ñ Ð¸Ð·Ð¾Ð±ÑÐ°Ð¶ÐµÐ½Ð¸Ðµ Ð·Ð° coin png">
                <a:extLst>
                  <a:ext uri="{FF2B5EF4-FFF2-40B4-BE49-F238E27FC236}">
                    <a16:creationId xmlns:a16="http://schemas.microsoft.com/office/drawing/2014/main" id="{7D4B2564-6965-4EE5-B9EC-72EDECDC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Ð ÐµÐ·ÑÐ»ÑÐ°Ñ Ñ Ð¸Ð·Ð¾Ð±ÑÐ°Ð¶ÐµÐ½Ð¸Ðµ Ð·Ð° coin png">
                <a:extLst>
                  <a:ext uri="{FF2B5EF4-FFF2-40B4-BE49-F238E27FC236}">
                    <a16:creationId xmlns:a16="http://schemas.microsoft.com/office/drawing/2014/main" id="{774D8ECF-C890-43DC-ADDD-1BC7C4B775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Ð ÐµÐ·ÑÐ»ÑÐ°Ñ Ñ Ð¸Ð·Ð¾Ð±ÑÐ°Ð¶ÐµÐ½Ð¸Ðµ Ð·Ð° coin png">
                <a:extLst>
                  <a:ext uri="{FF2B5EF4-FFF2-40B4-BE49-F238E27FC236}">
                    <a16:creationId xmlns:a16="http://schemas.microsoft.com/office/drawing/2014/main" id="{94DA1C59-E057-4865-A2F2-FE50BA1B8F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Ð ÐµÐ·ÑÐ»ÑÐ°Ñ Ñ Ð¸Ð·Ð¾Ð±ÑÐ°Ð¶ÐµÐ½Ð¸Ðµ Ð·Ð° coin png">
                <a:extLst>
                  <a:ext uri="{FF2B5EF4-FFF2-40B4-BE49-F238E27FC236}">
                    <a16:creationId xmlns:a16="http://schemas.microsoft.com/office/drawing/2014/main" id="{1C7FF2D5-4480-4408-8557-904FFFDE78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Ð ÐµÐ·ÑÐ»ÑÐ°Ñ Ñ Ð¸Ð·Ð¾Ð±ÑÐ°Ð¶ÐµÐ½Ð¸Ðµ Ð·Ð° coin png">
                <a:extLst>
                  <a:ext uri="{FF2B5EF4-FFF2-40B4-BE49-F238E27FC236}">
                    <a16:creationId xmlns:a16="http://schemas.microsoft.com/office/drawing/2014/main" id="{3F1919E0-C5B4-4312-B5B9-788E27B43B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5A55F48A-4B91-4785-9E18-425BA156C5F5}"/>
                </a:ext>
              </a:extLst>
            </p:cNvPr>
            <p:cNvGrpSpPr/>
            <p:nvPr/>
          </p:nvGrpSpPr>
          <p:grpSpPr>
            <a:xfrm>
              <a:off x="2959222" y="1366497"/>
              <a:ext cx="778543" cy="1325480"/>
              <a:chOff x="3191256" y="1861783"/>
              <a:chExt cx="1141726" cy="1942277"/>
            </a:xfrm>
          </p:grpSpPr>
          <p:pic>
            <p:nvPicPr>
              <p:cNvPr id="87" name="Picture 2" descr="Ð ÐµÐ·ÑÐ»ÑÐ°Ñ Ñ Ð¸Ð·Ð¾Ð±ÑÐ°Ð¶ÐµÐ½Ð¸Ðµ Ð·Ð° coin png">
                <a:extLst>
                  <a:ext uri="{FF2B5EF4-FFF2-40B4-BE49-F238E27FC236}">
                    <a16:creationId xmlns:a16="http://schemas.microsoft.com/office/drawing/2014/main" id="{C09E755E-7244-462C-B1C7-ADB73336F5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Ð ÐµÐ·ÑÐ»ÑÐ°Ñ Ñ Ð¸Ð·Ð¾Ð±ÑÐ°Ð¶ÐµÐ½Ð¸Ðµ Ð·Ð° coin png">
                <a:extLst>
                  <a:ext uri="{FF2B5EF4-FFF2-40B4-BE49-F238E27FC236}">
                    <a16:creationId xmlns:a16="http://schemas.microsoft.com/office/drawing/2014/main" id="{029F7BC5-CF08-4083-BC6F-BA5D035B7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Ð ÐµÐ·ÑÐ»ÑÐ°Ñ Ñ Ð¸Ð·Ð¾Ð±ÑÐ°Ð¶ÐµÐ½Ð¸Ðµ Ð·Ð° coin png">
                <a:extLst>
                  <a:ext uri="{FF2B5EF4-FFF2-40B4-BE49-F238E27FC236}">
                    <a16:creationId xmlns:a16="http://schemas.microsoft.com/office/drawing/2014/main" id="{D2EE914A-CADF-4C34-93B6-96CA64730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Ð ÐµÐ·ÑÐ»ÑÐ°Ñ Ñ Ð¸Ð·Ð¾Ð±ÑÐ°Ð¶ÐµÐ½Ð¸Ðµ Ð·Ð° coin png">
                <a:extLst>
                  <a:ext uri="{FF2B5EF4-FFF2-40B4-BE49-F238E27FC236}">
                    <a16:creationId xmlns:a16="http://schemas.microsoft.com/office/drawing/2014/main" id="{ED5226E7-7681-41ED-A6B8-5C2EF2321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Ð ÐµÐ·ÑÐ»ÑÐ°Ñ Ñ Ð¸Ð·Ð¾Ð±ÑÐ°Ð¶ÐµÐ½Ð¸Ðµ Ð·Ð° coin png">
                <a:extLst>
                  <a:ext uri="{FF2B5EF4-FFF2-40B4-BE49-F238E27FC236}">
                    <a16:creationId xmlns:a16="http://schemas.microsoft.com/office/drawing/2014/main" id="{5AB04467-A55C-44A3-9F71-6EF2EC1437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Ð ÐµÐ·ÑÐ»ÑÐ°Ñ Ñ Ð¸Ð·Ð¾Ð±ÑÐ°Ð¶ÐµÐ½Ð¸Ðµ Ð·Ð° coin png">
                <a:extLst>
                  <a:ext uri="{FF2B5EF4-FFF2-40B4-BE49-F238E27FC236}">
                    <a16:creationId xmlns:a16="http://schemas.microsoft.com/office/drawing/2014/main" id="{6CF99492-6A3E-4FA7-B21F-0798D82903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Ð ÐµÐ·ÑÐ»ÑÐ°Ñ Ñ Ð¸Ð·Ð¾Ð±ÑÐ°Ð¶ÐµÐ½Ð¸Ðµ Ð·Ð° coin png">
                <a:extLst>
                  <a:ext uri="{FF2B5EF4-FFF2-40B4-BE49-F238E27FC236}">
                    <a16:creationId xmlns:a16="http://schemas.microsoft.com/office/drawing/2014/main" id="{A156BAE5-A93D-49B5-99EA-02500900F6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Ð ÐµÐ·ÑÐ»ÑÐ°Ñ Ñ Ð¸Ð·Ð¾Ð±ÑÐ°Ð¶ÐµÐ½Ð¸Ðµ Ð·Ð° coin png">
                <a:extLst>
                  <a:ext uri="{FF2B5EF4-FFF2-40B4-BE49-F238E27FC236}">
                    <a16:creationId xmlns:a16="http://schemas.microsoft.com/office/drawing/2014/main" id="{9CB3A138-7541-4C5E-ADD0-69615D37FB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Ð ÐµÐ·ÑÐ»ÑÐ°Ñ Ñ Ð¸Ð·Ð¾Ð±ÑÐ°Ð¶ÐµÐ½Ð¸Ðµ Ð·Ð° coin png">
                <a:extLst>
                  <a:ext uri="{FF2B5EF4-FFF2-40B4-BE49-F238E27FC236}">
                    <a16:creationId xmlns:a16="http://schemas.microsoft.com/office/drawing/2014/main" id="{22B056DF-B809-4FD1-815F-78E7A50450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Ð ÐµÐ·ÑÐ»ÑÐ°Ñ Ñ Ð¸Ð·Ð¾Ð±ÑÐ°Ð¶ÐµÐ½Ð¸Ðµ Ð·Ð° coin png">
                <a:extLst>
                  <a:ext uri="{FF2B5EF4-FFF2-40B4-BE49-F238E27FC236}">
                    <a16:creationId xmlns:a16="http://schemas.microsoft.com/office/drawing/2014/main" id="{31DF5DB4-BD61-4665-905D-73E3CE260E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E8BB076B-0436-4681-B57F-FD0BFBA231EF}"/>
                </a:ext>
              </a:extLst>
            </p:cNvPr>
            <p:cNvGrpSpPr/>
            <p:nvPr/>
          </p:nvGrpSpPr>
          <p:grpSpPr>
            <a:xfrm>
              <a:off x="4061533" y="1372749"/>
              <a:ext cx="778543" cy="1325480"/>
              <a:chOff x="3191256" y="1861783"/>
              <a:chExt cx="1141726" cy="1942277"/>
            </a:xfrm>
          </p:grpSpPr>
          <p:pic>
            <p:nvPicPr>
              <p:cNvPr id="77" name="Picture 2" descr="Ð ÐµÐ·ÑÐ»ÑÐ°Ñ Ñ Ð¸Ð·Ð¾Ð±ÑÐ°Ð¶ÐµÐ½Ð¸Ðµ Ð·Ð° coin png">
                <a:extLst>
                  <a:ext uri="{FF2B5EF4-FFF2-40B4-BE49-F238E27FC236}">
                    <a16:creationId xmlns:a16="http://schemas.microsoft.com/office/drawing/2014/main" id="{55780BAC-DFAA-490B-B74E-E94B1CC89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Ð ÐµÐ·ÑÐ»ÑÐ°Ñ Ñ Ð¸Ð·Ð¾Ð±ÑÐ°Ð¶ÐµÐ½Ð¸Ðµ Ð·Ð° coin png">
                <a:extLst>
                  <a:ext uri="{FF2B5EF4-FFF2-40B4-BE49-F238E27FC236}">
                    <a16:creationId xmlns:a16="http://schemas.microsoft.com/office/drawing/2014/main" id="{C0C979AD-F170-4042-BA82-FAAF2632D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Ð ÐµÐ·ÑÐ»ÑÐ°Ñ Ñ Ð¸Ð·Ð¾Ð±ÑÐ°Ð¶ÐµÐ½Ð¸Ðµ Ð·Ð° coin png">
                <a:extLst>
                  <a:ext uri="{FF2B5EF4-FFF2-40B4-BE49-F238E27FC236}">
                    <a16:creationId xmlns:a16="http://schemas.microsoft.com/office/drawing/2014/main" id="{45C00C1C-6F42-4653-9557-7259319025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Ð ÐµÐ·ÑÐ»ÑÐ°Ñ Ñ Ð¸Ð·Ð¾Ð±ÑÐ°Ð¶ÐµÐ½Ð¸Ðµ Ð·Ð° coin png">
                <a:extLst>
                  <a:ext uri="{FF2B5EF4-FFF2-40B4-BE49-F238E27FC236}">
                    <a16:creationId xmlns:a16="http://schemas.microsoft.com/office/drawing/2014/main" id="{6B9E1CA3-B218-40BF-B5CE-6753AFBC00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Ð ÐµÐ·ÑÐ»ÑÐ°Ñ Ñ Ð¸Ð·Ð¾Ð±ÑÐ°Ð¶ÐµÐ½Ð¸Ðµ Ð·Ð° coin png">
                <a:extLst>
                  <a:ext uri="{FF2B5EF4-FFF2-40B4-BE49-F238E27FC236}">
                    <a16:creationId xmlns:a16="http://schemas.microsoft.com/office/drawing/2014/main" id="{40494FCC-1BB5-44E7-AA08-E405087C4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Ð ÐµÐ·ÑÐ»ÑÐ°Ñ Ñ Ð¸Ð·Ð¾Ð±ÑÐ°Ð¶ÐµÐ½Ð¸Ðµ Ð·Ð° coin png">
                <a:extLst>
                  <a:ext uri="{FF2B5EF4-FFF2-40B4-BE49-F238E27FC236}">
                    <a16:creationId xmlns:a16="http://schemas.microsoft.com/office/drawing/2014/main" id="{30E26753-0092-453B-AD64-D088DADE27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Ð ÐµÐ·ÑÐ»ÑÐ°Ñ Ñ Ð¸Ð·Ð¾Ð±ÑÐ°Ð¶ÐµÐ½Ð¸Ðµ Ð·Ð° coin png">
                <a:extLst>
                  <a:ext uri="{FF2B5EF4-FFF2-40B4-BE49-F238E27FC236}">
                    <a16:creationId xmlns:a16="http://schemas.microsoft.com/office/drawing/2014/main" id="{2AFF3DD0-5F84-4F46-B485-ECCB696C98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Ð ÐµÐ·ÑÐ»ÑÐ°Ñ Ñ Ð¸Ð·Ð¾Ð±ÑÐ°Ð¶ÐµÐ½Ð¸Ðµ Ð·Ð° coin png">
                <a:extLst>
                  <a:ext uri="{FF2B5EF4-FFF2-40B4-BE49-F238E27FC236}">
                    <a16:creationId xmlns:a16="http://schemas.microsoft.com/office/drawing/2014/main" id="{F84D17FD-5378-4E6C-9D7F-1E40AA59B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Ð ÐµÐ·ÑÐ»ÑÐ°Ñ Ñ Ð¸Ð·Ð¾Ð±ÑÐ°Ð¶ÐµÐ½Ð¸Ðµ Ð·Ð° coin png">
                <a:extLst>
                  <a:ext uri="{FF2B5EF4-FFF2-40B4-BE49-F238E27FC236}">
                    <a16:creationId xmlns:a16="http://schemas.microsoft.com/office/drawing/2014/main" id="{C5A9AD94-F795-4EFD-8E53-9496B79B62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Ð ÐµÐ·ÑÐ»ÑÐ°Ñ Ñ Ð¸Ð·Ð¾Ð±ÑÐ°Ð¶ÐµÐ½Ð¸Ðµ Ð·Ð° coin png">
                <a:extLst>
                  <a:ext uri="{FF2B5EF4-FFF2-40B4-BE49-F238E27FC236}">
                    <a16:creationId xmlns:a16="http://schemas.microsoft.com/office/drawing/2014/main" id="{48DB133C-EE35-41E3-B8EB-3087199218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E238819B-3851-418A-AD8B-60291192DC4B}"/>
                </a:ext>
              </a:extLst>
            </p:cNvPr>
            <p:cNvGrpSpPr/>
            <p:nvPr/>
          </p:nvGrpSpPr>
          <p:grpSpPr>
            <a:xfrm>
              <a:off x="5163844" y="1366497"/>
              <a:ext cx="778543" cy="1325480"/>
              <a:chOff x="3191256" y="1861783"/>
              <a:chExt cx="1141726" cy="1942277"/>
            </a:xfrm>
          </p:grpSpPr>
          <p:pic>
            <p:nvPicPr>
              <p:cNvPr id="67" name="Picture 2" descr="Ð ÐµÐ·ÑÐ»ÑÐ°Ñ Ñ Ð¸Ð·Ð¾Ð±ÑÐ°Ð¶ÐµÐ½Ð¸Ðµ Ð·Ð° coin png">
                <a:extLst>
                  <a:ext uri="{FF2B5EF4-FFF2-40B4-BE49-F238E27FC236}">
                    <a16:creationId xmlns:a16="http://schemas.microsoft.com/office/drawing/2014/main" id="{40360874-DD53-480B-9E73-2BF8CF2E3D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Ð ÐµÐ·ÑÐ»ÑÐ°Ñ Ñ Ð¸Ð·Ð¾Ð±ÑÐ°Ð¶ÐµÐ½Ð¸Ðµ Ð·Ð° coin png">
                <a:extLst>
                  <a:ext uri="{FF2B5EF4-FFF2-40B4-BE49-F238E27FC236}">
                    <a16:creationId xmlns:a16="http://schemas.microsoft.com/office/drawing/2014/main" id="{C4DC079A-CAB1-46B4-AD6C-922A42316D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Ð ÐµÐ·ÑÐ»ÑÐ°Ñ Ñ Ð¸Ð·Ð¾Ð±ÑÐ°Ð¶ÐµÐ½Ð¸Ðµ Ð·Ð° coin png">
                <a:extLst>
                  <a:ext uri="{FF2B5EF4-FFF2-40B4-BE49-F238E27FC236}">
                    <a16:creationId xmlns:a16="http://schemas.microsoft.com/office/drawing/2014/main" id="{9FC2BC1D-B092-4CDC-8F80-66C656C4E5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Ð ÐµÐ·ÑÐ»ÑÐ°Ñ Ñ Ð¸Ð·Ð¾Ð±ÑÐ°Ð¶ÐµÐ½Ð¸Ðµ Ð·Ð° coin png">
                <a:extLst>
                  <a:ext uri="{FF2B5EF4-FFF2-40B4-BE49-F238E27FC236}">
                    <a16:creationId xmlns:a16="http://schemas.microsoft.com/office/drawing/2014/main" id="{C47B1F13-4998-4EBC-ABD3-AED55C57B5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Ð ÐµÐ·ÑÐ»ÑÐ°Ñ Ñ Ð¸Ð·Ð¾Ð±ÑÐ°Ð¶ÐµÐ½Ð¸Ðµ Ð·Ð° coin png">
                <a:extLst>
                  <a:ext uri="{FF2B5EF4-FFF2-40B4-BE49-F238E27FC236}">
                    <a16:creationId xmlns:a16="http://schemas.microsoft.com/office/drawing/2014/main" id="{88397753-89CA-4AD6-B5BF-E809CAB23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Ð ÐµÐ·ÑÐ»ÑÐ°Ñ Ñ Ð¸Ð·Ð¾Ð±ÑÐ°Ð¶ÐµÐ½Ð¸Ðµ Ð·Ð° coin png">
                <a:extLst>
                  <a:ext uri="{FF2B5EF4-FFF2-40B4-BE49-F238E27FC236}">
                    <a16:creationId xmlns:a16="http://schemas.microsoft.com/office/drawing/2014/main" id="{B01FD17D-49BD-4BE2-8899-1B9675809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Ð ÐµÐ·ÑÐ»ÑÐ°Ñ Ñ Ð¸Ð·Ð¾Ð±ÑÐ°Ð¶ÐµÐ½Ð¸Ðµ Ð·Ð° coin png">
                <a:extLst>
                  <a:ext uri="{FF2B5EF4-FFF2-40B4-BE49-F238E27FC236}">
                    <a16:creationId xmlns:a16="http://schemas.microsoft.com/office/drawing/2014/main" id="{D87AC27F-B3A7-4B7D-BD7C-1D694E0975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Ð ÐµÐ·ÑÐ»ÑÐ°Ñ Ñ Ð¸Ð·Ð¾Ð±ÑÐ°Ð¶ÐµÐ½Ð¸Ðµ Ð·Ð° coin png">
                <a:extLst>
                  <a:ext uri="{FF2B5EF4-FFF2-40B4-BE49-F238E27FC236}">
                    <a16:creationId xmlns:a16="http://schemas.microsoft.com/office/drawing/2014/main" id="{CDFFC035-7042-4738-BB67-A8252D708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Ð ÐµÐ·ÑÐ»ÑÐ°Ñ Ñ Ð¸Ð·Ð¾Ð±ÑÐ°Ð¶ÐµÐ½Ð¸Ðµ Ð·Ð° coin png">
                <a:extLst>
                  <a:ext uri="{FF2B5EF4-FFF2-40B4-BE49-F238E27FC236}">
                    <a16:creationId xmlns:a16="http://schemas.microsoft.com/office/drawing/2014/main" id="{2B69159E-5AA7-4AC9-8B80-83F3F364EF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Ð ÐµÐ·ÑÐ»ÑÐ°Ñ Ñ Ð¸Ð·Ð¾Ð±ÑÐ°Ð¶ÐµÐ½Ð¸Ðµ Ð·Ð° coin png">
                <a:extLst>
                  <a:ext uri="{FF2B5EF4-FFF2-40B4-BE49-F238E27FC236}">
                    <a16:creationId xmlns:a16="http://schemas.microsoft.com/office/drawing/2014/main" id="{DD36E91C-1B74-482C-A373-3AA1BDE660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00C75F92-8C29-40F4-8F06-A5433ABBBD28}"/>
                </a:ext>
              </a:extLst>
            </p:cNvPr>
            <p:cNvGrpSpPr/>
            <p:nvPr/>
          </p:nvGrpSpPr>
          <p:grpSpPr>
            <a:xfrm>
              <a:off x="6266155" y="1372749"/>
              <a:ext cx="778543" cy="1325480"/>
              <a:chOff x="3191256" y="1861783"/>
              <a:chExt cx="1141726" cy="1942277"/>
            </a:xfrm>
          </p:grpSpPr>
          <p:pic>
            <p:nvPicPr>
              <p:cNvPr id="57" name="Picture 2" descr="Ð ÐµÐ·ÑÐ»ÑÐ°Ñ Ñ Ð¸Ð·Ð¾Ð±ÑÐ°Ð¶ÐµÐ½Ð¸Ðµ Ð·Ð° coin png">
                <a:extLst>
                  <a:ext uri="{FF2B5EF4-FFF2-40B4-BE49-F238E27FC236}">
                    <a16:creationId xmlns:a16="http://schemas.microsoft.com/office/drawing/2014/main" id="{4B9FD2D1-ABB9-4E2D-B861-9E41BAE62B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Ð ÐµÐ·ÑÐ»ÑÐ°Ñ Ñ Ð¸Ð·Ð¾Ð±ÑÐ°Ð¶ÐµÐ½Ð¸Ðµ Ð·Ð° coin png">
                <a:extLst>
                  <a:ext uri="{FF2B5EF4-FFF2-40B4-BE49-F238E27FC236}">
                    <a16:creationId xmlns:a16="http://schemas.microsoft.com/office/drawing/2014/main" id="{162F4922-D9D0-4BF8-B609-048985FCB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Ð ÐµÐ·ÑÐ»ÑÐ°Ñ Ñ Ð¸Ð·Ð¾Ð±ÑÐ°Ð¶ÐµÐ½Ð¸Ðµ Ð·Ð° coin png">
                <a:extLst>
                  <a:ext uri="{FF2B5EF4-FFF2-40B4-BE49-F238E27FC236}">
                    <a16:creationId xmlns:a16="http://schemas.microsoft.com/office/drawing/2014/main" id="{AEE4928F-7C75-4EC1-92D5-3719D0FC4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Ð ÐµÐ·ÑÐ»ÑÐ°Ñ Ñ Ð¸Ð·Ð¾Ð±ÑÐ°Ð¶ÐµÐ½Ð¸Ðµ Ð·Ð° coin png">
                <a:extLst>
                  <a:ext uri="{FF2B5EF4-FFF2-40B4-BE49-F238E27FC236}">
                    <a16:creationId xmlns:a16="http://schemas.microsoft.com/office/drawing/2014/main" id="{4A947A94-00FE-4978-B296-B042050359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Ð ÐµÐ·ÑÐ»ÑÐ°Ñ Ñ Ð¸Ð·Ð¾Ð±ÑÐ°Ð¶ÐµÐ½Ð¸Ðµ Ð·Ð° coin png">
                <a:extLst>
                  <a:ext uri="{FF2B5EF4-FFF2-40B4-BE49-F238E27FC236}">
                    <a16:creationId xmlns:a16="http://schemas.microsoft.com/office/drawing/2014/main" id="{CCDC54D7-80C1-408C-AB27-0C3DBDB644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Ð ÐµÐ·ÑÐ»ÑÐ°Ñ Ñ Ð¸Ð·Ð¾Ð±ÑÐ°Ð¶ÐµÐ½Ð¸Ðµ Ð·Ð° coin png">
                <a:extLst>
                  <a:ext uri="{FF2B5EF4-FFF2-40B4-BE49-F238E27FC236}">
                    <a16:creationId xmlns:a16="http://schemas.microsoft.com/office/drawing/2014/main" id="{790DC682-F902-40E5-9BF8-E10C24C35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Ð ÐµÐ·ÑÐ»ÑÐ°Ñ Ñ Ð¸Ð·Ð¾Ð±ÑÐ°Ð¶ÐµÐ½Ð¸Ðµ Ð·Ð° coin png">
                <a:extLst>
                  <a:ext uri="{FF2B5EF4-FFF2-40B4-BE49-F238E27FC236}">
                    <a16:creationId xmlns:a16="http://schemas.microsoft.com/office/drawing/2014/main" id="{2DA6AD20-284A-490C-B570-4C7AD8D375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Ð ÐµÐ·ÑÐ»ÑÐ°Ñ Ñ Ð¸Ð·Ð¾Ð±ÑÐ°Ð¶ÐµÐ½Ð¸Ðµ Ð·Ð° coin png">
                <a:extLst>
                  <a:ext uri="{FF2B5EF4-FFF2-40B4-BE49-F238E27FC236}">
                    <a16:creationId xmlns:a16="http://schemas.microsoft.com/office/drawing/2014/main" id="{CCCC3409-0963-46ED-9747-25E9830FC8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Ð ÐµÐ·ÑÐ»ÑÐ°Ñ Ñ Ð¸Ð·Ð¾Ð±ÑÐ°Ð¶ÐµÐ½Ð¸Ðµ Ð·Ð° coin png">
                <a:extLst>
                  <a:ext uri="{FF2B5EF4-FFF2-40B4-BE49-F238E27FC236}">
                    <a16:creationId xmlns:a16="http://schemas.microsoft.com/office/drawing/2014/main" id="{5211E01D-0693-4CD4-83DC-C0C45F3707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Ð ÐµÐ·ÑÐ»ÑÐ°Ñ Ñ Ð¸Ð·Ð¾Ð±ÑÐ°Ð¶ÐµÐ½Ð¸Ðµ Ð·Ð° coin png">
                <a:extLst>
                  <a:ext uri="{FF2B5EF4-FFF2-40B4-BE49-F238E27FC236}">
                    <a16:creationId xmlns:a16="http://schemas.microsoft.com/office/drawing/2014/main" id="{4B74EDB6-394D-47BC-A63E-CE0F4895BD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C1788CE5-070D-4143-B0F4-B1065E3AEDD1}"/>
                </a:ext>
              </a:extLst>
            </p:cNvPr>
            <p:cNvGrpSpPr/>
            <p:nvPr/>
          </p:nvGrpSpPr>
          <p:grpSpPr>
            <a:xfrm>
              <a:off x="7368466" y="1360245"/>
              <a:ext cx="778543" cy="1325480"/>
              <a:chOff x="3191256" y="1861783"/>
              <a:chExt cx="1141726" cy="1942277"/>
            </a:xfrm>
          </p:grpSpPr>
          <p:pic>
            <p:nvPicPr>
              <p:cNvPr id="47" name="Picture 2" descr="Ð ÐµÐ·ÑÐ»ÑÐ°Ñ Ñ Ð¸Ð·Ð¾Ð±ÑÐ°Ð¶ÐµÐ½Ð¸Ðµ Ð·Ð° coin png">
                <a:extLst>
                  <a:ext uri="{FF2B5EF4-FFF2-40B4-BE49-F238E27FC236}">
                    <a16:creationId xmlns:a16="http://schemas.microsoft.com/office/drawing/2014/main" id="{CB17ABDB-FD62-414D-87BA-F516FE8187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Ð ÐµÐ·ÑÐ»ÑÐ°Ñ Ñ Ð¸Ð·Ð¾Ð±ÑÐ°Ð¶ÐµÐ½Ð¸Ðµ Ð·Ð° coin png">
                <a:extLst>
                  <a:ext uri="{FF2B5EF4-FFF2-40B4-BE49-F238E27FC236}">
                    <a16:creationId xmlns:a16="http://schemas.microsoft.com/office/drawing/2014/main" id="{F256F4A3-A39A-45F7-B203-B011365A89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Ð ÐµÐ·ÑÐ»ÑÐ°Ñ Ñ Ð¸Ð·Ð¾Ð±ÑÐ°Ð¶ÐµÐ½Ð¸Ðµ Ð·Ð° coin png">
                <a:extLst>
                  <a:ext uri="{FF2B5EF4-FFF2-40B4-BE49-F238E27FC236}">
                    <a16:creationId xmlns:a16="http://schemas.microsoft.com/office/drawing/2014/main" id="{33E0E7AC-E7FD-4F01-90DD-CF1FA185E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Ð ÐµÐ·ÑÐ»ÑÐ°Ñ Ñ Ð¸Ð·Ð¾Ð±ÑÐ°Ð¶ÐµÐ½Ð¸Ðµ Ð·Ð° coin png">
                <a:extLst>
                  <a:ext uri="{FF2B5EF4-FFF2-40B4-BE49-F238E27FC236}">
                    <a16:creationId xmlns:a16="http://schemas.microsoft.com/office/drawing/2014/main" id="{9474AF99-51CA-45E5-9D46-5B54A38C63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Ð ÐµÐ·ÑÐ»ÑÐ°Ñ Ñ Ð¸Ð·Ð¾Ð±ÑÐ°Ð¶ÐµÐ½Ð¸Ðµ Ð·Ð° coin png">
                <a:extLst>
                  <a:ext uri="{FF2B5EF4-FFF2-40B4-BE49-F238E27FC236}">
                    <a16:creationId xmlns:a16="http://schemas.microsoft.com/office/drawing/2014/main" id="{0987E147-4A53-4FFD-AB78-CAF6A4A42A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Ð ÐµÐ·ÑÐ»ÑÐ°Ñ Ñ Ð¸Ð·Ð¾Ð±ÑÐ°Ð¶ÐµÐ½Ð¸Ðµ Ð·Ð° coin png">
                <a:extLst>
                  <a:ext uri="{FF2B5EF4-FFF2-40B4-BE49-F238E27FC236}">
                    <a16:creationId xmlns:a16="http://schemas.microsoft.com/office/drawing/2014/main" id="{1206D1A6-CD56-4B0A-A25B-6A5E149D51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Ð ÐµÐ·ÑÐ»ÑÐ°Ñ Ñ Ð¸Ð·Ð¾Ð±ÑÐ°Ð¶ÐµÐ½Ð¸Ðµ Ð·Ð° coin png">
                <a:extLst>
                  <a:ext uri="{FF2B5EF4-FFF2-40B4-BE49-F238E27FC236}">
                    <a16:creationId xmlns:a16="http://schemas.microsoft.com/office/drawing/2014/main" id="{357D6247-C82D-4C8B-92D0-7F17BBD4C3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Ð ÐµÐ·ÑÐ»ÑÐ°Ñ Ñ Ð¸Ð·Ð¾Ð±ÑÐ°Ð¶ÐµÐ½Ð¸Ðµ Ð·Ð° coin png">
                <a:extLst>
                  <a:ext uri="{FF2B5EF4-FFF2-40B4-BE49-F238E27FC236}">
                    <a16:creationId xmlns:a16="http://schemas.microsoft.com/office/drawing/2014/main" id="{856B76EF-E569-44FF-B86B-4274AA7F8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Ð ÐµÐ·ÑÐ»ÑÐ°Ñ Ñ Ð¸Ð·Ð¾Ð±ÑÐ°Ð¶ÐµÐ½Ð¸Ðµ Ð·Ð° coin png">
                <a:extLst>
                  <a:ext uri="{FF2B5EF4-FFF2-40B4-BE49-F238E27FC236}">
                    <a16:creationId xmlns:a16="http://schemas.microsoft.com/office/drawing/2014/main" id="{0601F8E3-5FA3-4DB5-A440-4AC64FC02F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Ð ÐµÐ·ÑÐ»ÑÐ°Ñ Ñ Ð¸Ð·Ð¾Ð±ÑÐ°Ð¶ÐµÐ½Ð¸Ðµ Ð·Ð° coin png">
                <a:extLst>
                  <a:ext uri="{FF2B5EF4-FFF2-40B4-BE49-F238E27FC236}">
                    <a16:creationId xmlns:a16="http://schemas.microsoft.com/office/drawing/2014/main" id="{A88305F6-C3E5-477A-9B81-258AECF905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29C86BCA-1A52-495D-A042-628F1696A51C}"/>
                </a:ext>
              </a:extLst>
            </p:cNvPr>
            <p:cNvGrpSpPr/>
            <p:nvPr/>
          </p:nvGrpSpPr>
          <p:grpSpPr>
            <a:xfrm>
              <a:off x="8470777" y="1366497"/>
              <a:ext cx="778543" cy="1325480"/>
              <a:chOff x="3191256" y="1861783"/>
              <a:chExt cx="1141726" cy="1942277"/>
            </a:xfrm>
          </p:grpSpPr>
          <p:pic>
            <p:nvPicPr>
              <p:cNvPr id="37" name="Picture 2" descr="Ð ÐµÐ·ÑÐ»ÑÐ°Ñ Ñ Ð¸Ð·Ð¾Ð±ÑÐ°Ð¶ÐµÐ½Ð¸Ðµ Ð·Ð° coin png">
                <a:extLst>
                  <a:ext uri="{FF2B5EF4-FFF2-40B4-BE49-F238E27FC236}">
                    <a16:creationId xmlns:a16="http://schemas.microsoft.com/office/drawing/2014/main" id="{F941DE5C-B5F4-43E4-A8E7-288A7A51B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Ð ÐµÐ·ÑÐ»ÑÐ°Ñ Ñ Ð¸Ð·Ð¾Ð±ÑÐ°Ð¶ÐµÐ½Ð¸Ðµ Ð·Ð° coin png">
                <a:extLst>
                  <a:ext uri="{FF2B5EF4-FFF2-40B4-BE49-F238E27FC236}">
                    <a16:creationId xmlns:a16="http://schemas.microsoft.com/office/drawing/2014/main" id="{DAB7FD66-2A3F-4181-9CAB-45BCA41CE9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Ð ÐµÐ·ÑÐ»ÑÐ°Ñ Ñ Ð¸Ð·Ð¾Ð±ÑÐ°Ð¶ÐµÐ½Ð¸Ðµ Ð·Ð° coin png">
                <a:extLst>
                  <a:ext uri="{FF2B5EF4-FFF2-40B4-BE49-F238E27FC236}">
                    <a16:creationId xmlns:a16="http://schemas.microsoft.com/office/drawing/2014/main" id="{F4AB31C0-D6DC-4A16-BCCF-7C6187570D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Ð ÐµÐ·ÑÐ»ÑÐ°Ñ Ñ Ð¸Ð·Ð¾Ð±ÑÐ°Ð¶ÐµÐ½Ð¸Ðµ Ð·Ð° coin png">
                <a:extLst>
                  <a:ext uri="{FF2B5EF4-FFF2-40B4-BE49-F238E27FC236}">
                    <a16:creationId xmlns:a16="http://schemas.microsoft.com/office/drawing/2014/main" id="{ECBA11B2-6A6A-429B-B576-7C883836B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Ð ÐµÐ·ÑÐ»ÑÐ°Ñ Ñ Ð¸Ð·Ð¾Ð±ÑÐ°Ð¶ÐµÐ½Ð¸Ðµ Ð·Ð° coin png">
                <a:extLst>
                  <a:ext uri="{FF2B5EF4-FFF2-40B4-BE49-F238E27FC236}">
                    <a16:creationId xmlns:a16="http://schemas.microsoft.com/office/drawing/2014/main" id="{3AE9BBAC-824F-470C-A971-D906CA82DB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Ð ÐµÐ·ÑÐ»ÑÐ°Ñ Ñ Ð¸Ð·Ð¾Ð±ÑÐ°Ð¶ÐµÐ½Ð¸Ðµ Ð·Ð° coin png">
                <a:extLst>
                  <a:ext uri="{FF2B5EF4-FFF2-40B4-BE49-F238E27FC236}">
                    <a16:creationId xmlns:a16="http://schemas.microsoft.com/office/drawing/2014/main" id="{97811AAC-E52A-491D-97F9-82B0A72DA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Ð ÐµÐ·ÑÐ»ÑÐ°Ñ Ñ Ð¸Ð·Ð¾Ð±ÑÐ°Ð¶ÐµÐ½Ð¸Ðµ Ð·Ð° coin png">
                <a:extLst>
                  <a:ext uri="{FF2B5EF4-FFF2-40B4-BE49-F238E27FC236}">
                    <a16:creationId xmlns:a16="http://schemas.microsoft.com/office/drawing/2014/main" id="{AB41D404-A2F9-4E6A-AA38-EF6A052200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Ð ÐµÐ·ÑÐ»ÑÐ°Ñ Ñ Ð¸Ð·Ð¾Ð±ÑÐ°Ð¶ÐµÐ½Ð¸Ðµ Ð·Ð° coin png">
                <a:extLst>
                  <a:ext uri="{FF2B5EF4-FFF2-40B4-BE49-F238E27FC236}">
                    <a16:creationId xmlns:a16="http://schemas.microsoft.com/office/drawing/2014/main" id="{673F528A-2A69-44AE-A0A6-4D7389F9E1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Ð ÐµÐ·ÑÐ»ÑÐ°Ñ Ñ Ð¸Ð·Ð¾Ð±ÑÐ°Ð¶ÐµÐ½Ð¸Ðµ Ð·Ð° coin png">
                <a:extLst>
                  <a:ext uri="{FF2B5EF4-FFF2-40B4-BE49-F238E27FC236}">
                    <a16:creationId xmlns:a16="http://schemas.microsoft.com/office/drawing/2014/main" id="{AE0E04CD-9133-4989-A48D-7A07937D25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Ð ÐµÐ·ÑÐ»ÑÐ°Ñ Ñ Ð¸Ð·Ð¾Ð±ÑÐ°Ð¶ÐµÐ½Ð¸Ðµ Ð·Ð° coin png">
                <a:extLst>
                  <a:ext uri="{FF2B5EF4-FFF2-40B4-BE49-F238E27FC236}">
                    <a16:creationId xmlns:a16="http://schemas.microsoft.com/office/drawing/2014/main" id="{DE7889F3-9217-490E-857D-017A7012B0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F6E06D78-8F74-4CD2-9BAA-E76DACD34883}"/>
                </a:ext>
              </a:extLst>
            </p:cNvPr>
            <p:cNvGrpSpPr/>
            <p:nvPr/>
          </p:nvGrpSpPr>
          <p:grpSpPr>
            <a:xfrm>
              <a:off x="9573088" y="1360245"/>
              <a:ext cx="778543" cy="1325480"/>
              <a:chOff x="3191256" y="1861783"/>
              <a:chExt cx="1141726" cy="1942277"/>
            </a:xfrm>
          </p:grpSpPr>
          <p:pic>
            <p:nvPicPr>
              <p:cNvPr id="27" name="Picture 2" descr="Ð ÐµÐ·ÑÐ»ÑÐ°Ñ Ñ Ð¸Ð·Ð¾Ð±ÑÐ°Ð¶ÐµÐ½Ð¸Ðµ Ð·Ð° coin png">
                <a:extLst>
                  <a:ext uri="{FF2B5EF4-FFF2-40B4-BE49-F238E27FC236}">
                    <a16:creationId xmlns:a16="http://schemas.microsoft.com/office/drawing/2014/main" id="{5EFB1580-475A-4F08-8DE0-F2810DEE41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Ð ÐµÐ·ÑÐ»ÑÐ°Ñ Ñ Ð¸Ð·Ð¾Ð±ÑÐ°Ð¶ÐµÐ½Ð¸Ðµ Ð·Ð° coin png">
                <a:extLst>
                  <a:ext uri="{FF2B5EF4-FFF2-40B4-BE49-F238E27FC236}">
                    <a16:creationId xmlns:a16="http://schemas.microsoft.com/office/drawing/2014/main" id="{5F3E5194-D66C-411D-9465-89ED06E01B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Ð ÐµÐ·ÑÐ»ÑÐ°Ñ Ñ Ð¸Ð·Ð¾Ð±ÑÐ°Ð¶ÐµÐ½Ð¸Ðµ Ð·Ð° coin png">
                <a:extLst>
                  <a:ext uri="{FF2B5EF4-FFF2-40B4-BE49-F238E27FC236}">
                    <a16:creationId xmlns:a16="http://schemas.microsoft.com/office/drawing/2014/main" id="{8D9D5746-475C-4610-8451-44FB2D785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Ð ÐµÐ·ÑÐ»ÑÐ°Ñ Ñ Ð¸Ð·Ð¾Ð±ÑÐ°Ð¶ÐµÐ½Ð¸Ðµ Ð·Ð° coin png">
                <a:extLst>
                  <a:ext uri="{FF2B5EF4-FFF2-40B4-BE49-F238E27FC236}">
                    <a16:creationId xmlns:a16="http://schemas.microsoft.com/office/drawing/2014/main" id="{7902218F-15A5-4352-9860-F34F3DA0C3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Ð ÐµÐ·ÑÐ»ÑÐ°Ñ Ñ Ð¸Ð·Ð¾Ð±ÑÐ°Ð¶ÐµÐ½Ð¸Ðµ Ð·Ð° coin png">
                <a:extLst>
                  <a:ext uri="{FF2B5EF4-FFF2-40B4-BE49-F238E27FC236}">
                    <a16:creationId xmlns:a16="http://schemas.microsoft.com/office/drawing/2014/main" id="{210AA167-3EC5-4552-8492-1DB1875B8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Ð ÐµÐ·ÑÐ»ÑÐ°Ñ Ñ Ð¸Ð·Ð¾Ð±ÑÐ°Ð¶ÐµÐ½Ð¸Ðµ Ð·Ð° coin png">
                <a:extLst>
                  <a:ext uri="{FF2B5EF4-FFF2-40B4-BE49-F238E27FC236}">
                    <a16:creationId xmlns:a16="http://schemas.microsoft.com/office/drawing/2014/main" id="{FD10CBF5-807A-4B8A-89B1-AF0026BACD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Ð ÐµÐ·ÑÐ»ÑÐ°Ñ Ñ Ð¸Ð·Ð¾Ð±ÑÐ°Ð¶ÐµÐ½Ð¸Ðµ Ð·Ð° coin png">
                <a:extLst>
                  <a:ext uri="{FF2B5EF4-FFF2-40B4-BE49-F238E27FC236}">
                    <a16:creationId xmlns:a16="http://schemas.microsoft.com/office/drawing/2014/main" id="{2EFF52B0-993D-4A21-AB1A-70B92DF2BC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Ð ÐµÐ·ÑÐ»ÑÐ°Ñ Ñ Ð¸Ð·Ð¾Ð±ÑÐ°Ð¶ÐµÐ½Ð¸Ðµ Ð·Ð° coin png">
                <a:extLst>
                  <a:ext uri="{FF2B5EF4-FFF2-40B4-BE49-F238E27FC236}">
                    <a16:creationId xmlns:a16="http://schemas.microsoft.com/office/drawing/2014/main" id="{DA16FE15-E99A-487F-8A10-F0A22BC98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Ð ÐµÐ·ÑÐ»ÑÐ°Ñ Ñ Ð¸Ð·Ð¾Ð±ÑÐ°Ð¶ÐµÐ½Ð¸Ðµ Ð·Ð° coin png">
                <a:extLst>
                  <a:ext uri="{FF2B5EF4-FFF2-40B4-BE49-F238E27FC236}">
                    <a16:creationId xmlns:a16="http://schemas.microsoft.com/office/drawing/2014/main" id="{49BDF639-E874-455F-A449-F2393D8FD7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Ð ÐµÐ·ÑÐ»ÑÐ°Ñ Ñ Ð¸Ð·Ð¾Ð±ÑÐ°Ð¶ÐµÐ½Ð¸Ðµ Ð·Ð° coin png">
                <a:extLst>
                  <a:ext uri="{FF2B5EF4-FFF2-40B4-BE49-F238E27FC236}">
                    <a16:creationId xmlns:a16="http://schemas.microsoft.com/office/drawing/2014/main" id="{CA0BEC2B-40AF-4EA7-AB6E-9D17C1118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8B588E2C-4140-4924-BC42-E919CFA2042D}"/>
                </a:ext>
              </a:extLst>
            </p:cNvPr>
            <p:cNvGrpSpPr/>
            <p:nvPr/>
          </p:nvGrpSpPr>
          <p:grpSpPr>
            <a:xfrm>
              <a:off x="10675399" y="1366497"/>
              <a:ext cx="778543" cy="1325480"/>
              <a:chOff x="3191256" y="1861783"/>
              <a:chExt cx="1141726" cy="1942277"/>
            </a:xfrm>
          </p:grpSpPr>
          <p:pic>
            <p:nvPicPr>
              <p:cNvPr id="17" name="Picture 2" descr="Ð ÐµÐ·ÑÐ»ÑÐ°Ñ Ñ Ð¸Ð·Ð¾Ð±ÑÐ°Ð¶ÐµÐ½Ð¸Ðµ Ð·Ð° coin png">
                <a:extLst>
                  <a:ext uri="{FF2B5EF4-FFF2-40B4-BE49-F238E27FC236}">
                    <a16:creationId xmlns:a16="http://schemas.microsoft.com/office/drawing/2014/main" id="{4BE2BFFA-FE45-4E8D-933B-C30C6844C9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Ð ÐµÐ·ÑÐ»ÑÐ°Ñ Ñ Ð¸Ð·Ð¾Ð±ÑÐ°Ð¶ÐµÐ½Ð¸Ðµ Ð·Ð° coin png">
                <a:extLst>
                  <a:ext uri="{FF2B5EF4-FFF2-40B4-BE49-F238E27FC236}">
                    <a16:creationId xmlns:a16="http://schemas.microsoft.com/office/drawing/2014/main" id="{52FC70FE-A148-443C-8C71-5224747626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Ð ÐµÐ·ÑÐ»ÑÐ°Ñ Ñ Ð¸Ð·Ð¾Ð±ÑÐ°Ð¶ÐµÐ½Ð¸Ðµ Ð·Ð° coin png">
                <a:extLst>
                  <a:ext uri="{FF2B5EF4-FFF2-40B4-BE49-F238E27FC236}">
                    <a16:creationId xmlns:a16="http://schemas.microsoft.com/office/drawing/2014/main" id="{E7C614A3-840D-46EA-AFD6-E73300B65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Ð ÐµÐ·ÑÐ»ÑÐ°Ñ Ñ Ð¸Ð·Ð¾Ð±ÑÐ°Ð¶ÐµÐ½Ð¸Ðµ Ð·Ð° coin png">
                <a:extLst>
                  <a:ext uri="{FF2B5EF4-FFF2-40B4-BE49-F238E27FC236}">
                    <a16:creationId xmlns:a16="http://schemas.microsoft.com/office/drawing/2014/main" id="{6C3C66C1-B884-465F-B523-FC77F6D26D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Ð ÐµÐ·ÑÐ»ÑÐ°Ñ Ñ Ð¸Ð·Ð¾Ð±ÑÐ°Ð¶ÐµÐ½Ð¸Ðµ Ð·Ð° coin png">
                <a:extLst>
                  <a:ext uri="{FF2B5EF4-FFF2-40B4-BE49-F238E27FC236}">
                    <a16:creationId xmlns:a16="http://schemas.microsoft.com/office/drawing/2014/main" id="{7DE97BDE-826D-41C2-9C71-00386225B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Ð ÐµÐ·ÑÐ»ÑÐ°Ñ Ñ Ð¸Ð·Ð¾Ð±ÑÐ°Ð¶ÐµÐ½Ð¸Ðµ Ð·Ð° coin png">
                <a:extLst>
                  <a:ext uri="{FF2B5EF4-FFF2-40B4-BE49-F238E27FC236}">
                    <a16:creationId xmlns:a16="http://schemas.microsoft.com/office/drawing/2014/main" id="{17771C08-B97A-4877-990E-E0F85009D2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Ð ÐµÐ·ÑÐ»ÑÐ°Ñ Ñ Ð¸Ð·Ð¾Ð±ÑÐ°Ð¶ÐµÐ½Ð¸Ðµ Ð·Ð° coin png">
                <a:extLst>
                  <a:ext uri="{FF2B5EF4-FFF2-40B4-BE49-F238E27FC236}">
                    <a16:creationId xmlns:a16="http://schemas.microsoft.com/office/drawing/2014/main" id="{0776C172-9DBB-4A6C-8226-0261763AA9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Ð ÐµÐ·ÑÐ»ÑÐ°Ñ Ñ Ð¸Ð·Ð¾Ð±ÑÐ°Ð¶ÐµÐ½Ð¸Ðµ Ð·Ð° coin png">
                <a:extLst>
                  <a:ext uri="{FF2B5EF4-FFF2-40B4-BE49-F238E27FC236}">
                    <a16:creationId xmlns:a16="http://schemas.microsoft.com/office/drawing/2014/main" id="{17FCD1D8-994E-416F-8983-BACEE07627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Ð ÐµÐ·ÑÐ»ÑÐ°Ñ Ñ Ð¸Ð·Ð¾Ð±ÑÐ°Ð¶ÐµÐ½Ð¸Ðµ Ð·Ð° coin png">
                <a:extLst>
                  <a:ext uri="{FF2B5EF4-FFF2-40B4-BE49-F238E27FC236}">
                    <a16:creationId xmlns:a16="http://schemas.microsoft.com/office/drawing/2014/main" id="{40B9BD9F-0722-4E02-98BB-B85A29864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Ð ÐµÐ·ÑÐ»ÑÐ°Ñ Ñ Ð¸Ð·Ð¾Ð±ÑÐ°Ð¶ÐµÐ½Ð¸Ðµ Ð·Ð° coin png">
                <a:extLst>
                  <a:ext uri="{FF2B5EF4-FFF2-40B4-BE49-F238E27FC236}">
                    <a16:creationId xmlns:a16="http://schemas.microsoft.com/office/drawing/2014/main" id="{AE5BE665-6B53-4957-BDED-FC4436EE33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7" name="Group 116">
            <a:extLst>
              <a:ext uri="{FF2B5EF4-FFF2-40B4-BE49-F238E27FC236}">
                <a16:creationId xmlns:a16="http://schemas.microsoft.com/office/drawing/2014/main" id="{67D3C9C9-AD2D-4A5C-8D5C-832AF9337864}"/>
              </a:ext>
            </a:extLst>
          </p:cNvPr>
          <p:cNvGrpSpPr/>
          <p:nvPr/>
        </p:nvGrpSpPr>
        <p:grpSpPr>
          <a:xfrm>
            <a:off x="783163" y="3925750"/>
            <a:ext cx="10699343" cy="1336127"/>
            <a:chOff x="754599" y="3976217"/>
            <a:chExt cx="10699343" cy="1336127"/>
          </a:xfrm>
        </p:grpSpPr>
        <p:grpSp>
          <p:nvGrpSpPr>
            <p:cNvPr id="118" name="Group 117">
              <a:extLst>
                <a:ext uri="{FF2B5EF4-FFF2-40B4-BE49-F238E27FC236}">
                  <a16:creationId xmlns:a16="http://schemas.microsoft.com/office/drawing/2014/main" id="{D9B7290F-28FF-4754-8FC8-014636D68A0C}"/>
                </a:ext>
              </a:extLst>
            </p:cNvPr>
            <p:cNvGrpSpPr/>
            <p:nvPr/>
          </p:nvGrpSpPr>
          <p:grpSpPr>
            <a:xfrm>
              <a:off x="8470777" y="4176670"/>
              <a:ext cx="778543" cy="1135674"/>
              <a:chOff x="8470777" y="3152448"/>
              <a:chExt cx="778543" cy="1135674"/>
            </a:xfrm>
          </p:grpSpPr>
          <p:pic>
            <p:nvPicPr>
              <p:cNvPr id="174" name="Picture 2" descr="Ð ÐµÐ·ÑÐ»ÑÐ°Ñ Ñ Ð¸Ð·Ð¾Ð±ÑÐ°Ð¶ÐµÐ½Ð¸Ðµ Ð·Ð° coin png">
                <a:extLst>
                  <a:ext uri="{FF2B5EF4-FFF2-40B4-BE49-F238E27FC236}">
                    <a16:creationId xmlns:a16="http://schemas.microsoft.com/office/drawing/2014/main" id="{C4D3907D-965F-4EB4-B1CE-C55CB25001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82144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Ð ÐµÐ·ÑÐ»ÑÐ°Ñ Ñ Ð¸Ð·Ð¾Ð±ÑÐ°Ð¶ÐµÐ½Ð¸Ðµ Ð·Ð° coin png">
                <a:extLst>
                  <a:ext uri="{FF2B5EF4-FFF2-40B4-BE49-F238E27FC236}">
                    <a16:creationId xmlns:a16="http://schemas.microsoft.com/office/drawing/2014/main" id="{AE9791CF-9349-4706-B401-46291FF90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72653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Ð ÐµÐ·ÑÐ»ÑÐ°Ñ Ñ Ð¸Ð·Ð¾Ð±ÑÐ°Ð¶ÐµÐ½Ð¸Ðµ Ð·Ð° coin png">
                <a:extLst>
                  <a:ext uri="{FF2B5EF4-FFF2-40B4-BE49-F238E27FC236}">
                    <a16:creationId xmlns:a16="http://schemas.microsoft.com/office/drawing/2014/main" id="{6A8E9490-296B-42BC-BE47-884ADA78B3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63163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Ð ÐµÐ·ÑÐ»ÑÐ°Ñ Ñ Ð¸Ð·Ð¾Ð±ÑÐ°Ð¶ÐµÐ½Ð¸Ðµ Ð·Ð° coin png">
                <a:extLst>
                  <a:ext uri="{FF2B5EF4-FFF2-40B4-BE49-F238E27FC236}">
                    <a16:creationId xmlns:a16="http://schemas.microsoft.com/office/drawing/2014/main" id="{FBA3B454-7224-4A08-855B-AD044329A4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5367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Ð ÐµÐ·ÑÐ»ÑÐ°Ñ Ñ Ð¸Ð·Ð¾Ð±ÑÐ°Ð¶ÐµÐ½Ð¸Ðµ Ð·Ð° coin png">
                <a:extLst>
                  <a:ext uri="{FF2B5EF4-FFF2-40B4-BE49-F238E27FC236}">
                    <a16:creationId xmlns:a16="http://schemas.microsoft.com/office/drawing/2014/main" id="{9E51BBF3-C4EE-4F98-9E8D-33B06245ED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2" descr="Ð ÐµÐ·ÑÐ»ÑÐ°Ñ Ñ Ð¸Ð·Ð¾Ð±ÑÐ°Ð¶ÐµÐ½Ð¸Ðµ Ð·Ð° coin png">
                <a:extLst>
                  <a:ext uri="{FF2B5EF4-FFF2-40B4-BE49-F238E27FC236}">
                    <a16:creationId xmlns:a16="http://schemas.microsoft.com/office/drawing/2014/main" id="{ACDD2A68-FC57-4E9D-A586-B575191E3D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2" descr="Ð ÐµÐ·ÑÐ»ÑÐ°Ñ Ñ Ð¸Ð·Ð¾Ð±ÑÐ°Ð¶ÐµÐ½Ð¸Ðµ Ð·Ð° coin png">
                <a:extLst>
                  <a:ext uri="{FF2B5EF4-FFF2-40B4-BE49-F238E27FC236}">
                    <a16:creationId xmlns:a16="http://schemas.microsoft.com/office/drawing/2014/main" id="{BA5B5002-D631-47EB-AA0C-FE5EA0D7BE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2" descr="Ð ÐµÐ·ÑÐ»ÑÐ°Ñ Ñ Ð¸Ð·Ð¾Ð±ÑÐ°Ð¶ÐµÐ½Ð¸Ðµ Ð·Ð° coin png">
                <a:extLst>
                  <a:ext uri="{FF2B5EF4-FFF2-40B4-BE49-F238E27FC236}">
                    <a16:creationId xmlns:a16="http://schemas.microsoft.com/office/drawing/2014/main" id="{55C121CF-7356-42BA-A605-0E0B9CC99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777"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oup 118">
              <a:extLst>
                <a:ext uri="{FF2B5EF4-FFF2-40B4-BE49-F238E27FC236}">
                  <a16:creationId xmlns:a16="http://schemas.microsoft.com/office/drawing/2014/main" id="{A471B665-341F-454E-9332-C021DBA8E77D}"/>
                </a:ext>
              </a:extLst>
            </p:cNvPr>
            <p:cNvGrpSpPr/>
            <p:nvPr/>
          </p:nvGrpSpPr>
          <p:grpSpPr>
            <a:xfrm>
              <a:off x="1856910" y="4747492"/>
              <a:ext cx="778543" cy="561585"/>
              <a:chOff x="1822173" y="3334924"/>
              <a:chExt cx="778543" cy="561585"/>
            </a:xfrm>
          </p:grpSpPr>
          <p:pic>
            <p:nvPicPr>
              <p:cNvPr id="172" name="Picture 2" descr="Ð ÐµÐ·ÑÐ»ÑÐ°Ñ Ñ Ð¸Ð·Ð¾Ð±ÑÐ°Ð¶ÐµÐ½Ð¸Ðµ Ð·Ð° coin png">
                <a:extLst>
                  <a:ext uri="{FF2B5EF4-FFF2-40B4-BE49-F238E27FC236}">
                    <a16:creationId xmlns:a16="http://schemas.microsoft.com/office/drawing/2014/main" id="{E23B4E7E-843E-42BF-B435-492DB50C7E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42982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 descr="Ð ÐµÐ·ÑÐ»ÑÐ°Ñ Ñ Ð¸Ð·Ð¾Ð±ÑÐ°Ð¶ÐµÐ½Ð¸Ðµ Ð·Ð° coin png">
                <a:extLst>
                  <a:ext uri="{FF2B5EF4-FFF2-40B4-BE49-F238E27FC236}">
                    <a16:creationId xmlns:a16="http://schemas.microsoft.com/office/drawing/2014/main" id="{88A31912-AA38-44B5-8773-A4CD7F413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173" y="3334924"/>
                <a:ext cx="778543" cy="466682"/>
              </a:xfrm>
              <a:prstGeom prst="rect">
                <a:avLst/>
              </a:prstGeom>
              <a:noFill/>
              <a:extLst>
                <a:ext uri="{909E8E84-426E-40DD-AFC4-6F175D3DCCD1}">
                  <a14:hiddenFill xmlns:a14="http://schemas.microsoft.com/office/drawing/2010/main">
                    <a:solidFill>
                      <a:srgbClr val="FFFFFF"/>
                    </a:solidFill>
                  </a14:hiddenFill>
                </a:ext>
              </a:extLst>
            </p:spPr>
          </p:pic>
        </p:grpSp>
        <p:pic>
          <p:nvPicPr>
            <p:cNvPr id="120" name="Picture 2" descr="Ð ÐµÐ·ÑÐ»ÑÐ°Ñ Ñ Ð¸Ð·Ð¾Ð±ÑÐ°Ð¶ÐµÐ½Ð¸Ðµ Ð·Ð° coin png">
              <a:extLst>
                <a:ext uri="{FF2B5EF4-FFF2-40B4-BE49-F238E27FC236}">
                  <a16:creationId xmlns:a16="http://schemas.microsoft.com/office/drawing/2014/main" id="{FC159863-A8A9-46FF-A65E-7CA6A839DB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599" y="4842395"/>
              <a:ext cx="778543" cy="466682"/>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3B395149-6821-442B-80AE-9A0EE3AB0BB2}"/>
                </a:ext>
              </a:extLst>
            </p:cNvPr>
            <p:cNvGrpSpPr/>
            <p:nvPr/>
          </p:nvGrpSpPr>
          <p:grpSpPr>
            <a:xfrm>
              <a:off x="2959222" y="4652589"/>
              <a:ext cx="778543" cy="656488"/>
              <a:chOff x="2889747" y="3222910"/>
              <a:chExt cx="778543" cy="656488"/>
            </a:xfrm>
          </p:grpSpPr>
          <p:pic>
            <p:nvPicPr>
              <p:cNvPr id="169" name="Picture 2" descr="Ð ÐµÐ·ÑÐ»ÑÐ°Ñ Ñ Ð¸Ð·Ð¾Ð±ÑÐ°Ð¶ÐµÐ½Ð¸Ðµ Ð·Ð° coin png">
                <a:extLst>
                  <a:ext uri="{FF2B5EF4-FFF2-40B4-BE49-F238E27FC236}">
                    <a16:creationId xmlns:a16="http://schemas.microsoft.com/office/drawing/2014/main" id="{D3193D4C-324D-41D2-810E-24E2071836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4127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 descr="Ð ÐµÐ·ÑÐ»ÑÐ°Ñ Ñ Ð¸Ð·Ð¾Ð±ÑÐ°Ð¶ÐµÐ½Ð¸Ðµ Ð·Ð° coin png">
                <a:extLst>
                  <a:ext uri="{FF2B5EF4-FFF2-40B4-BE49-F238E27FC236}">
                    <a16:creationId xmlns:a16="http://schemas.microsoft.com/office/drawing/2014/main" id="{EBCD51CA-245A-46B3-B747-F0D36B28EA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3178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 descr="Ð ÐµÐ·ÑÐ»ÑÐ°Ñ Ñ Ð¸Ð·Ð¾Ð±ÑÐ°Ð¶ÐµÐ½Ð¸Ðµ Ð·Ð° coin png">
                <a:extLst>
                  <a:ext uri="{FF2B5EF4-FFF2-40B4-BE49-F238E27FC236}">
                    <a16:creationId xmlns:a16="http://schemas.microsoft.com/office/drawing/2014/main" id="{D13FC333-BE22-4409-B68B-A38255145F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747" y="3222910"/>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2" name="Group 121">
              <a:extLst>
                <a:ext uri="{FF2B5EF4-FFF2-40B4-BE49-F238E27FC236}">
                  <a16:creationId xmlns:a16="http://schemas.microsoft.com/office/drawing/2014/main" id="{3AB47FCF-9F7C-4BDC-BC86-7BE57A51E529}"/>
                </a:ext>
              </a:extLst>
            </p:cNvPr>
            <p:cNvGrpSpPr/>
            <p:nvPr/>
          </p:nvGrpSpPr>
          <p:grpSpPr>
            <a:xfrm>
              <a:off x="4061533" y="4554701"/>
              <a:ext cx="778543" cy="756062"/>
              <a:chOff x="4088203" y="3152448"/>
              <a:chExt cx="778543" cy="756062"/>
            </a:xfrm>
          </p:grpSpPr>
          <p:pic>
            <p:nvPicPr>
              <p:cNvPr id="165" name="Picture 2" descr="Ð ÐµÐ·ÑÐ»ÑÐ°Ñ Ñ Ð¸Ð·Ð¾Ð±ÑÐ°Ð¶ÐµÐ½Ð¸Ðµ Ð·Ð° coin png">
                <a:extLst>
                  <a:ext uri="{FF2B5EF4-FFF2-40B4-BE49-F238E27FC236}">
                    <a16:creationId xmlns:a16="http://schemas.microsoft.com/office/drawing/2014/main" id="{F10AA98E-DDAF-4EF8-89CD-02ED209AA7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4418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Ð ÐµÐ·ÑÐ»ÑÐ°Ñ Ñ Ð¸Ð·Ð¾Ð±ÑÐ°Ð¶ÐµÐ½Ð¸Ðµ Ð·Ð° coin png">
                <a:extLst>
                  <a:ext uri="{FF2B5EF4-FFF2-40B4-BE49-F238E27FC236}">
                    <a16:creationId xmlns:a16="http://schemas.microsoft.com/office/drawing/2014/main" id="{8A0CFA6D-5D52-4B49-AD9F-1BFDED1080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34225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Ð ÐµÐ·ÑÐ»ÑÐ°Ñ Ñ Ð¸Ð·Ð¾Ð±ÑÐ°Ð¶ÐµÐ½Ð¸Ðµ Ð·Ð° coin png">
                <a:extLst>
                  <a:ext uri="{FF2B5EF4-FFF2-40B4-BE49-F238E27FC236}">
                    <a16:creationId xmlns:a16="http://schemas.microsoft.com/office/drawing/2014/main" id="{83612BFF-F6F5-42A0-A09C-493BAEBFF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2473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 descr="Ð ÐµÐ·ÑÐ»ÑÐ°Ñ Ñ Ð¸Ð·Ð¾Ð±ÑÐ°Ð¶ÐµÐ½Ð¸Ðµ Ð·Ð° coin png">
                <a:extLst>
                  <a:ext uri="{FF2B5EF4-FFF2-40B4-BE49-F238E27FC236}">
                    <a16:creationId xmlns:a16="http://schemas.microsoft.com/office/drawing/2014/main" id="{AFDC71C3-8C46-43F9-BF78-3DB849F7A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203" y="315244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Group 122">
              <a:extLst>
                <a:ext uri="{FF2B5EF4-FFF2-40B4-BE49-F238E27FC236}">
                  <a16:creationId xmlns:a16="http://schemas.microsoft.com/office/drawing/2014/main" id="{BBBCAC58-A652-4E0B-9FCE-C0F37070294D}"/>
                </a:ext>
              </a:extLst>
            </p:cNvPr>
            <p:cNvGrpSpPr/>
            <p:nvPr/>
          </p:nvGrpSpPr>
          <p:grpSpPr>
            <a:xfrm>
              <a:off x="5163844" y="4458112"/>
              <a:ext cx="778543" cy="850965"/>
              <a:chOff x="5169804" y="3560904"/>
              <a:chExt cx="778543" cy="850965"/>
            </a:xfrm>
          </p:grpSpPr>
          <p:pic>
            <p:nvPicPr>
              <p:cNvPr id="160" name="Picture 2" descr="Ð ÐµÐ·ÑÐ»ÑÐ°Ñ Ñ Ð¸Ð·Ð¾Ð±ÑÐ°Ð¶ÐµÐ½Ð¸Ðµ Ð·Ð° coin png">
                <a:extLst>
                  <a:ext uri="{FF2B5EF4-FFF2-40B4-BE49-F238E27FC236}">
                    <a16:creationId xmlns:a16="http://schemas.microsoft.com/office/drawing/2014/main" id="{8CB2B158-1532-437E-ADDF-F7F937B76F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94518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2" descr="Ð ÐµÐ·ÑÐ»ÑÐ°Ñ Ñ Ð¸Ð·Ð¾Ð±ÑÐ°Ð¶ÐµÐ½Ð¸Ðµ Ð·Ð° coin png">
                <a:extLst>
                  <a:ext uri="{FF2B5EF4-FFF2-40B4-BE49-F238E27FC236}">
                    <a16:creationId xmlns:a16="http://schemas.microsoft.com/office/drawing/2014/main" id="{20C92E64-F4D8-4806-A1D8-9C2CE19E14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8502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Ð ÐµÐ·ÑÐ»ÑÐ°Ñ Ñ Ð¸Ð·Ð¾Ð±ÑÐ°Ð¶ÐµÐ½Ð¸Ðµ Ð·Ð° coin png">
                <a:extLst>
                  <a:ext uri="{FF2B5EF4-FFF2-40B4-BE49-F238E27FC236}">
                    <a16:creationId xmlns:a16="http://schemas.microsoft.com/office/drawing/2014/main" id="{F6CFB8C3-F77F-499D-BD46-953AAD0E7D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7507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2" descr="Ð ÐµÐ·ÑÐ»ÑÐ°Ñ Ñ Ð¸Ð·Ð¾Ð±ÑÐ°Ð¶ÐµÐ½Ð¸Ðµ Ð·Ð° coin png">
                <a:extLst>
                  <a:ext uri="{FF2B5EF4-FFF2-40B4-BE49-F238E27FC236}">
                    <a16:creationId xmlns:a16="http://schemas.microsoft.com/office/drawing/2014/main" id="{1F4E336A-CAEE-4508-A0E8-371780F037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6558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2" descr="Ð ÐµÐ·ÑÐ»ÑÐ°Ñ Ñ Ð¸Ð·Ð¾Ð±ÑÐ°Ð¶ÐµÐ½Ð¸Ðµ Ð·Ð° coin png">
                <a:extLst>
                  <a:ext uri="{FF2B5EF4-FFF2-40B4-BE49-F238E27FC236}">
                    <a16:creationId xmlns:a16="http://schemas.microsoft.com/office/drawing/2014/main" id="{FB24BB66-0EF3-4BFD-B137-66A9B7F99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9804" y="3560904"/>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6FC92E0A-D648-4F9F-A2C3-ADF76EB70C8D}"/>
                </a:ext>
              </a:extLst>
            </p:cNvPr>
            <p:cNvGrpSpPr/>
            <p:nvPr/>
          </p:nvGrpSpPr>
          <p:grpSpPr>
            <a:xfrm>
              <a:off x="6266154" y="4363209"/>
              <a:ext cx="778543" cy="945868"/>
              <a:chOff x="6251405" y="3385789"/>
              <a:chExt cx="778543" cy="945868"/>
            </a:xfrm>
          </p:grpSpPr>
          <p:pic>
            <p:nvPicPr>
              <p:cNvPr id="154" name="Picture 2" descr="Ð ÐµÐ·ÑÐ»ÑÐ°Ñ Ñ Ð¸Ð·Ð¾Ð±ÑÐ°Ð¶ÐµÐ½Ð¸Ðµ Ð·Ð° coin png">
                <a:extLst>
                  <a:ext uri="{FF2B5EF4-FFF2-40B4-BE49-F238E27FC236}">
                    <a16:creationId xmlns:a16="http://schemas.microsoft.com/office/drawing/2014/main" id="{1B3723F1-1743-48BE-8350-876852934C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86497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Ð ÐµÐ·ÑÐ»ÑÐ°Ñ Ñ Ð¸Ð·Ð¾Ð±ÑÐ°Ð¶ÐµÐ½Ð¸Ðµ Ð·Ð° coin png">
                <a:extLst>
                  <a:ext uri="{FF2B5EF4-FFF2-40B4-BE49-F238E27FC236}">
                    <a16:creationId xmlns:a16="http://schemas.microsoft.com/office/drawing/2014/main" id="{2ADF3FC6-C53C-4BF8-8114-7835B3C157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77007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Ð ÐµÐ·ÑÐ»ÑÐ°Ñ Ñ Ð¸Ð·Ð¾Ð±ÑÐ°Ð¶ÐµÐ½Ð¸Ðµ Ð·Ð° coin png">
                <a:extLst>
                  <a:ext uri="{FF2B5EF4-FFF2-40B4-BE49-F238E27FC236}">
                    <a16:creationId xmlns:a16="http://schemas.microsoft.com/office/drawing/2014/main" id="{E54EF219-ECD7-48BB-90D1-8AE6CEBD3E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6751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 descr="Ð ÐµÐ·ÑÐ»ÑÐ°Ñ Ñ Ð¸Ð·Ð¾Ð±ÑÐ°Ð¶ÐµÐ½Ð¸Ðµ Ð·Ð° coin png">
                <a:extLst>
                  <a:ext uri="{FF2B5EF4-FFF2-40B4-BE49-F238E27FC236}">
                    <a16:creationId xmlns:a16="http://schemas.microsoft.com/office/drawing/2014/main" id="{149916B7-515A-4500-B829-082E52551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57559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 descr="Ð ÐµÐ·ÑÐ»ÑÐ°Ñ Ñ Ð¸Ð·Ð¾Ð±ÑÐ°Ð¶ÐµÐ½Ð¸Ðµ Ð·Ð° coin png">
                <a:extLst>
                  <a:ext uri="{FF2B5EF4-FFF2-40B4-BE49-F238E27FC236}">
                    <a16:creationId xmlns:a16="http://schemas.microsoft.com/office/drawing/2014/main" id="{7578F673-6D9D-4AAE-8EBB-DDC95FFDDE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48069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Ð ÐµÐ·ÑÐ»ÑÐ°Ñ Ñ Ð¸Ð·Ð¾Ð±ÑÐ°Ð¶ÐµÐ½Ð¸Ðµ Ð·Ð° coin png">
                <a:extLst>
                  <a:ext uri="{FF2B5EF4-FFF2-40B4-BE49-F238E27FC236}">
                    <a16:creationId xmlns:a16="http://schemas.microsoft.com/office/drawing/2014/main" id="{F70DC639-BBF3-4AB8-931E-98761B0E9E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405" y="3385789"/>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5" name="Group 124">
              <a:extLst>
                <a:ext uri="{FF2B5EF4-FFF2-40B4-BE49-F238E27FC236}">
                  <a16:creationId xmlns:a16="http://schemas.microsoft.com/office/drawing/2014/main" id="{63E2CF84-1D35-4FA4-BCCC-739F0968E78D}"/>
                </a:ext>
              </a:extLst>
            </p:cNvPr>
            <p:cNvGrpSpPr/>
            <p:nvPr/>
          </p:nvGrpSpPr>
          <p:grpSpPr>
            <a:xfrm>
              <a:off x="7368465" y="4267179"/>
              <a:ext cx="778543" cy="1040771"/>
              <a:chOff x="7368466" y="3169975"/>
              <a:chExt cx="778543" cy="1040771"/>
            </a:xfrm>
          </p:grpSpPr>
          <p:pic>
            <p:nvPicPr>
              <p:cNvPr id="147" name="Picture 2" descr="Ð ÐµÐ·ÑÐ»ÑÐ°Ñ Ñ Ð¸Ð·Ð¾Ð±ÑÐ°Ð¶ÐµÐ½Ð¸Ðµ Ð·Ð° coin png">
                <a:extLst>
                  <a:ext uri="{FF2B5EF4-FFF2-40B4-BE49-F238E27FC236}">
                    <a16:creationId xmlns:a16="http://schemas.microsoft.com/office/drawing/2014/main" id="{E8C3DBDE-AEAC-43F9-9012-F2ED4C85A6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7440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Ð ÐµÐ·ÑÐ»ÑÐ°Ñ Ñ Ð¸Ð·Ð¾Ð±ÑÐ°Ð¶ÐµÐ½Ð¸Ðµ Ð·Ð° coin png">
                <a:extLst>
                  <a:ext uri="{FF2B5EF4-FFF2-40B4-BE49-F238E27FC236}">
                    <a16:creationId xmlns:a16="http://schemas.microsoft.com/office/drawing/2014/main" id="{6E8D4181-7324-4EDA-8CF2-E6C434DF3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6491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Ð ÐµÐ·ÑÐ»ÑÐ°Ñ Ñ Ð¸Ð·Ð¾Ð±ÑÐ°Ð¶ÐµÐ½Ð¸Ðµ Ð·Ð° coin png">
                <a:extLst>
                  <a:ext uri="{FF2B5EF4-FFF2-40B4-BE49-F238E27FC236}">
                    <a16:creationId xmlns:a16="http://schemas.microsoft.com/office/drawing/2014/main" id="{7DB78E21-C761-413B-A2FF-733FFCF6B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5542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Ð ÐµÐ·ÑÐ»ÑÐ°Ñ Ñ Ð¸Ð·Ð¾Ð±ÑÐ°Ð¶ÐµÐ½Ð¸Ðµ Ð·Ð° coin png">
                <a:extLst>
                  <a:ext uri="{FF2B5EF4-FFF2-40B4-BE49-F238E27FC236}">
                    <a16:creationId xmlns:a16="http://schemas.microsoft.com/office/drawing/2014/main" id="{14AC3F31-1F4C-4108-806C-2F848DD0FC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45935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Ð ÐµÐ·ÑÐ»ÑÐ°Ñ Ñ Ð¸Ð·Ð¾Ð±ÑÐ°Ð¶ÐµÐ½Ð¸Ðµ Ð·Ð° coin png">
                <a:extLst>
                  <a:ext uri="{FF2B5EF4-FFF2-40B4-BE49-F238E27FC236}">
                    <a16:creationId xmlns:a16="http://schemas.microsoft.com/office/drawing/2014/main" id="{76AFD33E-DA24-449B-B80F-F270294AA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3597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Ð ÐµÐ·ÑÐ»ÑÐ°Ñ Ñ Ð¸Ð·Ð¾Ð±ÑÐ°Ð¶ÐµÐ½Ð¸Ðµ Ð·Ð° coin png">
                <a:extLst>
                  <a:ext uri="{FF2B5EF4-FFF2-40B4-BE49-F238E27FC236}">
                    <a16:creationId xmlns:a16="http://schemas.microsoft.com/office/drawing/2014/main" id="{EE5CE95B-6AEE-43D3-A033-B425777F4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26487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Ð ÐµÐ·ÑÐ»ÑÐ°Ñ Ñ Ð¸Ð·Ð¾Ð±ÑÐ°Ð¶ÐµÐ½Ð¸Ðµ Ð·Ð° coin png">
                <a:extLst>
                  <a:ext uri="{FF2B5EF4-FFF2-40B4-BE49-F238E27FC236}">
                    <a16:creationId xmlns:a16="http://schemas.microsoft.com/office/drawing/2014/main" id="{61BB42FD-2A2F-4E11-9DEB-01F07949D0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466" y="316997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a:extLst>
                <a:ext uri="{FF2B5EF4-FFF2-40B4-BE49-F238E27FC236}">
                  <a16:creationId xmlns:a16="http://schemas.microsoft.com/office/drawing/2014/main" id="{63317A46-57CC-4796-9D4B-238198523EE5}"/>
                </a:ext>
              </a:extLst>
            </p:cNvPr>
            <p:cNvGrpSpPr/>
            <p:nvPr/>
          </p:nvGrpSpPr>
          <p:grpSpPr>
            <a:xfrm>
              <a:off x="10675399" y="3976217"/>
              <a:ext cx="778543" cy="1325480"/>
              <a:chOff x="3191256" y="1861783"/>
              <a:chExt cx="1141726" cy="1942277"/>
            </a:xfrm>
          </p:grpSpPr>
          <p:pic>
            <p:nvPicPr>
              <p:cNvPr id="137" name="Picture 2" descr="Ð ÐµÐ·ÑÐ»ÑÐ°Ñ Ñ Ð¸Ð·Ð¾Ð±ÑÐ°Ð¶ÐµÐ½Ð¸Ðµ Ð·Ð° coin png">
                <a:extLst>
                  <a:ext uri="{FF2B5EF4-FFF2-40B4-BE49-F238E27FC236}">
                    <a16:creationId xmlns:a16="http://schemas.microsoft.com/office/drawing/2014/main" id="{E77AB7E2-6687-423B-89B6-45D2BE46EB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31202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Ð ÐµÐ·ÑÐ»ÑÐ°Ñ Ñ Ð¸Ð·Ð¾Ð±ÑÐ°Ð¶ÐµÐ½Ð¸Ðµ Ð·Ð° coin png">
                <a:extLst>
                  <a:ext uri="{FF2B5EF4-FFF2-40B4-BE49-F238E27FC236}">
                    <a16:creationId xmlns:a16="http://schemas.microsoft.com/office/drawing/2014/main" id="{1F9AE71F-74EE-410A-8F14-D5C81E0408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9811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Ð ÐµÐ·ÑÐ»ÑÐ°Ñ Ñ Ð¸Ð·Ð¾Ð±ÑÐ°Ð¶ÐµÐ½Ð¸Ðµ Ð·Ð° coin png">
                <a:extLst>
                  <a:ext uri="{FF2B5EF4-FFF2-40B4-BE49-F238E27FC236}">
                    <a16:creationId xmlns:a16="http://schemas.microsoft.com/office/drawing/2014/main" id="{C3F9F50B-9894-465B-B284-4308C479EE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84208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Ð ÐµÐ·ÑÐ»ÑÐ°Ñ Ñ Ð¸Ð·Ð¾Ð±ÑÐ°Ð¶ÐµÐ½Ð¸Ðµ Ð·Ð° coin png">
                <a:extLst>
                  <a:ext uri="{FF2B5EF4-FFF2-40B4-BE49-F238E27FC236}">
                    <a16:creationId xmlns:a16="http://schemas.microsoft.com/office/drawing/2014/main" id="{F5ECE18F-8B4B-4930-9A70-2F6B28B9B3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70301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Ð ÐµÐ·ÑÐ»ÑÐ°Ñ Ñ Ð¸Ð·Ð¾Ð±ÑÐ°Ð¶ÐµÐ½Ð¸Ðµ Ð·Ð° coin png">
                <a:extLst>
                  <a:ext uri="{FF2B5EF4-FFF2-40B4-BE49-F238E27FC236}">
                    <a16:creationId xmlns:a16="http://schemas.microsoft.com/office/drawing/2014/main" id="{4C929A90-4093-4E93-8F59-F7806B70DD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56395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Ð ÐµÐ·ÑÐ»ÑÐ°Ñ Ñ Ð¸Ð·Ð¾Ð±ÑÐ°Ð¶ÐµÐ½Ð¸Ðµ Ð·Ð° coin png">
                <a:extLst>
                  <a:ext uri="{FF2B5EF4-FFF2-40B4-BE49-F238E27FC236}">
                    <a16:creationId xmlns:a16="http://schemas.microsoft.com/office/drawing/2014/main" id="{96048B43-5D13-4D98-8654-E710740039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41804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Ð ÐµÐ·ÑÐ»ÑÐ°Ñ Ñ Ð¸Ð·Ð¾Ð±ÑÐ°Ð¶ÐµÐ½Ð¸Ðµ Ð·Ð° coin png">
                <a:extLst>
                  <a:ext uri="{FF2B5EF4-FFF2-40B4-BE49-F238E27FC236}">
                    <a16:creationId xmlns:a16="http://schemas.microsoft.com/office/drawing/2014/main" id="{B6A3FEB0-E0CE-4F93-A19A-63487C5EB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27897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Ð ÐµÐ·ÑÐ»ÑÐ°Ñ Ñ Ð¸Ð·Ð¾Ð±ÑÐ°Ð¶ÐµÐ½Ð¸Ðµ Ð·Ð° coin png">
                <a:extLst>
                  <a:ext uri="{FF2B5EF4-FFF2-40B4-BE49-F238E27FC236}">
                    <a16:creationId xmlns:a16="http://schemas.microsoft.com/office/drawing/2014/main" id="{B64592B4-660B-40E4-A120-37550D314C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139913"/>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Ð ÐµÐ·ÑÐ»ÑÐ°Ñ Ñ Ð¸Ð·Ð¾Ð±ÑÐ°Ð¶ÐµÐ½Ð¸Ðµ Ð·Ð° coin png">
                <a:extLst>
                  <a:ext uri="{FF2B5EF4-FFF2-40B4-BE49-F238E27FC236}">
                    <a16:creationId xmlns:a16="http://schemas.microsoft.com/office/drawing/2014/main" id="{3E6C4A8D-2302-4B9F-994A-210B6AE9F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2000848"/>
                <a:ext cx="1141726" cy="683847"/>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Ð ÐµÐ·ÑÐ»ÑÐ°Ñ Ñ Ð¸Ð·Ð¾Ð±ÑÐ°Ð¶ÐµÐ½Ð¸Ðµ Ð·Ð° coin png">
                <a:extLst>
                  <a:ext uri="{FF2B5EF4-FFF2-40B4-BE49-F238E27FC236}">
                    <a16:creationId xmlns:a16="http://schemas.microsoft.com/office/drawing/2014/main" id="{3FA150F6-13C3-49A6-B602-EB34B2F1AC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256" y="1861783"/>
                <a:ext cx="1141726" cy="683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D8875983-DBD6-4D84-82D2-BA27A1B71CA7}"/>
                </a:ext>
              </a:extLst>
            </p:cNvPr>
            <p:cNvGrpSpPr/>
            <p:nvPr/>
          </p:nvGrpSpPr>
          <p:grpSpPr>
            <a:xfrm>
              <a:off x="9573087" y="4077372"/>
              <a:ext cx="778543" cy="1230577"/>
              <a:chOff x="9591284" y="3216658"/>
              <a:chExt cx="778543" cy="1230577"/>
            </a:xfrm>
          </p:grpSpPr>
          <p:pic>
            <p:nvPicPr>
              <p:cNvPr id="128" name="Picture 2" descr="Ð ÐµÐ·ÑÐ»ÑÐ°Ñ Ñ Ð¸Ð·Ð¾Ð±ÑÐ°Ð¶ÐµÐ½Ð¸Ðµ Ð·Ð° coin png">
                <a:extLst>
                  <a:ext uri="{FF2B5EF4-FFF2-40B4-BE49-F238E27FC236}">
                    <a16:creationId xmlns:a16="http://schemas.microsoft.com/office/drawing/2014/main" id="{AE72C791-E8C4-44E5-867F-E3BFE723C8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9805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Ð ÐµÐ·ÑÐ»ÑÐ°Ñ Ñ Ð¸Ð·Ð¾Ð±ÑÐ°Ð¶ÐµÐ½Ð¸Ðµ Ð·Ð° coin png">
                <a:extLst>
                  <a:ext uri="{FF2B5EF4-FFF2-40B4-BE49-F238E27FC236}">
                    <a16:creationId xmlns:a16="http://schemas.microsoft.com/office/drawing/2014/main" id="{1236F165-DDB0-4BF7-8539-C83885205C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8856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Ð ÐµÐ·ÑÐ»ÑÐ°Ñ Ñ Ð¸Ð·Ð¾Ð±ÑÐ°Ð¶ÐµÐ½Ð¸Ðµ Ð·Ð° coin png">
                <a:extLst>
                  <a:ext uri="{FF2B5EF4-FFF2-40B4-BE49-F238E27FC236}">
                    <a16:creationId xmlns:a16="http://schemas.microsoft.com/office/drawing/2014/main" id="{CC726A69-AA7A-461B-8E57-307481F487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79074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Ð ÐµÐ·ÑÐ»ÑÐ°Ñ Ñ Ð¸Ð·Ð¾Ð±ÑÐ°Ð¶ÐµÐ½Ð¸Ðµ Ð·Ð° coin png">
                <a:extLst>
                  <a:ext uri="{FF2B5EF4-FFF2-40B4-BE49-F238E27FC236}">
                    <a16:creationId xmlns:a16="http://schemas.microsoft.com/office/drawing/2014/main" id="{4BA3FF9B-3B22-4FF2-A580-2772BB22B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6958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Ð ÐµÐ·ÑÐ»ÑÐ°Ñ Ñ Ð¸Ð·Ð¾Ð±ÑÐ°Ð¶ÐµÐ½Ð¸Ðµ Ð·Ð° coin png">
                <a:extLst>
                  <a:ext uri="{FF2B5EF4-FFF2-40B4-BE49-F238E27FC236}">
                    <a16:creationId xmlns:a16="http://schemas.microsoft.com/office/drawing/2014/main" id="{7D59BFCB-5EEB-4ACC-A5BE-A6A4FCED7A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962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Ð ÐµÐ·ÑÐ»ÑÐ°Ñ Ñ Ð¸Ð·Ð¾Ð±ÑÐ°Ð¶ÐµÐ½Ð¸Ðµ Ð·Ð° coin png">
                <a:extLst>
                  <a:ext uri="{FF2B5EF4-FFF2-40B4-BE49-F238E27FC236}">
                    <a16:creationId xmlns:a16="http://schemas.microsoft.com/office/drawing/2014/main" id="{7A20AAEC-89EE-4ED0-9DCB-418C066AA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5013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Ð ÐµÐ·ÑÐ»ÑÐ°Ñ Ñ Ð¸Ð·Ð¾Ð±ÑÐ°Ð¶ÐµÐ½Ð¸Ðµ Ð·Ð° coin png">
                <a:extLst>
                  <a:ext uri="{FF2B5EF4-FFF2-40B4-BE49-F238E27FC236}">
                    <a16:creationId xmlns:a16="http://schemas.microsoft.com/office/drawing/2014/main" id="{7E73B592-0E48-4270-A58F-2E7F20F20D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40646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Ð ÐµÐ·ÑÐ»ÑÐ°Ñ Ñ Ð¸Ð·Ð¾Ð±ÑÐ°Ð¶ÐµÐ½Ð¸Ðµ Ð·Ð° coin png">
                <a:extLst>
                  <a:ext uri="{FF2B5EF4-FFF2-40B4-BE49-F238E27FC236}">
                    <a16:creationId xmlns:a16="http://schemas.microsoft.com/office/drawing/2014/main" id="{40E3D059-A894-4640-AA4B-52A0673E50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3115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Ð ÐµÐ·ÑÐ»ÑÐ°Ñ Ñ Ð¸Ð·Ð¾Ð±ÑÐ°Ð¶ÐµÐ½Ð¸Ðµ Ð·Ð° coin png">
                <a:extLst>
                  <a:ext uri="{FF2B5EF4-FFF2-40B4-BE49-F238E27FC236}">
                    <a16:creationId xmlns:a16="http://schemas.microsoft.com/office/drawing/2014/main" id="{1B171282-354C-41BA-9398-C0E37F8646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284" y="3216658"/>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3" name="Slide Number">
            <a:extLst>
              <a:ext uri="{FF2B5EF4-FFF2-40B4-BE49-F238E27FC236}">
                <a16:creationId xmlns:a16="http://schemas.microsoft.com/office/drawing/2014/main" id="{447FE67E-79C3-48C1-9C9B-3D918AF3D01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397039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256727"/>
            <a:ext cx="11808021" cy="5412273"/>
          </a:xfrm>
        </p:spPr>
        <p:txBody>
          <a:bodyPr>
            <a:normAutofit/>
          </a:bodyPr>
          <a:lstStyle/>
          <a:p>
            <a:pPr marL="457200" indent="-457200">
              <a:buFont typeface="Wingdings" panose="05000000000000000000" pitchFamily="2" charset="2"/>
              <a:buChar char="§"/>
            </a:pPr>
            <a:r>
              <a:rPr lang="en-US" sz="3200" dirty="0"/>
              <a:t>We weigh </a:t>
            </a:r>
            <a:r>
              <a:rPr lang="en-US" sz="3200" b="1" dirty="0"/>
              <a:t>all the coins together </a:t>
            </a:r>
            <a:r>
              <a:rPr lang="en-US" sz="3400" dirty="0"/>
              <a:t>using the scale</a:t>
            </a:r>
          </a:p>
          <a:p>
            <a:pPr marL="1066419" lvl="1" indent="-457200">
              <a:buFont typeface="Wingdings" panose="05000000000000000000" pitchFamily="2" charset="2"/>
              <a:buChar char="§"/>
            </a:pPr>
            <a:r>
              <a:rPr lang="en-US" sz="3200" dirty="0"/>
              <a:t>It reads, for example, </a:t>
            </a:r>
            <a:r>
              <a:rPr lang="en-US" sz="3200" b="1" dirty="0"/>
              <a:t>553 g</a:t>
            </a:r>
          </a:p>
          <a:p>
            <a:pPr marL="1066419" lvl="1" indent="-457200">
              <a:buFont typeface="Wingdings" panose="05000000000000000000" pitchFamily="2" charset="2"/>
              <a:buChar char="§"/>
            </a:pPr>
            <a:r>
              <a:rPr lang="en-US" sz="3200" dirty="0"/>
              <a:t>The </a:t>
            </a:r>
            <a:r>
              <a:rPr lang="en-US" sz="3200" b="1" dirty="0"/>
              <a:t>difference </a:t>
            </a:r>
            <a:r>
              <a:rPr lang="en-US" sz="3200" dirty="0"/>
              <a:t>is: 553 – 550 = </a:t>
            </a:r>
            <a:r>
              <a:rPr lang="en-US" sz="3200" b="1" dirty="0"/>
              <a:t>3 g</a:t>
            </a:r>
          </a:p>
          <a:p>
            <a:pPr marL="1066419" lvl="1" indent="-457200">
              <a:buFont typeface="Wingdings" panose="05000000000000000000" pitchFamily="2" charset="2"/>
              <a:buChar char="§"/>
            </a:pPr>
            <a:r>
              <a:rPr lang="en-US" sz="3200" dirty="0"/>
              <a:t>We have </a:t>
            </a:r>
            <a:r>
              <a:rPr lang="en-US" sz="3200" b="1" dirty="0"/>
              <a:t>3 counterfeit coins</a:t>
            </a:r>
          </a:p>
          <a:p>
            <a:pPr marL="1066419" lvl="1" indent="-457200">
              <a:buFont typeface="Wingdings" panose="05000000000000000000" pitchFamily="2" charset="2"/>
              <a:buChar char="§"/>
            </a:pPr>
            <a:r>
              <a:rPr lang="en-US" sz="3200" dirty="0"/>
              <a:t>These are the coins from the </a:t>
            </a:r>
            <a:r>
              <a:rPr lang="en-US" sz="3200" b="1" dirty="0"/>
              <a:t>pile #3</a:t>
            </a:r>
            <a:endParaRPr lang="en-US" sz="3200" dirty="0"/>
          </a:p>
          <a:p>
            <a:pPr marL="457200" indent="-457200">
              <a:buFont typeface="Wingdings" panose="05000000000000000000" pitchFamily="2" charset="2"/>
              <a:buChar char="§"/>
            </a:pPr>
            <a:r>
              <a:rPr lang="en-US" sz="3400" dirty="0"/>
              <a:t>Conclusion: </a:t>
            </a:r>
            <a:r>
              <a:rPr lang="en-US" sz="3400" b="1" dirty="0"/>
              <a:t>pile #3 </a:t>
            </a:r>
            <a:r>
              <a:rPr lang="en-US" sz="3400" dirty="0"/>
              <a:t>is counterfeit</a:t>
            </a:r>
          </a:p>
          <a:p>
            <a:pPr marL="1066419" lvl="1" indent="-457200">
              <a:buFont typeface="Wingdings" panose="05000000000000000000" pitchFamily="2" charset="2"/>
              <a:buChar char="§"/>
            </a:pPr>
            <a:endParaRPr lang="en-US" sz="3200" dirty="0"/>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10 Piles of Gold and </a:t>
            </a:r>
            <a:r>
              <a:rPr lang="en-US" sz="4000" dirty="0"/>
              <a:t>Counterfeit</a:t>
            </a:r>
            <a:r>
              <a:rPr lang="en-US" dirty="0"/>
              <a:t> Coins</a:t>
            </a:r>
          </a:p>
        </p:txBody>
      </p:sp>
      <p:sp>
        <p:nvSpPr>
          <p:cNvPr id="5" name="Slide Number">
            <a:extLst>
              <a:ext uri="{FF2B5EF4-FFF2-40B4-BE49-F238E27FC236}">
                <a16:creationId xmlns:a16="http://schemas.microsoft.com/office/drawing/2014/main" id="{226050F5-FDCF-49A0-8D79-6A538199C7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grpSp>
        <p:nvGrpSpPr>
          <p:cNvPr id="2" name="Group 1">
            <a:extLst>
              <a:ext uri="{FF2B5EF4-FFF2-40B4-BE49-F238E27FC236}">
                <a16:creationId xmlns:a16="http://schemas.microsoft.com/office/drawing/2014/main" id="{CE3A194D-761D-4946-A448-26D47DD2A7AA}"/>
              </a:ext>
            </a:extLst>
          </p:cNvPr>
          <p:cNvGrpSpPr/>
          <p:nvPr/>
        </p:nvGrpSpPr>
        <p:grpSpPr>
          <a:xfrm>
            <a:off x="7866972" y="1506295"/>
            <a:ext cx="3960000" cy="3362705"/>
            <a:chOff x="8436001" y="1310324"/>
            <a:chExt cx="3420000" cy="3135745"/>
          </a:xfrm>
        </p:grpSpPr>
        <p:pic>
          <p:nvPicPr>
            <p:cNvPr id="1026" name="Picture 2" descr="Digital Electronic Scale, डिजिटल तराजू, डिजिटल ...">
              <a:extLst>
                <a:ext uri="{FF2B5EF4-FFF2-40B4-BE49-F238E27FC236}">
                  <a16:creationId xmlns:a16="http://schemas.microsoft.com/office/drawing/2014/main" id="{A60BA471-DB89-4529-B927-516B93D295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83" t="16894" r="2063" b="13005"/>
            <a:stretch/>
          </p:blipFill>
          <p:spPr bwMode="auto">
            <a:xfrm>
              <a:off x="8436001" y="1566069"/>
              <a:ext cx="3420000" cy="2880000"/>
            </a:xfrm>
            <a:prstGeom prst="rect">
              <a:avLst/>
            </a:prstGeom>
            <a:noFill/>
            <a:extLst>
              <a:ext uri="{909E8E84-426E-40DD-AFC4-6F175D3DCCD1}">
                <a14:hiddenFill xmlns:a14="http://schemas.microsoft.com/office/drawing/2010/main">
                  <a:solidFill>
                    <a:srgbClr val="FFFFFF"/>
                  </a:solidFill>
                </a14:hiddenFill>
              </a:ext>
            </a:extLst>
          </p:spPr>
        </p:pic>
        <p:grpSp>
          <p:nvGrpSpPr>
            <p:cNvPr id="192" name="Group 191">
              <a:extLst>
                <a:ext uri="{FF2B5EF4-FFF2-40B4-BE49-F238E27FC236}">
                  <a16:creationId xmlns:a16="http://schemas.microsoft.com/office/drawing/2014/main" id="{3BC4A9DC-40E2-401B-833D-0C7A98C423A4}"/>
                </a:ext>
              </a:extLst>
            </p:cNvPr>
            <p:cNvGrpSpPr/>
            <p:nvPr/>
          </p:nvGrpSpPr>
          <p:grpSpPr>
            <a:xfrm rot="21174439">
              <a:off x="9174539" y="1310324"/>
              <a:ext cx="1566591" cy="1126268"/>
              <a:chOff x="5398812" y="1582895"/>
              <a:chExt cx="3528679" cy="2252536"/>
            </a:xfrm>
            <a:effectLst>
              <a:outerShdw blurRad="50800" dist="38100" dir="8100000" algn="tr" rotWithShape="0">
                <a:prstClr val="black">
                  <a:alpha val="40000"/>
                </a:prstClr>
              </a:outerShdw>
            </a:effectLst>
          </p:grpSpPr>
          <p:pic>
            <p:nvPicPr>
              <p:cNvPr id="193" name="Picture 2" descr="Ð ÐµÐ·ÑÐ»ÑÐ°Ñ Ñ Ð¸Ð·Ð¾Ð±ÑÐ°Ð¶ÐµÐ½Ð¸Ðµ Ð·Ð° coin png">
                <a:extLst>
                  <a:ext uri="{FF2B5EF4-FFF2-40B4-BE49-F238E27FC236}">
                    <a16:creationId xmlns:a16="http://schemas.microsoft.com/office/drawing/2014/main" id="{77728113-33E1-43AA-A4A0-6BBB897989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57363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2" descr="Ð ÐµÐ·ÑÐ»ÑÐ°Ñ Ñ Ð¸Ð·Ð¾Ð±ÑÐ°Ð¶ÐµÐ½Ð¸Ðµ Ð·Ð° coin png">
                <a:extLst>
                  <a:ext uri="{FF2B5EF4-FFF2-40B4-BE49-F238E27FC236}">
                    <a16:creationId xmlns:a16="http://schemas.microsoft.com/office/drawing/2014/main" id="{B4320BA9-81A2-43D6-B10D-D7362266ED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812" y="245073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2" descr="Ð ÐµÐ·ÑÐ»ÑÐ°Ñ Ñ Ð¸Ð·Ð¾Ð±ÑÐ°Ð¶ÐµÐ½Ð¸Ðµ Ð·Ð° coin png">
                <a:extLst>
                  <a:ext uri="{FF2B5EF4-FFF2-40B4-BE49-F238E27FC236}">
                    <a16:creationId xmlns:a16="http://schemas.microsoft.com/office/drawing/2014/main" id="{D4D5EBC1-7281-41CD-B5A7-F3C7390E59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35583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Ð ÐµÐ·ÑÐ»ÑÐ°Ñ Ñ Ð¸Ð·Ð¾Ð±ÑÐ°Ð¶ÐµÐ½Ð¸Ðµ Ð·Ð° coin png">
                <a:extLst>
                  <a:ext uri="{FF2B5EF4-FFF2-40B4-BE49-F238E27FC236}">
                    <a16:creationId xmlns:a16="http://schemas.microsoft.com/office/drawing/2014/main" id="{2F9E22B3-7EBF-4D87-AB6C-35C351F391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153" y="20836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2" descr="Ð ÐµÐ·ÑÐ»ÑÐ°Ñ Ñ Ð¸Ð·Ð¾Ð±ÑÐ°Ð¶ÐµÐ½Ð¸Ðµ Ð·Ð° coin png">
                <a:extLst>
                  <a:ext uri="{FF2B5EF4-FFF2-40B4-BE49-F238E27FC236}">
                    <a16:creationId xmlns:a16="http://schemas.microsoft.com/office/drawing/2014/main" id="{E18CA80A-1178-48BD-B535-889746CB2E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4164" y="217535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2" descr="Ð ÐµÐ·ÑÐ»ÑÐ°Ñ Ñ Ð¸Ð·Ð¾Ð±ÑÐ°Ð¶ÐµÐ½Ð¸Ðµ Ð·Ð° coin png">
                <a:extLst>
                  <a:ext uri="{FF2B5EF4-FFF2-40B4-BE49-F238E27FC236}">
                    <a16:creationId xmlns:a16="http://schemas.microsoft.com/office/drawing/2014/main" id="{0591F829-838E-4D2A-85E9-6417402BEA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206645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Ð ÐµÐ·ÑÐ»ÑÐ°Ñ Ñ Ð¸Ð·Ð¾Ð±ÑÐ°Ð¶ÐµÐ½Ð¸Ðµ Ð·Ð° coin png">
                <a:extLst>
                  <a:ext uri="{FF2B5EF4-FFF2-40B4-BE49-F238E27FC236}">
                    <a16:creationId xmlns:a16="http://schemas.microsoft.com/office/drawing/2014/main" id="{300F66C1-41A2-43A0-8FA9-4085F99E45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2157" y="19715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2" descr="Ð ÐµÐ·ÑÐ»ÑÐ°Ñ Ñ Ð¸Ð·Ð¾Ð±ÑÐ°Ð¶ÐµÐ½Ð¸Ðµ Ð·Ð° coin png">
                <a:extLst>
                  <a:ext uri="{FF2B5EF4-FFF2-40B4-BE49-F238E27FC236}">
                    <a16:creationId xmlns:a16="http://schemas.microsoft.com/office/drawing/2014/main" id="{DA2FF236-FA3E-4F84-8D5B-8C7B517E0E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12" y="187664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 descr="Ð ÐµÐ·ÑÐ»ÑÐ°Ñ Ñ Ð¸Ð·Ð¾Ð±ÑÐ°Ð¶ÐµÐ½Ð¸Ðµ Ð·Ð° coin png">
                <a:extLst>
                  <a:ext uri="{FF2B5EF4-FFF2-40B4-BE49-F238E27FC236}">
                    <a16:creationId xmlns:a16="http://schemas.microsoft.com/office/drawing/2014/main" id="{18E1369C-4139-410B-90D5-1F32EEB027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7237" y="314311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Ð ÐµÐ·ÑÐ»ÑÐ°Ñ Ñ Ð¸Ð·Ð¾Ð±ÑÐ°Ð¶ÐµÐ½Ð¸Ðµ Ð·Ð° coin png">
                <a:extLst>
                  <a:ext uri="{FF2B5EF4-FFF2-40B4-BE49-F238E27FC236}">
                    <a16:creationId xmlns:a16="http://schemas.microsoft.com/office/drawing/2014/main" id="{8FC74001-2A2F-4C27-B623-B1DD17B9E3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1216" y="297356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Ð ÐµÐ·ÑÐ»ÑÐ°Ñ Ñ Ð¸Ð·Ð¾Ð±ÑÐ°Ð¶ÐµÐ½Ð¸Ðµ Ð·Ð° coin png">
                <a:extLst>
                  <a:ext uri="{FF2B5EF4-FFF2-40B4-BE49-F238E27FC236}">
                    <a16:creationId xmlns:a16="http://schemas.microsoft.com/office/drawing/2014/main" id="{4668E10E-FF81-48B4-BF4D-EEDF4C6B2D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083" y="321776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Ð ÐµÐ·ÑÐ»ÑÐ°Ñ Ñ Ð¸Ð·Ð¾Ð±ÑÐ°Ð¶ÐµÐ½Ð¸Ðµ Ð·Ð° coin png">
                <a:extLst>
                  <a:ext uri="{FF2B5EF4-FFF2-40B4-BE49-F238E27FC236}">
                    <a16:creationId xmlns:a16="http://schemas.microsoft.com/office/drawing/2014/main" id="{2B56F353-30B8-41AF-9420-191945DC2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28308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Ð ÐµÐ·ÑÐ»ÑÐ°Ñ Ñ Ð¸Ð·Ð¾Ð±ÑÐ°Ð¶ÐµÐ½Ð¸Ðµ Ð·Ð° coin png">
                <a:extLst>
                  <a:ext uri="{FF2B5EF4-FFF2-40B4-BE49-F238E27FC236}">
                    <a16:creationId xmlns:a16="http://schemas.microsoft.com/office/drawing/2014/main" id="{F67F3795-A4F1-4931-A1B2-2158C3342F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202" y="302022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Ð ÐµÐ·ÑÐ»ÑÐ°Ñ Ñ Ð¸Ð·Ð¾Ð±ÑÐ°Ð¶ÐµÐ½Ð¸Ðµ Ð·Ð° coin png">
                <a:extLst>
                  <a:ext uri="{FF2B5EF4-FFF2-40B4-BE49-F238E27FC236}">
                    <a16:creationId xmlns:a16="http://schemas.microsoft.com/office/drawing/2014/main" id="{C6D63174-F007-42FA-9419-C312FC7CCE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11" y="307461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Ð ÐµÐ·ÑÐ»ÑÐ°Ñ Ñ Ð¸Ð·Ð¾Ð±ÑÐ°Ð¶ÐµÐ½Ð¸Ðµ Ð·Ð° coin png">
                <a:extLst>
                  <a:ext uri="{FF2B5EF4-FFF2-40B4-BE49-F238E27FC236}">
                    <a16:creationId xmlns:a16="http://schemas.microsoft.com/office/drawing/2014/main" id="{EB26A631-EFB2-4428-B421-7E544E9765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36874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Ð ÐµÐ·ÑÐ»ÑÐ°Ñ Ñ Ð¸Ð·Ð¾Ð±ÑÐ°Ð¶ÐµÐ½Ð¸Ðµ Ð·Ð° coin png">
                <a:extLst>
                  <a:ext uri="{FF2B5EF4-FFF2-40B4-BE49-F238E27FC236}">
                    <a16:creationId xmlns:a16="http://schemas.microsoft.com/office/drawing/2014/main" id="{C4EA0CC6-839C-4912-9C36-3661892602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25051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Ð ÐµÐ·ÑÐ»ÑÐ°Ñ Ñ Ð¸Ð·Ð¾Ð±ÑÐ°Ð¶ÐµÐ½Ð¸Ðµ Ð·Ð° coin png">
                <a:extLst>
                  <a:ext uri="{FF2B5EF4-FFF2-40B4-BE49-F238E27FC236}">
                    <a16:creationId xmlns:a16="http://schemas.microsoft.com/office/drawing/2014/main" id="{AEFF5C4F-6E8B-4072-826E-0A45BB4550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525" y="315561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Ð ÐµÐ·ÑÐ»ÑÐ°Ñ Ñ Ð¸Ð·Ð¾Ð±ÑÐ°Ð¶ÐµÐ½Ð¸Ðµ Ð·Ð° coin png">
                <a:extLst>
                  <a:ext uri="{FF2B5EF4-FFF2-40B4-BE49-F238E27FC236}">
                    <a16:creationId xmlns:a16="http://schemas.microsoft.com/office/drawing/2014/main" id="{A512FF29-E797-424C-AB24-15741A742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293" y="30420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Ð ÐµÐ·ÑÐ»ÑÐ°Ñ Ñ Ð¸Ð·Ð¾Ð±ÑÐ°Ð¶ÐµÐ½Ð¸Ðµ Ð·Ð° coin png">
                <a:extLst>
                  <a:ext uri="{FF2B5EF4-FFF2-40B4-BE49-F238E27FC236}">
                    <a16:creationId xmlns:a16="http://schemas.microsoft.com/office/drawing/2014/main" id="{053119B6-CCA0-43DD-B5C7-0152897CA2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36706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Ð ÐµÐ·ÑÐ»ÑÐ°Ñ Ñ Ð¸Ð·Ð¾Ð±ÑÐ°Ð¶ÐµÐ½Ð¸Ðµ Ð·Ð° coin png">
                <a:extLst>
                  <a:ext uri="{FF2B5EF4-FFF2-40B4-BE49-F238E27FC236}">
                    <a16:creationId xmlns:a16="http://schemas.microsoft.com/office/drawing/2014/main" id="{05D1AB95-20A7-436A-B967-9C4457FF6C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2990" y="328149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Ð ÐµÐ·ÑÐ»ÑÐ°Ñ Ñ Ð¸Ð·Ð¾Ð±ÑÐ°Ð¶ÐµÐ½Ð¸Ðµ Ð·Ð° coin png">
                <a:extLst>
                  <a:ext uri="{FF2B5EF4-FFF2-40B4-BE49-F238E27FC236}">
                    <a16:creationId xmlns:a16="http://schemas.microsoft.com/office/drawing/2014/main" id="{C52C92BD-4051-40F5-8F80-8F71867378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610" y="315392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Ð ÐµÐ·ÑÐ»ÑÐ°Ñ Ñ Ð¸Ð·Ð¾Ð±ÑÐ°Ð¶ÐµÐ½Ð¸Ðµ Ð·Ð° coin png">
                <a:extLst>
                  <a:ext uri="{FF2B5EF4-FFF2-40B4-BE49-F238E27FC236}">
                    <a16:creationId xmlns:a16="http://schemas.microsoft.com/office/drawing/2014/main" id="{D087FB40-496E-4A24-8F17-965184A7F8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1955" y="29750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 descr="Ð ÐµÐ·ÑÐ»ÑÐ°Ñ Ñ Ð¸Ð·Ð¾Ð±ÑÐ°Ð¶ÐµÐ½Ð¸Ðµ Ð·Ð° coin png">
                <a:extLst>
                  <a:ext uri="{FF2B5EF4-FFF2-40B4-BE49-F238E27FC236}">
                    <a16:creationId xmlns:a16="http://schemas.microsoft.com/office/drawing/2014/main" id="{8ACD5CCD-B238-4AF1-8A58-DFEA1ECE1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659" y="29641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 descr="Ð ÐµÐ·ÑÐ»ÑÐ°Ñ Ñ Ð¸Ð·Ð¾Ð±ÑÐ°Ð¶ÐµÐ½Ð¸Ðµ Ð·Ð° coin png">
                <a:extLst>
                  <a:ext uri="{FF2B5EF4-FFF2-40B4-BE49-F238E27FC236}">
                    <a16:creationId xmlns:a16="http://schemas.microsoft.com/office/drawing/2014/main" id="{83DBFD0F-CF0A-4414-B6EF-6C9D541172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5230" y="332040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Ð ÐµÐ·ÑÐ»ÑÐ°Ñ Ñ Ð¸Ð·Ð¾Ð±ÑÐ°Ð¶ÐµÐ½Ð¸Ðµ Ð·Ð° coin png">
                <a:extLst>
                  <a:ext uri="{FF2B5EF4-FFF2-40B4-BE49-F238E27FC236}">
                    <a16:creationId xmlns:a16="http://schemas.microsoft.com/office/drawing/2014/main" id="{B71239E0-9905-4EE4-B67C-EB68D69952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22550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 descr="Ð ÐµÐ·ÑÐ»ÑÐ°Ñ Ñ Ð¸Ð·Ð¾Ð±ÑÐ°Ð¶ÐµÐ½Ð¸Ðµ Ð·Ð° coin png">
                <a:extLst>
                  <a:ext uri="{FF2B5EF4-FFF2-40B4-BE49-F238E27FC236}">
                    <a16:creationId xmlns:a16="http://schemas.microsoft.com/office/drawing/2014/main" id="{9D270D4D-6EC7-4737-BB8F-58F9B05E6F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313060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 descr="Ð ÐµÐ·ÑÐ»ÑÐ°Ñ Ñ Ð¸Ð·Ð¾Ð±ÑÐ°Ð¶ÐµÐ½Ð¸Ðµ Ð·Ð° coin png">
                <a:extLst>
                  <a:ext uri="{FF2B5EF4-FFF2-40B4-BE49-F238E27FC236}">
                    <a16:creationId xmlns:a16="http://schemas.microsoft.com/office/drawing/2014/main" id="{61988DB7-97DF-47A7-9648-965C4A8942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303102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 descr="Ð ÐµÐ·ÑÐ»ÑÐ°Ñ Ñ Ð¸Ð·Ð¾Ð±ÑÐ°Ð¶ÐµÐ½Ð¸Ðµ Ð·Ð° coin png">
                <a:extLst>
                  <a:ext uri="{FF2B5EF4-FFF2-40B4-BE49-F238E27FC236}">
                    <a16:creationId xmlns:a16="http://schemas.microsoft.com/office/drawing/2014/main" id="{2F84FB3C-560B-49C4-85C8-B23DE4FB12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948" y="293612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 descr="Ð ÐµÐ·ÑÐ»ÑÐ°Ñ Ñ Ð¸Ð·Ð¾Ð±ÑÐ°Ð¶ÐµÐ½Ð¸Ðµ Ð·Ð° coin png">
                <a:extLst>
                  <a:ext uri="{FF2B5EF4-FFF2-40B4-BE49-F238E27FC236}">
                    <a16:creationId xmlns:a16="http://schemas.microsoft.com/office/drawing/2014/main" id="{3BDEBABD-FAD4-4157-943D-EAFBBCB750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0" y="2971856"/>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 descr="Ð ÐµÐ·ÑÐ»ÑÐ°Ñ Ñ Ð¸Ð·Ð¾Ð±ÑÐ°Ð¶ÐµÐ½Ð¸Ðµ Ð·Ð° coin png">
                <a:extLst>
                  <a:ext uri="{FF2B5EF4-FFF2-40B4-BE49-F238E27FC236}">
                    <a16:creationId xmlns:a16="http://schemas.microsoft.com/office/drawing/2014/main" id="{D8549BD1-5261-4D95-AA20-9854F5A742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54124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Ð ÐµÐ·ÑÐ»ÑÐ°Ñ Ñ Ð¸Ð·Ð¾Ð±ÑÐ°Ð¶ÐµÐ½Ð¸Ðµ Ð·Ð° coin png">
                <a:extLst>
                  <a:ext uri="{FF2B5EF4-FFF2-40B4-BE49-F238E27FC236}">
                    <a16:creationId xmlns:a16="http://schemas.microsoft.com/office/drawing/2014/main" id="{2E76856E-2107-4BD9-9FDA-F614BB23FB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53965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Ð ÐµÐ·ÑÐ»ÑÐ°Ñ Ñ Ð¸Ð·Ð¾Ð±ÑÐ°Ð¶ÐµÐ½Ð¸Ðµ Ð·Ð° coin png">
                <a:extLst>
                  <a:ext uri="{FF2B5EF4-FFF2-40B4-BE49-F238E27FC236}">
                    <a16:creationId xmlns:a16="http://schemas.microsoft.com/office/drawing/2014/main" id="{CD7649DA-15A4-4B89-9983-AF7BAB20BB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35143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Ð ÐµÐ·ÑÐ»ÑÐ°Ñ Ñ Ð¸Ð·Ð¾Ð±ÑÐ°Ð¶ÐµÐ½Ð¸Ðµ Ð·Ð° coin png">
                <a:extLst>
                  <a:ext uri="{FF2B5EF4-FFF2-40B4-BE49-F238E27FC236}">
                    <a16:creationId xmlns:a16="http://schemas.microsoft.com/office/drawing/2014/main" id="{4F452118-A887-45F2-AD5A-B2DEEF8D44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34984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Ð ÐµÐ·ÑÐ»ÑÐ°Ñ Ñ Ð¸Ð·Ð¾Ð±ÑÐ°Ð¶ÐµÐ½Ð¸Ðµ Ð·Ð° coin png">
                <a:extLst>
                  <a:ext uri="{FF2B5EF4-FFF2-40B4-BE49-F238E27FC236}">
                    <a16:creationId xmlns:a16="http://schemas.microsoft.com/office/drawing/2014/main" id="{6E47470C-E9F1-4A09-9FCE-935440AA0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15696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Ð ÐµÐ·ÑÐ»ÑÐ°Ñ Ñ Ð¸Ð·Ð¾Ð±ÑÐ°Ð¶ÐµÐ½Ð¸Ðµ Ð·Ð° coin png">
                <a:extLst>
                  <a:ext uri="{FF2B5EF4-FFF2-40B4-BE49-F238E27FC236}">
                    <a16:creationId xmlns:a16="http://schemas.microsoft.com/office/drawing/2014/main" id="{4BF4D684-3D8B-434D-ABE5-9894AAB581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841" y="206205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Ð ÐµÐ·ÑÐ»ÑÐ°Ñ Ñ Ð¸Ð·Ð¾Ð±ÑÐ°Ð¶ÐµÐ½Ð¸Ðµ Ð·Ð° coin png">
                <a:extLst>
                  <a:ext uri="{FF2B5EF4-FFF2-40B4-BE49-F238E27FC236}">
                    <a16:creationId xmlns:a16="http://schemas.microsoft.com/office/drawing/2014/main" id="{FA0F482D-963D-4E27-86E7-967D192799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8812" y="206046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Ð ÐµÐ·ÑÐ»ÑÐ°Ñ Ñ Ð¸Ð·Ð¾Ð±ÑÐ°Ð¶ÐµÐ½Ð¸Ðµ Ð·Ð° coin png">
                <a:extLst>
                  <a:ext uri="{FF2B5EF4-FFF2-40B4-BE49-F238E27FC236}">
                    <a16:creationId xmlns:a16="http://schemas.microsoft.com/office/drawing/2014/main" id="{F7F78606-9695-48B8-9405-A51B20600E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48526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Ð ÐµÐ·ÑÐ»ÑÐ°Ñ Ñ Ð¸Ð·Ð¾Ð±ÑÐ°Ð¶ÐµÐ½Ð¸Ðµ Ð·Ð° coin png">
                <a:extLst>
                  <a:ext uri="{FF2B5EF4-FFF2-40B4-BE49-F238E27FC236}">
                    <a16:creationId xmlns:a16="http://schemas.microsoft.com/office/drawing/2014/main" id="{39DC6871-A97B-4545-9481-85B55E59F9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21307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Ð ÐµÐ·ÑÐ»ÑÐ°Ñ Ñ Ð¸Ð·Ð¾Ð±ÑÐ°Ð¶ÐµÐ½Ð¸Ðµ Ð·Ð° coin png">
                <a:extLst>
                  <a:ext uri="{FF2B5EF4-FFF2-40B4-BE49-F238E27FC236}">
                    <a16:creationId xmlns:a16="http://schemas.microsoft.com/office/drawing/2014/main" id="{E5719C71-6080-4E4A-B9F6-93EEA1D22E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26747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Ð ÐµÐ·ÑÐ»ÑÐ°Ñ Ñ Ð¸Ð·Ð¾Ð±ÑÐ°Ð¶ÐµÐ½Ð¸Ðµ Ð·Ð° coin png">
                <a:extLst>
                  <a:ext uri="{FF2B5EF4-FFF2-40B4-BE49-F238E27FC236}">
                    <a16:creationId xmlns:a16="http://schemas.microsoft.com/office/drawing/2014/main" id="{C8D08A18-10E1-4F5F-8FD5-2E5698ADB9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202327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Ð ÐµÐ·ÑÐ»ÑÐ°Ñ Ñ Ð¸Ð·Ð¾Ð±ÑÐ°Ð¶ÐµÐ½Ð¸Ðµ Ð·Ð° coin png">
                <a:extLst>
                  <a:ext uri="{FF2B5EF4-FFF2-40B4-BE49-F238E27FC236}">
                    <a16:creationId xmlns:a16="http://schemas.microsoft.com/office/drawing/2014/main" id="{74D0AEF2-367E-4DEB-A121-8E68B686C2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206366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Ð ÐµÐ·ÑÐ»ÑÐ°Ñ Ñ Ð¸Ð·Ð¾Ð±ÑÐ°Ð¶ÐµÐ½Ð¸Ðµ Ð·Ð° coin png">
                <a:extLst>
                  <a:ext uri="{FF2B5EF4-FFF2-40B4-BE49-F238E27FC236}">
                    <a16:creationId xmlns:a16="http://schemas.microsoft.com/office/drawing/2014/main" id="{48845402-88B4-426A-A275-DB0CF55AC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968759"/>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Ð ÐµÐ·ÑÐ»ÑÐ°Ñ Ñ Ð¸Ð·Ð¾Ð±ÑÐ°Ð¶ÐµÐ½Ð¸Ðµ Ð·Ð° coin png">
                <a:extLst>
                  <a:ext uri="{FF2B5EF4-FFF2-40B4-BE49-F238E27FC236}">
                    <a16:creationId xmlns:a16="http://schemas.microsoft.com/office/drawing/2014/main" id="{AB902654-EC0A-455E-BE04-6D48CA8DA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837" y="172456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Ð ÐµÐ·ÑÐ»ÑÐ°Ñ Ñ Ð¸Ð·Ð¾Ð±ÑÐ°Ð¶ÐµÐ½Ð¸Ðµ Ð·Ð° coin png">
                <a:extLst>
                  <a:ext uri="{FF2B5EF4-FFF2-40B4-BE49-F238E27FC236}">
                    <a16:creationId xmlns:a16="http://schemas.microsoft.com/office/drawing/2014/main" id="{CD4D0902-8FD1-4D1D-87CB-11DA1CC59B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778953"/>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Ð ÐµÐ·ÑÐ»ÑÐ°Ñ Ñ Ð¸Ð·Ð¾Ð±ÑÐ°Ð¶ÐµÐ½Ð¸Ðµ Ð·Ð° coin png">
                <a:extLst>
                  <a:ext uri="{FF2B5EF4-FFF2-40B4-BE49-F238E27FC236}">
                    <a16:creationId xmlns:a16="http://schemas.microsoft.com/office/drawing/2014/main" id="{EB0D7054-CE90-4B22-AFBC-EEC7FAE6B6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291" y="1684050"/>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Ð ÐµÐ·ÑÐ»ÑÐ°Ñ Ñ Ð¸Ð·Ð¾Ð±ÑÐ°Ð¶ÐµÐ½Ð¸Ðµ Ð·Ð° coin png">
                <a:extLst>
                  <a:ext uri="{FF2B5EF4-FFF2-40B4-BE49-F238E27FC236}">
                    <a16:creationId xmlns:a16="http://schemas.microsoft.com/office/drawing/2014/main" id="{0C351532-C37C-4DC8-96F7-FDB822CE1B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47901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Ð ÐµÐ·ÑÐ»ÑÐ°Ñ Ñ Ð¸Ð·Ð¾Ð±ÑÐ°Ð¶ÐµÐ½Ð¸Ðµ Ð·Ð° coin png">
                <a:extLst>
                  <a:ext uri="{FF2B5EF4-FFF2-40B4-BE49-F238E27FC236}">
                    <a16:creationId xmlns:a16="http://schemas.microsoft.com/office/drawing/2014/main" id="{321CCAE8-F26A-414B-B87F-6A17AF9407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72142"/>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 descr="Ð ÐµÐ·ÑÐ»ÑÐ°Ñ Ñ Ð¸Ð·Ð¾Ð±ÑÐ°Ð¶ÐµÐ½Ð¸Ðµ Ð·Ð° coin png">
                <a:extLst>
                  <a:ext uri="{FF2B5EF4-FFF2-40B4-BE49-F238E27FC236}">
                    <a16:creationId xmlns:a16="http://schemas.microsoft.com/office/drawing/2014/main" id="{76BEAED5-12F6-413D-8D59-6142CA088C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7418" y="226121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 descr="Ð ÐµÐ·ÑÐ»ÑÐ°Ñ Ñ Ð¸Ð·Ð¾Ð±ÑÐ°Ð¶ÐµÐ½Ð¸Ðµ Ð·Ð° coin png">
                <a:extLst>
                  <a:ext uri="{FF2B5EF4-FFF2-40B4-BE49-F238E27FC236}">
                    <a16:creationId xmlns:a16="http://schemas.microsoft.com/office/drawing/2014/main" id="{87CED2E9-BA91-4CF3-A8A5-F7FF11382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2166315"/>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 descr="Ð ÐµÐ·ÑÐ»ÑÐ°Ñ Ñ Ð¸Ð·Ð¾Ð±ÑÐ°Ð¶ÐµÐ½Ð¸Ðµ Ð·Ð° coin png">
                <a:extLst>
                  <a:ext uri="{FF2B5EF4-FFF2-40B4-BE49-F238E27FC236}">
                    <a16:creationId xmlns:a16="http://schemas.microsoft.com/office/drawing/2014/main" id="{D2439EB5-95B7-4A08-9A80-0E56EC2E4F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206208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2" descr="Ð ÐµÐ·ÑÐ»ÑÐ°Ñ Ñ Ð¸Ð·Ð¾Ð±ÑÐ°Ð¶ÐµÐ½Ð¸Ðµ Ð·Ð° coin png">
                <a:extLst>
                  <a:ext uri="{FF2B5EF4-FFF2-40B4-BE49-F238E27FC236}">
                    <a16:creationId xmlns:a16="http://schemas.microsoft.com/office/drawing/2014/main" id="{871F6E73-F594-4CEA-9BFC-E2C056FA8D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1397" y="1962507"/>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Ð ÐµÐ·ÑÐ»ÑÐ°Ñ Ñ Ð¸Ð·Ð¾Ð±ÑÐ°Ð¶ÐµÐ½Ð¸Ðµ Ð·Ð° coin png">
                <a:extLst>
                  <a:ext uri="{FF2B5EF4-FFF2-40B4-BE49-F238E27FC236}">
                    <a16:creationId xmlns:a16="http://schemas.microsoft.com/office/drawing/2014/main" id="{76BCD705-E771-4171-8DCE-B31BF797A7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788" y="1867604"/>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2" descr="Ð ÐµÐ·ÑÐ»ÑÐ°Ñ Ñ Ð¸Ð·Ð¾Ð±ÑÐ°Ð¶ÐµÐ½Ð¸Ðµ Ð·Ð° coin png">
                <a:extLst>
                  <a:ext uri="{FF2B5EF4-FFF2-40B4-BE49-F238E27FC236}">
                    <a16:creationId xmlns:a16="http://schemas.microsoft.com/office/drawing/2014/main" id="{23AE20B6-4114-485D-A3E7-74EAEFF120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411" y="1772701"/>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 descr="Ð ÐµÐ·ÑÐ»ÑÐ°Ñ Ñ Ð¸Ð·Ð¾Ð±ÑÐ°Ð¶ÐµÐ½Ð¸Ðµ Ð·Ð° coin png">
                <a:extLst>
                  <a:ext uri="{FF2B5EF4-FFF2-40B4-BE49-F238E27FC236}">
                    <a16:creationId xmlns:a16="http://schemas.microsoft.com/office/drawing/2014/main" id="{D72630CF-E7CC-4076-BB53-BF6F4231BF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7383" y="1677798"/>
                <a:ext cx="778543" cy="466682"/>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2" descr="Ð ÐµÐ·ÑÐ»ÑÐ°Ñ Ñ Ð¸Ð·Ð¾Ð±ÑÐ°Ð¶ÐµÐ½Ð¸Ðµ Ð·Ð° coin png">
                <a:extLst>
                  <a:ext uri="{FF2B5EF4-FFF2-40B4-BE49-F238E27FC236}">
                    <a16:creationId xmlns:a16="http://schemas.microsoft.com/office/drawing/2014/main" id="{B9088ED5-38B5-469C-B5F5-81DEE2CC86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763" y="1582895"/>
                <a:ext cx="778543" cy="46668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1373269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ext Placeholder 1"/>
          <p:cNvSpPr>
            <a:spLocks noGrp="1"/>
          </p:cNvSpPr>
          <p:nvPr>
            <p:ph type="body" sz="quarter" idx="10"/>
          </p:nvPr>
        </p:nvSpPr>
        <p:spPr/>
        <p:txBody>
          <a:bodyPr/>
          <a:lstStyle/>
          <a:p>
            <a:r>
              <a:rPr lang="en-US" dirty="0"/>
              <a:t>Find the </a:t>
            </a:r>
            <a:r>
              <a:rPr lang="en-US" b="1" dirty="0"/>
              <a:t>longest palindrome sub-list</a:t>
            </a:r>
            <a:r>
              <a:rPr lang="en-US" dirty="0"/>
              <a:t> in a list of letters</a:t>
            </a:r>
          </a:p>
          <a:p>
            <a:pPr>
              <a:spcBef>
                <a:spcPts val="1200"/>
              </a:spcBef>
            </a:pPr>
            <a:r>
              <a:rPr lang="en-US" dirty="0"/>
              <a:t>Examples:</a:t>
            </a:r>
          </a:p>
          <a:p>
            <a:endParaRPr lang="en-US" dirty="0"/>
          </a:p>
          <a:p>
            <a:endParaRPr lang="en-US" dirty="0"/>
          </a:p>
          <a:p>
            <a:pPr>
              <a:spcBef>
                <a:spcPts val="0"/>
              </a:spcBef>
            </a:pPr>
            <a:r>
              <a:rPr lang="en-US" dirty="0"/>
              <a:t>Problem </a:t>
            </a:r>
            <a:r>
              <a:rPr lang="en-US" b="1" dirty="0"/>
              <a:t>analysis</a:t>
            </a:r>
            <a:r>
              <a:rPr lang="en-US" dirty="0"/>
              <a:t>: 2 types of palindromes</a:t>
            </a:r>
          </a:p>
          <a:p>
            <a:pPr lvl="1"/>
            <a:r>
              <a:rPr lang="en-US" b="1" dirty="0"/>
              <a:t>Even-length</a:t>
            </a:r>
            <a:r>
              <a:rPr lang="en-US" dirty="0"/>
              <a:t> (two letters at the center)</a:t>
            </a:r>
            <a:endParaRPr lang="bg-BG" dirty="0"/>
          </a:p>
          <a:p>
            <a:pPr lvl="1"/>
            <a:r>
              <a:rPr lang="en-US" b="1" dirty="0"/>
              <a:t>Odd-length</a:t>
            </a:r>
            <a:r>
              <a:rPr lang="en-US" dirty="0"/>
              <a:t> (single letter at the center)</a:t>
            </a:r>
          </a:p>
          <a:p>
            <a:endParaRPr lang="bg-BG" dirty="0"/>
          </a:p>
        </p:txBody>
      </p:sp>
      <p:sp>
        <p:nvSpPr>
          <p:cNvPr id="3" name="Title 2"/>
          <p:cNvSpPr>
            <a:spLocks noGrp="1"/>
          </p:cNvSpPr>
          <p:nvPr>
            <p:ph type="title"/>
          </p:nvPr>
        </p:nvSpPr>
        <p:spPr/>
        <p:txBody>
          <a:bodyPr/>
          <a:lstStyle/>
          <a:p>
            <a:r>
              <a:rPr lang="en-US" dirty="0"/>
              <a:t>Longest Palindrome Sub-List: Analysis</a:t>
            </a:r>
            <a:endParaRPr lang="bg-BG" dirty="0"/>
          </a:p>
        </p:txBody>
      </p:sp>
      <p:grpSp>
        <p:nvGrpSpPr>
          <p:cNvPr id="44" name="Group 43">
            <a:extLst>
              <a:ext uri="{FF2B5EF4-FFF2-40B4-BE49-F238E27FC236}">
                <a16:creationId xmlns:a16="http://schemas.microsoft.com/office/drawing/2014/main" id="{ABC9038A-423D-4DE6-B934-5EA4F2E48E7C}"/>
              </a:ext>
            </a:extLst>
          </p:cNvPr>
          <p:cNvGrpSpPr/>
          <p:nvPr/>
        </p:nvGrpSpPr>
        <p:grpSpPr>
          <a:xfrm>
            <a:off x="2880962" y="1971530"/>
            <a:ext cx="4437621" cy="668361"/>
            <a:chOff x="2849803" y="3122233"/>
            <a:chExt cx="4437621" cy="668361"/>
          </a:xfrm>
        </p:grpSpPr>
        <p:sp>
          <p:nvSpPr>
            <p:cNvPr id="13" name="Rectangle 12">
              <a:extLst>
                <a:ext uri="{FF2B5EF4-FFF2-40B4-BE49-F238E27FC236}">
                  <a16:creationId xmlns:a16="http://schemas.microsoft.com/office/drawing/2014/main" id="{C2DE9DA3-6F79-4DAD-AE4A-FE9F057FC66C}"/>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372F1D4D-6C85-4AF0-9F7A-7BE72FA5DA30}"/>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FD87A1F-E464-41D3-9359-0B894B75F434}"/>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4E0BFE3-A76D-4773-9DEF-5221902FAC4C}"/>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39549207-86C5-4C9D-A58C-5C94478A707F}"/>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18" name="Arrow: Right 17">
              <a:extLst>
                <a:ext uri="{FF2B5EF4-FFF2-40B4-BE49-F238E27FC236}">
                  <a16:creationId xmlns:a16="http://schemas.microsoft.com/office/drawing/2014/main" id="{7FCE7527-91AF-4B86-BD2E-ADD7456C8BAB}"/>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75D80999-5B7F-4E45-8905-744BAF33744A}"/>
                </a:ext>
              </a:extLst>
            </p:cNvPr>
            <p:cNvSpPr txBox="1"/>
            <p:nvPr/>
          </p:nvSpPr>
          <p:spPr>
            <a:xfrm>
              <a:off x="6813869" y="3122233"/>
              <a:ext cx="473555" cy="668361"/>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2</a:t>
              </a:r>
            </a:p>
          </p:txBody>
        </p:sp>
      </p:grpSp>
      <p:grpSp>
        <p:nvGrpSpPr>
          <p:cNvPr id="45" name="Group 44">
            <a:extLst>
              <a:ext uri="{FF2B5EF4-FFF2-40B4-BE49-F238E27FC236}">
                <a16:creationId xmlns:a16="http://schemas.microsoft.com/office/drawing/2014/main" id="{3D05E876-E55A-4970-BE12-F5095EBCCA86}"/>
              </a:ext>
            </a:extLst>
          </p:cNvPr>
          <p:cNvGrpSpPr/>
          <p:nvPr/>
        </p:nvGrpSpPr>
        <p:grpSpPr>
          <a:xfrm>
            <a:off x="606000" y="2985639"/>
            <a:ext cx="5687367" cy="668361"/>
            <a:chOff x="698946" y="4020639"/>
            <a:chExt cx="5687367" cy="668361"/>
          </a:xfrm>
        </p:grpSpPr>
        <p:sp>
          <p:nvSpPr>
            <p:cNvPr id="6" name="Rectangle 5">
              <a:extLst>
                <a:ext uri="{FF2B5EF4-FFF2-40B4-BE49-F238E27FC236}">
                  <a16:creationId xmlns:a16="http://schemas.microsoft.com/office/drawing/2014/main" id="{56159740-0755-4BBD-9070-71B38E95F43A}"/>
                </a:ext>
              </a:extLst>
            </p:cNvPr>
            <p:cNvSpPr/>
            <p:nvPr/>
          </p:nvSpPr>
          <p:spPr bwMode="auto">
            <a:xfrm>
              <a:off x="698946"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74FBD8F-37EE-48BB-BD99-03A201C7EE69}"/>
                </a:ext>
              </a:extLst>
            </p:cNvPr>
            <p:cNvSpPr/>
            <p:nvPr/>
          </p:nvSpPr>
          <p:spPr bwMode="auto">
            <a:xfrm>
              <a:off x="1349688"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F6FD4707-F40E-4505-8167-F1DA6F0D8A70}"/>
                </a:ext>
              </a:extLst>
            </p:cNvPr>
            <p:cNvSpPr/>
            <p:nvPr/>
          </p:nvSpPr>
          <p:spPr bwMode="auto">
            <a:xfrm>
              <a:off x="1993418" y="4052795"/>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FD59C2AF-9587-4B43-BC13-9B982D0247B2}"/>
                </a:ext>
              </a:extLst>
            </p:cNvPr>
            <p:cNvSpPr/>
            <p:nvPr/>
          </p:nvSpPr>
          <p:spPr bwMode="auto">
            <a:xfrm>
              <a:off x="2644160" y="4052795"/>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21C969FE-E574-4B38-AA1D-4ABBDD9774FC}"/>
                </a:ext>
              </a:extLst>
            </p:cNvPr>
            <p:cNvSpPr/>
            <p:nvPr/>
          </p:nvSpPr>
          <p:spPr bwMode="auto">
            <a:xfrm>
              <a:off x="3294903"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4" name="Arrow: Right 3">
              <a:extLst>
                <a:ext uri="{FF2B5EF4-FFF2-40B4-BE49-F238E27FC236}">
                  <a16:creationId xmlns:a16="http://schemas.microsoft.com/office/drawing/2014/main" id="{712BE124-3E38-4608-B933-B8889C65E0DE}"/>
                </a:ext>
              </a:extLst>
            </p:cNvPr>
            <p:cNvSpPr/>
            <p:nvPr/>
          </p:nvSpPr>
          <p:spPr bwMode="auto">
            <a:xfrm>
              <a:off x="5417758" y="4197319"/>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F453F4F-A5DC-4F58-813B-7C3C18829722}"/>
                </a:ext>
              </a:extLst>
            </p:cNvPr>
            <p:cNvSpPr txBox="1"/>
            <p:nvPr/>
          </p:nvSpPr>
          <p:spPr>
            <a:xfrm>
              <a:off x="5912758" y="4020639"/>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3</a:t>
              </a:r>
            </a:p>
          </p:txBody>
        </p:sp>
        <p:sp>
          <p:nvSpPr>
            <p:cNvPr id="20" name="Rectangle 19">
              <a:extLst>
                <a:ext uri="{FF2B5EF4-FFF2-40B4-BE49-F238E27FC236}">
                  <a16:creationId xmlns:a16="http://schemas.microsoft.com/office/drawing/2014/main" id="{C698A569-433A-4ECD-9DF2-FACA12610B3B}"/>
                </a:ext>
              </a:extLst>
            </p:cNvPr>
            <p:cNvSpPr/>
            <p:nvPr/>
          </p:nvSpPr>
          <p:spPr bwMode="auto">
            <a:xfrm>
              <a:off x="3945645" y="4052795"/>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9B425D2-6B85-43D1-973D-7F750B5369E3}"/>
                </a:ext>
              </a:extLst>
            </p:cNvPr>
            <p:cNvSpPr/>
            <p:nvPr/>
          </p:nvSpPr>
          <p:spPr bwMode="auto">
            <a:xfrm>
              <a:off x="4596386" y="4052795"/>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46" name="Group 45">
            <a:extLst>
              <a:ext uri="{FF2B5EF4-FFF2-40B4-BE49-F238E27FC236}">
                <a16:creationId xmlns:a16="http://schemas.microsoft.com/office/drawing/2014/main" id="{21115457-0BDF-4F81-A728-FC76F2541A96}"/>
              </a:ext>
            </a:extLst>
          </p:cNvPr>
          <p:cNvGrpSpPr/>
          <p:nvPr/>
        </p:nvGrpSpPr>
        <p:grpSpPr>
          <a:xfrm>
            <a:off x="6717660" y="2985639"/>
            <a:ext cx="5048340" cy="668361"/>
            <a:chOff x="1352561" y="4978371"/>
            <a:chExt cx="5048340" cy="668361"/>
          </a:xfrm>
        </p:grpSpPr>
        <p:sp>
          <p:nvSpPr>
            <p:cNvPr id="23" name="Rectangle 22">
              <a:extLst>
                <a:ext uri="{FF2B5EF4-FFF2-40B4-BE49-F238E27FC236}">
                  <a16:creationId xmlns:a16="http://schemas.microsoft.com/office/drawing/2014/main" id="{73D421D9-6A1D-49C1-A326-260F7CB126D0}"/>
                </a:ext>
              </a:extLst>
            </p:cNvPr>
            <p:cNvSpPr/>
            <p:nvPr/>
          </p:nvSpPr>
          <p:spPr bwMode="auto">
            <a:xfrm>
              <a:off x="1352561" y="5010527"/>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07C8E11F-72F6-4291-BA8F-DBD5C91E859B}"/>
                </a:ext>
              </a:extLst>
            </p:cNvPr>
            <p:cNvSpPr/>
            <p:nvPr/>
          </p:nvSpPr>
          <p:spPr bwMode="auto">
            <a:xfrm>
              <a:off x="1993418"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05F76E34-8481-45CE-B828-3E83D275BC5E}"/>
                </a:ext>
              </a:extLst>
            </p:cNvPr>
            <p:cNvSpPr/>
            <p:nvPr/>
          </p:nvSpPr>
          <p:spPr bwMode="auto">
            <a:xfrm>
              <a:off x="2644160"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79089DB8-7DC0-4259-A85C-AAF9C96AD1D9}"/>
                </a:ext>
              </a:extLst>
            </p:cNvPr>
            <p:cNvSpPr/>
            <p:nvPr/>
          </p:nvSpPr>
          <p:spPr bwMode="auto">
            <a:xfrm>
              <a:off x="3294903"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27" name="Arrow: Right 26">
              <a:extLst>
                <a:ext uri="{FF2B5EF4-FFF2-40B4-BE49-F238E27FC236}">
                  <a16:creationId xmlns:a16="http://schemas.microsoft.com/office/drawing/2014/main" id="{A5E7D7DF-B6C1-4959-AF6E-5AB1F18C4B85}"/>
                </a:ext>
              </a:extLst>
            </p:cNvPr>
            <p:cNvSpPr/>
            <p:nvPr/>
          </p:nvSpPr>
          <p:spPr bwMode="auto">
            <a:xfrm>
              <a:off x="5417832" y="5155051"/>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87CF3C33-1116-423B-B628-D3B0AD1CAFF2}"/>
                </a:ext>
              </a:extLst>
            </p:cNvPr>
            <p:cNvSpPr txBox="1"/>
            <p:nvPr/>
          </p:nvSpPr>
          <p:spPr>
            <a:xfrm>
              <a:off x="5927346" y="4978371"/>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sp>
          <p:nvSpPr>
            <p:cNvPr id="29" name="Rectangle 28">
              <a:extLst>
                <a:ext uri="{FF2B5EF4-FFF2-40B4-BE49-F238E27FC236}">
                  <a16:creationId xmlns:a16="http://schemas.microsoft.com/office/drawing/2014/main" id="{F6D1C2A3-09B9-4221-BC12-417482D16DE6}"/>
                </a:ext>
              </a:extLst>
            </p:cNvPr>
            <p:cNvSpPr/>
            <p:nvPr/>
          </p:nvSpPr>
          <p:spPr bwMode="auto">
            <a:xfrm>
              <a:off x="3945645" y="5010527"/>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84DAD0D7-A7DA-4FB6-A63D-EB320BC8AFD5}"/>
                </a:ext>
              </a:extLst>
            </p:cNvPr>
            <p:cNvSpPr/>
            <p:nvPr/>
          </p:nvSpPr>
          <p:spPr bwMode="auto">
            <a:xfrm>
              <a:off x="4596386" y="5010527"/>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grpSp>
        <p:nvGrpSpPr>
          <p:cNvPr id="47" name="Group 46">
            <a:extLst>
              <a:ext uri="{FF2B5EF4-FFF2-40B4-BE49-F238E27FC236}">
                <a16:creationId xmlns:a16="http://schemas.microsoft.com/office/drawing/2014/main" id="{03D75061-1C4B-4D5F-8488-7456A56B7ED5}"/>
              </a:ext>
            </a:extLst>
          </p:cNvPr>
          <p:cNvGrpSpPr/>
          <p:nvPr/>
        </p:nvGrpSpPr>
        <p:grpSpPr>
          <a:xfrm>
            <a:off x="8006026" y="1971949"/>
            <a:ext cx="3752711" cy="668361"/>
            <a:chOff x="699517" y="5854490"/>
            <a:chExt cx="3752711" cy="668361"/>
          </a:xfrm>
        </p:grpSpPr>
        <p:sp>
          <p:nvSpPr>
            <p:cNvPr id="38" name="Rectangle 37">
              <a:extLst>
                <a:ext uri="{FF2B5EF4-FFF2-40B4-BE49-F238E27FC236}">
                  <a16:creationId xmlns:a16="http://schemas.microsoft.com/office/drawing/2014/main" id="{7DC794E5-93DD-426A-9813-9EF6858C9F25}"/>
                </a:ext>
              </a:extLst>
            </p:cNvPr>
            <p:cNvSpPr/>
            <p:nvPr/>
          </p:nvSpPr>
          <p:spPr bwMode="auto">
            <a:xfrm>
              <a:off x="699517"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06E1D0C4-6638-4653-AA36-C34270FFC102}"/>
                </a:ext>
              </a:extLst>
            </p:cNvPr>
            <p:cNvSpPr/>
            <p:nvPr/>
          </p:nvSpPr>
          <p:spPr bwMode="auto">
            <a:xfrm>
              <a:off x="1350260"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0" name="Arrow: Right 39">
              <a:extLst>
                <a:ext uri="{FF2B5EF4-FFF2-40B4-BE49-F238E27FC236}">
                  <a16:creationId xmlns:a16="http://schemas.microsoft.com/office/drawing/2014/main" id="{9CFE3B0D-184A-49C6-AD22-F5F71A671B12}"/>
                </a:ext>
              </a:extLst>
            </p:cNvPr>
            <p:cNvSpPr/>
            <p:nvPr/>
          </p:nvSpPr>
          <p:spPr bwMode="auto">
            <a:xfrm>
              <a:off x="3474229" y="6031170"/>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TextBox 40">
              <a:extLst>
                <a:ext uri="{FF2B5EF4-FFF2-40B4-BE49-F238E27FC236}">
                  <a16:creationId xmlns:a16="http://schemas.microsoft.com/office/drawing/2014/main" id="{ECF3E96F-DC15-491C-90C7-58B4733FD68B}"/>
                </a:ext>
              </a:extLst>
            </p:cNvPr>
            <p:cNvSpPr txBox="1"/>
            <p:nvPr/>
          </p:nvSpPr>
          <p:spPr>
            <a:xfrm>
              <a:off x="3978673" y="5854490"/>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sp>
          <p:nvSpPr>
            <p:cNvPr id="42" name="Rectangle 41">
              <a:extLst>
                <a:ext uri="{FF2B5EF4-FFF2-40B4-BE49-F238E27FC236}">
                  <a16:creationId xmlns:a16="http://schemas.microsoft.com/office/drawing/2014/main" id="{F2DE08FA-8508-4FEF-B4EF-FA58FC04D980}"/>
                </a:ext>
              </a:extLst>
            </p:cNvPr>
            <p:cNvSpPr/>
            <p:nvPr/>
          </p:nvSpPr>
          <p:spPr bwMode="auto">
            <a:xfrm>
              <a:off x="2001002" y="5886646"/>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43" name="Rectangle 42">
              <a:extLst>
                <a:ext uri="{FF2B5EF4-FFF2-40B4-BE49-F238E27FC236}">
                  <a16:creationId xmlns:a16="http://schemas.microsoft.com/office/drawing/2014/main" id="{FCB873E2-66CC-42CD-93C7-2DB1F7A7D6C2}"/>
                </a:ext>
              </a:extLst>
            </p:cNvPr>
            <p:cNvSpPr/>
            <p:nvPr/>
          </p:nvSpPr>
          <p:spPr bwMode="auto">
            <a:xfrm>
              <a:off x="2651743" y="5886646"/>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11801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ext Placeholder 1"/>
          <p:cNvSpPr>
            <a:spLocks noGrp="1"/>
          </p:cNvSpPr>
          <p:nvPr>
            <p:ph type="body" sz="quarter" idx="10"/>
          </p:nvPr>
        </p:nvSpPr>
        <p:spPr/>
        <p:txBody>
          <a:bodyPr>
            <a:normAutofit lnSpcReduction="10000"/>
          </a:bodyPr>
          <a:lstStyle/>
          <a:p>
            <a:r>
              <a:rPr lang="en-US" b="1" dirty="0"/>
              <a:t>Potential solutions</a:t>
            </a:r>
            <a:r>
              <a:rPr lang="en-US" dirty="0"/>
              <a:t>:</a:t>
            </a:r>
          </a:p>
          <a:p>
            <a:pPr marL="957262" lvl="1" indent="-514350">
              <a:buClr>
                <a:schemeClr val="tx1"/>
              </a:buClr>
              <a:buFont typeface="+mj-lt"/>
              <a:buAutoNum type="arabicPeriod"/>
            </a:pPr>
            <a:r>
              <a:rPr lang="en-GB" sz="3200" dirty="0"/>
              <a:t>Find </a:t>
            </a:r>
            <a:r>
              <a:rPr lang="en-GB" sz="3200" b="1" dirty="0"/>
              <a:t>all possible start + end positions </a:t>
            </a:r>
            <a:r>
              <a:rPr lang="en-GB" sz="3200" dirty="0"/>
              <a:t>and check for palindrome</a:t>
            </a:r>
          </a:p>
          <a:p>
            <a:pPr marL="957262" lvl="1" indent="-514350">
              <a:buClr>
                <a:schemeClr val="tx1"/>
              </a:buClr>
              <a:buFont typeface="+mj-lt"/>
              <a:buAutoNum type="arabicPeriod"/>
            </a:pPr>
            <a:r>
              <a:rPr lang="en-GB" sz="3200" dirty="0"/>
              <a:t>Find </a:t>
            </a:r>
            <a:r>
              <a:rPr lang="en-GB" sz="3200" b="1" dirty="0"/>
              <a:t>all possible single central points </a:t>
            </a:r>
            <a:r>
              <a:rPr lang="en-GB" sz="3200" dirty="0"/>
              <a:t>and </a:t>
            </a:r>
            <a:r>
              <a:rPr lang="en-GB" sz="3200" b="1" dirty="0"/>
              <a:t>double central points </a:t>
            </a:r>
            <a:r>
              <a:rPr lang="en-GB" sz="3200" dirty="0"/>
              <a:t>and check for palindrome around them</a:t>
            </a:r>
          </a:p>
          <a:p>
            <a:pPr marL="957262" lvl="1" indent="-514350">
              <a:buClr>
                <a:schemeClr val="tx1"/>
              </a:buClr>
              <a:buFont typeface="+mj-lt"/>
              <a:buAutoNum type="arabicPeriod"/>
            </a:pPr>
            <a:r>
              <a:rPr lang="en-GB" sz="3200" dirty="0"/>
              <a:t>Find all sub-lists of size </a:t>
            </a:r>
            <a:r>
              <a:rPr lang="en-GB" sz="3200" b="1" dirty="0"/>
              <a:t>n</a:t>
            </a:r>
            <a:r>
              <a:rPr lang="en-GB" sz="3200" dirty="0"/>
              <a:t> (the length of the input list), then of size </a:t>
            </a:r>
            <a:r>
              <a:rPr lang="en-GB" sz="3200" b="1" dirty="0"/>
              <a:t>n-1</a:t>
            </a:r>
            <a:r>
              <a:rPr lang="en-GB" sz="3200" dirty="0"/>
              <a:t>, </a:t>
            </a:r>
            <a:r>
              <a:rPr lang="en-GB" sz="3200" b="1" dirty="0"/>
              <a:t>n-2</a:t>
            </a:r>
            <a:r>
              <a:rPr lang="en-GB" sz="3200" dirty="0"/>
              <a:t>, …, </a:t>
            </a:r>
            <a:r>
              <a:rPr lang="en-GB" sz="3200" b="1" dirty="0"/>
              <a:t>1</a:t>
            </a:r>
            <a:r>
              <a:rPr lang="en-GB" sz="3200" dirty="0"/>
              <a:t> </a:t>
            </a:r>
            <a:r>
              <a:rPr lang="en-GB" sz="3200" dirty="0">
                <a:sym typeface="Wingdings" panose="05000000000000000000" pitchFamily="2" charset="2"/>
              </a:rPr>
              <a:t>and check for palindrome each sub-list</a:t>
            </a:r>
            <a:endParaRPr lang="en-GB" sz="3200" dirty="0"/>
          </a:p>
          <a:p>
            <a:pPr>
              <a:spcBef>
                <a:spcPts val="1200"/>
              </a:spcBef>
              <a:buClr>
                <a:schemeClr val="tx1"/>
              </a:buClr>
            </a:pPr>
            <a:r>
              <a:rPr lang="en-GB" sz="3400" dirty="0"/>
              <a:t>Can we find the length of the longest palindrome without checking all palindromes in the list? </a:t>
            </a:r>
            <a:r>
              <a:rPr lang="en-GB" sz="3400" dirty="0">
                <a:sym typeface="Wingdings" panose="05000000000000000000" pitchFamily="2" charset="2"/>
              </a:rPr>
              <a:t> Yes, solution #3</a:t>
            </a:r>
          </a:p>
          <a:p>
            <a:pPr>
              <a:buClr>
                <a:schemeClr val="tx1"/>
              </a:buClr>
            </a:pPr>
            <a:r>
              <a:rPr lang="en-GB" sz="3400" dirty="0">
                <a:sym typeface="Wingdings" panose="05000000000000000000" pitchFamily="2" charset="2"/>
              </a:rPr>
              <a:t>Which is the </a:t>
            </a:r>
            <a:r>
              <a:rPr lang="en-GB" sz="3400" b="1" dirty="0">
                <a:sym typeface="Wingdings" panose="05000000000000000000" pitchFamily="2" charset="2"/>
              </a:rPr>
              <a:t>most efficient solution</a:t>
            </a:r>
            <a:r>
              <a:rPr lang="en-GB" sz="3400" dirty="0">
                <a:sym typeface="Wingdings" panose="05000000000000000000" pitchFamily="2" charset="2"/>
              </a:rPr>
              <a:t>?  solution #2</a:t>
            </a:r>
            <a:endParaRPr lang="bg-BG" dirty="0"/>
          </a:p>
        </p:txBody>
      </p:sp>
      <p:sp>
        <p:nvSpPr>
          <p:cNvPr id="3" name="Title 2"/>
          <p:cNvSpPr>
            <a:spLocks noGrp="1"/>
          </p:cNvSpPr>
          <p:nvPr>
            <p:ph type="title"/>
          </p:nvPr>
        </p:nvSpPr>
        <p:spPr/>
        <p:txBody>
          <a:bodyPr/>
          <a:lstStyle/>
          <a:p>
            <a:r>
              <a:rPr lang="en-US" dirty="0"/>
              <a:t>Largest Palindrome Sub-List: Solutions</a:t>
            </a:r>
            <a:endParaRPr lang="bg-BG" dirty="0"/>
          </a:p>
        </p:txBody>
      </p:sp>
      <p:grpSp>
        <p:nvGrpSpPr>
          <p:cNvPr id="48" name="Group 47">
            <a:extLst>
              <a:ext uri="{FF2B5EF4-FFF2-40B4-BE49-F238E27FC236}">
                <a16:creationId xmlns:a16="http://schemas.microsoft.com/office/drawing/2014/main" id="{F0FC9E8B-F5DA-4BF8-8C8A-C90B43F12A99}"/>
              </a:ext>
            </a:extLst>
          </p:cNvPr>
          <p:cNvGrpSpPr/>
          <p:nvPr/>
        </p:nvGrpSpPr>
        <p:grpSpPr>
          <a:xfrm>
            <a:off x="4604161" y="1156611"/>
            <a:ext cx="3572180" cy="668361"/>
            <a:chOff x="2849803" y="3049765"/>
            <a:chExt cx="4459066" cy="834299"/>
          </a:xfrm>
        </p:grpSpPr>
        <p:sp>
          <p:nvSpPr>
            <p:cNvPr id="49" name="Rectangle 48">
              <a:extLst>
                <a:ext uri="{FF2B5EF4-FFF2-40B4-BE49-F238E27FC236}">
                  <a16:creationId xmlns:a16="http://schemas.microsoft.com/office/drawing/2014/main" id="{238C314D-3B5D-460B-B91E-3ECD675AAD72}"/>
                </a:ext>
              </a:extLst>
            </p:cNvPr>
            <p:cNvSpPr/>
            <p:nvPr/>
          </p:nvSpPr>
          <p:spPr bwMode="auto">
            <a:xfrm>
              <a:off x="2849803"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50215D9A-355E-49D8-9A4D-45EADAB50F9E}"/>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21F890D1-418D-4998-8C12-A23DB87D193F}"/>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B3AA3A04-B0C8-4D22-B16B-25DE8A958D02}"/>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472EF70F-3903-4318-B84F-71F8F7B41A8B}"/>
                </a:ext>
              </a:extLst>
            </p:cNvPr>
            <p:cNvSpPr/>
            <p:nvPr/>
          </p:nvSpPr>
          <p:spPr bwMode="auto">
            <a:xfrm>
              <a:off x="5445258"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54" name="Arrow: Right 53">
              <a:extLst>
                <a:ext uri="{FF2B5EF4-FFF2-40B4-BE49-F238E27FC236}">
                  <a16:creationId xmlns:a16="http://schemas.microsoft.com/office/drawing/2014/main" id="{9BA71193-9E6F-44F4-8157-C9D2FE980E78}"/>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TextBox 54">
              <a:extLst>
                <a:ext uri="{FF2B5EF4-FFF2-40B4-BE49-F238E27FC236}">
                  <a16:creationId xmlns:a16="http://schemas.microsoft.com/office/drawing/2014/main" id="{6D8E5F47-42D5-4F78-8AC2-0F9851867921}"/>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2</a:t>
              </a:r>
            </a:p>
          </p:txBody>
        </p:sp>
      </p:grpSp>
      <p:grpSp>
        <p:nvGrpSpPr>
          <p:cNvPr id="56" name="Group 55">
            <a:extLst>
              <a:ext uri="{FF2B5EF4-FFF2-40B4-BE49-F238E27FC236}">
                <a16:creationId xmlns:a16="http://schemas.microsoft.com/office/drawing/2014/main" id="{82512C9C-9997-4D06-B970-227ED0C6CF30}"/>
              </a:ext>
            </a:extLst>
          </p:cNvPr>
          <p:cNvGrpSpPr/>
          <p:nvPr/>
        </p:nvGrpSpPr>
        <p:grpSpPr>
          <a:xfrm>
            <a:off x="8535133" y="1156611"/>
            <a:ext cx="3050867" cy="668361"/>
            <a:chOff x="3500545" y="3049765"/>
            <a:chExt cx="3808324" cy="834299"/>
          </a:xfrm>
        </p:grpSpPr>
        <p:sp>
          <p:nvSpPr>
            <p:cNvPr id="58" name="Rectangle 57">
              <a:extLst>
                <a:ext uri="{FF2B5EF4-FFF2-40B4-BE49-F238E27FC236}">
                  <a16:creationId xmlns:a16="http://schemas.microsoft.com/office/drawing/2014/main" id="{CAC54AC4-2E12-4D0C-916C-FD540B196A3F}"/>
                </a:ext>
              </a:extLst>
            </p:cNvPr>
            <p:cNvSpPr/>
            <p:nvPr/>
          </p:nvSpPr>
          <p:spPr bwMode="auto">
            <a:xfrm>
              <a:off x="3500545" y="3154389"/>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b</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BAE22569-90D0-460E-AD0C-0955BC092879}"/>
                </a:ext>
              </a:extLst>
            </p:cNvPr>
            <p:cNvSpPr/>
            <p:nvPr/>
          </p:nvSpPr>
          <p:spPr bwMode="auto">
            <a:xfrm>
              <a:off x="415128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8FD4A1CB-5542-446A-9D22-F3B6B00782C0}"/>
                </a:ext>
              </a:extLst>
            </p:cNvPr>
            <p:cNvSpPr/>
            <p:nvPr/>
          </p:nvSpPr>
          <p:spPr bwMode="auto">
            <a:xfrm>
              <a:off x="4794515"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d</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36F26DC4-5574-40E7-B6DD-51DA50CF14A1}"/>
                </a:ext>
              </a:extLst>
            </p:cNvPr>
            <p:cNvSpPr/>
            <p:nvPr/>
          </p:nvSpPr>
          <p:spPr bwMode="auto">
            <a:xfrm>
              <a:off x="5445258" y="3154389"/>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62" name="Arrow: Right 61">
              <a:extLst>
                <a:ext uri="{FF2B5EF4-FFF2-40B4-BE49-F238E27FC236}">
                  <a16:creationId xmlns:a16="http://schemas.microsoft.com/office/drawing/2014/main" id="{AF75C779-3625-42FA-9BCD-E889CF4F2959}"/>
                </a:ext>
              </a:extLst>
            </p:cNvPr>
            <p:cNvSpPr/>
            <p:nvPr/>
          </p:nvSpPr>
          <p:spPr bwMode="auto">
            <a:xfrm>
              <a:off x="6289841" y="3298913"/>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TextBox 62">
              <a:extLst>
                <a:ext uri="{FF2B5EF4-FFF2-40B4-BE49-F238E27FC236}">
                  <a16:creationId xmlns:a16="http://schemas.microsoft.com/office/drawing/2014/main" id="{071825A6-81A1-4EA2-9AA1-6CBA1E3271A5}"/>
                </a:ext>
              </a:extLst>
            </p:cNvPr>
            <p:cNvSpPr txBox="1"/>
            <p:nvPr/>
          </p:nvSpPr>
          <p:spPr>
            <a:xfrm>
              <a:off x="6813869" y="3049765"/>
              <a:ext cx="495000" cy="834299"/>
            </a:xfrm>
            <a:prstGeom prst="rect">
              <a:avLst/>
            </a:prstGeom>
            <a:noFill/>
            <a:ln w="12700">
              <a:noFill/>
            </a:ln>
          </p:spPr>
          <p:txBody>
            <a:bodyPr vert="horz" wrap="square" lIns="144000" tIns="108000" rIns="144000" bIns="108000" rtlCol="0">
              <a:spAutoFit/>
            </a:bodyPr>
            <a:lstStyle/>
            <a:p>
              <a:pPr algn="l" eaLnBrk="0" hangingPunct="0">
                <a:buClr>
                  <a:schemeClr val="accent5">
                    <a:lumMod val="40000"/>
                    <a:lumOff val="60000"/>
                  </a:schemeClr>
                </a:buClr>
                <a:buSzPct val="70000"/>
              </a:pPr>
              <a:r>
                <a:rPr lang="en-US" sz="2800" b="1" dirty="0"/>
                <a:t>3</a:t>
              </a:r>
            </a:p>
          </p:txBody>
        </p:sp>
      </p:grpSp>
    </p:spTree>
    <p:extLst>
      <p:ext uri="{BB962C8B-B14F-4D97-AF65-F5344CB8AC3E}">
        <p14:creationId xmlns:p14="http://schemas.microsoft.com/office/powerpoint/2010/main" val="24363046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2" name="Text Placeholder 1"/>
          <p:cNvSpPr>
            <a:spLocks noGrp="1"/>
          </p:cNvSpPr>
          <p:nvPr>
            <p:ph type="body" sz="quarter" idx="10"/>
          </p:nvPr>
        </p:nvSpPr>
        <p:spPr/>
        <p:txBody>
          <a:bodyPr>
            <a:normAutofit/>
          </a:bodyPr>
          <a:lstStyle/>
          <a:p>
            <a:pPr>
              <a:lnSpc>
                <a:spcPct val="100000"/>
              </a:lnSpc>
              <a:spcBef>
                <a:spcPts val="300"/>
              </a:spcBef>
              <a:buClr>
                <a:schemeClr val="tx1"/>
              </a:buClr>
            </a:pPr>
            <a:r>
              <a:rPr lang="en-GB" sz="3600" b="1" dirty="0">
                <a:solidFill>
                  <a:schemeClr val="bg1"/>
                </a:solidFill>
              </a:rPr>
              <a:t>Algorithm </a:t>
            </a:r>
            <a:r>
              <a:rPr lang="en-GB" sz="3600" dirty="0"/>
              <a:t>(sequence of steps) for solution #2:</a:t>
            </a:r>
          </a:p>
          <a:p>
            <a:pPr lvl="1">
              <a:lnSpc>
                <a:spcPct val="100000"/>
              </a:lnSpc>
              <a:spcBef>
                <a:spcPts val="300"/>
              </a:spcBef>
              <a:buClr>
                <a:schemeClr val="tx1"/>
              </a:buClr>
            </a:pPr>
            <a:r>
              <a:rPr lang="en-GB" sz="3400" dirty="0"/>
              <a:t>Choose</a:t>
            </a:r>
            <a:r>
              <a:rPr lang="en-GB" sz="3400" b="1" dirty="0"/>
              <a:t> each letter as central point </a:t>
            </a:r>
            <a:r>
              <a:rPr lang="en-GB" sz="3400" dirty="0"/>
              <a:t>and count how many letters around it form a palindrome</a:t>
            </a:r>
          </a:p>
          <a:p>
            <a:pPr lvl="1">
              <a:lnSpc>
                <a:spcPct val="100000"/>
              </a:lnSpc>
              <a:spcBef>
                <a:spcPts val="300"/>
              </a:spcBef>
              <a:buClr>
                <a:schemeClr val="tx1"/>
              </a:buClr>
            </a:pPr>
            <a:r>
              <a:rPr lang="en-US" sz="3400" dirty="0"/>
              <a:t>Choose </a:t>
            </a:r>
            <a:r>
              <a:rPr lang="en-GB" sz="3400" b="1" dirty="0"/>
              <a:t>each two consecutive equal letters as central point </a:t>
            </a:r>
            <a:r>
              <a:rPr lang="en-GB" sz="3400" dirty="0"/>
              <a:t>and count how many letters around them form a palindrome</a:t>
            </a:r>
          </a:p>
          <a:p>
            <a:pPr lvl="1">
              <a:lnSpc>
                <a:spcPct val="100000"/>
              </a:lnSpc>
              <a:spcBef>
                <a:spcPts val="300"/>
              </a:spcBef>
              <a:buClr>
                <a:schemeClr val="tx1"/>
              </a:buClr>
            </a:pPr>
            <a:r>
              <a:rPr lang="en-GB" sz="3400" dirty="0"/>
              <a:t>Choose </a:t>
            </a:r>
            <a:r>
              <a:rPr lang="en-GB" sz="3400" b="1" dirty="0"/>
              <a:t>the longest </a:t>
            </a:r>
            <a:r>
              <a:rPr lang="en-GB" sz="3400" dirty="0"/>
              <a:t>among all palindromes found</a:t>
            </a:r>
          </a:p>
        </p:txBody>
      </p:sp>
      <p:sp>
        <p:nvSpPr>
          <p:cNvPr id="3" name="Title 2"/>
          <p:cNvSpPr>
            <a:spLocks noGrp="1"/>
          </p:cNvSpPr>
          <p:nvPr>
            <p:ph type="title"/>
          </p:nvPr>
        </p:nvSpPr>
        <p:spPr/>
        <p:txBody>
          <a:bodyPr/>
          <a:lstStyle/>
          <a:p>
            <a:r>
              <a:rPr lang="en-US" dirty="0"/>
              <a:t>Largest Palindrome Sub-List: Algorithm</a:t>
            </a:r>
            <a:endParaRPr lang="bg-BG" dirty="0"/>
          </a:p>
        </p:txBody>
      </p:sp>
      <p:grpSp>
        <p:nvGrpSpPr>
          <p:cNvPr id="60" name="Group 59">
            <a:extLst>
              <a:ext uri="{FF2B5EF4-FFF2-40B4-BE49-F238E27FC236}">
                <a16:creationId xmlns:a16="http://schemas.microsoft.com/office/drawing/2014/main" id="{7F95B317-AB57-4201-B7FA-5DF8342FBAD5}"/>
              </a:ext>
            </a:extLst>
          </p:cNvPr>
          <p:cNvGrpSpPr/>
          <p:nvPr/>
        </p:nvGrpSpPr>
        <p:grpSpPr>
          <a:xfrm>
            <a:off x="5834326" y="5918692"/>
            <a:ext cx="968555" cy="668361"/>
            <a:chOff x="5834326" y="5918692"/>
            <a:chExt cx="968555" cy="668361"/>
          </a:xfrm>
        </p:grpSpPr>
        <p:sp>
          <p:nvSpPr>
            <p:cNvPr id="27" name="Arrow: Right 26">
              <a:extLst>
                <a:ext uri="{FF2B5EF4-FFF2-40B4-BE49-F238E27FC236}">
                  <a16:creationId xmlns:a16="http://schemas.microsoft.com/office/drawing/2014/main" id="{E97AA7D8-4FC4-4126-8A21-6C43D534BAAF}"/>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7D3BCF80-FB09-4E73-9200-FECA650A502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61" name="Group 60">
            <a:extLst>
              <a:ext uri="{FF2B5EF4-FFF2-40B4-BE49-F238E27FC236}">
                <a16:creationId xmlns:a16="http://schemas.microsoft.com/office/drawing/2014/main" id="{30C3AD0E-2395-43C3-91AA-CF1C2DFA2DA7}"/>
              </a:ext>
            </a:extLst>
          </p:cNvPr>
          <p:cNvGrpSpPr/>
          <p:nvPr/>
        </p:nvGrpSpPr>
        <p:grpSpPr>
          <a:xfrm>
            <a:off x="1115514" y="5950848"/>
            <a:ext cx="4548183" cy="604048"/>
            <a:chOff x="1115514" y="5950848"/>
            <a:chExt cx="4548183" cy="604048"/>
          </a:xfrm>
        </p:grpSpPr>
        <p:sp>
          <p:nvSpPr>
            <p:cNvPr id="22" name="Rectangle 21">
              <a:extLst>
                <a:ext uri="{FF2B5EF4-FFF2-40B4-BE49-F238E27FC236}">
                  <a16:creationId xmlns:a16="http://schemas.microsoft.com/office/drawing/2014/main" id="{E25820B4-2190-451B-BBBD-1F8F35BEB8FF}"/>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0C500046-56D8-4A7B-AC56-AD0236FAB3B6}"/>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F8DA71FD-F896-40BC-AD60-607D748C19C2}"/>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69F04BE5-1CD2-4241-A8DD-D7728499B49D}"/>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B84D4D77-7F31-46D8-A105-41D89A08BA14}"/>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50E09639-53EE-44E2-AB80-F348D2E1863B}"/>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7620DE70-7F50-4610-BE91-C68979A6D11D}"/>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grpSp>
        <p:nvGrpSpPr>
          <p:cNvPr id="58" name="Group 57">
            <a:extLst>
              <a:ext uri="{FF2B5EF4-FFF2-40B4-BE49-F238E27FC236}">
                <a16:creationId xmlns:a16="http://schemas.microsoft.com/office/drawing/2014/main" id="{FA8259B8-16CB-4C84-B3B7-3D87BC4B4B53}"/>
              </a:ext>
            </a:extLst>
          </p:cNvPr>
          <p:cNvGrpSpPr/>
          <p:nvPr/>
        </p:nvGrpSpPr>
        <p:grpSpPr>
          <a:xfrm>
            <a:off x="5180785" y="4930467"/>
            <a:ext cx="983069" cy="668361"/>
            <a:chOff x="5180785" y="4930467"/>
            <a:chExt cx="983069" cy="668361"/>
          </a:xfrm>
        </p:grpSpPr>
        <p:sp>
          <p:nvSpPr>
            <p:cNvPr id="36" name="Arrow: Right 35">
              <a:extLst>
                <a:ext uri="{FF2B5EF4-FFF2-40B4-BE49-F238E27FC236}">
                  <a16:creationId xmlns:a16="http://schemas.microsoft.com/office/drawing/2014/main" id="{F6B87E3D-0F2C-42EC-A920-28C058EF3D08}"/>
                </a:ext>
              </a:extLst>
            </p:cNvPr>
            <p:cNvSpPr/>
            <p:nvPr/>
          </p:nvSpPr>
          <p:spPr bwMode="auto">
            <a:xfrm>
              <a:off x="5180785" y="5107147"/>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37" name="TextBox 36">
              <a:extLst>
                <a:ext uri="{FF2B5EF4-FFF2-40B4-BE49-F238E27FC236}">
                  <a16:creationId xmlns:a16="http://schemas.microsoft.com/office/drawing/2014/main" id="{701BE118-2650-4257-92A9-1182CE2DCEC9}"/>
                </a:ext>
              </a:extLst>
            </p:cNvPr>
            <p:cNvSpPr txBox="1"/>
            <p:nvPr/>
          </p:nvSpPr>
          <p:spPr>
            <a:xfrm>
              <a:off x="5690299" y="4930467"/>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5</a:t>
              </a:r>
            </a:p>
          </p:txBody>
        </p:sp>
      </p:grpSp>
      <p:grpSp>
        <p:nvGrpSpPr>
          <p:cNvPr id="57" name="Group 56">
            <a:extLst>
              <a:ext uri="{FF2B5EF4-FFF2-40B4-BE49-F238E27FC236}">
                <a16:creationId xmlns:a16="http://schemas.microsoft.com/office/drawing/2014/main" id="{FFF79ADE-6269-4E68-8872-9A1750770281}"/>
              </a:ext>
            </a:extLst>
          </p:cNvPr>
          <p:cNvGrpSpPr/>
          <p:nvPr/>
        </p:nvGrpSpPr>
        <p:grpSpPr>
          <a:xfrm>
            <a:off x="1115514" y="4962623"/>
            <a:ext cx="3894568" cy="604048"/>
            <a:chOff x="1115514" y="4962623"/>
            <a:chExt cx="3894568" cy="604048"/>
          </a:xfrm>
        </p:grpSpPr>
        <p:sp>
          <p:nvSpPr>
            <p:cNvPr id="32" name="Rectangle 31">
              <a:extLst>
                <a:ext uri="{FF2B5EF4-FFF2-40B4-BE49-F238E27FC236}">
                  <a16:creationId xmlns:a16="http://schemas.microsoft.com/office/drawing/2014/main" id="{2A5AF1FF-2E29-4347-B343-EABD53A939CD}"/>
                </a:ext>
              </a:extLst>
            </p:cNvPr>
            <p:cNvSpPr/>
            <p:nvPr/>
          </p:nvSpPr>
          <p:spPr bwMode="auto">
            <a:xfrm>
              <a:off x="1115514" y="4962623"/>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4843716B-F9E5-4FD9-AB85-5701DB2B13AF}"/>
                </a:ext>
              </a:extLst>
            </p:cNvPr>
            <p:cNvSpPr/>
            <p:nvPr/>
          </p:nvSpPr>
          <p:spPr bwMode="auto">
            <a:xfrm>
              <a:off x="1756371"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4" name="Rectangle 33">
              <a:extLst>
                <a:ext uri="{FF2B5EF4-FFF2-40B4-BE49-F238E27FC236}">
                  <a16:creationId xmlns:a16="http://schemas.microsoft.com/office/drawing/2014/main" id="{816CC989-6C22-4559-928C-19A55BAF3C27}"/>
                </a:ext>
              </a:extLst>
            </p:cNvPr>
            <p:cNvSpPr/>
            <p:nvPr/>
          </p:nvSpPr>
          <p:spPr bwMode="auto">
            <a:xfrm>
              <a:off x="2407113"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5" name="Rectangle 34">
              <a:extLst>
                <a:ext uri="{FF2B5EF4-FFF2-40B4-BE49-F238E27FC236}">
                  <a16:creationId xmlns:a16="http://schemas.microsoft.com/office/drawing/2014/main" id="{10C246C1-B12C-4041-82D0-10A69AFF325D}"/>
                </a:ext>
              </a:extLst>
            </p:cNvPr>
            <p:cNvSpPr/>
            <p:nvPr/>
          </p:nvSpPr>
          <p:spPr bwMode="auto">
            <a:xfrm>
              <a:off x="3057856"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08978646-FA18-4394-B938-19D6817A816E}"/>
                </a:ext>
              </a:extLst>
            </p:cNvPr>
            <p:cNvSpPr/>
            <p:nvPr/>
          </p:nvSpPr>
          <p:spPr bwMode="auto">
            <a:xfrm>
              <a:off x="3708598" y="4962623"/>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55221E22-A1E4-4F0B-948D-090E18CEF454}"/>
                </a:ext>
              </a:extLst>
            </p:cNvPr>
            <p:cNvSpPr/>
            <p:nvPr/>
          </p:nvSpPr>
          <p:spPr bwMode="auto">
            <a:xfrm>
              <a:off x="4359339" y="4962623"/>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grpSp>
      <p:sp>
        <p:nvSpPr>
          <p:cNvPr id="4" name="Rectangle: Rounded Corners 3">
            <a:extLst>
              <a:ext uri="{FF2B5EF4-FFF2-40B4-BE49-F238E27FC236}">
                <a16:creationId xmlns:a16="http://schemas.microsoft.com/office/drawing/2014/main" id="{5569C59A-47D6-47C7-BEF6-24FDBD197717}"/>
              </a:ext>
            </a:extLst>
          </p:cNvPr>
          <p:cNvSpPr/>
          <p:nvPr/>
        </p:nvSpPr>
        <p:spPr bwMode="auto">
          <a:xfrm>
            <a:off x="1665699" y="4869000"/>
            <a:ext cx="21515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0" name="Rectangle: Rounded Corners 39">
            <a:extLst>
              <a:ext uri="{FF2B5EF4-FFF2-40B4-BE49-F238E27FC236}">
                <a16:creationId xmlns:a16="http://schemas.microsoft.com/office/drawing/2014/main" id="{493833E8-844F-4CD6-8284-572D25DB6372}"/>
              </a:ext>
            </a:extLst>
          </p:cNvPr>
          <p:cNvSpPr/>
          <p:nvPr/>
        </p:nvSpPr>
        <p:spPr bwMode="auto">
          <a:xfrm>
            <a:off x="995642"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1" name="Rectangle: Rounded Corners 40">
            <a:extLst>
              <a:ext uri="{FF2B5EF4-FFF2-40B4-BE49-F238E27FC236}">
                <a16:creationId xmlns:a16="http://schemas.microsoft.com/office/drawing/2014/main" id="{0C0E38FB-9493-466C-8481-7F0641684BC1}"/>
              </a:ext>
            </a:extLst>
          </p:cNvPr>
          <p:cNvSpPr/>
          <p:nvPr/>
        </p:nvSpPr>
        <p:spPr bwMode="auto">
          <a:xfrm>
            <a:off x="1665699"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2" name="Rectangle: Rounded Corners 41">
            <a:extLst>
              <a:ext uri="{FF2B5EF4-FFF2-40B4-BE49-F238E27FC236}">
                <a16:creationId xmlns:a16="http://schemas.microsoft.com/office/drawing/2014/main" id="{3B419ABB-51B4-4C4E-BEFE-869ED815E77D}"/>
              </a:ext>
            </a:extLst>
          </p:cNvPr>
          <p:cNvSpPr/>
          <p:nvPr/>
        </p:nvSpPr>
        <p:spPr bwMode="auto">
          <a:xfrm>
            <a:off x="1726535" y="4877327"/>
            <a:ext cx="3371332"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3" name="Rectangle: Rounded Corners 42">
            <a:extLst>
              <a:ext uri="{FF2B5EF4-FFF2-40B4-BE49-F238E27FC236}">
                <a16:creationId xmlns:a16="http://schemas.microsoft.com/office/drawing/2014/main" id="{4B48F1F5-7411-46EC-984D-79103D23B9A9}"/>
              </a:ext>
            </a:extLst>
          </p:cNvPr>
          <p:cNvSpPr/>
          <p:nvPr/>
        </p:nvSpPr>
        <p:spPr bwMode="auto">
          <a:xfrm>
            <a:off x="2955557" y="4877327"/>
            <a:ext cx="2156824"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4" name="Rectangle: Rounded Corners 43">
            <a:extLst>
              <a:ext uri="{FF2B5EF4-FFF2-40B4-BE49-F238E27FC236}">
                <a16:creationId xmlns:a16="http://schemas.microsoft.com/office/drawing/2014/main" id="{63E4C664-5560-4E21-B473-51D30F59E2D8}"/>
              </a:ext>
            </a:extLst>
          </p:cNvPr>
          <p:cNvSpPr/>
          <p:nvPr/>
        </p:nvSpPr>
        <p:spPr bwMode="auto">
          <a:xfrm>
            <a:off x="4250250" y="4877327"/>
            <a:ext cx="87954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5" name="Rectangle: Rounded Corners 44">
            <a:extLst>
              <a:ext uri="{FF2B5EF4-FFF2-40B4-BE49-F238E27FC236}">
                <a16:creationId xmlns:a16="http://schemas.microsoft.com/office/drawing/2014/main" id="{3480CBF5-3636-474C-AC46-EA41EFF794B0}"/>
              </a:ext>
            </a:extLst>
          </p:cNvPr>
          <p:cNvSpPr/>
          <p:nvPr/>
        </p:nvSpPr>
        <p:spPr bwMode="auto">
          <a:xfrm>
            <a:off x="102210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Rectangle: Rounded Corners 45">
            <a:extLst>
              <a:ext uri="{FF2B5EF4-FFF2-40B4-BE49-F238E27FC236}">
                <a16:creationId xmlns:a16="http://schemas.microsoft.com/office/drawing/2014/main" id="{3ABA5999-55D6-4D28-952E-FC7A80A7C960}"/>
              </a:ext>
            </a:extLst>
          </p:cNvPr>
          <p:cNvSpPr/>
          <p:nvPr/>
        </p:nvSpPr>
        <p:spPr bwMode="auto">
          <a:xfrm>
            <a:off x="167284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7" name="Rectangle: Rounded Corners 46">
            <a:extLst>
              <a:ext uri="{FF2B5EF4-FFF2-40B4-BE49-F238E27FC236}">
                <a16:creationId xmlns:a16="http://schemas.microsoft.com/office/drawing/2014/main" id="{68852D8B-5A41-4A2B-895E-F3FD529BB1E7}"/>
              </a:ext>
            </a:extLst>
          </p:cNvPr>
          <p:cNvSpPr/>
          <p:nvPr/>
        </p:nvSpPr>
        <p:spPr bwMode="auto">
          <a:xfrm>
            <a:off x="1637626" y="5870309"/>
            <a:ext cx="2840458"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8" name="Rectangle: Rounded Corners 47">
            <a:extLst>
              <a:ext uri="{FF2B5EF4-FFF2-40B4-BE49-F238E27FC236}">
                <a16:creationId xmlns:a16="http://schemas.microsoft.com/office/drawing/2014/main" id="{B0D03E5D-9E3A-4ACB-BA0B-D5A041BABF0B}"/>
              </a:ext>
            </a:extLst>
          </p:cNvPr>
          <p:cNvSpPr/>
          <p:nvPr/>
        </p:nvSpPr>
        <p:spPr bwMode="auto">
          <a:xfrm>
            <a:off x="2967037"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Rectangle: Rounded Corners 48">
            <a:extLst>
              <a:ext uri="{FF2B5EF4-FFF2-40B4-BE49-F238E27FC236}">
                <a16:creationId xmlns:a16="http://schemas.microsoft.com/office/drawing/2014/main" id="{8B365681-7022-4470-A58C-E98056EEC2F7}"/>
              </a:ext>
            </a:extLst>
          </p:cNvPr>
          <p:cNvSpPr/>
          <p:nvPr/>
        </p:nvSpPr>
        <p:spPr bwMode="auto">
          <a:xfrm>
            <a:off x="3620180"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0" name="Rectangle: Rounded Corners 49">
            <a:extLst>
              <a:ext uri="{FF2B5EF4-FFF2-40B4-BE49-F238E27FC236}">
                <a16:creationId xmlns:a16="http://schemas.microsoft.com/office/drawing/2014/main" id="{7CD1C7C7-000B-4EA3-8996-83044F0FAE15}"/>
              </a:ext>
            </a:extLst>
          </p:cNvPr>
          <p:cNvSpPr/>
          <p:nvPr/>
        </p:nvSpPr>
        <p:spPr bwMode="auto">
          <a:xfrm>
            <a:off x="4271295" y="5870309"/>
            <a:ext cx="1488866" cy="774639"/>
          </a:xfrm>
          <a:prstGeom prst="roundRect">
            <a:avLst/>
          </a:prstGeom>
          <a:solidFill>
            <a:srgbClr val="234465">
              <a:alpha val="5098"/>
            </a:srgbClr>
          </a:solid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1" name="Arrow: Up 50">
            <a:extLst>
              <a:ext uri="{FF2B5EF4-FFF2-40B4-BE49-F238E27FC236}">
                <a16:creationId xmlns:a16="http://schemas.microsoft.com/office/drawing/2014/main" id="{D27451A4-44B2-4DA0-B930-0871F8AD2FA3}"/>
              </a:ext>
            </a:extLst>
          </p:cNvPr>
          <p:cNvSpPr/>
          <p:nvPr/>
        </p:nvSpPr>
        <p:spPr bwMode="auto">
          <a:xfrm>
            <a:off x="1355827"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2" name="Arrow: Up 51">
            <a:extLst>
              <a:ext uri="{FF2B5EF4-FFF2-40B4-BE49-F238E27FC236}">
                <a16:creationId xmlns:a16="http://schemas.microsoft.com/office/drawing/2014/main" id="{696A38F3-1AD7-4E79-A900-B6C498B5182F}"/>
              </a:ext>
            </a:extLst>
          </p:cNvPr>
          <p:cNvSpPr/>
          <p:nvPr/>
        </p:nvSpPr>
        <p:spPr bwMode="auto">
          <a:xfrm>
            <a:off x="2026032"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3" name="Arrow: Up 52">
            <a:extLst>
              <a:ext uri="{FF2B5EF4-FFF2-40B4-BE49-F238E27FC236}">
                <a16:creationId xmlns:a16="http://schemas.microsoft.com/office/drawing/2014/main" id="{ED668B0A-853D-42F8-88F1-CB13C66F9795}"/>
              </a:ext>
            </a:extLst>
          </p:cNvPr>
          <p:cNvSpPr/>
          <p:nvPr/>
        </p:nvSpPr>
        <p:spPr bwMode="auto">
          <a:xfrm>
            <a:off x="2640360"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4" name="Arrow: Up 53">
            <a:extLst>
              <a:ext uri="{FF2B5EF4-FFF2-40B4-BE49-F238E27FC236}">
                <a16:creationId xmlns:a16="http://schemas.microsoft.com/office/drawing/2014/main" id="{281D5272-63D0-4813-8A45-4DE109944711}"/>
              </a:ext>
            </a:extLst>
          </p:cNvPr>
          <p:cNvSpPr/>
          <p:nvPr/>
        </p:nvSpPr>
        <p:spPr bwMode="auto">
          <a:xfrm>
            <a:off x="331060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5" name="Arrow: Up 54">
            <a:extLst>
              <a:ext uri="{FF2B5EF4-FFF2-40B4-BE49-F238E27FC236}">
                <a16:creationId xmlns:a16="http://schemas.microsoft.com/office/drawing/2014/main" id="{C113CACE-77D6-4D81-944F-AB303C5B6A8A}"/>
              </a:ext>
            </a:extLst>
          </p:cNvPr>
          <p:cNvSpPr/>
          <p:nvPr/>
        </p:nvSpPr>
        <p:spPr bwMode="auto">
          <a:xfrm>
            <a:off x="3960484"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Arrow: Up 55">
            <a:extLst>
              <a:ext uri="{FF2B5EF4-FFF2-40B4-BE49-F238E27FC236}">
                <a16:creationId xmlns:a16="http://schemas.microsoft.com/office/drawing/2014/main" id="{8C5CAE19-CA29-4061-ADA5-BFDFE6201E48}"/>
              </a:ext>
            </a:extLst>
          </p:cNvPr>
          <p:cNvSpPr/>
          <p:nvPr/>
        </p:nvSpPr>
        <p:spPr bwMode="auto">
          <a:xfrm>
            <a:off x="4601729" y="5606018"/>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9" name="Arrow: Up 58">
            <a:extLst>
              <a:ext uri="{FF2B5EF4-FFF2-40B4-BE49-F238E27FC236}">
                <a16:creationId xmlns:a16="http://schemas.microsoft.com/office/drawing/2014/main" id="{48D7CC00-F6F2-4F14-9014-CFB31DE8779A}"/>
              </a:ext>
            </a:extLst>
          </p:cNvPr>
          <p:cNvSpPr/>
          <p:nvPr/>
        </p:nvSpPr>
        <p:spPr bwMode="auto">
          <a:xfrm>
            <a:off x="1355827"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Arrow: Up 61">
            <a:extLst>
              <a:ext uri="{FF2B5EF4-FFF2-40B4-BE49-F238E27FC236}">
                <a16:creationId xmlns:a16="http://schemas.microsoft.com/office/drawing/2014/main" id="{AF9FF348-115D-4501-8042-AA0C3391D1B6}"/>
              </a:ext>
            </a:extLst>
          </p:cNvPr>
          <p:cNvSpPr/>
          <p:nvPr/>
        </p:nvSpPr>
        <p:spPr bwMode="auto">
          <a:xfrm>
            <a:off x="200360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Arrow: Up 63">
            <a:extLst>
              <a:ext uri="{FF2B5EF4-FFF2-40B4-BE49-F238E27FC236}">
                <a16:creationId xmlns:a16="http://schemas.microsoft.com/office/drawing/2014/main" id="{7A2B7830-A672-4483-B5F5-DF886DF34386}"/>
              </a:ext>
            </a:extLst>
          </p:cNvPr>
          <p:cNvSpPr/>
          <p:nvPr/>
        </p:nvSpPr>
        <p:spPr bwMode="auto">
          <a:xfrm>
            <a:off x="266711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Arrow: Up 64">
            <a:extLst>
              <a:ext uri="{FF2B5EF4-FFF2-40B4-BE49-F238E27FC236}">
                <a16:creationId xmlns:a16="http://schemas.microsoft.com/office/drawing/2014/main" id="{CEA13AC1-7235-4A27-934C-C86A48952E7A}"/>
              </a:ext>
            </a:extLst>
          </p:cNvPr>
          <p:cNvSpPr/>
          <p:nvPr/>
        </p:nvSpPr>
        <p:spPr bwMode="auto">
          <a:xfrm>
            <a:off x="3322654"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Arrow: Up 65">
            <a:extLst>
              <a:ext uri="{FF2B5EF4-FFF2-40B4-BE49-F238E27FC236}">
                <a16:creationId xmlns:a16="http://schemas.microsoft.com/office/drawing/2014/main" id="{40EF6167-5BE6-4F41-9D0D-92238344A296}"/>
              </a:ext>
            </a:extLst>
          </p:cNvPr>
          <p:cNvSpPr/>
          <p:nvPr/>
        </p:nvSpPr>
        <p:spPr bwMode="auto">
          <a:xfrm>
            <a:off x="39487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7" name="Arrow: Up 66">
            <a:extLst>
              <a:ext uri="{FF2B5EF4-FFF2-40B4-BE49-F238E27FC236}">
                <a16:creationId xmlns:a16="http://schemas.microsoft.com/office/drawing/2014/main" id="{70CCD2FF-74D9-4957-8AB9-03BF0B30B0C6}"/>
              </a:ext>
            </a:extLst>
          </p:cNvPr>
          <p:cNvSpPr/>
          <p:nvPr/>
        </p:nvSpPr>
        <p:spPr bwMode="auto">
          <a:xfrm>
            <a:off x="4596079"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8" name="Arrow: Up 67">
            <a:extLst>
              <a:ext uri="{FF2B5EF4-FFF2-40B4-BE49-F238E27FC236}">
                <a16:creationId xmlns:a16="http://schemas.microsoft.com/office/drawing/2014/main" id="{6A0CF778-0DF9-4220-A90A-4472AA1E3632}"/>
              </a:ext>
            </a:extLst>
          </p:cNvPr>
          <p:cNvSpPr/>
          <p:nvPr/>
        </p:nvSpPr>
        <p:spPr bwMode="auto">
          <a:xfrm>
            <a:off x="5257162" y="6527073"/>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53480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
                                            <p:txEl>
                                              <p:pRg st="3" end="3"/>
                                            </p:txEl>
                                          </p:spTgt>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8"/>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62"/>
                                        </p:tgtEl>
                                        <p:attrNameLst>
                                          <p:attrName>style.visibility</p:attrName>
                                        </p:attrNameLst>
                                      </p:cBhvr>
                                      <p:to>
                                        <p:strVal val="hidden"/>
                                      </p:to>
                                    </p:set>
                                  </p:childTnLst>
                                </p:cTn>
                              </p:par>
                              <p:par>
                                <p:cTn id="109" presetID="1" presetClass="exit" presetSubtype="0" fill="hold" grpId="3"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1" presetClass="exit" presetSubtype="0" fill="hold" grpId="3"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par>
                                <p:cTn id="113" presetID="1" presetClass="entr" presetSubtype="0" fill="hold" grpId="4"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5" nodeType="clickEffect">
                                  <p:stCondLst>
                                    <p:cond delay="0"/>
                                  </p:stCondLst>
                                  <p:childTnLst>
                                    <p:set>
                                      <p:cBhvr>
                                        <p:cTn id="122" dur="1" fill="hold">
                                          <p:stCondLst>
                                            <p:cond delay="0"/>
                                          </p:stCondLst>
                                        </p:cTn>
                                        <p:tgtEl>
                                          <p:spTgt spid="64"/>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7"/>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5"/>
                                        </p:tgtEl>
                                        <p:attrNameLst>
                                          <p:attrName>style.visibility</p:attrName>
                                        </p:attrNameLst>
                                      </p:cBhvr>
                                      <p:to>
                                        <p:strVal val="hidden"/>
                                      </p:to>
                                    </p:set>
                                  </p:childTnLst>
                                </p:cTn>
                              </p:par>
                              <p:par>
                                <p:cTn id="127" presetID="1" presetClass="entr" presetSubtype="0" fill="hold" grpId="2"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3" nodeType="clickEffect">
                                  <p:stCondLst>
                                    <p:cond delay="0"/>
                                  </p:stCondLst>
                                  <p:childTnLst>
                                    <p:set>
                                      <p:cBhvr>
                                        <p:cTn id="136" dur="1" fill="hold">
                                          <p:stCondLst>
                                            <p:cond delay="0"/>
                                          </p:stCondLst>
                                        </p:cTn>
                                        <p:tgtEl>
                                          <p:spTgt spid="6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66"/>
                                        </p:tgtEl>
                                        <p:attrNameLst>
                                          <p:attrName>style.visibility</p:attrName>
                                        </p:attrNameLst>
                                      </p:cBhvr>
                                      <p:to>
                                        <p:strVal val="hidden"/>
                                      </p:to>
                                    </p:set>
                                  </p:childTnLst>
                                </p:cTn>
                              </p:par>
                              <p:par>
                                <p:cTn id="141" presetID="1" presetClass="entr" presetSubtype="0" fill="hold" grpId="2"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3" nodeType="clickEffect">
                                  <p:stCondLst>
                                    <p:cond delay="0"/>
                                  </p:stCondLst>
                                  <p:childTnLst>
                                    <p:set>
                                      <p:cBhvr>
                                        <p:cTn id="150" dur="1" fill="hold">
                                          <p:stCondLst>
                                            <p:cond delay="0"/>
                                          </p:stCondLst>
                                        </p:cTn>
                                        <p:tgtEl>
                                          <p:spTgt spid="6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9"/>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67"/>
                                        </p:tgtEl>
                                        <p:attrNameLst>
                                          <p:attrName>style.visibility</p:attrName>
                                        </p:attrNameLst>
                                      </p:cBhvr>
                                      <p:to>
                                        <p:strVal val="hidden"/>
                                      </p:to>
                                    </p:set>
                                  </p:childTnLst>
                                </p:cTn>
                              </p:par>
                              <p:par>
                                <p:cTn id="155" presetID="1" presetClass="entr" presetSubtype="0" fill="hold" grpId="2" nodeType="with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3" nodeType="clickEffect">
                                  <p:stCondLst>
                                    <p:cond delay="0"/>
                                  </p:stCondLst>
                                  <p:childTnLst>
                                    <p:set>
                                      <p:cBhvr>
                                        <p:cTn id="164" dur="1" fill="hold">
                                          <p:stCondLst>
                                            <p:cond delay="0"/>
                                          </p:stCondLst>
                                        </p:cTn>
                                        <p:tgtEl>
                                          <p:spTgt spid="67"/>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50"/>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68"/>
                                        </p:tgtEl>
                                        <p:attrNameLst>
                                          <p:attrName>style.visibility</p:attrName>
                                        </p:attrNameLst>
                                      </p:cBhvr>
                                      <p:to>
                                        <p:strVal val="hidden"/>
                                      </p:to>
                                    </p:set>
                                  </p:childTnLst>
                                </p:cTn>
                              </p:par>
                              <p:par>
                                <p:cTn id="169" presetID="1" presetClass="entr" presetSubtype="0" fill="hold" nodeType="withEffect">
                                  <p:stCondLst>
                                    <p:cond delay="0"/>
                                  </p:stCondLst>
                                  <p:childTnLst>
                                    <p:set>
                                      <p:cBhvr>
                                        <p:cTn id="170" dur="1" fill="hold">
                                          <p:stCondLst>
                                            <p:cond delay="0"/>
                                          </p:stCondLst>
                                        </p:cTn>
                                        <p:tgtEl>
                                          <p:spTgt spid="2">
                                            <p:txEl>
                                              <p:pRg st="3" end="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3"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62" grpId="0" animBg="1"/>
      <p:bldP spid="62" grpId="3" animBg="1"/>
      <p:bldP spid="64" grpId="0" animBg="1"/>
      <p:bldP spid="64" grpId="3" animBg="1"/>
      <p:bldP spid="64" grpId="4" animBg="1"/>
      <p:bldP spid="64" grpId="5" animBg="1"/>
      <p:bldP spid="65" grpId="0" animBg="1"/>
      <p:bldP spid="65" grpId="1" animBg="1"/>
      <p:bldP spid="65" grpId="2" animBg="1"/>
      <p:bldP spid="65" grpId="3" animBg="1"/>
      <p:bldP spid="66" grpId="0" animBg="1"/>
      <p:bldP spid="66" grpId="1" animBg="1"/>
      <p:bldP spid="66" grpId="2" animBg="1"/>
      <p:bldP spid="66" grpId="3" animBg="1"/>
      <p:bldP spid="67" grpId="0" animBg="1"/>
      <p:bldP spid="67" grpId="1" animBg="1"/>
      <p:bldP spid="67" grpId="2" animBg="1"/>
      <p:bldP spid="67" grpId="3" animBg="1"/>
      <p:bldP spid="68" grpId="0" animBg="1"/>
      <p:bldP spid="6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485191"/>
            <a:ext cx="11069998" cy="495017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r>
              <a:rPr lang="en-US" sz="2800" dirty="0">
                <a:solidFill>
                  <a:schemeClr val="tx1"/>
                </a:solidFill>
              </a:rPr>
              <a:t>int </a:t>
            </a:r>
            <a:r>
              <a:rPr lang="en-US" sz="2800" dirty="0">
                <a:solidFill>
                  <a:schemeClr val="bg1"/>
                </a:solidFill>
              </a:rPr>
              <a:t>PalindromeLen</a:t>
            </a:r>
            <a:r>
              <a:rPr lang="en-US" sz="2800" dirty="0">
                <a:solidFill>
                  <a:schemeClr val="tx1"/>
                </a:solidFill>
              </a:rPr>
              <a:t>(int leftIndex, int rightIndex)</a:t>
            </a:r>
          </a:p>
          <a:p>
            <a:pPr>
              <a:spcBef>
                <a:spcPts val="0"/>
              </a:spcBef>
              <a:spcAft>
                <a:spcPts val="300"/>
              </a:spcAft>
            </a:pPr>
            <a:r>
              <a:rPr lang="en-US" sz="2800" dirty="0">
                <a:solidFill>
                  <a:schemeClr val="tx1"/>
                </a:solidFill>
              </a:rPr>
              <a:t>{</a:t>
            </a:r>
          </a:p>
          <a:p>
            <a:pPr>
              <a:spcBef>
                <a:spcPts val="0"/>
              </a:spcBef>
              <a:spcAft>
                <a:spcPts val="300"/>
              </a:spcAft>
            </a:pPr>
            <a:r>
              <a:rPr lang="en-US" sz="2800" dirty="0">
                <a:solidFill>
                  <a:schemeClr val="tx1"/>
                </a:solidFill>
              </a:rPr>
              <a:t>  while (leftIndex &gt;= 0 &amp;&amp; rightIndex &lt; letters.Length</a:t>
            </a:r>
          </a:p>
          <a:p>
            <a:pPr>
              <a:spcBef>
                <a:spcPts val="0"/>
              </a:spcBef>
              <a:spcAft>
                <a:spcPts val="300"/>
              </a:spcAft>
            </a:pPr>
            <a:r>
              <a:rPr lang="en-US" sz="2800" dirty="0">
                <a:solidFill>
                  <a:schemeClr val="tx1"/>
                </a:solidFill>
              </a:rPr>
              <a:t>      &amp;&amp; letters[leftIndex] == letters[rightIndex])</a:t>
            </a:r>
          </a:p>
          <a:p>
            <a:pPr>
              <a:spcBef>
                <a:spcPts val="0"/>
              </a:spcBef>
              <a:spcAft>
                <a:spcPts val="300"/>
              </a:spcAft>
            </a:pPr>
            <a:r>
              <a:rPr lang="en-US" sz="2800" dirty="0">
                <a:solidFill>
                  <a:schemeClr val="tx1"/>
                </a:solidFill>
              </a:rPr>
              <a:t>  {</a:t>
            </a:r>
          </a:p>
          <a:p>
            <a:pPr>
              <a:spcBef>
                <a:spcPts val="0"/>
              </a:spcBef>
              <a:spcAft>
                <a:spcPts val="300"/>
              </a:spcAft>
            </a:pPr>
            <a:r>
              <a:rPr lang="en-US" sz="2800" dirty="0">
                <a:solidFill>
                  <a:schemeClr val="tx1"/>
                </a:solidFill>
              </a:rPr>
              <a:t>    leftIndex--;</a:t>
            </a:r>
          </a:p>
          <a:p>
            <a:pPr>
              <a:spcBef>
                <a:spcPts val="0"/>
              </a:spcBef>
              <a:spcAft>
                <a:spcPts val="300"/>
              </a:spcAft>
            </a:pPr>
            <a:r>
              <a:rPr lang="en-US" sz="2800" dirty="0">
                <a:solidFill>
                  <a:schemeClr val="tx1"/>
                </a:solidFill>
              </a:rPr>
              <a:t>    rightIndex++;</a:t>
            </a:r>
          </a:p>
          <a:p>
            <a:pPr>
              <a:spcBef>
                <a:spcPts val="0"/>
              </a:spcBef>
              <a:spcAft>
                <a:spcPts val="300"/>
              </a:spcAft>
            </a:pPr>
            <a:r>
              <a:rPr lang="en-US" sz="2800" dirty="0">
                <a:solidFill>
                  <a:schemeClr val="tx1"/>
                </a:solidFill>
              </a:rPr>
              <a:t>  }</a:t>
            </a:r>
          </a:p>
          <a:p>
            <a:pPr>
              <a:spcAft>
                <a:spcPts val="300"/>
              </a:spcAft>
            </a:pPr>
            <a:r>
              <a:rPr lang="en-US" sz="2800" dirty="0">
                <a:solidFill>
                  <a:schemeClr val="tx1"/>
                </a:solidFill>
              </a:rPr>
              <a:t>  return rightIndex - leftIndex - 1;</a:t>
            </a:r>
          </a:p>
          <a:p>
            <a:pPr>
              <a:spcBef>
                <a:spcPts val="0"/>
              </a:spcBef>
              <a:spcAft>
                <a:spcPts val="300"/>
              </a:spcAft>
            </a:pPr>
            <a:r>
              <a:rPr lang="en-US" sz="2800" dirty="0">
                <a:solidFill>
                  <a:schemeClr val="tx1"/>
                </a:solidFill>
              </a:rPr>
              <a:t>}</a:t>
            </a:r>
          </a:p>
        </p:txBody>
      </p:sp>
      <p:grpSp>
        <p:nvGrpSpPr>
          <p:cNvPr id="55" name="Group 54">
            <a:extLst>
              <a:ext uri="{FF2B5EF4-FFF2-40B4-BE49-F238E27FC236}">
                <a16:creationId xmlns:a16="http://schemas.microsoft.com/office/drawing/2014/main" id="{2982A234-6D74-44DE-8BD5-4431EB55670E}"/>
              </a:ext>
            </a:extLst>
          </p:cNvPr>
          <p:cNvGrpSpPr/>
          <p:nvPr/>
        </p:nvGrpSpPr>
        <p:grpSpPr>
          <a:xfrm>
            <a:off x="5331000" y="3677059"/>
            <a:ext cx="6077229" cy="1503668"/>
            <a:chOff x="5331000" y="3635332"/>
            <a:chExt cx="6077229" cy="1503668"/>
          </a:xfrm>
        </p:grpSpPr>
        <p:sp>
          <p:nvSpPr>
            <p:cNvPr id="54" name="Text Placeholder 7">
              <a:extLst>
                <a:ext uri="{FF2B5EF4-FFF2-40B4-BE49-F238E27FC236}">
                  <a16:creationId xmlns:a16="http://schemas.microsoft.com/office/drawing/2014/main" id="{2EC9E753-D9F8-4975-AD1D-66919316285C}"/>
                </a:ext>
              </a:extLst>
            </p:cNvPr>
            <p:cNvSpPr txBox="1">
              <a:spLocks/>
            </p:cNvSpPr>
            <p:nvPr/>
          </p:nvSpPr>
          <p:spPr>
            <a:xfrm>
              <a:off x="5331000" y="3635332"/>
              <a:ext cx="6077229" cy="15036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300"/>
                </a:spcAft>
              </a:pPr>
              <a:endParaRPr lang="en-US" sz="2800" dirty="0">
                <a:solidFill>
                  <a:schemeClr val="tx1"/>
                </a:solidFill>
              </a:endParaRPr>
            </a:p>
          </p:txBody>
        </p:sp>
        <p:grpSp>
          <p:nvGrpSpPr>
            <p:cNvPr id="4" name="Group 3">
              <a:extLst>
                <a:ext uri="{FF2B5EF4-FFF2-40B4-BE49-F238E27FC236}">
                  <a16:creationId xmlns:a16="http://schemas.microsoft.com/office/drawing/2014/main" id="{28F29BA2-CA51-41AB-B34E-5D21149DEFA1}"/>
                </a:ext>
              </a:extLst>
            </p:cNvPr>
            <p:cNvGrpSpPr/>
            <p:nvPr/>
          </p:nvGrpSpPr>
          <p:grpSpPr>
            <a:xfrm>
              <a:off x="5628633" y="3884931"/>
              <a:ext cx="5687367" cy="1175969"/>
              <a:chOff x="4702910" y="3834000"/>
              <a:chExt cx="5687367" cy="1175969"/>
            </a:xfrm>
          </p:grpSpPr>
          <p:grpSp>
            <p:nvGrpSpPr>
              <p:cNvPr id="5" name="Group 4">
                <a:extLst>
                  <a:ext uri="{FF2B5EF4-FFF2-40B4-BE49-F238E27FC236}">
                    <a16:creationId xmlns:a16="http://schemas.microsoft.com/office/drawing/2014/main" id="{544727C4-8094-4AAB-85F0-496C4CB6641E}"/>
                  </a:ext>
                </a:extLst>
              </p:cNvPr>
              <p:cNvGrpSpPr/>
              <p:nvPr/>
            </p:nvGrpSpPr>
            <p:grpSpPr>
              <a:xfrm>
                <a:off x="9421722" y="3834000"/>
                <a:ext cx="968555" cy="668361"/>
                <a:chOff x="5834326" y="5918692"/>
                <a:chExt cx="968555" cy="668361"/>
              </a:xfrm>
            </p:grpSpPr>
            <p:sp>
              <p:nvSpPr>
                <p:cNvPr id="6" name="Arrow: Right 5">
                  <a:extLst>
                    <a:ext uri="{FF2B5EF4-FFF2-40B4-BE49-F238E27FC236}">
                      <a16:creationId xmlns:a16="http://schemas.microsoft.com/office/drawing/2014/main" id="{837ED40D-5DA4-4FD6-8AE5-0255E119A67A}"/>
                    </a:ext>
                  </a:extLst>
                </p:cNvPr>
                <p:cNvSpPr/>
                <p:nvPr/>
              </p:nvSpPr>
              <p:spPr bwMode="auto">
                <a:xfrm>
                  <a:off x="5834326" y="6095372"/>
                  <a:ext cx="495000" cy="3150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19CBED0-0838-4C58-B5BA-763C55CFA9FC}"/>
                    </a:ext>
                  </a:extLst>
                </p:cNvPr>
                <p:cNvSpPr txBox="1"/>
                <p:nvPr/>
              </p:nvSpPr>
              <p:spPr>
                <a:xfrm>
                  <a:off x="6329326" y="5918692"/>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4</a:t>
                  </a:r>
                </a:p>
              </p:txBody>
            </p:sp>
          </p:grpSp>
          <p:grpSp>
            <p:nvGrpSpPr>
              <p:cNvPr id="10" name="Group 9">
                <a:extLst>
                  <a:ext uri="{FF2B5EF4-FFF2-40B4-BE49-F238E27FC236}">
                    <a16:creationId xmlns:a16="http://schemas.microsoft.com/office/drawing/2014/main" id="{B0FB757A-1458-4C83-A805-7BC5BBC9FA96}"/>
                  </a:ext>
                </a:extLst>
              </p:cNvPr>
              <p:cNvGrpSpPr/>
              <p:nvPr/>
            </p:nvGrpSpPr>
            <p:grpSpPr>
              <a:xfrm>
                <a:off x="4702910" y="3866156"/>
                <a:ext cx="4548183" cy="604048"/>
                <a:chOff x="1115514" y="5950848"/>
                <a:chExt cx="4548183" cy="604048"/>
              </a:xfrm>
            </p:grpSpPr>
            <p:sp>
              <p:nvSpPr>
                <p:cNvPr id="11" name="Rectangle 10">
                  <a:extLst>
                    <a:ext uri="{FF2B5EF4-FFF2-40B4-BE49-F238E27FC236}">
                      <a16:creationId xmlns:a16="http://schemas.microsoft.com/office/drawing/2014/main" id="{F0794304-0EDF-429F-895B-B55EEF1DA394}"/>
                    </a:ext>
                  </a:extLst>
                </p:cNvPr>
                <p:cNvSpPr/>
                <p:nvPr/>
              </p:nvSpPr>
              <p:spPr bwMode="auto">
                <a:xfrm>
                  <a:off x="1115514"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a:t>
                  </a:r>
                  <a:endParaRPr lang="en-US" sz="2800" b="1" dirty="0">
                    <a:solidFill>
                      <a:srgbClr val="FFFFFF"/>
                    </a:solidFill>
                    <a:effectLst>
                      <a:outerShdw blurRad="38100" dist="38100" dir="2700000" algn="tl">
                        <a:srgbClr val="000000">
                          <a:alpha val="43137"/>
                        </a:srgbClr>
                      </a:outerShdw>
                    </a:effectLst>
                  </a:endParaRPr>
                </a:p>
              </p:txBody>
            </p:sp>
            <p:sp>
              <p:nvSpPr>
                <p:cNvPr id="12" name="Rectangle 11">
                  <a:extLst>
                    <a:ext uri="{FF2B5EF4-FFF2-40B4-BE49-F238E27FC236}">
                      <a16:creationId xmlns:a16="http://schemas.microsoft.com/office/drawing/2014/main" id="{6A5501C3-5B80-4199-8191-31BE2DD0049C}"/>
                    </a:ext>
                  </a:extLst>
                </p:cNvPr>
                <p:cNvSpPr/>
                <p:nvPr/>
              </p:nvSpPr>
              <p:spPr bwMode="auto">
                <a:xfrm>
                  <a:off x="1766256"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3" name="Rectangle 12">
                  <a:extLst>
                    <a:ext uri="{FF2B5EF4-FFF2-40B4-BE49-F238E27FC236}">
                      <a16:creationId xmlns:a16="http://schemas.microsoft.com/office/drawing/2014/main" id="{9D7EC68E-862B-4BE1-BFEC-EB22FD6D98E5}"/>
                    </a:ext>
                  </a:extLst>
                </p:cNvPr>
                <p:cNvSpPr/>
                <p:nvPr/>
              </p:nvSpPr>
              <p:spPr bwMode="auto">
                <a:xfrm>
                  <a:off x="2409986" y="5950848"/>
                  <a:ext cx="650743"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54D4F970-D287-44CF-BCFF-3805A6DF9A62}"/>
                    </a:ext>
                  </a:extLst>
                </p:cNvPr>
                <p:cNvSpPr/>
                <p:nvPr/>
              </p:nvSpPr>
              <p:spPr bwMode="auto">
                <a:xfrm>
                  <a:off x="3060728"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c</a:t>
                  </a:r>
                  <a:endParaRPr lang="en-US" sz="2800" b="1" dirty="0">
                    <a:solidFill>
                      <a:srgbClr val="FFFFFF"/>
                    </a:solidFill>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DB71C7B1-8D41-462F-ADD6-C5D5CC30437B}"/>
                    </a:ext>
                  </a:extLst>
                </p:cNvPr>
                <p:cNvSpPr/>
                <p:nvPr/>
              </p:nvSpPr>
              <p:spPr bwMode="auto">
                <a:xfrm>
                  <a:off x="3711471" y="5950848"/>
                  <a:ext cx="650742" cy="604048"/>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h</a:t>
                  </a:r>
                  <a:endParaRPr lang="en-US" sz="28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400D82BE-1351-4D2E-882F-7E2D90CD86BE}"/>
                    </a:ext>
                  </a:extLst>
                </p:cNvPr>
                <p:cNvSpPr/>
                <p:nvPr/>
              </p:nvSpPr>
              <p:spPr bwMode="auto">
                <a:xfrm>
                  <a:off x="4362213" y="5950848"/>
                  <a:ext cx="650742"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x</a:t>
                  </a:r>
                  <a:endParaRPr lang="en-US" sz="28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C98A696-822C-4236-A7FB-8475D0120268}"/>
                    </a:ext>
                  </a:extLst>
                </p:cNvPr>
                <p:cNvSpPr/>
                <p:nvPr/>
              </p:nvSpPr>
              <p:spPr bwMode="auto">
                <a:xfrm>
                  <a:off x="5012954" y="5950848"/>
                  <a:ext cx="650743" cy="604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u</a:t>
                  </a:r>
                  <a:endParaRPr lang="en-US" sz="2800" b="1" dirty="0">
                    <a:solidFill>
                      <a:srgbClr val="FFFFFF"/>
                    </a:solidFill>
                    <a:effectLst>
                      <a:outerShdw blurRad="38100" dist="38100" dir="2700000" algn="tl">
                        <a:srgbClr val="000000">
                          <a:alpha val="43137"/>
                        </a:srgbClr>
                      </a:outerShdw>
                    </a:effectLst>
                  </a:endParaRPr>
                </a:p>
              </p:txBody>
            </p:sp>
          </p:grpSp>
          <p:sp>
            <p:nvSpPr>
              <p:cNvPr id="48" name="Arrow: Up 47">
                <a:extLst>
                  <a:ext uri="{FF2B5EF4-FFF2-40B4-BE49-F238E27FC236}">
                    <a16:creationId xmlns:a16="http://schemas.microsoft.com/office/drawing/2014/main" id="{364505AE-F99B-432B-B97D-7EA9AB91A1F4}"/>
                  </a:ext>
                </a:extLst>
              </p:cNvPr>
              <p:cNvSpPr/>
              <p:nvPr/>
            </p:nvSpPr>
            <p:spPr bwMode="auto">
              <a:xfrm>
                <a:off x="6254508"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9" name="Arrow: Up 48">
                <a:extLst>
                  <a:ext uri="{FF2B5EF4-FFF2-40B4-BE49-F238E27FC236}">
                    <a16:creationId xmlns:a16="http://schemas.microsoft.com/office/drawing/2014/main" id="{CC2BEE7F-60BC-4596-95D1-E15843B3F6F5}"/>
                  </a:ext>
                </a:extLst>
              </p:cNvPr>
              <p:cNvSpPr/>
              <p:nvPr/>
            </p:nvSpPr>
            <p:spPr bwMode="auto">
              <a:xfrm>
                <a:off x="6910050" y="4540195"/>
                <a:ext cx="156270" cy="254777"/>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62F5EAB-C0BE-45EE-B14F-F51D05AABF96}"/>
                  </a:ext>
                </a:extLst>
              </p:cNvPr>
              <p:cNvSpPr/>
              <p:nvPr/>
            </p:nvSpPr>
            <p:spPr>
              <a:xfrm>
                <a:off x="4939692" y="4548304"/>
                <a:ext cx="1322157" cy="461665"/>
              </a:xfrm>
              <a:prstGeom prst="rect">
                <a:avLst/>
              </a:prstGeom>
            </p:spPr>
            <p:txBody>
              <a:bodyPr wrap="none">
                <a:spAutoFit/>
              </a:bodyPr>
              <a:lstStyle/>
              <a:p>
                <a:r>
                  <a:rPr lang="en-US" sz="2400" b="1" noProof="1"/>
                  <a:t>leftIndex</a:t>
                </a:r>
              </a:p>
            </p:txBody>
          </p:sp>
          <p:sp>
            <p:nvSpPr>
              <p:cNvPr id="53" name="Rectangle 52">
                <a:extLst>
                  <a:ext uri="{FF2B5EF4-FFF2-40B4-BE49-F238E27FC236}">
                    <a16:creationId xmlns:a16="http://schemas.microsoft.com/office/drawing/2014/main" id="{F0DA44BE-D9E1-4F32-BE53-0CC730D4539B}"/>
                  </a:ext>
                </a:extLst>
              </p:cNvPr>
              <p:cNvSpPr/>
              <p:nvPr/>
            </p:nvSpPr>
            <p:spPr>
              <a:xfrm>
                <a:off x="7060277" y="4548303"/>
                <a:ext cx="1488228" cy="461665"/>
              </a:xfrm>
              <a:prstGeom prst="rect">
                <a:avLst/>
              </a:prstGeom>
            </p:spPr>
            <p:txBody>
              <a:bodyPr wrap="none">
                <a:spAutoFit/>
              </a:bodyPr>
              <a:lstStyle/>
              <a:p>
                <a:r>
                  <a:rPr lang="en-US" sz="2400" b="1" noProof="1"/>
                  <a:t>rightIndex</a:t>
                </a:r>
              </a:p>
            </p:txBody>
          </p:sp>
        </p:grpSp>
      </p:grpSp>
    </p:spTree>
    <p:extLst>
      <p:ext uri="{BB962C8B-B14F-4D97-AF65-F5344CB8AC3E}">
        <p14:creationId xmlns:p14="http://schemas.microsoft.com/office/powerpoint/2010/main" val="2335996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Title 2"/>
          <p:cNvSpPr>
            <a:spLocks noGrp="1"/>
          </p:cNvSpPr>
          <p:nvPr>
            <p:ph type="title"/>
          </p:nvPr>
        </p:nvSpPr>
        <p:spPr/>
        <p:txBody>
          <a:bodyPr/>
          <a:lstStyle/>
          <a:p>
            <a:r>
              <a:rPr lang="en-US" dirty="0"/>
              <a:t>Largest Palindrome Sub-List: Implementation</a:t>
            </a:r>
            <a:endParaRPr lang="bg-BG" dirty="0"/>
          </a:p>
        </p:txBody>
      </p:sp>
      <p:sp>
        <p:nvSpPr>
          <p:cNvPr id="8" name="Text Placeholder 7">
            <a:extLst>
              <a:ext uri="{FF2B5EF4-FFF2-40B4-BE49-F238E27FC236}">
                <a16:creationId xmlns:a16="http://schemas.microsoft.com/office/drawing/2014/main" id="{A88B2025-FB2E-4B04-A88E-C1475CA9AB7E}"/>
              </a:ext>
            </a:extLst>
          </p:cNvPr>
          <p:cNvSpPr txBox="1">
            <a:spLocks/>
          </p:cNvSpPr>
          <p:nvPr/>
        </p:nvSpPr>
        <p:spPr>
          <a:xfrm>
            <a:off x="561002" y="1501520"/>
            <a:ext cx="11069998" cy="49424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800" dirty="0">
                <a:solidFill>
                  <a:schemeClr val="tx1"/>
                </a:solidFill>
              </a:rPr>
              <a:t>string letters = Console.ReadLine();</a:t>
            </a:r>
          </a:p>
          <a:p>
            <a:pPr>
              <a:spcBef>
                <a:spcPts val="300"/>
              </a:spcBef>
              <a:spcAft>
                <a:spcPts val="300"/>
              </a:spcAft>
            </a:pPr>
            <a:r>
              <a:rPr lang="en-US" sz="2800" dirty="0">
                <a:solidFill>
                  <a:schemeClr val="tx1"/>
                </a:solidFill>
              </a:rPr>
              <a:t>int maxLen = 0;</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rPr>
              <a:t>Check all </a:t>
            </a:r>
            <a:r>
              <a:rPr lang="en-US" sz="2800" dirty="0">
                <a:solidFill>
                  <a:schemeClr val="accent2">
                    <a:lumMod val="75000"/>
                  </a:schemeClr>
                </a:solidFill>
              </a:rPr>
              <a:t>single letter </a:t>
            </a:r>
            <a:r>
              <a:rPr lang="en-US" sz="2800" b="0" dirty="0">
                <a:solidFill>
                  <a:schemeClr val="accent2">
                    <a:lumMod val="75000"/>
                  </a:schemeClr>
                </a:solidFill>
              </a:rPr>
              <a:t>central points</a:t>
            </a:r>
          </a:p>
          <a:p>
            <a:pPr>
              <a:spcBef>
                <a:spcPts val="300"/>
              </a:spcBef>
              <a:spcAft>
                <a:spcPts val="300"/>
              </a:spcAft>
            </a:pPr>
            <a:r>
              <a:rPr lang="en-US" sz="2800" dirty="0">
                <a:solidFill>
                  <a:schemeClr val="tx1"/>
                </a:solidFill>
              </a:rPr>
              <a:t>for (var c = 0; c &lt; letters.Length; c++)</a:t>
            </a:r>
          </a:p>
          <a:p>
            <a:pPr>
              <a:spcBef>
                <a:spcPts val="300"/>
              </a:spcBef>
              <a:spcAft>
                <a:spcPts val="300"/>
              </a:spcAft>
            </a:pPr>
            <a:r>
              <a:rPr lang="en-US" sz="2800" dirty="0">
                <a:solidFill>
                  <a:schemeClr val="tx1"/>
                </a:solidFill>
              </a:rPr>
              <a:t>  maxLen = Math.Max(maxLen, </a:t>
            </a:r>
            <a:r>
              <a:rPr lang="en-US" sz="2800" dirty="0">
                <a:solidFill>
                  <a:schemeClr val="bg1"/>
                </a:solidFill>
              </a:rPr>
              <a:t>PalindromeLen</a:t>
            </a:r>
            <a:r>
              <a:rPr lang="en-US" sz="2800" dirty="0">
                <a:solidFill>
                  <a:schemeClr val="tx1"/>
                </a:solidFill>
              </a:rPr>
              <a:t>(c, c));</a:t>
            </a:r>
          </a:p>
          <a:p>
            <a:pPr>
              <a:spcBef>
                <a:spcPts val="1200"/>
              </a:spcBef>
              <a:spcAft>
                <a:spcPts val="300"/>
              </a:spcAft>
            </a:pPr>
            <a:r>
              <a:rPr lang="en-US" sz="2800" dirty="0">
                <a:solidFill>
                  <a:schemeClr val="accent2">
                    <a:lumMod val="75000"/>
                  </a:schemeClr>
                </a:solidFill>
              </a:rPr>
              <a:t>// </a:t>
            </a:r>
            <a:r>
              <a:rPr lang="en-US" sz="2800" b="0" dirty="0">
                <a:solidFill>
                  <a:schemeClr val="accent2">
                    <a:lumMod val="75000"/>
                  </a:schemeClr>
                </a:solidFill>
                <a:latin typeface="+mn-lt"/>
              </a:rPr>
              <a:t>Check all </a:t>
            </a:r>
            <a:r>
              <a:rPr lang="en-US" sz="2800" dirty="0">
                <a:solidFill>
                  <a:schemeClr val="accent2">
                    <a:lumMod val="75000"/>
                  </a:schemeClr>
                </a:solidFill>
                <a:latin typeface="+mn-lt"/>
              </a:rPr>
              <a:t>double letter </a:t>
            </a:r>
            <a:r>
              <a:rPr lang="en-US" sz="2800" b="0" dirty="0">
                <a:solidFill>
                  <a:schemeClr val="accent2">
                    <a:lumMod val="75000"/>
                  </a:schemeClr>
                </a:solidFill>
                <a:latin typeface="+mn-lt"/>
              </a:rPr>
              <a:t>central points</a:t>
            </a:r>
          </a:p>
          <a:p>
            <a:pPr>
              <a:spcBef>
                <a:spcPts val="300"/>
              </a:spcBef>
              <a:spcAft>
                <a:spcPts val="300"/>
              </a:spcAft>
            </a:pPr>
            <a:r>
              <a:rPr lang="en-US" sz="2800" dirty="0">
                <a:solidFill>
                  <a:schemeClr val="tx1"/>
                </a:solidFill>
              </a:rPr>
              <a:t>for (var c = 0; c &lt; letters.Length-1; c++)</a:t>
            </a:r>
          </a:p>
          <a:p>
            <a:pPr>
              <a:spcBef>
                <a:spcPts val="300"/>
              </a:spcBef>
              <a:spcAft>
                <a:spcPts val="300"/>
              </a:spcAft>
            </a:pPr>
            <a:r>
              <a:rPr lang="en-US" sz="2800" dirty="0">
                <a:solidFill>
                  <a:schemeClr val="tx1"/>
                </a:solidFill>
              </a:rPr>
              <a:t>  maxLen</a:t>
            </a:r>
            <a:r>
              <a:rPr lang="en-US" sz="2800" dirty="0">
                <a:solidFill>
                  <a:schemeClr val="tx1"/>
                </a:solidFill>
                <a:latin typeface="+mn-lt"/>
              </a:rPr>
              <a:t> </a:t>
            </a:r>
            <a:r>
              <a:rPr lang="en-US" sz="2800" dirty="0">
                <a:solidFill>
                  <a:schemeClr val="tx1"/>
                </a:solidFill>
              </a:rPr>
              <a:t>=</a:t>
            </a:r>
            <a:r>
              <a:rPr lang="en-US" sz="2800" dirty="0">
                <a:solidFill>
                  <a:schemeClr val="tx1"/>
                </a:solidFill>
                <a:latin typeface="+mn-lt"/>
              </a:rPr>
              <a:t> </a:t>
            </a:r>
            <a:r>
              <a:rPr lang="en-US" sz="2800" dirty="0">
                <a:solidFill>
                  <a:schemeClr val="tx1"/>
                </a:solidFill>
              </a:rPr>
              <a:t>Math.Max(maxLen,</a:t>
            </a:r>
            <a:r>
              <a:rPr lang="en-US" sz="2800" dirty="0">
                <a:solidFill>
                  <a:schemeClr val="tx1"/>
                </a:solidFill>
                <a:latin typeface="+mn-lt"/>
              </a:rPr>
              <a:t> </a:t>
            </a:r>
            <a:r>
              <a:rPr lang="en-US" sz="2800" dirty="0">
                <a:solidFill>
                  <a:schemeClr val="bg1"/>
                </a:solidFill>
              </a:rPr>
              <a:t>PalindromeLen</a:t>
            </a:r>
            <a:r>
              <a:rPr lang="en-US" sz="2800" dirty="0">
                <a:solidFill>
                  <a:schemeClr val="tx1"/>
                </a:solidFill>
              </a:rPr>
              <a:t>(c,</a:t>
            </a:r>
            <a:r>
              <a:rPr lang="en-US" sz="2800" dirty="0">
                <a:solidFill>
                  <a:schemeClr val="tx1"/>
                </a:solidFill>
                <a:latin typeface="+mn-lt"/>
              </a:rPr>
              <a:t> </a:t>
            </a:r>
            <a:r>
              <a:rPr lang="en-US" sz="2800" dirty="0">
                <a:solidFill>
                  <a:schemeClr val="tx1"/>
                </a:solidFill>
              </a:rPr>
              <a:t>c+1));</a:t>
            </a:r>
          </a:p>
          <a:p>
            <a:pPr>
              <a:spcAft>
                <a:spcPts val="300"/>
              </a:spcAft>
            </a:pPr>
            <a:r>
              <a:rPr lang="en-US" sz="2800" dirty="0">
                <a:solidFill>
                  <a:schemeClr val="tx1"/>
                </a:solidFill>
              </a:rPr>
              <a:t>Console.WriteLine(maxLen);</a:t>
            </a:r>
          </a:p>
        </p:txBody>
      </p:sp>
    </p:spTree>
    <p:extLst>
      <p:ext uri="{BB962C8B-B14F-4D97-AF65-F5344CB8AC3E}">
        <p14:creationId xmlns:p14="http://schemas.microsoft.com/office/powerpoint/2010/main" val="1574660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692A92D8-4B66-486E-B149-6FB9C8B7FB6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3" name="Text Placeholder 2">
            <a:extLst>
              <a:ext uri="{FF2B5EF4-FFF2-40B4-BE49-F238E27FC236}">
                <a16:creationId xmlns:a16="http://schemas.microsoft.com/office/drawing/2014/main" id="{599DEBEB-1172-47D0-B257-62B7B10221B0}"/>
              </a:ext>
            </a:extLst>
          </p:cNvPr>
          <p:cNvSpPr>
            <a:spLocks noGrp="1"/>
          </p:cNvSpPr>
          <p:nvPr>
            <p:ph type="body" sz="quarter" idx="10"/>
          </p:nvPr>
        </p:nvSpPr>
        <p:spPr/>
        <p:txBody>
          <a:bodyPr/>
          <a:lstStyle/>
          <a:p>
            <a:r>
              <a:rPr lang="en-US" dirty="0"/>
              <a:t>Fundamental </a:t>
            </a:r>
            <a:r>
              <a:rPr lang="en-US" b="1" dirty="0"/>
              <a:t>Skills</a:t>
            </a:r>
            <a:r>
              <a:rPr lang="en-US" dirty="0"/>
              <a:t> of Software Engineers</a:t>
            </a:r>
          </a:p>
          <a:p>
            <a:r>
              <a:rPr lang="en-US" dirty="0"/>
              <a:t>Problems: Definition and </a:t>
            </a:r>
            <a:r>
              <a:rPr lang="en-US" b="1" dirty="0"/>
              <a:t>Problem Solving</a:t>
            </a:r>
          </a:p>
          <a:p>
            <a:r>
              <a:rPr lang="en-US" b="1" dirty="0"/>
              <a:t>Stages</a:t>
            </a:r>
            <a:r>
              <a:rPr lang="en-US" dirty="0"/>
              <a:t> of Problem Solving</a:t>
            </a:r>
          </a:p>
          <a:p>
            <a:r>
              <a:rPr lang="en-US" b="1" dirty="0"/>
              <a:t>Sample</a:t>
            </a:r>
            <a:r>
              <a:rPr lang="en-US" dirty="0"/>
              <a:t> Problems &amp; Solutions</a:t>
            </a:r>
            <a:endParaRPr lang="bg-BG" dirty="0"/>
          </a:p>
          <a:p>
            <a:r>
              <a:rPr lang="en-US" dirty="0"/>
              <a:t>Solving </a:t>
            </a:r>
            <a:r>
              <a:rPr lang="en-US" b="1" dirty="0"/>
              <a:t>Exam Problems</a:t>
            </a:r>
          </a:p>
        </p:txBody>
      </p:sp>
      <p:sp>
        <p:nvSpPr>
          <p:cNvPr id="2" name="Title 1">
            <a:extLst>
              <a:ext uri="{FF2B5EF4-FFF2-40B4-BE49-F238E27FC236}">
                <a16:creationId xmlns:a16="http://schemas.microsoft.com/office/drawing/2014/main" id="{56D96873-73CA-48E9-B154-B37E16C6024E}"/>
              </a:ext>
            </a:extLst>
          </p:cNvPr>
          <p:cNvSpPr>
            <a:spLocks noGrp="1"/>
          </p:cNvSpPr>
          <p:nvPr>
            <p:ph type="title"/>
          </p:nvPr>
        </p:nvSpPr>
        <p:spPr/>
        <p:txBody>
          <a:bodyPr/>
          <a:lstStyle/>
          <a:p>
            <a:r>
              <a:rPr lang="en-US"/>
              <a:t>Table of Contents</a:t>
            </a:r>
            <a:endParaRPr lang="bg-BG" dirty="0"/>
          </a:p>
        </p:txBody>
      </p:sp>
    </p:spTree>
    <p:extLst>
      <p:ext uri="{BB962C8B-B14F-4D97-AF65-F5344CB8AC3E}">
        <p14:creationId xmlns:p14="http://schemas.microsoft.com/office/powerpoint/2010/main" val="1336361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F36CC4-90AE-44E1-914A-29722CB87523}"/>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30</a:t>
            </a:fld>
            <a:endParaRPr lang="en-US" noProof="0" dirty="0"/>
          </a:p>
        </p:txBody>
      </p:sp>
      <p:sp>
        <p:nvSpPr>
          <p:cNvPr id="5" name="Text Placeholder 4">
            <a:extLst>
              <a:ext uri="{FF2B5EF4-FFF2-40B4-BE49-F238E27FC236}">
                <a16:creationId xmlns:a16="http://schemas.microsoft.com/office/drawing/2014/main" id="{B70270CE-9630-444C-A4E9-9F3269C66BC5}"/>
              </a:ext>
            </a:extLst>
          </p:cNvPr>
          <p:cNvSpPr>
            <a:spLocks noGrp="1"/>
          </p:cNvSpPr>
          <p:nvPr>
            <p:ph type="body" sz="quarter" idx="10"/>
          </p:nvPr>
        </p:nvSpPr>
        <p:spPr/>
        <p:txBody>
          <a:bodyPr/>
          <a:lstStyle/>
          <a:p>
            <a:r>
              <a:rPr lang="en-US" b="1" dirty="0"/>
              <a:t>Review</a:t>
            </a:r>
            <a:r>
              <a:rPr lang="en-US" dirty="0"/>
              <a:t> the results</a:t>
            </a:r>
          </a:p>
          <a:p>
            <a:pPr lvl="1"/>
            <a:r>
              <a:rPr lang="en-US" dirty="0"/>
              <a:t>Does this solution work well for </a:t>
            </a:r>
            <a:r>
              <a:rPr lang="en-US" b="1" dirty="0"/>
              <a:t>all cases? </a:t>
            </a:r>
            <a:r>
              <a:rPr lang="en-US" dirty="0"/>
              <a:t>Any </a:t>
            </a:r>
            <a:r>
              <a:rPr lang="en-US" b="1" dirty="0"/>
              <a:t>edge cases</a:t>
            </a:r>
            <a:r>
              <a:rPr lang="en-US" dirty="0"/>
              <a:t>?</a:t>
            </a:r>
          </a:p>
          <a:p>
            <a:r>
              <a:rPr lang="en-US" b="1" dirty="0"/>
              <a:t>Tests</a:t>
            </a:r>
            <a:r>
              <a:rPr lang="en-US" dirty="0"/>
              <a:t>, covering the edge cases:</a:t>
            </a:r>
          </a:p>
          <a:p>
            <a:pPr lvl="1"/>
            <a:r>
              <a:rPr lang="en-US" noProof="1"/>
              <a:t>abc, abcd, ab, a </a:t>
            </a:r>
            <a:r>
              <a:rPr lang="en-US" noProof="1">
                <a:sym typeface="Wingdings" panose="05000000000000000000" pitchFamily="2" charset="2"/>
              </a:rPr>
              <a:t> 1</a:t>
            </a:r>
          </a:p>
          <a:p>
            <a:pPr lvl="1"/>
            <a:r>
              <a:rPr lang="en-US" noProof="1">
                <a:sym typeface="Wingdings" panose="05000000000000000000" pitchFamily="2" charset="2"/>
              </a:rPr>
              <a:t>aa, aa0, 0aa, 0aa1, aabb, 01aa234  2</a:t>
            </a:r>
          </a:p>
          <a:p>
            <a:pPr lvl="1"/>
            <a:r>
              <a:rPr lang="en-US" noProof="1">
                <a:sym typeface="Wingdings" panose="05000000000000000000" pitchFamily="2" charset="2"/>
              </a:rPr>
              <a:t>aaa, aaa0, 0aaa, 0aaa1, 012aaa34  3</a:t>
            </a:r>
          </a:p>
          <a:p>
            <a:pPr lvl="1"/>
            <a:r>
              <a:rPr lang="en-US" noProof="1">
                <a:sym typeface="Wingdings" panose="05000000000000000000" pitchFamily="2" charset="2"/>
              </a:rPr>
              <a:t>aaaa, abba, 0abba, xxxx0, 0abba1  4</a:t>
            </a:r>
          </a:p>
          <a:p>
            <a:r>
              <a:rPr lang="en-US" dirty="0">
                <a:sym typeface="Wingdings" panose="05000000000000000000" pitchFamily="2" charset="2"/>
              </a:rPr>
              <a:t>Can we solve this problem better?</a:t>
            </a:r>
            <a:endParaRPr lang="en-US" dirty="0"/>
          </a:p>
        </p:txBody>
      </p:sp>
      <p:sp>
        <p:nvSpPr>
          <p:cNvPr id="3" name="Title 2"/>
          <p:cNvSpPr>
            <a:spLocks noGrp="1"/>
          </p:cNvSpPr>
          <p:nvPr>
            <p:ph type="title"/>
          </p:nvPr>
        </p:nvSpPr>
        <p:spPr/>
        <p:txBody>
          <a:bodyPr/>
          <a:lstStyle/>
          <a:p>
            <a:r>
              <a:rPr lang="en-US" dirty="0"/>
              <a:t>Largest Palindrome Sub-List: Review</a:t>
            </a:r>
            <a:endParaRPr lang="bg-BG" dirty="0"/>
          </a:p>
        </p:txBody>
      </p:sp>
    </p:spTree>
    <p:extLst>
      <p:ext uri="{BB962C8B-B14F-4D97-AF65-F5344CB8AC3E}">
        <p14:creationId xmlns:p14="http://schemas.microsoft.com/office/powerpoint/2010/main" val="2674606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8607129B-E6A2-4885-A484-8D852361A446}"/>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39691" y="1224000"/>
            <a:ext cx="2712618" cy="2712618"/>
          </a:xfrm>
          <a:prstGeom prst="rect">
            <a:avLst/>
          </a:prstGeom>
        </p:spPr>
      </p:pic>
      <p:sp>
        <p:nvSpPr>
          <p:cNvPr id="4" name="Subtitle 3">
            <a:extLst>
              <a:ext uri="{FF2B5EF4-FFF2-40B4-BE49-F238E27FC236}">
                <a16:creationId xmlns:a16="http://schemas.microsoft.com/office/drawing/2014/main" id="{BF9E0423-4687-42FC-A493-42F239E43795}"/>
              </a:ext>
            </a:extLst>
          </p:cNvPr>
          <p:cNvSpPr>
            <a:spLocks noGrp="1"/>
          </p:cNvSpPr>
          <p:nvPr>
            <p:ph type="subTitle" sz="quarter" idx="11"/>
          </p:nvPr>
        </p:nvSpPr>
        <p:spPr/>
        <p:txBody>
          <a:bodyPr/>
          <a:lstStyle/>
          <a:p>
            <a:r>
              <a:rPr lang="en-US" dirty="0"/>
              <a:t>Tips and Best Practices</a:t>
            </a:r>
          </a:p>
        </p:txBody>
      </p:sp>
      <p:sp>
        <p:nvSpPr>
          <p:cNvPr id="3" name="Title 2">
            <a:extLst>
              <a:ext uri="{FF2B5EF4-FFF2-40B4-BE49-F238E27FC236}">
                <a16:creationId xmlns:a16="http://schemas.microsoft.com/office/drawing/2014/main" id="{89FF2C41-EBD2-444E-88D6-E9DF1783709E}"/>
              </a:ext>
            </a:extLst>
          </p:cNvPr>
          <p:cNvSpPr>
            <a:spLocks noGrp="1"/>
          </p:cNvSpPr>
          <p:nvPr>
            <p:ph type="title" sz="quarter" idx="10"/>
          </p:nvPr>
        </p:nvSpPr>
        <p:spPr/>
        <p:txBody>
          <a:bodyPr/>
          <a:lstStyle/>
          <a:p>
            <a:r>
              <a:rPr lang="en-US" dirty="0"/>
              <a:t>Solving Exam Problems</a:t>
            </a:r>
          </a:p>
        </p:txBody>
      </p:sp>
    </p:spTree>
    <p:extLst>
      <p:ext uri="{BB962C8B-B14F-4D97-AF65-F5344CB8AC3E}">
        <p14:creationId xmlns:p14="http://schemas.microsoft.com/office/powerpoint/2010/main" val="3096498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2123" y="1195387"/>
            <a:ext cx="11811000" cy="5562600"/>
          </a:xfrm>
        </p:spPr>
        <p:txBody>
          <a:bodyPr>
            <a:normAutofit/>
          </a:bodyPr>
          <a:lstStyle/>
          <a:p>
            <a:pPr marL="457200" indent="-457200">
              <a:buFont typeface="Wingdings" panose="05000000000000000000" pitchFamily="2" charset="2"/>
              <a:buChar char="§"/>
            </a:pPr>
            <a:r>
              <a:rPr lang="en-US" dirty="0"/>
              <a:t>You are at your "Programming Fundamentals" practical exam</a:t>
            </a:r>
          </a:p>
          <a:p>
            <a:pPr marL="1066419" lvl="1" indent="-457200">
              <a:buFont typeface="Wingdings" panose="05000000000000000000" pitchFamily="2" charset="2"/>
              <a:buChar char="§"/>
            </a:pPr>
            <a:r>
              <a:rPr lang="en-US" dirty="0"/>
              <a:t>You have </a:t>
            </a:r>
            <a:r>
              <a:rPr lang="en-US" b="1" dirty="0">
                <a:solidFill>
                  <a:schemeClr val="bg1"/>
                </a:solidFill>
              </a:rPr>
              <a:t>3 problems </a:t>
            </a:r>
            <a:r>
              <a:rPr lang="en-US" dirty="0"/>
              <a:t>to solve in </a:t>
            </a:r>
            <a:r>
              <a:rPr lang="en-US" b="1" dirty="0">
                <a:solidFill>
                  <a:schemeClr val="bg1"/>
                </a:solidFill>
              </a:rPr>
              <a:t>4 hours</a:t>
            </a:r>
          </a:p>
          <a:p>
            <a:pPr marL="457200" indent="-457200">
              <a:buFont typeface="Wingdings" panose="05000000000000000000" pitchFamily="2" charset="2"/>
              <a:buChar char="§"/>
            </a:pPr>
            <a:r>
              <a:rPr lang="en-US" dirty="0"/>
              <a:t>First </a:t>
            </a:r>
            <a:r>
              <a:rPr lang="en-US" b="1" dirty="0">
                <a:solidFill>
                  <a:schemeClr val="bg1"/>
                </a:solidFill>
              </a:rPr>
              <a:t>read all the problems </a:t>
            </a:r>
            <a:r>
              <a:rPr lang="en-US" dirty="0"/>
              <a:t>carefully and try to estimate how </a:t>
            </a:r>
            <a:br>
              <a:rPr lang="en-US" dirty="0"/>
            </a:br>
            <a:r>
              <a:rPr lang="en-US" dirty="0"/>
              <a:t>difficult each one of them is (from your perspective)</a:t>
            </a:r>
          </a:p>
          <a:p>
            <a:pPr marL="1066419" lvl="1" indent="-457200">
              <a:buFont typeface="Wingdings" panose="05000000000000000000" pitchFamily="2" charset="2"/>
              <a:buChar char="§"/>
            </a:pPr>
            <a:r>
              <a:rPr lang="en-US" dirty="0"/>
              <a:t>Read the </a:t>
            </a:r>
            <a:r>
              <a:rPr lang="en-US" b="1" dirty="0">
                <a:solidFill>
                  <a:schemeClr val="bg1"/>
                </a:solidFill>
              </a:rPr>
              <a:t>requirements</a:t>
            </a:r>
            <a:r>
              <a:rPr lang="en-US" dirty="0"/>
              <a:t>, don't invent them!</a:t>
            </a:r>
          </a:p>
          <a:p>
            <a:pPr marL="457200" indent="-457200">
              <a:buFont typeface="Wingdings" panose="05000000000000000000" pitchFamily="2" charset="2"/>
              <a:buChar char="§"/>
            </a:pPr>
            <a:r>
              <a:rPr lang="en-US" dirty="0"/>
              <a:t>Start solving the </a:t>
            </a:r>
            <a:r>
              <a:rPr lang="en-US" sz="3200" b="1" dirty="0">
                <a:solidFill>
                  <a:schemeClr val="bg1"/>
                </a:solidFill>
              </a:rPr>
              <a:t>easiest / fastest </a:t>
            </a:r>
            <a:r>
              <a:rPr lang="en-US" dirty="0"/>
              <a:t>to solve problem </a:t>
            </a:r>
            <a:r>
              <a:rPr lang="en-US" sz="3200" b="1" dirty="0">
                <a:solidFill>
                  <a:schemeClr val="bg1"/>
                </a:solidFill>
              </a:rPr>
              <a:t>first</a:t>
            </a:r>
            <a:r>
              <a:rPr lang="en-US" dirty="0"/>
              <a:t>!</a:t>
            </a:r>
          </a:p>
          <a:p>
            <a:pPr marL="1066419" lvl="1" indent="-457200">
              <a:buFont typeface="Wingdings" panose="05000000000000000000" pitchFamily="2" charset="2"/>
              <a:buChar char="§"/>
            </a:pPr>
            <a:r>
              <a:rPr lang="en-US" dirty="0"/>
              <a:t>Leave the most </a:t>
            </a:r>
            <a:r>
              <a:rPr lang="en-US" b="1" dirty="0">
                <a:solidFill>
                  <a:schemeClr val="bg1"/>
                </a:solidFill>
              </a:rPr>
              <a:t>difficult / slowest </a:t>
            </a:r>
            <a:r>
              <a:rPr lang="en-US" dirty="0"/>
              <a:t>to solve problem </a:t>
            </a:r>
            <a:r>
              <a:rPr lang="en-US" b="1" dirty="0">
                <a:solidFill>
                  <a:schemeClr val="bg1"/>
                </a:solidFill>
              </a:rPr>
              <a:t>last</a:t>
            </a:r>
            <a:r>
              <a:rPr lang="en-US" dirty="0"/>
              <a:t>!</a:t>
            </a:r>
          </a:p>
          <a:p>
            <a:pPr marL="1066419" lvl="1" indent="-457200">
              <a:buFont typeface="Wingdings" panose="05000000000000000000" pitchFamily="2" charset="2"/>
              <a:buChar char="§"/>
            </a:pPr>
            <a:r>
              <a:rPr lang="en-US" dirty="0"/>
              <a:t>Approach the next problem when the previous is well tested</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Read and Analyze the Problems</a:t>
            </a:r>
          </a:p>
        </p:txBody>
      </p:sp>
      <p:sp>
        <p:nvSpPr>
          <p:cNvPr id="5" name="Slide Number">
            <a:extLst>
              <a:ext uri="{FF2B5EF4-FFF2-40B4-BE49-F238E27FC236}">
                <a16:creationId xmlns:a16="http://schemas.microsoft.com/office/drawing/2014/main" id="{C574F5A5-A51F-4A35-A799-8DF5427E6B5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27019940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2040" y="1196128"/>
            <a:ext cx="11808021" cy="5427872"/>
          </a:xfrm>
        </p:spPr>
        <p:txBody>
          <a:bodyPr>
            <a:normAutofit/>
          </a:bodyPr>
          <a:lstStyle/>
          <a:p>
            <a:pPr marL="457200" indent="-457200">
              <a:spcBef>
                <a:spcPts val="1200"/>
              </a:spcBef>
              <a:buFont typeface="Wingdings" panose="05000000000000000000" pitchFamily="2" charset="2"/>
              <a:buChar char="§"/>
            </a:pPr>
            <a:r>
              <a:rPr lang="en-US" dirty="0"/>
              <a:t>Never start solving a problem without a </a:t>
            </a:r>
            <a:r>
              <a:rPr lang="en-US" b="1" dirty="0">
                <a:solidFill>
                  <a:schemeClr val="bg1"/>
                </a:solidFill>
              </a:rPr>
              <a:t>sheet of paper + a pen</a:t>
            </a:r>
          </a:p>
          <a:p>
            <a:pPr marL="1066419" lvl="1" indent="-457200">
              <a:spcBef>
                <a:spcPts val="1200"/>
              </a:spcBef>
              <a:buFont typeface="Wingdings" panose="05000000000000000000" pitchFamily="2" charset="2"/>
              <a:buChar char="§"/>
            </a:pPr>
            <a:r>
              <a:rPr lang="en-US" dirty="0"/>
              <a:t>You need to </a:t>
            </a:r>
            <a:r>
              <a:rPr lang="en-US" b="1" dirty="0">
                <a:solidFill>
                  <a:schemeClr val="bg1"/>
                </a:solidFill>
              </a:rPr>
              <a:t>sketch your ideas</a:t>
            </a:r>
          </a:p>
          <a:p>
            <a:pPr marL="1066419" lvl="1" indent="-457200">
              <a:spcBef>
                <a:spcPts val="1200"/>
              </a:spcBef>
              <a:buFont typeface="Wingdings" panose="05000000000000000000" pitchFamily="2" charset="2"/>
              <a:buChar char="§"/>
            </a:pPr>
            <a:r>
              <a:rPr lang="en-US" dirty="0"/>
              <a:t>Paper and pen is the best </a:t>
            </a:r>
            <a:r>
              <a:rPr lang="en-US" b="1" dirty="0"/>
              <a:t>visualization tool</a:t>
            </a:r>
          </a:p>
          <a:p>
            <a:pPr lvl="2">
              <a:spcBef>
                <a:spcPts val="1200"/>
              </a:spcBef>
            </a:pPr>
            <a:r>
              <a:rPr lang="en-US" dirty="0"/>
              <a:t>Allows your brain to </a:t>
            </a:r>
            <a:r>
              <a:rPr lang="en-US" b="1" dirty="0"/>
              <a:t>think visually</a:t>
            </a:r>
          </a:p>
          <a:p>
            <a:pPr marL="1066419" lvl="1" indent="-457200">
              <a:spcBef>
                <a:spcPts val="1200"/>
              </a:spcBef>
              <a:buFont typeface="Wingdings" panose="05000000000000000000" pitchFamily="2" charset="2"/>
              <a:buChar char="§"/>
            </a:pPr>
            <a:r>
              <a:rPr lang="en-US" b="1" dirty="0"/>
              <a:t>Paper works faster </a:t>
            </a:r>
            <a:r>
              <a:rPr lang="en-US" dirty="0"/>
              <a:t>than keyboard / screen</a:t>
            </a:r>
          </a:p>
          <a:p>
            <a:pPr marL="1066419" lvl="1" indent="-457200">
              <a:spcBef>
                <a:spcPts val="1200"/>
              </a:spcBef>
              <a:buFont typeface="Wingdings" panose="05000000000000000000" pitchFamily="2" charset="2"/>
              <a:buChar char="§"/>
            </a:pPr>
            <a:r>
              <a:rPr lang="en-US" dirty="0"/>
              <a:t>Other </a:t>
            </a:r>
            <a:r>
              <a:rPr lang="en-US" b="1" dirty="0"/>
              <a:t>visualization tools </a:t>
            </a:r>
            <a:r>
              <a:rPr lang="en-US" dirty="0"/>
              <a:t>could also work well</a:t>
            </a:r>
          </a:p>
        </p:txBody>
      </p:sp>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Use a Sheet of Paper and a Pen</a:t>
            </a:r>
          </a:p>
        </p:txBody>
      </p:sp>
      <p:pic>
        <p:nvPicPr>
          <p:cNvPr id="5" name="Picture 4" descr="A close up of a logo&#10;&#10;Description automatically generated">
            <a:extLst>
              <a:ext uri="{FF2B5EF4-FFF2-40B4-BE49-F238E27FC236}">
                <a16:creationId xmlns:a16="http://schemas.microsoft.com/office/drawing/2014/main" id="{64658B45-28DA-4B34-ACEE-C4E63768A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000" y="2124000"/>
            <a:ext cx="2573095" cy="2573095"/>
          </a:xfrm>
          <a:prstGeom prst="rect">
            <a:avLst/>
          </a:prstGeom>
        </p:spPr>
      </p:pic>
      <p:sp>
        <p:nvSpPr>
          <p:cNvPr id="7" name="Slide Number">
            <a:extLst>
              <a:ext uri="{FF2B5EF4-FFF2-40B4-BE49-F238E27FC236}">
                <a16:creationId xmlns:a16="http://schemas.microsoft.com/office/drawing/2014/main" id="{928E451B-F586-408A-B3E1-9693F4DBB77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3566329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5307A7-5EFB-429B-91B4-4482C94C0DA7}"/>
              </a:ext>
            </a:extLst>
          </p:cNvPr>
          <p:cNvSpPr>
            <a:spLocks noGrp="1"/>
          </p:cNvSpPr>
          <p:nvPr>
            <p:ph type="title"/>
          </p:nvPr>
        </p:nvSpPr>
        <p:spPr/>
        <p:txBody>
          <a:bodyPr/>
          <a:lstStyle/>
          <a:p>
            <a:r>
              <a:rPr lang="en-US" dirty="0"/>
              <a:t>Prefer Squared Paper</a:t>
            </a:r>
          </a:p>
        </p:txBody>
      </p:sp>
      <p:sp>
        <p:nvSpPr>
          <p:cNvPr id="8" name="Content Placeholder 2">
            <a:extLst>
              <a:ext uri="{FF2B5EF4-FFF2-40B4-BE49-F238E27FC236}">
                <a16:creationId xmlns:a16="http://schemas.microsoft.com/office/drawing/2014/main" id="{F0489AC7-EBC6-4382-9F1B-B65CACD85F44}"/>
              </a:ext>
            </a:extLst>
          </p:cNvPr>
          <p:cNvSpPr txBox="1">
            <a:spLocks/>
          </p:cNvSpPr>
          <p:nvPr/>
        </p:nvSpPr>
        <p:spPr>
          <a:xfrm>
            <a:off x="200375" y="1179000"/>
            <a:ext cx="6437399" cy="5445000"/>
          </a:xfrm>
          <a:prstGeom prst="rect">
            <a:avLst/>
          </a:prstGeom>
        </p:spPr>
        <p:txBody>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dirty="0"/>
              <a:t>Squared paper works </a:t>
            </a:r>
            <a:r>
              <a:rPr lang="en-US" b="1" dirty="0">
                <a:solidFill>
                  <a:schemeClr val="bg1"/>
                </a:solidFill>
              </a:rPr>
              <a:t>best for </a:t>
            </a:r>
            <a:br>
              <a:rPr lang="bg-BG" b="1" dirty="0">
                <a:solidFill>
                  <a:schemeClr val="bg1"/>
                </a:solidFill>
              </a:rPr>
            </a:br>
            <a:r>
              <a:rPr lang="en-US" b="1" dirty="0">
                <a:solidFill>
                  <a:schemeClr val="bg1"/>
                </a:solidFill>
              </a:rPr>
              <a:t>algorithmic problems</a:t>
            </a:r>
          </a:p>
          <a:p>
            <a:pPr lvl="1"/>
            <a:r>
              <a:rPr lang="en-US" dirty="0"/>
              <a:t>Easy to draw a </a:t>
            </a:r>
            <a:r>
              <a:rPr lang="en-US" b="1" dirty="0"/>
              <a:t>table</a:t>
            </a:r>
          </a:p>
          <a:p>
            <a:pPr lvl="1"/>
            <a:r>
              <a:rPr lang="en-US" dirty="0"/>
              <a:t>Easy to draw a </a:t>
            </a:r>
            <a:r>
              <a:rPr lang="en-US" b="1" dirty="0"/>
              <a:t>coordinate </a:t>
            </a:r>
            <a:br>
              <a:rPr lang="en-US" b="1" dirty="0"/>
            </a:br>
            <a:r>
              <a:rPr lang="en-US" b="1" dirty="0"/>
              <a:t>system </a:t>
            </a:r>
            <a:r>
              <a:rPr lang="en-US" dirty="0"/>
              <a:t>with objects in it</a:t>
            </a:r>
          </a:p>
          <a:p>
            <a:pPr lvl="1"/>
            <a:r>
              <a:rPr lang="en-US" dirty="0"/>
              <a:t>Easy to calculate </a:t>
            </a:r>
            <a:r>
              <a:rPr lang="en-US" b="1" dirty="0"/>
              <a:t>distances</a:t>
            </a:r>
            <a:endParaRPr lang="bg-BG" b="1" dirty="0"/>
          </a:p>
          <a:p>
            <a:pPr lvl="1"/>
            <a:r>
              <a:rPr lang="en-US" dirty="0"/>
              <a:t>Easy to sketch a </a:t>
            </a:r>
            <a:r>
              <a:rPr lang="en-US" b="1" dirty="0"/>
              <a:t>problem</a:t>
            </a:r>
            <a:r>
              <a:rPr lang="en-US" dirty="0"/>
              <a:t> and </a:t>
            </a:r>
            <a:br>
              <a:rPr lang="en-US" dirty="0"/>
            </a:br>
            <a:r>
              <a:rPr lang="en-US" b="1" dirty="0"/>
              <a:t>solution ideas</a:t>
            </a:r>
          </a:p>
          <a:p>
            <a:r>
              <a:rPr lang="en-US" dirty="0"/>
              <a:t>Use pens of different </a:t>
            </a:r>
            <a:r>
              <a:rPr lang="en-US" b="1" dirty="0"/>
              <a:t>colors</a:t>
            </a:r>
          </a:p>
        </p:txBody>
      </p:sp>
      <p:pic>
        <p:nvPicPr>
          <p:cNvPr id="9" name="Picture 8">
            <a:extLst>
              <a:ext uri="{FF2B5EF4-FFF2-40B4-BE49-F238E27FC236}">
                <a16:creationId xmlns:a16="http://schemas.microsoft.com/office/drawing/2014/main" id="{4B66ACD0-58E1-425D-A340-5CD1155855F9}"/>
              </a:ext>
            </a:extLst>
          </p:cNvPr>
          <p:cNvPicPr>
            <a:picLocks noChangeAspect="1"/>
          </p:cNvPicPr>
          <p:nvPr/>
        </p:nvPicPr>
        <p:blipFill rotWithShape="1">
          <a:blip r:embed="rId3"/>
          <a:srcRect t="1304" b="1208"/>
          <a:stretch/>
        </p:blipFill>
        <p:spPr>
          <a:xfrm>
            <a:off x="6681000" y="1331348"/>
            <a:ext cx="4055927" cy="5067652"/>
          </a:xfrm>
          <a:prstGeom prst="roundRect">
            <a:avLst>
              <a:gd name="adj" fmla="val 2782"/>
            </a:avLst>
          </a:prstGeom>
          <a:effectLst>
            <a:softEdge rad="63500"/>
          </a:effectLst>
        </p:spPr>
      </p:pic>
      <p:sp>
        <p:nvSpPr>
          <p:cNvPr id="7" name="Slide Number">
            <a:extLst>
              <a:ext uri="{FF2B5EF4-FFF2-40B4-BE49-F238E27FC236}">
                <a16:creationId xmlns:a16="http://schemas.microsoft.com/office/drawing/2014/main" id="{022F2718-AB36-4080-8D79-5E9587F4111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pic>
        <p:nvPicPr>
          <p:cNvPr id="22" name="Picture 21">
            <a:extLst>
              <a:ext uri="{FF2B5EF4-FFF2-40B4-BE49-F238E27FC236}">
                <a16:creationId xmlns:a16="http://schemas.microsoft.com/office/drawing/2014/main" id="{F332D36B-222E-4E43-B550-337C79143ED4}"/>
              </a:ext>
            </a:extLst>
          </p:cNvPr>
          <p:cNvPicPr>
            <a:picLocks noChangeAspect="1"/>
          </p:cNvPicPr>
          <p:nvPr/>
        </p:nvPicPr>
        <p:blipFill>
          <a:blip r:embed="rId4"/>
          <a:stretch>
            <a:fillRect/>
          </a:stretch>
        </p:blipFill>
        <p:spPr>
          <a:xfrm>
            <a:off x="7221000" y="1513816"/>
            <a:ext cx="3301141" cy="1291889"/>
          </a:xfrm>
          <a:prstGeom prst="rect">
            <a:avLst/>
          </a:prstGeom>
        </p:spPr>
      </p:pic>
      <p:pic>
        <p:nvPicPr>
          <p:cNvPr id="25" name="Picture 24">
            <a:extLst>
              <a:ext uri="{FF2B5EF4-FFF2-40B4-BE49-F238E27FC236}">
                <a16:creationId xmlns:a16="http://schemas.microsoft.com/office/drawing/2014/main" id="{09519A22-2A7E-4207-ACF9-C5189A161D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377172" y="2868715"/>
            <a:ext cx="2776448" cy="1457320"/>
          </a:xfrm>
          <a:prstGeom prst="rect">
            <a:avLst/>
          </a:prstGeom>
        </p:spPr>
      </p:pic>
      <p:pic>
        <p:nvPicPr>
          <p:cNvPr id="27" name="Picture 26">
            <a:extLst>
              <a:ext uri="{FF2B5EF4-FFF2-40B4-BE49-F238E27FC236}">
                <a16:creationId xmlns:a16="http://schemas.microsoft.com/office/drawing/2014/main" id="{3740C933-0B9B-4070-840E-52A362EF09F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124931" y="2706504"/>
            <a:ext cx="1406309" cy="222224"/>
          </a:xfrm>
          <a:prstGeom prst="rect">
            <a:avLst/>
          </a:prstGeom>
        </p:spPr>
      </p:pic>
      <p:pic>
        <p:nvPicPr>
          <p:cNvPr id="36" name="Picture 35">
            <a:extLst>
              <a:ext uri="{FF2B5EF4-FFF2-40B4-BE49-F238E27FC236}">
                <a16:creationId xmlns:a16="http://schemas.microsoft.com/office/drawing/2014/main" id="{D92B1489-5EA9-460D-8015-181E48CD4D24}"/>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81168" y="4454320"/>
            <a:ext cx="2861915" cy="1845851"/>
          </a:xfrm>
          <a:prstGeom prst="rect">
            <a:avLst/>
          </a:prstGeom>
        </p:spPr>
      </p:pic>
    </p:spTree>
    <p:extLst>
      <p:ext uri="{BB962C8B-B14F-4D97-AF65-F5344CB8AC3E}">
        <p14:creationId xmlns:p14="http://schemas.microsoft.com/office/powerpoint/2010/main" val="5770008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C58BE-0BCD-429F-A408-F34CBB0D677B}"/>
              </a:ext>
            </a:extLst>
          </p:cNvPr>
          <p:cNvSpPr>
            <a:spLocks noGrp="1"/>
          </p:cNvSpPr>
          <p:nvPr>
            <p:ph type="sldNum" sz="quarter" idx="5"/>
          </p:nvPr>
        </p:nvSpPr>
        <p:spPr/>
        <p:txBody>
          <a:bodyPr/>
          <a:lstStyle/>
          <a:p>
            <a:fld id="{2BF067CD-8E6B-4360-9AA8-C5DF2A48A6D1}" type="slidenum">
              <a:rPr lang="en-US" noProof="0" smtClean="0"/>
              <a:pPr/>
              <a:t>35</a:t>
            </a:fld>
            <a:endParaRPr lang="en-US" noProof="0"/>
          </a:p>
        </p:txBody>
      </p:sp>
      <p:sp>
        <p:nvSpPr>
          <p:cNvPr id="7" name="Text Placeholder 6">
            <a:extLst>
              <a:ext uri="{FF2B5EF4-FFF2-40B4-BE49-F238E27FC236}">
                <a16:creationId xmlns:a16="http://schemas.microsoft.com/office/drawing/2014/main" id="{E7E34D8C-F5ED-450E-9609-14869B27028B}"/>
              </a:ext>
            </a:extLst>
          </p:cNvPr>
          <p:cNvSpPr>
            <a:spLocks noGrp="1"/>
          </p:cNvSpPr>
          <p:nvPr>
            <p:ph type="body" sz="quarter" idx="10"/>
          </p:nvPr>
        </p:nvSpPr>
        <p:spPr/>
        <p:txBody>
          <a:bodyPr>
            <a:normAutofit lnSpcReduction="10000"/>
          </a:bodyPr>
          <a:lstStyle/>
          <a:p>
            <a:r>
              <a:rPr lang="en-US" dirty="0"/>
              <a:t>At the exam you have </a:t>
            </a:r>
            <a:r>
              <a:rPr lang="en-US" b="1" dirty="0"/>
              <a:t>limited time</a:t>
            </a:r>
            <a:r>
              <a:rPr lang="en-US" dirty="0"/>
              <a:t>!</a:t>
            </a:r>
          </a:p>
          <a:p>
            <a:pPr lvl="1"/>
            <a:r>
              <a:rPr lang="en-US" dirty="0"/>
              <a:t>Start with the problem, which will take</a:t>
            </a:r>
            <a:r>
              <a:rPr lang="bg-BG" dirty="0"/>
              <a:t> </a:t>
            </a:r>
            <a:r>
              <a:rPr lang="en-US" dirty="0"/>
              <a:t>you the </a:t>
            </a:r>
            <a:r>
              <a:rPr lang="en-US" b="1" dirty="0"/>
              <a:t>least time</a:t>
            </a:r>
          </a:p>
          <a:p>
            <a:pPr lvl="1"/>
            <a:r>
              <a:rPr lang="en-US" dirty="0"/>
              <a:t>Then, again the problem, which will take</a:t>
            </a:r>
            <a:r>
              <a:rPr lang="bg-BG" dirty="0"/>
              <a:t> </a:t>
            </a:r>
            <a:r>
              <a:rPr lang="en-US" dirty="0"/>
              <a:t>you the </a:t>
            </a:r>
            <a:r>
              <a:rPr lang="en-US" b="1" dirty="0"/>
              <a:t>least time</a:t>
            </a:r>
          </a:p>
          <a:p>
            <a:r>
              <a:rPr lang="en-US" dirty="0"/>
              <a:t>When you achieve a result of 80/100 or 90/100</a:t>
            </a:r>
          </a:p>
          <a:p>
            <a:pPr lvl="1"/>
            <a:r>
              <a:rPr lang="en-US" dirty="0"/>
              <a:t>Think carefully for the </a:t>
            </a:r>
            <a:r>
              <a:rPr lang="en-US" b="1" dirty="0"/>
              <a:t>edge cases </a:t>
            </a:r>
            <a:r>
              <a:rPr lang="en-US" dirty="0">
                <a:sym typeface="Wingdings" panose="05000000000000000000" pitchFamily="2" charset="2"/>
              </a:rPr>
              <a:t> try to handle them</a:t>
            </a:r>
          </a:p>
          <a:p>
            <a:pPr lvl="1"/>
            <a:r>
              <a:rPr lang="en-US" dirty="0">
                <a:sym typeface="Wingdings" panose="05000000000000000000" pitchFamily="2" charset="2"/>
              </a:rPr>
              <a:t>After you spend </a:t>
            </a:r>
            <a:r>
              <a:rPr lang="en-US" b="1" dirty="0">
                <a:sym typeface="Wingdings" panose="05000000000000000000" pitchFamily="2" charset="2"/>
              </a:rPr>
              <a:t>10-15 minutes</a:t>
            </a:r>
            <a:r>
              <a:rPr lang="en-US" dirty="0">
                <a:sym typeface="Wingdings" panose="05000000000000000000" pitchFamily="2" charset="2"/>
              </a:rPr>
              <a:t> on the last few tests, stop!</a:t>
            </a:r>
          </a:p>
          <a:p>
            <a:r>
              <a:rPr lang="en-US" b="1" dirty="0">
                <a:sym typeface="Wingdings" panose="05000000000000000000" pitchFamily="2" charset="2"/>
              </a:rPr>
              <a:t>Don't spend hours </a:t>
            </a:r>
            <a:r>
              <a:rPr lang="en-US" dirty="0">
                <a:sym typeface="Wingdings" panose="05000000000000000000" pitchFamily="2" charset="2"/>
              </a:rPr>
              <a:t>for the last 10% of the tests!</a:t>
            </a:r>
          </a:p>
          <a:p>
            <a:pPr lvl="1"/>
            <a:r>
              <a:rPr lang="en-US" dirty="0">
                <a:sym typeface="Wingdings" panose="05000000000000000000" pitchFamily="2" charset="2"/>
              </a:rPr>
              <a:t>Achieving a score of 80-90% of 3 problems</a:t>
            </a:r>
            <a:br>
              <a:rPr lang="en-US" dirty="0">
                <a:sym typeface="Wingdings" panose="05000000000000000000" pitchFamily="2" charset="2"/>
              </a:rPr>
            </a:br>
            <a:r>
              <a:rPr lang="en-US" dirty="0">
                <a:sym typeface="Wingdings" panose="05000000000000000000" pitchFamily="2" charset="2"/>
              </a:rPr>
              <a:t>is better than 100% of just 1 problem</a:t>
            </a:r>
            <a:endParaRPr lang="en-US" dirty="0"/>
          </a:p>
        </p:txBody>
      </p:sp>
      <p:sp>
        <p:nvSpPr>
          <p:cNvPr id="6" name="Title 5">
            <a:extLst>
              <a:ext uri="{FF2B5EF4-FFF2-40B4-BE49-F238E27FC236}">
                <a16:creationId xmlns:a16="http://schemas.microsoft.com/office/drawing/2014/main" id="{CEFA1361-4B73-4EDA-B6EC-2CD8993A9165}"/>
              </a:ext>
            </a:extLst>
          </p:cNvPr>
          <p:cNvSpPr>
            <a:spLocks noGrp="1"/>
          </p:cNvSpPr>
          <p:nvPr>
            <p:ph type="title"/>
          </p:nvPr>
        </p:nvSpPr>
        <p:spPr/>
        <p:txBody>
          <a:bodyPr/>
          <a:lstStyle/>
          <a:p>
            <a:r>
              <a:rPr lang="en-US" dirty="0"/>
              <a:t>Managing Your Time</a:t>
            </a:r>
          </a:p>
        </p:txBody>
      </p:sp>
    </p:spTree>
    <p:extLst>
      <p:ext uri="{BB962C8B-B14F-4D97-AF65-F5344CB8AC3E}">
        <p14:creationId xmlns:p14="http://schemas.microsoft.com/office/powerpoint/2010/main" val="15837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#1</a:t>
            </a:r>
            <a:r>
              <a:rPr lang="en-US" sz="3200" dirty="0"/>
              <a:t>: start coding at the first 5 minutes</a:t>
            </a:r>
          </a:p>
          <a:p>
            <a:pPr lvl="1">
              <a:lnSpc>
                <a:spcPct val="100000"/>
              </a:lnSpc>
            </a:pPr>
            <a:r>
              <a:rPr lang="en-US" sz="3000" dirty="0"/>
              <a:t>These students </a:t>
            </a:r>
            <a:r>
              <a:rPr lang="en-US" sz="3000" b="1" dirty="0"/>
              <a:t>have not read </a:t>
            </a:r>
            <a:r>
              <a:rPr lang="en-US" sz="3000" dirty="0"/>
              <a:t>the problems</a:t>
            </a:r>
            <a:r>
              <a:rPr lang="bg-BG" sz="3000" dirty="0"/>
              <a:t> (</a:t>
            </a:r>
            <a:r>
              <a:rPr lang="en-US" sz="3000" dirty="0"/>
              <a:t>and will fail)</a:t>
            </a:r>
          </a:p>
          <a:p>
            <a:pPr lvl="1">
              <a:lnSpc>
                <a:spcPct val="100000"/>
              </a:lnSpc>
            </a:pPr>
            <a:r>
              <a:rPr lang="en-US" sz="3000" dirty="0"/>
              <a:t>They don't start with </a:t>
            </a:r>
            <a:r>
              <a:rPr lang="en-US" sz="3000" b="1" dirty="0"/>
              <a:t>the easiest problem</a:t>
            </a:r>
            <a:r>
              <a:rPr lang="en-US" sz="3000" dirty="0"/>
              <a:t>, but with the first one</a:t>
            </a:r>
          </a:p>
          <a:p>
            <a:pPr>
              <a:lnSpc>
                <a:spcPct val="100000"/>
              </a:lnSpc>
            </a:pPr>
            <a:r>
              <a:rPr lang="en-US" sz="3200" b="1" dirty="0"/>
              <a:t>Wrong approach #2</a:t>
            </a:r>
            <a:r>
              <a:rPr lang="en-US" sz="3200" dirty="0"/>
              <a:t>: don't use pen + paper</a:t>
            </a:r>
          </a:p>
          <a:p>
            <a:pPr lvl="1">
              <a:lnSpc>
                <a:spcPct val="100000"/>
              </a:lnSpc>
            </a:pPr>
            <a:r>
              <a:rPr lang="en-US" sz="3000" dirty="0"/>
              <a:t>These students try to </a:t>
            </a:r>
            <a:r>
              <a:rPr lang="en-US" sz="3000" b="1" dirty="0"/>
              <a:t>invent solutions in their minds</a:t>
            </a:r>
          </a:p>
          <a:p>
            <a:pPr lvl="1">
              <a:lnSpc>
                <a:spcPct val="100000"/>
              </a:lnSpc>
            </a:pPr>
            <a:r>
              <a:rPr lang="en-US" sz="3000" dirty="0"/>
              <a:t>Instead of </a:t>
            </a:r>
            <a:r>
              <a:rPr lang="en-US" sz="3000" b="1" dirty="0"/>
              <a:t>visualizing their ideas </a:t>
            </a:r>
            <a:r>
              <a:rPr lang="en-US" sz="3000" dirty="0"/>
              <a:t>on a sheet of paper</a:t>
            </a:r>
          </a:p>
          <a:p>
            <a:pPr>
              <a:lnSpc>
                <a:spcPct val="100000"/>
              </a:lnSpc>
            </a:pPr>
            <a:r>
              <a:rPr lang="en-US" sz="3200" b="1" dirty="0"/>
              <a:t>Wrong approach #</a:t>
            </a:r>
            <a:r>
              <a:rPr lang="bg-BG" sz="3200" b="1" dirty="0"/>
              <a:t>3</a:t>
            </a:r>
            <a:r>
              <a:rPr lang="en-US" sz="3200" dirty="0"/>
              <a:t>: debugging in your mind</a:t>
            </a:r>
          </a:p>
          <a:p>
            <a:pPr lvl="1">
              <a:lnSpc>
                <a:spcPct val="100000"/>
              </a:lnSpc>
            </a:pPr>
            <a:r>
              <a:rPr lang="en-US" sz="3000" dirty="0"/>
              <a:t>Trying to find the bugs by </a:t>
            </a:r>
            <a:r>
              <a:rPr lang="en-US" sz="3000" b="1" dirty="0"/>
              <a:t>reading the code</a:t>
            </a:r>
          </a:p>
          <a:p>
            <a:pPr lvl="1">
              <a:lnSpc>
                <a:spcPct val="100000"/>
              </a:lnSpc>
            </a:pPr>
            <a:r>
              <a:rPr lang="en-US" sz="3000" dirty="0"/>
              <a:t>This is wrong: </a:t>
            </a:r>
            <a:r>
              <a:rPr lang="en-US" sz="3000" b="1" dirty="0"/>
              <a:t>you have a debugger </a:t>
            </a:r>
            <a:r>
              <a:rPr lang="en-US" sz="3000" dirty="0"/>
              <a:t>in your IDE!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a:t>
            </a:r>
          </a:p>
        </p:txBody>
      </p:sp>
    </p:spTree>
    <p:extLst>
      <p:ext uri="{BB962C8B-B14F-4D97-AF65-F5344CB8AC3E}">
        <p14:creationId xmlns:p14="http://schemas.microsoft.com/office/powerpoint/2010/main" val="2784819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spcBef>
                <a:spcPts val="400"/>
              </a:spcBef>
            </a:pPr>
            <a:r>
              <a:rPr lang="en-US" sz="3200" b="1" dirty="0"/>
              <a:t>Wrong approach #4</a:t>
            </a:r>
            <a:r>
              <a:rPr lang="en-US" sz="3200" dirty="0"/>
              <a:t>: spend all the time at the first problem</a:t>
            </a:r>
          </a:p>
          <a:p>
            <a:pPr lvl="1">
              <a:lnSpc>
                <a:spcPct val="100000"/>
              </a:lnSpc>
              <a:spcBef>
                <a:spcPts val="400"/>
              </a:spcBef>
            </a:pPr>
            <a:r>
              <a:rPr lang="en-US" sz="3000" dirty="0"/>
              <a:t>Some students spend 4 hours at the first problem</a:t>
            </a:r>
          </a:p>
          <a:p>
            <a:pPr lvl="1">
              <a:lnSpc>
                <a:spcPct val="100000"/>
              </a:lnSpc>
              <a:spcBef>
                <a:spcPts val="400"/>
              </a:spcBef>
            </a:pPr>
            <a:r>
              <a:rPr lang="en-US" sz="3000" dirty="0"/>
              <a:t>This is wrong: when you spend 1 hour at certain problem, without a significant progress </a:t>
            </a:r>
            <a:r>
              <a:rPr lang="en-US" sz="3000" dirty="0">
                <a:sym typeface="Wingdings" panose="05000000000000000000" pitchFamily="2" charset="2"/>
              </a:rPr>
              <a:t> go to the next problem!</a:t>
            </a:r>
          </a:p>
          <a:p>
            <a:pPr lvl="1">
              <a:lnSpc>
                <a:spcPct val="100000"/>
              </a:lnSpc>
              <a:spcBef>
                <a:spcPts val="400"/>
              </a:spcBef>
            </a:pPr>
            <a:r>
              <a:rPr lang="en-US" sz="3000" dirty="0">
                <a:sym typeface="Wingdings" panose="05000000000000000000" pitchFamily="2" charset="2"/>
              </a:rPr>
              <a:t>You can go back to the first problem, after you solve the others</a:t>
            </a:r>
            <a:endParaRPr lang="en-US" sz="3000" dirty="0"/>
          </a:p>
          <a:p>
            <a:pPr>
              <a:lnSpc>
                <a:spcPct val="100000"/>
              </a:lnSpc>
              <a:spcBef>
                <a:spcPts val="400"/>
              </a:spcBef>
            </a:pPr>
            <a:r>
              <a:rPr lang="en-US" sz="3200" b="1" dirty="0"/>
              <a:t>Wrong approach #5</a:t>
            </a:r>
            <a:r>
              <a:rPr lang="en-US" sz="3200" dirty="0"/>
              <a:t>: spend hours trying to fix a bug</a:t>
            </a:r>
          </a:p>
          <a:p>
            <a:pPr lvl="1">
              <a:lnSpc>
                <a:spcPct val="100000"/>
              </a:lnSpc>
              <a:spcBef>
                <a:spcPts val="400"/>
              </a:spcBef>
            </a:pPr>
            <a:r>
              <a:rPr lang="en-US" sz="3000" dirty="0"/>
              <a:t>Some students spend hours to move from 90% to 100%</a:t>
            </a:r>
            <a:br>
              <a:rPr lang="en-US" sz="3000" dirty="0"/>
            </a:br>
            <a:r>
              <a:rPr lang="en-US" sz="3000" dirty="0"/>
              <a:t>for the first problem </a:t>
            </a:r>
            <a:r>
              <a:rPr lang="en-US" sz="3000" dirty="0">
                <a:sym typeface="Wingdings" panose="05000000000000000000" pitchFamily="2" charset="2"/>
              </a:rPr>
              <a:t>and never start the next problem</a:t>
            </a:r>
            <a:endParaRPr lang="en-US" sz="3000" dirty="0"/>
          </a:p>
          <a:p>
            <a:pPr lvl="1">
              <a:lnSpc>
                <a:spcPct val="100000"/>
              </a:lnSpc>
              <a:spcBef>
                <a:spcPts val="400"/>
              </a:spcBef>
            </a:pPr>
            <a:r>
              <a:rPr lang="en-US" sz="3000" b="1" dirty="0"/>
              <a:t>Move on the next problem </a:t>
            </a:r>
            <a:r>
              <a:rPr lang="en-US" sz="3000" dirty="0"/>
              <a:t>shortly</a:t>
            </a:r>
            <a:br>
              <a:rPr lang="en-US" sz="3000" dirty="0"/>
            </a:br>
            <a:r>
              <a:rPr lang="en-US" sz="3000" dirty="0"/>
              <a:t>after you reach 70%-90% of the score!</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(2)</a:t>
            </a:r>
          </a:p>
        </p:txBody>
      </p:sp>
    </p:spTree>
    <p:extLst>
      <p:ext uri="{BB962C8B-B14F-4D97-AF65-F5344CB8AC3E}">
        <p14:creationId xmlns:p14="http://schemas.microsoft.com/office/powerpoint/2010/main" val="2142094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F68B2-A46A-41B7-8FBA-F6CB6C27709A}"/>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a16="http://schemas.microsoft.com/office/drawing/2014/main" id="{B85D2057-E985-4281-99A2-172C04D47B40}"/>
              </a:ext>
            </a:extLst>
          </p:cNvPr>
          <p:cNvSpPr>
            <a:spLocks noGrp="1"/>
          </p:cNvSpPr>
          <p:nvPr>
            <p:ph type="body" sz="quarter" idx="10"/>
          </p:nvPr>
        </p:nvSpPr>
        <p:spPr/>
        <p:txBody>
          <a:bodyPr>
            <a:noAutofit/>
          </a:bodyPr>
          <a:lstStyle/>
          <a:p>
            <a:pPr>
              <a:lnSpc>
                <a:spcPct val="100000"/>
              </a:lnSpc>
            </a:pPr>
            <a:r>
              <a:rPr lang="en-US" sz="3200" b="1" dirty="0"/>
              <a:t>Wrong approach #6</a:t>
            </a:r>
            <a:r>
              <a:rPr lang="en-US" sz="3200" dirty="0"/>
              <a:t>: don't take a break, when you block</a:t>
            </a:r>
          </a:p>
          <a:p>
            <a:pPr lvl="1">
              <a:lnSpc>
                <a:spcPct val="100000"/>
              </a:lnSpc>
            </a:pPr>
            <a:r>
              <a:rPr lang="en-US" sz="3000" dirty="0"/>
              <a:t>Everyone can </a:t>
            </a:r>
            <a:r>
              <a:rPr lang="en-US" sz="3000" b="1" dirty="0"/>
              <a:t>block</a:t>
            </a:r>
            <a:r>
              <a:rPr lang="bg-BG" sz="3000" dirty="0"/>
              <a:t>, </a:t>
            </a:r>
            <a:r>
              <a:rPr lang="en-US" sz="3000" dirty="0"/>
              <a:t>get nervous, or become distracted</a:t>
            </a:r>
          </a:p>
          <a:p>
            <a:pPr lvl="1">
              <a:lnSpc>
                <a:spcPct val="100000"/>
              </a:lnSpc>
            </a:pPr>
            <a:r>
              <a:rPr lang="en-US" sz="3000" dirty="0"/>
              <a:t>Take a </a:t>
            </a:r>
            <a:r>
              <a:rPr lang="en-US" sz="3000" b="1" dirty="0"/>
              <a:t>short break</a:t>
            </a:r>
            <a:r>
              <a:rPr lang="en-US" sz="3000" dirty="0"/>
              <a:t>, go outside, breathe, calm down</a:t>
            </a:r>
          </a:p>
          <a:p>
            <a:pPr>
              <a:lnSpc>
                <a:spcPct val="100000"/>
              </a:lnSpc>
            </a:pPr>
            <a:r>
              <a:rPr lang="en-US" sz="3200" b="1" dirty="0"/>
              <a:t>Wrong approach #7</a:t>
            </a:r>
            <a:r>
              <a:rPr lang="en-US" sz="3200" dirty="0"/>
              <a:t>: come to the exam unprepared</a:t>
            </a:r>
          </a:p>
          <a:p>
            <a:pPr lvl="1">
              <a:lnSpc>
                <a:spcPct val="100000"/>
              </a:lnSpc>
            </a:pPr>
            <a:r>
              <a:rPr lang="en-US" sz="3000" dirty="0"/>
              <a:t>Prepare yourself, study hard, practice a lot, solve sample exams</a:t>
            </a:r>
          </a:p>
          <a:p>
            <a:pPr lvl="1">
              <a:lnSpc>
                <a:spcPct val="100000"/>
              </a:lnSpc>
            </a:pPr>
            <a:r>
              <a:rPr lang="en-US" sz="3000" dirty="0"/>
              <a:t>You are ready, when you can solve any previous exam for 1-2 hours</a:t>
            </a:r>
          </a:p>
          <a:p>
            <a:pPr>
              <a:lnSpc>
                <a:spcPct val="100000"/>
              </a:lnSpc>
            </a:pPr>
            <a:r>
              <a:rPr lang="en-US" sz="3200" b="1" dirty="0"/>
              <a:t>Wrong approach #8</a:t>
            </a:r>
            <a:r>
              <a:rPr lang="en-US" sz="3200" dirty="0"/>
              <a:t>: trying to cheat</a:t>
            </a:r>
          </a:p>
          <a:p>
            <a:pPr lvl="1">
              <a:lnSpc>
                <a:spcPct val="100000"/>
              </a:lnSpc>
            </a:pPr>
            <a:r>
              <a:rPr lang="en-US" sz="3000" dirty="0"/>
              <a:t>Many students try to cheat (e.g. use help from friends)</a:t>
            </a:r>
          </a:p>
          <a:p>
            <a:pPr lvl="1">
              <a:lnSpc>
                <a:spcPct val="100000"/>
              </a:lnSpc>
            </a:pPr>
            <a:r>
              <a:rPr lang="en-US" sz="3000" dirty="0"/>
              <a:t>Cheating is bad for you! Who will do your future job?</a:t>
            </a:r>
          </a:p>
        </p:txBody>
      </p:sp>
      <p:sp>
        <p:nvSpPr>
          <p:cNvPr id="4" name="Title 3">
            <a:extLst>
              <a:ext uri="{FF2B5EF4-FFF2-40B4-BE49-F238E27FC236}">
                <a16:creationId xmlns:a16="http://schemas.microsoft.com/office/drawing/2014/main" id="{67BA31C2-0A1C-4804-BA2C-24C7AAEA02EC}"/>
              </a:ext>
            </a:extLst>
          </p:cNvPr>
          <p:cNvSpPr>
            <a:spLocks noGrp="1"/>
          </p:cNvSpPr>
          <p:nvPr>
            <p:ph type="title"/>
          </p:nvPr>
        </p:nvSpPr>
        <p:spPr/>
        <p:txBody>
          <a:bodyPr/>
          <a:lstStyle/>
          <a:p>
            <a:r>
              <a:rPr lang="en-US" dirty="0"/>
              <a:t>Typical Mistakes at the Exam (3)</a:t>
            </a:r>
          </a:p>
        </p:txBody>
      </p:sp>
    </p:spTree>
    <p:extLst>
      <p:ext uri="{BB962C8B-B14F-4D97-AF65-F5344CB8AC3E}">
        <p14:creationId xmlns:p14="http://schemas.microsoft.com/office/powerpoint/2010/main" val="2948955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3443BFDE-16D3-4E5D-9D8E-D6304E904A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6" y="1355161"/>
            <a:ext cx="8632995" cy="5300339"/>
            <a:chOff x="461341" y="1509124"/>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61341" y="1509124"/>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ko-KR" altLang="en-US" sz="3200" dirty="0">
                <a:solidFill>
                  <a:schemeClr val="bg2"/>
                </a:solidFill>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chemeClr val="bg1"/>
                </a:buClr>
                <a:buFont typeface="Arial" panose="020B0604020202020204" pitchFamily="34" charset="0"/>
                <a:buChar char="•"/>
              </a:pPr>
              <a:endParaRPr lang="ko-KR" altLang="en-US" sz="2399" dirty="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24240"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2" name="Rectangle 1"/>
          <p:cNvSpPr/>
          <p:nvPr/>
        </p:nvSpPr>
        <p:spPr>
          <a:xfrm>
            <a:off x="651697" y="1626787"/>
            <a:ext cx="7906876" cy="4612801"/>
          </a:xfrm>
          <a:prstGeom prst="rect">
            <a:avLst/>
          </a:prstGeom>
          <a:noFill/>
        </p:spPr>
        <p:txBody>
          <a:bodyPr wrap="square" lIns="91440" tIns="45720" rIns="91440" bIns="45720">
            <a:spAutoFit/>
          </a:bodyPr>
          <a:lstStyle/>
          <a:p>
            <a:pPr marL="354013" indent="-354013">
              <a:lnSpc>
                <a:spcPct val="110000"/>
              </a:lnSpc>
              <a:spcBef>
                <a:spcPts val="600"/>
              </a:spcBef>
              <a:spcAft>
                <a:spcPts val="600"/>
              </a:spcAft>
              <a:buFont typeface="Wingdings" panose="05000000000000000000" pitchFamily="2" charset="2"/>
              <a:buChar char="§"/>
            </a:pPr>
            <a:r>
              <a:rPr lang="en-US" sz="3400" b="1" spc="50" dirty="0">
                <a:ln w="0"/>
                <a:solidFill>
                  <a:schemeClr val="bg2"/>
                </a:solidFill>
              </a:rPr>
              <a:t>The stages of </a:t>
            </a:r>
            <a:r>
              <a:rPr lang="en-US" sz="3400" b="1" spc="50" dirty="0">
                <a:ln w="0"/>
                <a:solidFill>
                  <a:schemeClr val="bg1"/>
                </a:solidFill>
              </a:rPr>
              <a:t>problem solving</a:t>
            </a:r>
            <a:r>
              <a:rPr lang="en-US" sz="3400" b="1" spc="50" dirty="0">
                <a:ln w="0"/>
                <a:solidFill>
                  <a:schemeClr val="bg2"/>
                </a:solidFill>
              </a:rPr>
              <a:t>:</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Define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Analyze</a:t>
            </a:r>
            <a:r>
              <a:rPr lang="en-US" sz="3000" b="1" spc="50" dirty="0">
                <a:ln w="0"/>
                <a:solidFill>
                  <a:schemeClr val="bg2"/>
                </a:solidFill>
              </a:rPr>
              <a:t> the problem</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Identify </a:t>
            </a:r>
            <a:r>
              <a:rPr lang="en-US" sz="3000" b="1" spc="50" dirty="0">
                <a:ln w="0"/>
                <a:solidFill>
                  <a:schemeClr val="bg1"/>
                </a:solidFill>
              </a:rPr>
              <a:t>potential solutions</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2"/>
                </a:solidFill>
              </a:rPr>
              <a:t>Evaluate and choose the </a:t>
            </a:r>
            <a:r>
              <a:rPr lang="en-US" sz="3000" b="1" spc="50" dirty="0">
                <a:ln w="0"/>
                <a:solidFill>
                  <a:schemeClr val="bg1"/>
                </a:solidFill>
              </a:rPr>
              <a:t>best</a:t>
            </a:r>
            <a:r>
              <a:rPr lang="en-US" sz="3000" b="1" spc="50" dirty="0">
                <a:ln w="0"/>
                <a:solidFill>
                  <a:schemeClr val="bg2"/>
                </a:solidFill>
              </a:rPr>
              <a:t> </a:t>
            </a:r>
            <a:r>
              <a:rPr lang="en-US" sz="3000" b="1" spc="50" dirty="0">
                <a:ln w="0"/>
                <a:solidFill>
                  <a:schemeClr val="bg1"/>
                </a:solidFill>
              </a:rPr>
              <a:t>solution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Algorithm</a:t>
            </a:r>
            <a:r>
              <a:rPr lang="en-US" sz="3000" b="1" spc="50" dirty="0">
                <a:ln w="0"/>
                <a:solidFill>
                  <a:schemeClr val="bg2"/>
                </a:solidFill>
              </a:rPr>
              <a:t> (action plan)</a:t>
            </a:r>
          </a:p>
          <a:p>
            <a:pPr marL="895350" lvl="1" indent="-438150">
              <a:lnSpc>
                <a:spcPct val="110000"/>
              </a:lnSpc>
              <a:spcBef>
                <a:spcPts val="600"/>
              </a:spcBef>
              <a:spcAft>
                <a:spcPts val="600"/>
              </a:spcAft>
              <a:buFont typeface="Wingdings" pitchFamily="2" charset="2"/>
              <a:buChar char="§"/>
            </a:pPr>
            <a:r>
              <a:rPr lang="en-US" sz="3000" b="1" spc="50" dirty="0">
                <a:ln w="0"/>
                <a:solidFill>
                  <a:schemeClr val="bg1"/>
                </a:solidFill>
              </a:rPr>
              <a:t>Implement</a:t>
            </a:r>
            <a:r>
              <a:rPr lang="en-US" sz="3000" b="1" spc="50" dirty="0">
                <a:ln w="0"/>
                <a:solidFill>
                  <a:schemeClr val="bg2"/>
                </a:solidFill>
              </a:rPr>
              <a:t> and </a:t>
            </a:r>
            <a:r>
              <a:rPr lang="en-US" sz="3000" b="1" spc="50" dirty="0">
                <a:ln w="0"/>
                <a:solidFill>
                  <a:schemeClr val="bg1"/>
                </a:solidFill>
              </a:rPr>
              <a:t>review</a:t>
            </a:r>
            <a:r>
              <a:rPr lang="en-US" sz="3000" b="1" spc="50" dirty="0">
                <a:ln w="0"/>
                <a:solidFill>
                  <a:schemeClr val="bg2"/>
                </a:solidFill>
              </a:rPr>
              <a:t> results</a:t>
            </a:r>
          </a:p>
        </p:txBody>
      </p:sp>
    </p:spTree>
    <p:extLst>
      <p:ext uri="{BB962C8B-B14F-4D97-AF65-F5344CB8AC3E}">
        <p14:creationId xmlns:p14="http://schemas.microsoft.com/office/powerpoint/2010/main" val="33420652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id="{F32C7C25-9D64-4BC0-9C27-307D8EBF10B4}"/>
              </a:ext>
            </a:extLst>
          </p:cNvPr>
          <p:cNvSpPr>
            <a:spLocks noGrp="1"/>
          </p:cNvSpPr>
          <p:nvPr>
            <p:ph type="title" sz="quarter" idx="10"/>
          </p:nvPr>
        </p:nvSpPr>
        <p:spPr>
          <a:xfrm>
            <a:off x="2721001" y="4541788"/>
            <a:ext cx="6750000" cy="1992212"/>
          </a:xfrm>
        </p:spPr>
        <p:txBody>
          <a:bodyPr/>
          <a:lstStyle/>
          <a:p>
            <a:r>
              <a:rPr lang="en-US" dirty="0"/>
              <a:t>Fundamental Skills of 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6732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566821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42</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fld id="{2BF067CD-8E6B-4360-9AA8-C5DF2A48A6D1}" type="slidenum">
              <a:rPr lang="en-US" smtClean="0"/>
              <a:pPr/>
              <a:t>43</a:t>
            </a:fld>
            <a:endParaRPr lang="en-US" dirty="0"/>
          </a:p>
        </p:txBody>
      </p:sp>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61DDD1-FF4F-45D1-8408-64A0C601FBEA}"/>
              </a:ext>
            </a:extLst>
          </p:cNvPr>
          <p:cNvSpPr>
            <a:spLocks noGrp="1"/>
          </p:cNvSpPr>
          <p:nvPr>
            <p:ph type="body" sz="quarter" idx="10"/>
          </p:nvPr>
        </p:nvSpPr>
        <p:spPr>
          <a:xfrm>
            <a:off x="191941" y="1269000"/>
            <a:ext cx="7704059" cy="5415019"/>
          </a:xfrm>
        </p:spPr>
        <p:txBody>
          <a:bodyPr>
            <a:normAutofit lnSpcReduction="10000"/>
          </a:bodyPr>
          <a:lstStyle/>
          <a:p>
            <a:pPr marL="452438" indent="-452438"/>
            <a:r>
              <a:rPr lang="en-US" sz="4300" dirty="0"/>
              <a:t>4 main </a:t>
            </a:r>
            <a:r>
              <a:rPr lang="en-US" sz="4300" b="1" dirty="0"/>
              <a:t>groups of tech skills</a:t>
            </a:r>
            <a:r>
              <a:rPr lang="bg-BG" sz="4300" dirty="0"/>
              <a:t>:</a:t>
            </a:r>
            <a:endParaRPr lang="en-US" sz="4300" dirty="0"/>
          </a:p>
          <a:p>
            <a:pPr marL="895350" lvl="1" indent="-452438"/>
            <a:r>
              <a:rPr lang="en-US" sz="3900" b="1" dirty="0"/>
              <a:t>Coding</a:t>
            </a:r>
            <a:r>
              <a:rPr lang="en-US" sz="3900" dirty="0"/>
              <a:t> skills</a:t>
            </a:r>
            <a:r>
              <a:rPr lang="ru-RU" sz="3900" dirty="0"/>
              <a:t> </a:t>
            </a:r>
            <a:r>
              <a:rPr lang="en-US" sz="3900" dirty="0"/>
              <a:t>– </a:t>
            </a:r>
            <a:r>
              <a:rPr lang="ru-RU" sz="3900" dirty="0"/>
              <a:t>20%</a:t>
            </a:r>
          </a:p>
          <a:p>
            <a:pPr marL="895350" lvl="1" indent="-452438"/>
            <a:r>
              <a:rPr lang="en-US" sz="3900" dirty="0"/>
              <a:t>Algorithmic thinking and </a:t>
            </a:r>
            <a:r>
              <a:rPr lang="en-US" sz="3900" b="1" dirty="0"/>
              <a:t>problem solving</a:t>
            </a:r>
            <a:r>
              <a:rPr lang="ru-RU" sz="3900" b="1" dirty="0"/>
              <a:t> </a:t>
            </a:r>
            <a:r>
              <a:rPr lang="en-US" sz="3900" dirty="0"/>
              <a:t>– </a:t>
            </a:r>
            <a:r>
              <a:rPr lang="ru-RU" sz="3900" dirty="0"/>
              <a:t>30%</a:t>
            </a:r>
          </a:p>
          <a:p>
            <a:pPr marL="895350" lvl="1" indent="-452438"/>
            <a:r>
              <a:rPr lang="en-US" sz="3900" dirty="0"/>
              <a:t>Fundamental software development </a:t>
            </a:r>
            <a:r>
              <a:rPr lang="en-US" sz="3900" b="1" dirty="0"/>
              <a:t>concepts</a:t>
            </a:r>
            <a:r>
              <a:rPr lang="ru-RU" sz="3900" dirty="0"/>
              <a:t> </a:t>
            </a:r>
            <a:r>
              <a:rPr lang="en-US" sz="3900" dirty="0"/>
              <a:t>– </a:t>
            </a:r>
            <a:r>
              <a:rPr lang="ru-RU" sz="3900" dirty="0"/>
              <a:t>25%</a:t>
            </a:r>
          </a:p>
          <a:p>
            <a:pPr marL="895350" lvl="1" indent="-452438"/>
            <a:r>
              <a:rPr lang="en-US" sz="3900" dirty="0"/>
              <a:t>Programming languages and software </a:t>
            </a:r>
            <a:r>
              <a:rPr lang="en-US" sz="3900" b="1" dirty="0"/>
              <a:t>technologies</a:t>
            </a:r>
            <a:r>
              <a:rPr lang="ru-RU" sz="3900" dirty="0"/>
              <a:t> </a:t>
            </a:r>
            <a:r>
              <a:rPr lang="en-US" sz="3900" dirty="0"/>
              <a:t>– </a:t>
            </a:r>
            <a:r>
              <a:rPr lang="ru-RU" sz="3900" dirty="0"/>
              <a:t>25%</a:t>
            </a:r>
            <a:endParaRPr lang="en-US" sz="3900" dirty="0"/>
          </a:p>
        </p:txBody>
      </p:sp>
      <p:sp>
        <p:nvSpPr>
          <p:cNvPr id="3" name="Title 2">
            <a:extLst>
              <a:ext uri="{FF2B5EF4-FFF2-40B4-BE49-F238E27FC236}">
                <a16:creationId xmlns:a16="http://schemas.microsoft.com/office/drawing/2014/main"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id="{CA94E08A-34AF-4020-9D89-E3592834DF81}"/>
              </a:ext>
            </a:extLst>
          </p:cNvPr>
          <p:cNvPicPr>
            <a:picLocks noChangeAspect="1"/>
          </p:cNvPicPr>
          <p:nvPr/>
        </p:nvPicPr>
        <p:blipFill>
          <a:blip r:embed="rId3"/>
          <a:stretch>
            <a:fillRect/>
          </a:stretch>
        </p:blipFill>
        <p:spPr>
          <a:xfrm>
            <a:off x="9419304" y="1418304"/>
            <a:ext cx="2328874" cy="2334970"/>
          </a:xfrm>
          <a:prstGeom prst="rect">
            <a:avLst/>
          </a:prstGeom>
        </p:spPr>
      </p:pic>
      <p:sp>
        <p:nvSpPr>
          <p:cNvPr id="8" name="Slide Number">
            <a:extLst>
              <a:ext uri="{FF2B5EF4-FFF2-40B4-BE49-F238E27FC236}">
                <a16:creationId xmlns:a16="http://schemas.microsoft.com/office/drawing/2014/main"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r>
              <a:rPr lang="en-US" sz="3600" b="1" dirty="0"/>
              <a:t>Algorithmic</a:t>
            </a:r>
            <a:r>
              <a:rPr lang="bg-BG" sz="3600" dirty="0"/>
              <a:t> (</a:t>
            </a:r>
            <a:r>
              <a:rPr lang="en-US" sz="3600" dirty="0"/>
              <a:t>engineering</a:t>
            </a:r>
            <a:r>
              <a:rPr lang="bg-BG" sz="3600" dirty="0"/>
              <a:t>, </a:t>
            </a:r>
            <a:r>
              <a:rPr lang="en-US" sz="3600" dirty="0"/>
              <a:t>mathematical</a:t>
            </a:r>
            <a:r>
              <a:rPr lang="bg-BG" sz="3600" dirty="0"/>
              <a:t>) </a:t>
            </a:r>
            <a:r>
              <a:rPr lang="en-US" sz="3600" b="1" dirty="0"/>
              <a:t>thinking</a:t>
            </a:r>
            <a:endParaRPr lang="bg-BG" sz="3600" b="1" dirty="0"/>
          </a:p>
          <a:p>
            <a:pPr lvl="1"/>
            <a:r>
              <a:rPr lang="en-US" sz="3200" dirty="0"/>
              <a:t>The ability to analyze problems and find solutions</a:t>
            </a:r>
            <a:endParaRPr lang="bg-BG" sz="3200" dirty="0"/>
          </a:p>
          <a:p>
            <a:pPr lvl="1"/>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pPr>
            <a:r>
              <a:rPr lang="en-US" sz="3600" b="1" dirty="0"/>
              <a:t>How </a:t>
            </a:r>
            <a:r>
              <a:rPr lang="en-US" sz="3600" dirty="0"/>
              <a:t>to develop algorithmic thinking</a:t>
            </a:r>
            <a:r>
              <a:rPr lang="bg-BG" sz="3600" dirty="0"/>
              <a:t>?</a:t>
            </a:r>
          </a:p>
          <a:p>
            <a:pPr lvl="1"/>
            <a:r>
              <a:rPr lang="en-US" sz="3200" dirty="0"/>
              <a:t>Solve </a:t>
            </a:r>
            <a:r>
              <a:rPr lang="bg-BG" sz="3200" b="1" dirty="0"/>
              <a:t>1000+ </a:t>
            </a:r>
            <a:r>
              <a:rPr lang="en-US" sz="3200" dirty="0"/>
              <a:t>programming </a:t>
            </a:r>
            <a:r>
              <a:rPr lang="en-US" sz="3200" b="1" dirty="0"/>
              <a:t>problems</a:t>
            </a:r>
            <a:endParaRPr lang="bg-BG" sz="3200" dirty="0"/>
          </a:p>
          <a:p>
            <a:pPr lvl="1"/>
            <a:r>
              <a:rPr lang="en-US" sz="3200" dirty="0"/>
              <a:t>It takes 6 to 12 months of coding every day</a:t>
            </a:r>
            <a:endParaRPr lang="bg-BG" sz="3200" dirty="0"/>
          </a:p>
          <a:p>
            <a:pPr>
              <a:lnSpc>
                <a:spcPct val="110000"/>
              </a:lnSpc>
            </a:pPr>
            <a:r>
              <a:rPr lang="en-US" sz="3700" b="1" dirty="0"/>
              <a:t>Courses</a:t>
            </a:r>
            <a:r>
              <a:rPr lang="bg-BG" sz="3700" dirty="0"/>
              <a:t> </a:t>
            </a:r>
            <a:r>
              <a:rPr lang="en-US" sz="3700" dirty="0"/>
              <a:t>in </a:t>
            </a:r>
            <a:r>
              <a:rPr lang="en-US" sz="3700" b="1" dirty="0">
                <a:hlinkClick r:id="rId3"/>
              </a:rPr>
              <a:t>SoftUni</a:t>
            </a:r>
            <a:r>
              <a:rPr lang="bg-BG" sz="3700" dirty="0"/>
              <a:t>: </a:t>
            </a:r>
            <a:r>
              <a:rPr lang="en-US" dirty="0"/>
              <a:t>Programming Basics</a:t>
            </a:r>
            <a:r>
              <a:rPr lang="bg-BG" dirty="0"/>
              <a:t>,</a:t>
            </a:r>
            <a:br>
              <a:rPr lang="bg-BG" dirty="0"/>
            </a:br>
            <a:r>
              <a:rPr lang="en-US" dirty="0"/>
              <a:t>Fundamentals and Advanced Modules</a:t>
            </a:r>
            <a:endParaRPr lang="bg-BG" dirty="0"/>
          </a:p>
          <a:p>
            <a:pPr>
              <a:lnSpc>
                <a:spcPct val="110000"/>
              </a:lnSpc>
            </a:pPr>
            <a:r>
              <a:rPr lang="en-US" sz="3600" dirty="0"/>
              <a:t>The programming language doesn't matter</a:t>
            </a:r>
            <a:r>
              <a:rPr lang="bg-BG" sz="3600" dirty="0"/>
              <a:t>!</a:t>
            </a:r>
            <a:endParaRPr lang="ru-RU" sz="3600" dirty="0"/>
          </a:p>
        </p:txBody>
      </p:sp>
      <p:sp>
        <p:nvSpPr>
          <p:cNvPr id="3" name="Title 2">
            <a:extLst>
              <a:ext uri="{FF2B5EF4-FFF2-40B4-BE49-F238E27FC236}">
                <a16:creationId xmlns:a16="http://schemas.microsoft.com/office/drawing/2014/main" id="{FF078B7E-96A3-485C-A59D-9B2231FD40BB}"/>
              </a:ext>
            </a:extLst>
          </p:cNvPr>
          <p:cNvSpPr>
            <a:spLocks noGrp="1"/>
          </p:cNvSpPr>
          <p:nvPr>
            <p:ph type="title"/>
          </p:nvPr>
        </p:nvSpPr>
        <p:spPr/>
        <p:txBody>
          <a:bodyPr>
            <a:noAutofit/>
          </a:bodyPr>
          <a:lstStyle/>
          <a:p>
            <a:r>
              <a:rPr lang="en-US" sz="4400" dirty="0"/>
              <a:t>Algorithmic Thinking</a:t>
            </a:r>
            <a:r>
              <a:rPr lang="ru-RU" sz="4400" dirty="0"/>
              <a:t> </a:t>
            </a:r>
            <a:endParaRPr lang="en-US" sz="4400" dirty="0"/>
          </a:p>
        </p:txBody>
      </p:sp>
      <p:pic>
        <p:nvPicPr>
          <p:cNvPr id="5" name="Picture 4">
            <a:extLst>
              <a:ext uri="{FF2B5EF4-FFF2-40B4-BE49-F238E27FC236}">
                <a16:creationId xmlns:a16="http://schemas.microsoft.com/office/drawing/2014/main"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
        <p:nvSpPr>
          <p:cNvPr id="7" name="Slide Number">
            <a:extLst>
              <a:ext uri="{FF2B5EF4-FFF2-40B4-BE49-F238E27FC236}">
                <a16:creationId xmlns:a16="http://schemas.microsoft.com/office/drawing/2014/main"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418B45-CC21-482F-89F0-6AD72B84CE1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71000" y="1260840"/>
            <a:ext cx="1980000" cy="2508263"/>
          </a:xfrm>
          <a:prstGeom prst="rect">
            <a:avLst/>
          </a:prstGeom>
        </p:spPr>
      </p:pic>
      <p:sp>
        <p:nvSpPr>
          <p:cNvPr id="3" name="Title 2">
            <a:extLst>
              <a:ext uri="{FF2B5EF4-FFF2-40B4-BE49-F238E27FC236}">
                <a16:creationId xmlns:a16="http://schemas.microsoft.com/office/drawing/2014/main" id="{E2B71BFA-5BC3-43C1-BDE4-D2030C288DCA}"/>
              </a:ext>
            </a:extLst>
          </p:cNvPr>
          <p:cNvSpPr>
            <a:spLocks noGrp="1"/>
          </p:cNvSpPr>
          <p:nvPr>
            <p:ph type="title" sz="quarter" idx="10"/>
          </p:nvPr>
        </p:nvSpPr>
        <p:spPr>
          <a:xfrm>
            <a:off x="2352478" y="4677898"/>
            <a:ext cx="7487045" cy="1811102"/>
          </a:xfrm>
        </p:spPr>
        <p:txBody>
          <a:bodyPr/>
          <a:lstStyle/>
          <a:p>
            <a:r>
              <a:rPr lang="en-US" dirty="0"/>
              <a:t>Problems: Definition</a:t>
            </a:r>
            <a:br>
              <a:rPr lang="en-US" dirty="0"/>
            </a:br>
            <a:r>
              <a:rPr lang="en-US" dirty="0"/>
              <a:t>and Problem Solving</a:t>
            </a:r>
            <a:endParaRPr lang="bg-BG" dirty="0"/>
          </a:p>
        </p:txBody>
      </p:sp>
    </p:spTree>
    <p:extLst>
      <p:ext uri="{BB962C8B-B14F-4D97-AF65-F5344CB8AC3E}">
        <p14:creationId xmlns:p14="http://schemas.microsoft.com/office/powerpoint/2010/main" val="36066096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7944168-A7A7-4E7E-ADFC-1722569EACAD}"/>
              </a:ext>
            </a:extLst>
          </p:cNvPr>
          <p:cNvSpPr>
            <a:spLocks noGrp="1"/>
          </p:cNvSpPr>
          <p:nvPr>
            <p:ph type="body" sz="quarter" idx="10"/>
          </p:nvPr>
        </p:nvSpPr>
        <p:spPr>
          <a:xfrm>
            <a:off x="2211336" y="1076015"/>
            <a:ext cx="9783898" cy="5703586"/>
          </a:xfrm>
        </p:spPr>
        <p:txBody>
          <a:bodyPr>
            <a:normAutofit/>
          </a:bodyPr>
          <a:lstStyle/>
          <a:p>
            <a:pPr>
              <a:spcBef>
                <a:spcPts val="1200"/>
              </a:spcBef>
              <a:buClr>
                <a:schemeClr val="tx1"/>
              </a:buClr>
            </a:pPr>
            <a:r>
              <a:rPr lang="en-US" sz="3400" b="1" dirty="0">
                <a:ln w="0"/>
                <a:solidFill>
                  <a:schemeClr val="bg1"/>
                </a:solidFill>
              </a:rPr>
              <a:t>Definition</a:t>
            </a:r>
            <a:r>
              <a:rPr lang="en-US" sz="3400" dirty="0">
                <a:ln w="0"/>
                <a:solidFill>
                  <a:schemeClr val="bg1"/>
                </a:solidFill>
              </a:rPr>
              <a:t> </a:t>
            </a:r>
            <a:r>
              <a:rPr lang="en-US" sz="3400" dirty="0">
                <a:ln w="0"/>
              </a:rPr>
              <a:t>– </a:t>
            </a:r>
            <a:r>
              <a:rPr lang="en-US" sz="3400" dirty="0"/>
              <a:t>a question, situation or a puzzle, requiring </a:t>
            </a:r>
            <a:r>
              <a:rPr lang="en-US" sz="3400" b="1" dirty="0"/>
              <a:t>logical thought </a:t>
            </a:r>
            <a:r>
              <a:rPr lang="en-US" sz="3400" dirty="0"/>
              <a:t>to find a </a:t>
            </a:r>
            <a:r>
              <a:rPr lang="en-US" sz="3400" b="1" dirty="0"/>
              <a:t>solution</a:t>
            </a:r>
          </a:p>
          <a:p>
            <a:pPr>
              <a:spcBef>
                <a:spcPts val="1200"/>
              </a:spcBef>
              <a:buClr>
                <a:schemeClr val="tx1"/>
              </a:buClr>
            </a:pPr>
            <a:r>
              <a:rPr lang="en-US" sz="3400" b="1" dirty="0">
                <a:ln w="0"/>
                <a:solidFill>
                  <a:schemeClr val="bg1"/>
                </a:solidFill>
              </a:rPr>
              <a:t>Goals</a:t>
            </a:r>
            <a:r>
              <a:rPr lang="en-US" sz="3400" dirty="0">
                <a:ln w="0"/>
                <a:solidFill>
                  <a:schemeClr val="bg1"/>
                </a:solidFill>
              </a:rPr>
              <a:t> </a:t>
            </a:r>
            <a:r>
              <a:rPr lang="en-US" sz="3400" dirty="0">
                <a:ln w="0"/>
              </a:rPr>
              <a:t>–  anything you wish to </a:t>
            </a:r>
            <a:r>
              <a:rPr lang="en-US" sz="3400" b="1" dirty="0">
                <a:ln w="0"/>
              </a:rPr>
              <a:t>achieve</a:t>
            </a:r>
            <a:br>
              <a:rPr lang="en-US" sz="3400" dirty="0">
                <a:ln w="0"/>
              </a:rPr>
            </a:br>
            <a:r>
              <a:rPr lang="en-US" sz="3400" dirty="0">
                <a:ln w="0"/>
              </a:rPr>
              <a:t>(anywhere you want to be)</a:t>
            </a:r>
          </a:p>
          <a:p>
            <a:pPr>
              <a:spcBef>
                <a:spcPts val="1200"/>
              </a:spcBef>
              <a:buClr>
                <a:schemeClr val="tx1"/>
              </a:buClr>
            </a:pPr>
            <a:r>
              <a:rPr lang="en-US" sz="3400" b="1" dirty="0">
                <a:ln w="0"/>
                <a:solidFill>
                  <a:schemeClr val="bg1"/>
                </a:solidFill>
              </a:rPr>
              <a:t>Barriers</a:t>
            </a:r>
            <a:r>
              <a:rPr lang="en-US" sz="3400" dirty="0">
                <a:ln w="0"/>
              </a:rPr>
              <a:t> – </a:t>
            </a:r>
            <a:r>
              <a:rPr lang="en-US" sz="3400" b="1" dirty="0">
                <a:ln w="0"/>
              </a:rPr>
              <a:t>obstacles</a:t>
            </a:r>
            <a:r>
              <a:rPr lang="en-US" sz="3400" dirty="0">
                <a:ln w="0"/>
              </a:rPr>
              <a:t> that prevent</a:t>
            </a:r>
            <a:br>
              <a:rPr lang="en-US" sz="3400" dirty="0">
                <a:ln w="0"/>
              </a:rPr>
            </a:br>
            <a:r>
              <a:rPr lang="en-US" sz="3400" dirty="0">
                <a:ln w="0"/>
              </a:rPr>
              <a:t>the achievement of goals</a:t>
            </a:r>
          </a:p>
        </p:txBody>
      </p:sp>
      <p:sp>
        <p:nvSpPr>
          <p:cNvPr id="2" name="Title 1"/>
          <p:cNvSpPr>
            <a:spLocks noGrp="1"/>
          </p:cNvSpPr>
          <p:nvPr>
            <p:ph type="title"/>
          </p:nvPr>
        </p:nvSpPr>
        <p:spPr/>
        <p:txBody>
          <a:bodyPr/>
          <a:lstStyle/>
          <a:p>
            <a:r>
              <a:rPr lang="en-US"/>
              <a:t>What is a Problem?</a:t>
            </a:r>
            <a:endParaRPr lang="en-US" dirty="0"/>
          </a:p>
        </p:txBody>
      </p:sp>
      <p:sp>
        <p:nvSpPr>
          <p:cNvPr id="6" name="Rounded Rectangle 5"/>
          <p:cNvSpPr/>
          <p:nvPr/>
        </p:nvSpPr>
        <p:spPr bwMode="auto">
          <a:xfrm>
            <a:off x="2811000" y="5176414"/>
            <a:ext cx="4595638" cy="121114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Without </a:t>
            </a:r>
            <a:r>
              <a:rPr lang="en-US" sz="2800" b="1" dirty="0">
                <a:solidFill>
                  <a:schemeClr val="bg1"/>
                </a:solidFill>
                <a:effectLst>
                  <a:outerShdw blurRad="38100" dist="38100" dir="2700000" algn="tl">
                    <a:srgbClr val="000000">
                      <a:alpha val="43137"/>
                    </a:srgbClr>
                  </a:outerShdw>
                </a:effectLst>
              </a:rPr>
              <a:t>goals</a:t>
            </a:r>
            <a:r>
              <a:rPr lang="en-US" sz="2800" b="1" dirty="0">
                <a:solidFill>
                  <a:srgbClr val="FFFFFF"/>
                </a:solidFill>
                <a:effectLst>
                  <a:outerShdw blurRad="38100" dist="38100" dir="2700000" algn="tl">
                    <a:srgbClr val="000000">
                      <a:alpha val="43137"/>
                    </a:srgbClr>
                  </a:outerShdw>
                </a:effectLst>
              </a:rPr>
              <a:t> and </a:t>
            </a:r>
            <a:r>
              <a:rPr lang="en-US" sz="2800" b="1" dirty="0">
                <a:solidFill>
                  <a:schemeClr val="bg1"/>
                </a:solidFill>
                <a:effectLst>
                  <a:outerShdw blurRad="38100" dist="38100" dir="2700000" algn="tl">
                    <a:srgbClr val="000000">
                      <a:alpha val="43137"/>
                    </a:srgbClr>
                  </a:outerShdw>
                </a:effectLst>
              </a:rPr>
              <a:t>barriers</a:t>
            </a:r>
            <a:r>
              <a:rPr lang="en-US" sz="2800" b="1" dirty="0">
                <a:solidFill>
                  <a:srgbClr val="FFFFFF"/>
                </a:solidFill>
                <a:effectLst>
                  <a:outerShdw blurRad="38100" dist="38100" dir="2700000" algn="tl">
                    <a:srgbClr val="000000">
                      <a:alpha val="43137"/>
                    </a:srgbClr>
                  </a:outerShdw>
                </a:effectLst>
              </a:rPr>
              <a:t> there is no problem</a:t>
            </a:r>
            <a:endParaRPr lang="bg-BG" sz="2800" b="1" dirty="0">
              <a:solidFill>
                <a:srgbClr val="FFFFFF"/>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3164" y="3294000"/>
            <a:ext cx="2475000" cy="1579688"/>
          </a:xfrm>
          <a:prstGeom prst="rect">
            <a:avLst/>
          </a:prstGeom>
        </p:spPr>
      </p:pic>
      <p:sp>
        <p:nvSpPr>
          <p:cNvPr id="10" name="Slide Number">
            <a:extLst>
              <a:ext uri="{FF2B5EF4-FFF2-40B4-BE49-F238E27FC236}">
                <a16:creationId xmlns:a16="http://schemas.microsoft.com/office/drawing/2014/main" id="{F6EDCB82-B013-444B-8BDB-F8275F56111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1239492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C8AF36-FFC9-48FA-BC63-19486FA164C5}"/>
              </a:ext>
            </a:extLst>
          </p:cNvPr>
          <p:cNvSpPr>
            <a:spLocks noGrp="1"/>
          </p:cNvSpPr>
          <p:nvPr>
            <p:ph type="sldNum" sz="quarter" idx="4"/>
          </p:nvPr>
        </p:nvSpPr>
        <p:spPr/>
        <p:txBody>
          <a:bodyPr/>
          <a:lstStyle/>
          <a:p>
            <a:fld id="{2BF067CD-8E6B-4360-9AA8-C5DF2A48A6D1}" type="slidenum">
              <a:rPr lang="en-US" noProof="0" smtClean="0"/>
              <a:pPr/>
              <a:t>9</a:t>
            </a:fld>
            <a:endParaRPr lang="en-US" noProof="0" dirty="0"/>
          </a:p>
        </p:txBody>
      </p:sp>
      <p:sp>
        <p:nvSpPr>
          <p:cNvPr id="5" name="Text Placeholder 4">
            <a:extLst>
              <a:ext uri="{FF2B5EF4-FFF2-40B4-BE49-F238E27FC236}">
                <a16:creationId xmlns:a16="http://schemas.microsoft.com/office/drawing/2014/main" id="{5083B5F3-E065-4217-B361-49164752CBDB}"/>
              </a:ext>
            </a:extLst>
          </p:cNvPr>
          <p:cNvSpPr>
            <a:spLocks noGrp="1"/>
          </p:cNvSpPr>
          <p:nvPr>
            <p:ph type="body" sz="quarter" idx="10"/>
          </p:nvPr>
        </p:nvSpPr>
        <p:spPr>
          <a:xfrm>
            <a:off x="1661317" y="1089000"/>
            <a:ext cx="10395000" cy="5636107"/>
          </a:xfrm>
        </p:spPr>
        <p:txBody>
          <a:bodyPr>
            <a:normAutofit lnSpcReduction="10000"/>
          </a:bodyPr>
          <a:lstStyle/>
          <a:p>
            <a:pPr>
              <a:lnSpc>
                <a:spcPct val="110000"/>
              </a:lnSpc>
            </a:pPr>
            <a:r>
              <a:rPr lang="en-US" dirty="0"/>
              <a:t>Software developers have strong </a:t>
            </a:r>
            <a:r>
              <a:rPr lang="en-US" b="1" dirty="0">
                <a:solidFill>
                  <a:schemeClr val="bg1"/>
                </a:solidFill>
              </a:rPr>
              <a:t>problem-solving skills</a:t>
            </a:r>
          </a:p>
          <a:p>
            <a:pPr lvl="1">
              <a:lnSpc>
                <a:spcPct val="110000"/>
              </a:lnSpc>
            </a:pPr>
            <a:r>
              <a:rPr lang="en-US" dirty="0"/>
              <a:t>The ability to </a:t>
            </a:r>
            <a:r>
              <a:rPr lang="en-US" b="1" dirty="0">
                <a:solidFill>
                  <a:schemeClr val="bg1"/>
                </a:solidFill>
              </a:rPr>
              <a:t>think logically</a:t>
            </a:r>
            <a:r>
              <a:rPr lang="en-US" dirty="0"/>
              <a:t> and solve tech problems</a:t>
            </a:r>
            <a:endParaRPr lang="en-US" b="1" dirty="0">
              <a:solidFill>
                <a:schemeClr val="bg1"/>
              </a:solidFill>
            </a:endParaRPr>
          </a:p>
          <a:p>
            <a:pPr lvl="1">
              <a:lnSpc>
                <a:spcPct val="110000"/>
              </a:lnSpc>
            </a:pPr>
            <a:r>
              <a:rPr lang="en-US" dirty="0"/>
              <a:t>Math thinking / engineering thinking</a:t>
            </a:r>
          </a:p>
          <a:p>
            <a:pPr lvl="1">
              <a:lnSpc>
                <a:spcPct val="110000"/>
              </a:lnSpc>
            </a:pPr>
            <a:r>
              <a:rPr lang="en-US" dirty="0"/>
              <a:t>The ability </a:t>
            </a:r>
            <a:r>
              <a:rPr lang="en-US" b="1" dirty="0"/>
              <a:t>analyze</a:t>
            </a:r>
            <a:r>
              <a:rPr lang="en-US" dirty="0"/>
              <a:t> problems and propose </a:t>
            </a:r>
            <a:r>
              <a:rPr lang="en-US" b="1" dirty="0"/>
              <a:t>solutions</a:t>
            </a:r>
          </a:p>
          <a:p>
            <a:pPr lvl="1">
              <a:lnSpc>
                <a:spcPct val="110000"/>
              </a:lnSpc>
            </a:pPr>
            <a:r>
              <a:rPr lang="en-US" dirty="0"/>
              <a:t>To design </a:t>
            </a:r>
            <a:r>
              <a:rPr lang="en-US" b="1" dirty="0">
                <a:solidFill>
                  <a:schemeClr val="bg1"/>
                </a:solidFill>
              </a:rPr>
              <a:t>algorithms</a:t>
            </a:r>
            <a:r>
              <a:rPr lang="en-US" dirty="0"/>
              <a:t> and to implement them</a:t>
            </a:r>
          </a:p>
          <a:p>
            <a:pPr lvl="2">
              <a:lnSpc>
                <a:spcPct val="110000"/>
              </a:lnSpc>
            </a:pPr>
            <a:r>
              <a:rPr lang="en-US" b="1" dirty="0"/>
              <a:t>Algorithm</a:t>
            </a:r>
            <a:r>
              <a:rPr lang="en-US" dirty="0"/>
              <a:t> == steps to achieve something</a:t>
            </a:r>
          </a:p>
          <a:p>
            <a:pPr>
              <a:lnSpc>
                <a:spcPct val="110000"/>
              </a:lnSpc>
            </a:pPr>
            <a:r>
              <a:rPr lang="en-US" b="1" dirty="0"/>
              <a:t>Problem-solving </a:t>
            </a:r>
            <a:r>
              <a:rPr lang="en-US" dirty="0"/>
              <a:t>is essential for programming!</a:t>
            </a:r>
          </a:p>
          <a:p>
            <a:pPr lvl="1">
              <a:lnSpc>
                <a:spcPct val="110000"/>
              </a:lnSpc>
            </a:pPr>
            <a:r>
              <a:rPr lang="en-US" dirty="0"/>
              <a:t>Solving math / physics problems at school</a:t>
            </a:r>
            <a:br>
              <a:rPr lang="en-US" dirty="0"/>
            </a:br>
            <a:r>
              <a:rPr lang="en-US" dirty="0"/>
              <a:t>requires similar problem-solving skills</a:t>
            </a:r>
          </a:p>
        </p:txBody>
      </p:sp>
      <p:sp>
        <p:nvSpPr>
          <p:cNvPr id="4" name="Title 3">
            <a:extLst>
              <a:ext uri="{FF2B5EF4-FFF2-40B4-BE49-F238E27FC236}">
                <a16:creationId xmlns:a16="http://schemas.microsoft.com/office/drawing/2014/main" id="{D3376946-2751-450A-9BB8-DBB77107619F}"/>
              </a:ext>
            </a:extLst>
          </p:cNvPr>
          <p:cNvSpPr>
            <a:spLocks noGrp="1"/>
          </p:cNvSpPr>
          <p:nvPr>
            <p:ph type="title"/>
          </p:nvPr>
        </p:nvSpPr>
        <p:spPr/>
        <p:txBody>
          <a:bodyPr/>
          <a:lstStyle/>
          <a:p>
            <a:r>
              <a:rPr lang="en-US" dirty="0"/>
              <a:t>Tech Problem-Solving Skills</a:t>
            </a:r>
          </a:p>
        </p:txBody>
      </p:sp>
    </p:spTree>
    <p:extLst>
      <p:ext uri="{BB962C8B-B14F-4D97-AF65-F5344CB8AC3E}">
        <p14:creationId xmlns:p14="http://schemas.microsoft.com/office/powerpoint/2010/main" val="19851740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17388</TotalTime>
  <Words>15877</Words>
  <Application>Microsoft Office PowerPoint</Application>
  <PresentationFormat>Widescreen</PresentationFormat>
  <Paragraphs>1243</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Wingdings</vt:lpstr>
      <vt:lpstr>Wingdings 2</vt:lpstr>
      <vt:lpstr>1_SoftUni</vt:lpstr>
      <vt:lpstr>Problem Solving</vt:lpstr>
      <vt:lpstr>Questions?</vt:lpstr>
      <vt:lpstr>Table of Contents</vt:lpstr>
      <vt:lpstr>Fundamental Skills of Software Engineers</vt:lpstr>
      <vt:lpstr>Skills of the Software Engineers</vt:lpstr>
      <vt:lpstr>Algorithmic Thinking </vt:lpstr>
      <vt:lpstr>Problems: Definition and Problem Solving</vt:lpstr>
      <vt:lpstr>What is a Problem?</vt:lpstr>
      <vt:lpstr>Tech Problem-Solving Skills</vt:lpstr>
      <vt:lpstr>Stages of Problem Solving</vt:lpstr>
      <vt:lpstr>Solving a Problem</vt:lpstr>
      <vt:lpstr>Real-World Problem: Purchasing a Laptop</vt:lpstr>
      <vt:lpstr>Sample Problems</vt:lpstr>
      <vt:lpstr>Logical Thinking Problem: Nine Dots</vt:lpstr>
      <vt:lpstr>Logical Thinking Problem: The Missing Piece</vt:lpstr>
      <vt:lpstr>Logical Thinking Problem: Five Gallons</vt:lpstr>
      <vt:lpstr>10 Piles of Gold and Counterfeit Coins</vt:lpstr>
      <vt:lpstr>Tech Problem: Longest Palindrome Sub-List</vt:lpstr>
      <vt:lpstr>Solutions</vt:lpstr>
      <vt:lpstr>Nine Dots</vt:lpstr>
      <vt:lpstr>The Missing Piece</vt:lpstr>
      <vt:lpstr>Five Gallons</vt:lpstr>
      <vt:lpstr>10 Piles of Gold and Counterfeit Coins</vt:lpstr>
      <vt:lpstr>10 Piles of Gold and Counterfeit Coins</vt:lpstr>
      <vt:lpstr>Longest Palindrome Sub-List: Analysis</vt:lpstr>
      <vt:lpstr>Largest Palindrome Sub-List: Solutions</vt:lpstr>
      <vt:lpstr>Largest Palindrome Sub-List: Algorithm</vt:lpstr>
      <vt:lpstr>Largest Palindrome Sub-List: Implementation</vt:lpstr>
      <vt:lpstr>Largest Palindrome Sub-List: Implementation</vt:lpstr>
      <vt:lpstr>Largest Palindrome Sub-List: Review</vt:lpstr>
      <vt:lpstr>Solving Exam Problems</vt:lpstr>
      <vt:lpstr>Read and Analyze the Problems</vt:lpstr>
      <vt:lpstr>Use a Sheet of Paper and a Pen</vt:lpstr>
      <vt:lpstr>Prefer Squared Paper</vt:lpstr>
      <vt:lpstr>Managing Your Time</vt:lpstr>
      <vt:lpstr>Typical Mistakes at the Exam</vt:lpstr>
      <vt:lpstr>Typical Mistakes at the Exam (2)</vt:lpstr>
      <vt:lpstr>Typical Mistakes at the Exam (3)</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cp:lastModifiedBy>
  <cp:revision>447</cp:revision>
  <dcterms:created xsi:type="dcterms:W3CDTF">2018-05-23T13:08:44Z</dcterms:created>
  <dcterms:modified xsi:type="dcterms:W3CDTF">2020-06-18T19:58:53Z</dcterms:modified>
  <cp:category>programming fundamentals;computer programming;software development;web development</cp:category>
</cp:coreProperties>
</file>