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31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1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401" r:id="rId51"/>
    <p:sldId id="405" r:id="rId52"/>
    <p:sldId id="4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B309AEB-9566-49A6-BC81-D57D30D6FE31}">
          <p14:sldIdLst>
            <p14:sldId id="256"/>
            <p14:sldId id="257"/>
            <p14:sldId id="258"/>
          </p14:sldIdLst>
        </p14:section>
        <p14:section name="HTML" id="{D3A28864-B397-421B-8BD8-0EF043178DD2}">
          <p14:sldIdLst>
            <p14:sldId id="259"/>
            <p14:sldId id="312"/>
            <p14:sldId id="260"/>
          </p14:sldIdLst>
        </p14:section>
        <p14:section name="Anatomy of an ЕLement" id="{65DEBEDC-FBBD-4C3E-AB26-28F3DAC747D9}">
          <p14:sldIdLst>
            <p14:sldId id="261"/>
            <p14:sldId id="262"/>
            <p14:sldId id="263"/>
            <p14:sldId id="264"/>
          </p14:sldIdLst>
        </p14:section>
        <p14:section name="Document Anatomy" id="{CBC41930-8BD7-4FF5-8381-D07EDEA156EC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Formatting Text" id="{B6B76079-F2BB-4FA7-A76A-17AFE55F1C90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311"/>
          </p14:sldIdLst>
        </p14:section>
        <p14:section name="Attributes" id="{DEB8B4C5-33AF-4E37-AE48-6B24D4F4A8E3}">
          <p14:sldIdLst>
            <p14:sldId id="282"/>
            <p14:sldId id="283"/>
            <p14:sldId id="284"/>
          </p14:sldIdLst>
        </p14:section>
        <p14:section name="Images, Link and Forms" id="{DD091EF2-DB05-4FA8-B412-7D554CF26E81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Nested and Empty Elements" id="{9DE89D13-C8CA-457C-A122-F4C1DD16EA38}">
          <p14:sldIdLst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E916160E-7069-4D68-A338-8F3C48BAEDB1}">
          <p14:sldIdLst>
            <p14:sldId id="30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>
        <p:scale>
          <a:sx n="71" d="100"/>
          <a:sy n="71" d="100"/>
        </p:scale>
        <p:origin x="-1230" y="1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1.62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373 1,'47'4,"107"3,93-2,98 0,22-6,0 1,3-3,17-1,-6 4,-31 11,-37 24,-59 9,-43 7,-36-6,-19-10,-4-11,1 0,-4-4,7-6,4-5,-2-4,-5-3,0-2,-12 0,-26-1,-9 9,-9 3,-1 0,-5-2,-2-2,-13-3,-10-2,-10-1,-16 4,-5 0,19 1,28-2,15-1,13-1,17-1,0-1,-8 0,0 0,-12-1,-19 1,-10 0,-10 0,-11-9,-2-4,-6 2,4 1,10 4,19 1,17 3,12 6,-9 2,1 0,-2-1,-10-1,-1-1,-7-2,-13-9,-9-4,-10-5,-5 1,-5 3,4 4,8 4,5 2,6 1,7 2,-5 1,10-1,15 1,20 0,14-1,15 0,-4 1,-20-1,-15 0,-17 0,-17 0,-20 13,-9 57,-10 62,-11 41,-8 52,4 52,0 45,-7 45,-19 73,-7 68,23 45,21 50,19 33,27-8,1-18,-12-37,-7-67,-11-90,-5-84,2-61,-5-53,-10-27,-7-32,-7-38,-6-26,7-11,2-5,-2-2,-2 13,-3 15,-2 3,-6 21,-3-7,-9-10,-2-16,1-18,4-14,4-13,3-11,3-2,1 6,1 0,1 6,-5 5,-1-3,-1-1,-7-5,-3 5,-3-8,3-1,-7 7,2-2,-1-7,-6-12,-2-5,-2-7,-17-6,-16-5,-23-3,-21-2,-29-1,-23 0,-22 0,-39-9,-57-3,-65-13,-33-3,-5-5,12-6,18 9,22 9,3 8,42 7,47 4,54 3,41 2,15 0,8-1,0 1,-7-1,-6-1,-7 10,6 2,2 0,10-3,-2-2,6-3,0-2,-4-1,-8-1,-15 0,-11 8,-11 0,5-3,5-2,22-1,14-1,18-1,23-1,15 1,15 0,5-10,7-7,5-6,-2 2,1 4,-3 4,-9 6,-11-7,-5 0,4 2,6-6,-6-5,-7 2,-6 4,3 6,-18-6,-23-9,-15-4,-16-6,3 2,10 8,4 7,5-1,-2 2,-3 4,10 0,19-7,12-5,11 3,3-5,-10-6,-10 2,-27-12,-9-8,-5 6,9 5,20 10,19 10,18-15,19-24,18-39,13-35,9-33,9-19,14-30,3-25,-2-21,-5-14,5-11,22-35,27-33,12-34,-9-45,-17-27,-17-14,-15-6,-11 34,-9 31,-4 50,-6 40,-3 62,-8 25,-1 30,2 36,4 20,5 31,3 4,3 8,1 0,2 4,0 2,0-14,-15-6,-4 5,1 18,2 2,-4 5,1-10,-7-10,2 4,5 17,5 20,9 22,6 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2.7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1,'10'9,"85"12,93 13,112 23,111 15,83 11,38-10,19-17,-8-18,-69-10,-68-11,-53 6,-63-1,-53 0,-43-3,-32-5,-15-5,-29-4,-19-3,-23-2,-14 0,-14-1,-5 0,3 9,-1 4,2 0,-8-3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3.76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279 26,'0'-5,"0"-11,18 12,44 24,81 56,53 24,72 18,74-1,26-12,15-23,-44-17,-80-14,-106-17,-108-13,-94-1,-75 5,-54 7,-43 9,-36 5,-1 5,11-6,-5 12,18-4,12-5,29-3,30 1,41-2,38-10,24-1,21-1,13-6,7-7,-3-8,-3-5,-6-3,2-3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7.16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0 385,'0'10,"0"39,5 35,10 55,27 82,28 87,17 71,-6 35,-8-6,-16 25,5 18,-8 11,-13 6,-4 3,-9-19,-8-21,1-56,-3-60,-4-59,-5-46,-4-54,-2-30,-3-13,0-13,4-13,1-7,0-5,-1-4,-1 3,-1-1,-1 1,-1-7,0-2,0-2,0-8,0-3,-10-6,-7 3,-11 21,1 22,3 18,-2 10,3-2,0-8,-5-12,-2-19,4-13,6-14,7-10,5-4,5 6,2 0,1 2,1-2,33 0,25-6,29-2,24 4,53 3,77-5,137-9,55-1,0-4,19-7,-21-6,-18-4,-34-5,-3-1,-51-2,-71 4,-61 2,10 23,-14 7,-13-3,-22-6,-33-8,-27-7,-26-6,-11 11,4 2,15-1,16 5,31-1,31 5,35 8,23 6,22-2,21-8,15-10,-3-8,-23-10,-30-6,-43-2,-45 0,-35 1,-29-3,-21-1,-7-7,-10-7,-5-7,-6-5,-4-4,4-11,0-19,7-21,10-24,8-38,-3-22,12-27,-2-26,-10-26,-10-1,-10-33,2-75,-3-67,-3-13,-9 4,-4 44,-3 29,0 29,-9 36,-2 35,-8 12,0 3,4 21,5 2,5-11,4 12,3-2,1-9,2-11,0-14,0 5,-10 10,-11-20,-4 5,3 27,5 31,5 45,5 41,-7 40,-5 38,-4 30,-8 18,-3 11,-29 2,-27-1,-59-19,-96-9,-120-18,-75-4,-29-6,19 3,20 7,5 8,0 7,44-4,27 0,26 4,18-7,30 0,10-15,5-2,24 5,15 7,24 8,35 1,43 4,18 3,13 3,9-7,8-2,4 2,-1 2,-15-6,-7-1,8 3,8 3,1 3,2 3,-12 3,-2 0,10 2,9-1,12 1,6 0,-1-1,-6 0,2 1,-3-1,-5 0,-10 0,3 9,9 3,-4 4,6 0,8-4,13 6,5 0,7 2,4-3,7 5,5 3,-4-2,-4-5,-7-6,0 0,5 7,1 23,5 10,4 19,5 20,3 23,3 15,6 0,7-3,1-10,-2-20,-2-7,-3-14,-2-21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9.01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0,'0'5,"0"19,0 25,9 28,13 36,2 24,7 6,-3 3,-5-10,2 0,2-19,-4-15,-5-20,-2-25,-3-12,-5-23,-2-29,-3-33,-2-22,-1-6,-1-6,0-3,1 2,-1 8,1 8,23 12,35 15,32 13,14 5,-2 5,-13-6,-22-4,-22-13,-19-30,-14-17,-8 0,-6 4,-2 0,-1 9,1 11,1 38,1 68,11 63,12 49,3 29,-3-3,14-7,1-30,-5-26,-9-26,-7-24,-7-26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9.44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0,'9'0,"3"10,5 21,-1 29,6 41,8 26,9 21,-2 7,2 6,-7-2,2-14,-1-22,-6-18,-8-22,-6-16,-2-20,-2-26,-12-46,-5-18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49.90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1 107,'4'-5,"16"-1,4-4,17-1,6-8,0 0,1 3,15 3,21 5,18 9,21 3,12 11,35 11,11 12,21-1,0 2,-25-5,-44-9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50.73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109 678,'0'4,"0"7,0 24,0 21,-5 37,-1 40,0 12,1 14,2-12,1-25,1-25,0-33,1-51,-9-50,-12-48,-3-32,8-33,6-24,15-19,14-15,6 25,-3 28,5 18,-2 14,-6 22,-1 29,-4 50,15 57,11 54,23 68,4 40,1 15,-2-16,6-22,-5-40,-8-39,-6-35,3-29,-4-18,-1-22,-6-13,0-17,6-21,13-14,-4-8,-9 1,-12 9,-12 26,-12 53,-8 54,-10 39,-9 31,-11 16,-3-2,4 1,5-10,6-24,4-21,4-26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5T10:24:51.28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100 0,'0'28,"0"32,0 30,0 27,0 16,-10 15,-11-14,-4-16,4-23,5-19,9-22,30-15,43-6,39-8,33 1,21-4,31 4,-4-3,-28-5,-41 3,-32-1,-30 9,-24 14,-18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1E5155E-0384-4CC7-9625-5B281D023E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5387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E599BD92-9CAB-4640-A2D6-E836B18109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10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E841D12-DC8C-48F5-B779-00B568EE0A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4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3AA69A21-DE52-403E-BA37-08FF2CC51E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306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3D92525-51E2-48CA-8B8A-1FEB45E03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07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A8A8387-CC03-4F86-A823-56C36F9E08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901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HTML (</a:t>
            </a:r>
            <a:r>
              <a:rPr lang="en-US" sz="1200" b="1" dirty="0">
                <a:solidFill>
                  <a:schemeClr val="bg1"/>
                </a:solidFill>
              </a:rPr>
              <a:t>H</a:t>
            </a:r>
            <a:r>
              <a:rPr lang="en-US" sz="1200" dirty="0"/>
              <a:t>ypertext </a:t>
            </a:r>
            <a:r>
              <a:rPr lang="en-US" sz="1200" b="1" dirty="0">
                <a:solidFill>
                  <a:schemeClr val="bg1"/>
                </a:solidFill>
              </a:rPr>
              <a:t>M</a:t>
            </a:r>
            <a:r>
              <a:rPr lang="en-US" sz="1200" dirty="0"/>
              <a:t>arkup </a:t>
            </a:r>
            <a:r>
              <a:rPr lang="en-US" sz="1200" b="1" dirty="0">
                <a:solidFill>
                  <a:schemeClr val="bg1"/>
                </a:solidFill>
              </a:rPr>
              <a:t>L</a:t>
            </a:r>
            <a:r>
              <a:rPr lang="en-US" sz="1200" dirty="0"/>
              <a:t>anguage) is the code used to build and display a web page and its content</a:t>
            </a:r>
          </a:p>
          <a:p>
            <a:endParaRPr lang="en-US" sz="1200" dirty="0"/>
          </a:p>
          <a:p>
            <a:r>
              <a:rPr lang="en-US" sz="1200" dirty="0"/>
              <a:t>Standard markup language for creating </a:t>
            </a:r>
            <a:r>
              <a:rPr lang="en-US" sz="1200" b="1" dirty="0">
                <a:solidFill>
                  <a:schemeClr val="bg1"/>
                </a:solidFill>
              </a:rPr>
              <a:t>web content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/>
              <a:t>It represents a </a:t>
            </a:r>
            <a:r>
              <a:rPr lang="en-US" sz="1200" b="1" dirty="0">
                <a:solidFill>
                  <a:schemeClr val="bg1"/>
                </a:solidFill>
              </a:rPr>
              <a:t>series of elements </a:t>
            </a:r>
            <a:r>
              <a:rPr lang="en-US" sz="1200" dirty="0"/>
              <a:t>that you use to</a:t>
            </a:r>
            <a:r>
              <a:rPr lang="en-US" sz="1200" baseline="0" dirty="0"/>
              <a:t> </a:t>
            </a:r>
            <a:r>
              <a:rPr lang="en-US" sz="1200" dirty="0"/>
              <a:t>surround (or wrap) different portions of content to make them look and act in a certain way</a:t>
            </a:r>
          </a:p>
          <a:p>
            <a:endParaRPr lang="en-US" sz="1200" dirty="0"/>
          </a:p>
          <a:p>
            <a:r>
              <a:rPr lang="en-US" sz="1200" dirty="0"/>
              <a:t>HTML </a:t>
            </a:r>
            <a:r>
              <a:rPr lang="en-US" sz="1200" b="1" dirty="0">
                <a:solidFill>
                  <a:schemeClr val="bg1"/>
                </a:solidFill>
              </a:rPr>
              <a:t>is not </a:t>
            </a:r>
            <a:r>
              <a:rPr lang="en-US" sz="1200" dirty="0"/>
              <a:t>a programming language - it is a </a:t>
            </a:r>
            <a:r>
              <a:rPr lang="en-US" sz="1200" b="1" dirty="0">
                <a:solidFill>
                  <a:schemeClr val="bg1"/>
                </a:solidFill>
              </a:rPr>
              <a:t>markup language</a:t>
            </a:r>
            <a:r>
              <a:rPr lang="en-US" sz="1200" dirty="0"/>
              <a:t> that is used to tell your browser how to display the pages you are visiting.</a:t>
            </a:r>
          </a:p>
          <a:p>
            <a:endParaRPr lang="en-US" sz="1200" dirty="0"/>
          </a:p>
          <a:p>
            <a:r>
              <a:rPr lang="en-US" sz="1200" dirty="0"/>
              <a:t>It’s just a </a:t>
            </a:r>
            <a:r>
              <a:rPr lang="en-US" sz="1200" b="1" dirty="0">
                <a:solidFill>
                  <a:schemeClr val="bg1"/>
                </a:solidFill>
              </a:rPr>
              <a:t>text</a:t>
            </a:r>
            <a:r>
              <a:rPr lang="en-US" sz="1200" dirty="0"/>
              <a:t> file with </a:t>
            </a:r>
            <a:r>
              <a:rPr lang="en-US" sz="1200" b="1" dirty="0">
                <a:solidFill>
                  <a:schemeClr val="bg1"/>
                </a:solidFill>
              </a:rPr>
              <a:t>.html </a:t>
            </a:r>
            <a:r>
              <a:rPr lang="en-US" sz="1200" dirty="0"/>
              <a:t>extension.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3D170267-887E-4F4A-A291-773DEFC4FC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36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EB43F49-63D6-475C-B1B5-C4E1D1ECE8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1945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sz="1200" dirty="0"/>
              <a:t>The </a:t>
            </a:r>
            <a:r>
              <a:rPr lang="en-US" sz="1200" b="1" dirty="0">
                <a:solidFill>
                  <a:schemeClr val="bg1"/>
                </a:solidFill>
              </a:rPr>
              <a:t>metadata</a:t>
            </a:r>
            <a:r>
              <a:rPr lang="en-US" sz="1200" dirty="0"/>
              <a:t> is used by the browser to know how to load the page or reload it, from the search engines (keywords) or other web services. 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&lt;meta&gt; tags </a:t>
            </a:r>
            <a:r>
              <a:rPr lang="en-US" sz="1200" dirty="0"/>
              <a:t>are always in the </a:t>
            </a:r>
            <a:r>
              <a:rPr lang="en-US" sz="1200" b="1" dirty="0">
                <a:solidFill>
                  <a:schemeClr val="bg1"/>
                </a:solidFill>
              </a:rPr>
              <a:t>&lt;head&gt; </a:t>
            </a:r>
            <a:r>
              <a:rPr lang="en-US" sz="1200" dirty="0"/>
              <a:t>element.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Meta elements </a:t>
            </a:r>
            <a:r>
              <a:rPr lang="en-US" sz="1200" dirty="0"/>
              <a:t>are usually used to add a description to the page, keywords or character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533CF24-324F-43FE-83BA-E505A76434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172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Head </a:t>
            </a:r>
            <a:r>
              <a:rPr lang="en-US" sz="1200" dirty="0"/>
              <a:t>is required and it should be used just once. </a:t>
            </a:r>
            <a:br>
              <a:rPr lang="en-US" sz="1200" dirty="0"/>
            </a:br>
            <a:r>
              <a:rPr lang="en-US" sz="1200" dirty="0"/>
              <a:t>It should start immediately after the </a:t>
            </a:r>
            <a:r>
              <a:rPr lang="en-US" sz="1200" b="1" dirty="0">
                <a:solidFill>
                  <a:schemeClr val="bg1"/>
                </a:solidFill>
              </a:rPr>
              <a:t>opening html tag    </a:t>
            </a:r>
            <a:r>
              <a:rPr lang="en-US" sz="1200" dirty="0"/>
              <a:t>and end before the opening </a:t>
            </a:r>
            <a:r>
              <a:rPr lang="en-US" sz="1200" b="1" dirty="0">
                <a:solidFill>
                  <a:schemeClr val="bg1"/>
                </a:solidFill>
              </a:rPr>
              <a:t>body tag</a:t>
            </a:r>
            <a:r>
              <a:rPr lang="en-US" sz="1200" dirty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&lt;body&gt; tag</a:t>
            </a:r>
            <a:r>
              <a:rPr lang="en-US" sz="1200" dirty="0"/>
              <a:t> defines the main content of the HTML </a:t>
            </a:r>
            <a:br>
              <a:rPr lang="en-US" sz="1200" dirty="0"/>
            </a:br>
            <a:r>
              <a:rPr lang="en-US" sz="1200" dirty="0"/>
              <a:t>document or the section                                                         of the HTML document                                                that will be directly                                                       visible on your                                                                web page.</a:t>
            </a:r>
          </a:p>
          <a:p>
            <a:pPr marL="457200" indent="-457200">
              <a:buClr>
                <a:schemeClr val="tx1"/>
              </a:buClr>
            </a:pPr>
            <a:endParaRPr lang="en-US" sz="1200" dirty="0"/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3B43694-47AC-4151-B03E-DA55491EDC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0638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C61EFFE-A282-440C-A87F-D026790A46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590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E49BF5EF-F8CF-4D78-AEEB-CFBFBF955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079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9.png"/><Relationship Id="rId18" Type="http://schemas.openxmlformats.org/officeDocument/2006/relationships/customXml" Target="../ink/ink9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6.xml"/><Relationship Id="rId17" Type="http://schemas.openxmlformats.org/officeDocument/2006/relationships/image" Target="../media/image3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27.png"/><Relationship Id="rId14" Type="http://schemas.openxmlformats.org/officeDocument/2006/relationships/customXml" Target="../ink/ink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985" y="1601346"/>
            <a:ext cx="10076032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Hypertext Markup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83" y="594000"/>
            <a:ext cx="10076032" cy="882654"/>
          </a:xfrm>
        </p:spPr>
        <p:txBody>
          <a:bodyPr>
            <a:noAutofit/>
          </a:bodyPr>
          <a:lstStyle/>
          <a:p>
            <a:r>
              <a:rPr lang="en-US" sz="5500" dirty="0"/>
              <a:t>HTML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92880"/>
            <a:ext cx="2951518" cy="429276"/>
          </a:xfrm>
        </p:spPr>
        <p:txBody>
          <a:bodyPr/>
          <a:lstStyle/>
          <a:p>
            <a:r>
              <a:rPr lang="en-US" sz="23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37231"/>
            <a:ext cx="2951518" cy="382788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https://softuni.bg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969160"/>
            <a:ext cx="2951518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2423496"/>
            <a:ext cx="2033908" cy="203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Everything between the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closing tags </a:t>
            </a:r>
            <a:r>
              <a:rPr lang="en-US" sz="3000" dirty="0"/>
              <a:t>is defined as the         </a:t>
            </a:r>
            <a:r>
              <a:rPr lang="en-US" sz="3000" b="1" dirty="0">
                <a:solidFill>
                  <a:schemeClr val="bg1"/>
                </a:solidFill>
              </a:rPr>
              <a:t>content</a:t>
            </a:r>
            <a:r>
              <a:rPr lang="en-US" sz="3000" dirty="0"/>
              <a:t> of this element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>
              <a:buClr>
                <a:schemeClr val="tx1"/>
              </a:buClr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The element </a:t>
            </a:r>
            <a:r>
              <a:rPr lang="en-US" sz="3000" dirty="0"/>
              <a:t>is the </a:t>
            </a:r>
            <a:r>
              <a:rPr lang="en-US" sz="3000" b="1" dirty="0">
                <a:solidFill>
                  <a:schemeClr val="bg1"/>
                </a:solidFill>
              </a:rPr>
              <a:t>set</a:t>
            </a:r>
            <a:r>
              <a:rPr lang="en-US" sz="3000" dirty="0"/>
              <a:t> of the opening tag, closing tag and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Anatomy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195" y="2428090"/>
            <a:ext cx="535239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HTML ELEMENT CONTENT--&gt;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95" y="516254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HTML!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7C4EED5A-AFA7-413B-945C-B524AA2223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539000"/>
            <a:ext cx="2168095" cy="216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2538753-AD3D-4128-A026-1594D9E2EE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Document Anatomy</a:t>
            </a:r>
          </a:p>
        </p:txBody>
      </p:sp>
    </p:spTree>
    <p:extLst>
      <p:ext uri="{BB962C8B-B14F-4D97-AF65-F5344CB8AC3E}">
        <p14:creationId xmlns:p14="http://schemas.microsoft.com/office/powerpoint/2010/main" val="5941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Document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1073416"/>
          </a:xfrm>
        </p:spPr>
        <p:txBody>
          <a:bodyPr>
            <a:normAutofit/>
          </a:bodyPr>
          <a:lstStyle/>
          <a:p>
            <a:r>
              <a:rPr lang="en-US" sz="3000" dirty="0"/>
              <a:t>The basic requirement for content that an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/>
              <a:t> should have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26640" y="1717038"/>
            <a:ext cx="5794104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 rot="7076450">
            <a:off x="8673507" y="2175211"/>
            <a:ext cx="1862670" cy="1333881"/>
          </a:xfrm>
          <a:prstGeom prst="curved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44BADB3-327E-49AF-A935-2F0C8F7480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3207" y="1007863"/>
            <a:ext cx="9800046" cy="4829649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Describes the HTML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It is an </a:t>
            </a:r>
            <a:r>
              <a:rPr lang="en-US" sz="2800" b="1" dirty="0">
                <a:solidFill>
                  <a:schemeClr val="bg1"/>
                </a:solidFill>
              </a:rPr>
              <a:t>instruction</a:t>
            </a:r>
            <a:r>
              <a:rPr lang="en-US" sz="2800" dirty="0"/>
              <a:t> for the web browser about what              version of HTML the page is written in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DOCTYPE</a:t>
            </a:r>
            <a:r>
              <a:rPr lang="en-US" sz="2800" noProof="1"/>
              <a:t> is supported by all modern </a:t>
            </a:r>
            <a:r>
              <a:rPr lang="en-US" sz="2800" b="1" noProof="1">
                <a:solidFill>
                  <a:schemeClr val="bg1"/>
                </a:solidFill>
              </a:rPr>
              <a:t>web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browsers     </a:t>
            </a:r>
            <a:r>
              <a:rPr lang="en-US" sz="2800" noProof="1"/>
              <a:t> like: Chrome, Firefox, IE, Safari and Opera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13907" r="17062" b="13726"/>
          <a:stretch/>
        </p:blipFill>
        <p:spPr>
          <a:xfrm>
            <a:off x="6774119" y="3799601"/>
            <a:ext cx="4409134" cy="2638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 flipH="1">
            <a:off x="6905896" y="4806872"/>
            <a:ext cx="3315792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. . .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13DC4D0-EFF2-4809-B837-7044CF8B6D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&lt;html&gt;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9498" y="983404"/>
            <a:ext cx="10146914" cy="5413787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This element surrounds the entire content of the page</a:t>
            </a:r>
            <a:endParaRPr lang="bg-BG" sz="2800" dirty="0"/>
          </a:p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element</a:t>
            </a:r>
            <a:r>
              <a:rPr lang="en-US" sz="2800" dirty="0"/>
              <a:t> must contain a </a:t>
            </a:r>
            <a:r>
              <a:rPr lang="en-US" sz="2800" b="1" dirty="0">
                <a:solidFill>
                  <a:schemeClr val="bg1"/>
                </a:solidFill>
              </a:rPr>
              <a:t>head</a:t>
            </a:r>
            <a:r>
              <a:rPr lang="en-US" sz="2800" dirty="0"/>
              <a:t> element followed</a:t>
            </a:r>
            <a:br>
              <a:rPr lang="en-US" sz="2800" dirty="0"/>
            </a:br>
            <a:r>
              <a:rPr lang="en-US" sz="2800" dirty="0"/>
              <a:t>by</a:t>
            </a:r>
            <a:r>
              <a:rPr lang="bg-BG" sz="2800" dirty="0"/>
              <a:t> </a:t>
            </a:r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/>
              <a:t> element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95252" y="2609947"/>
            <a:ext cx="4237925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928">
            <a:off x="8364645" y="2951475"/>
            <a:ext cx="2599836" cy="2599836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71CBD75-11C7-494F-B640-D6CC64DA32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9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&lt;head&gt;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5"/>
            <a:ext cx="10729580" cy="5820595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Container for metadata</a:t>
            </a:r>
            <a:endParaRPr lang="en-US" sz="27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2700" b="1" dirty="0">
                <a:solidFill>
                  <a:schemeClr val="bg1"/>
                </a:solidFill>
              </a:rPr>
              <a:t>HTML</a:t>
            </a:r>
            <a:r>
              <a:rPr lang="en-US" sz="2700" dirty="0"/>
              <a:t> </a:t>
            </a:r>
            <a:r>
              <a:rPr lang="en-US" sz="2700" b="1" dirty="0">
                <a:solidFill>
                  <a:schemeClr val="bg1"/>
                </a:solidFill>
              </a:rPr>
              <a:t>metadata</a:t>
            </a:r>
            <a:r>
              <a:rPr lang="en-US" sz="2700" dirty="0"/>
              <a:t> is data about the HTML document but is </a:t>
            </a:r>
            <a:r>
              <a:rPr lang="en-US" sz="2700" b="1" dirty="0">
                <a:solidFill>
                  <a:schemeClr val="bg1"/>
                </a:solidFill>
              </a:rPr>
              <a:t>NOT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displayed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700" dirty="0"/>
              <a:t>Metadata typically define the </a:t>
            </a:r>
            <a:r>
              <a:rPr lang="en-US" sz="2700" b="1" dirty="0">
                <a:solidFill>
                  <a:schemeClr val="bg1"/>
                </a:solidFill>
              </a:rPr>
              <a:t>document title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styles</a:t>
            </a:r>
            <a:r>
              <a:rPr lang="en-US" sz="2700" dirty="0"/>
              <a:t>,  </a:t>
            </a:r>
            <a:r>
              <a:rPr lang="en-US" sz="2700" b="1" dirty="0">
                <a:solidFill>
                  <a:schemeClr val="bg1"/>
                </a:solidFill>
              </a:rPr>
              <a:t>links</a:t>
            </a:r>
            <a:r>
              <a:rPr lang="en-US" sz="2700" dirty="0"/>
              <a:t>,</a:t>
            </a:r>
            <a:br>
              <a:rPr lang="en-US" sz="2700" dirty="0"/>
            </a:br>
            <a:r>
              <a:rPr lang="en-US" sz="2700" b="1" dirty="0">
                <a:solidFill>
                  <a:schemeClr val="bg1"/>
                </a:solidFill>
              </a:rPr>
              <a:t>scripts</a:t>
            </a:r>
            <a:r>
              <a:rPr lang="en-US" sz="2700" dirty="0"/>
              <a:t>, and other </a:t>
            </a:r>
            <a:r>
              <a:rPr lang="en-US" sz="2700" b="1" dirty="0">
                <a:solidFill>
                  <a:schemeClr val="bg1"/>
                </a:solidFill>
              </a:rPr>
              <a:t>meta</a:t>
            </a:r>
            <a:r>
              <a:rPr lang="en-US" sz="2700" dirty="0"/>
              <a:t> </a:t>
            </a:r>
            <a:r>
              <a:rPr lang="en-US" sz="27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12099" y="3586880"/>
            <a:ext cx="563250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HEAD ELEMENT CONTENT--&gt;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...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926A33D-E3DA-432A-90E3-F9893D3C14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&lt;meta&gt; Tag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983404"/>
            <a:ext cx="10522004" cy="4431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dirty="0"/>
              <a:t>The information inside the</a:t>
            </a:r>
            <a:r>
              <a:rPr lang="en-US" sz="2800" b="1" dirty="0">
                <a:solidFill>
                  <a:schemeClr val="bg1"/>
                </a:solidFill>
              </a:rPr>
              <a:t> &lt;meta&gt; tag</a:t>
            </a:r>
            <a:r>
              <a:rPr lang="en-US" sz="2800" dirty="0"/>
              <a:t> is not displayed on the 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en-US" sz="2800" dirty="0"/>
              <a:t>page but is relied on by the machine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Meta elements are usually used to add a </a:t>
            </a:r>
            <a:r>
              <a:rPr lang="en-US" sz="2800" b="1" dirty="0">
                <a:solidFill>
                  <a:schemeClr val="bg1"/>
                </a:solidFill>
              </a:rPr>
              <a:t>description</a:t>
            </a:r>
            <a:r>
              <a:rPr lang="en-US" sz="2800" dirty="0"/>
              <a:t> to the </a:t>
            </a:r>
            <a:br>
              <a:rPr lang="en-US" sz="2800" dirty="0"/>
            </a:br>
            <a:r>
              <a:rPr lang="en-US" sz="2800" dirty="0"/>
              <a:t>page, </a:t>
            </a:r>
            <a:r>
              <a:rPr lang="en-US" sz="2800" b="1" dirty="0">
                <a:solidFill>
                  <a:schemeClr val="bg1"/>
                </a:solidFill>
              </a:rPr>
              <a:t>keywords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character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sets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/>
              <a:t>Meta tags are always in the </a:t>
            </a:r>
            <a:r>
              <a:rPr lang="en-US" sz="2800" b="1" dirty="0">
                <a:solidFill>
                  <a:schemeClr val="bg1"/>
                </a:solidFill>
              </a:rPr>
              <a:t>&lt;head&gt; element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It has no end tag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6932" y="4464000"/>
            <a:ext cx="7425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&lt;meta charset="UTF-8"&gt;</a:t>
            </a: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&lt;meta name="description" content="Tutorial"&gt;</a:t>
            </a: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&lt;meta name="keywords" content="</a:t>
            </a:r>
            <a:r>
              <a:rPr lang="en-US" sz="2000" noProof="1">
                <a:solidFill>
                  <a:srgbClr val="800000"/>
                </a:solidFill>
                <a:latin typeface="Consolas" panose="020B0609020204030204" pitchFamily="49" charset="0"/>
              </a:rPr>
              <a:t>Html,Meta,Tag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1A01963B-CD7F-4FC8-998E-D19B64BB7B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40" y="100750"/>
            <a:ext cx="8385812" cy="882654"/>
          </a:xfrm>
        </p:spPr>
        <p:txBody>
          <a:bodyPr>
            <a:normAutofit/>
          </a:bodyPr>
          <a:lstStyle/>
          <a:p>
            <a:r>
              <a:rPr lang="en-US" sz="4500" dirty="0"/>
              <a:t>The &lt;title&gt;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1040" y="983404"/>
            <a:ext cx="9781936" cy="541378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document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in the </a:t>
            </a:r>
            <a:r>
              <a:rPr lang="en-US" sz="2800" b="1" dirty="0">
                <a:solidFill>
                  <a:schemeClr val="bg1"/>
                </a:solidFill>
              </a:rPr>
              <a:t>browser's toolbar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Gives a </a:t>
            </a:r>
            <a:r>
              <a:rPr lang="en-US" sz="2800" b="1" dirty="0">
                <a:solidFill>
                  <a:schemeClr val="bg1"/>
                </a:solidFill>
              </a:rPr>
              <a:t>page title </a:t>
            </a:r>
            <a:r>
              <a:rPr lang="en-US" sz="2800" dirty="0"/>
              <a:t>when added to </a:t>
            </a:r>
            <a:r>
              <a:rPr lang="en-US" sz="2800" b="1" dirty="0">
                <a:solidFill>
                  <a:schemeClr val="bg1"/>
                </a:solidFill>
              </a:rPr>
              <a:t>favorites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Shows the </a:t>
            </a:r>
            <a:r>
              <a:rPr lang="en-US" sz="2800" b="1" dirty="0">
                <a:solidFill>
                  <a:schemeClr val="bg1"/>
                </a:solidFill>
              </a:rPr>
              <a:t>title</a:t>
            </a:r>
            <a:r>
              <a:rPr lang="en-US" sz="2800" dirty="0"/>
              <a:t> of the page in the </a:t>
            </a:r>
            <a:r>
              <a:rPr lang="en-US" sz="2800" b="1" dirty="0">
                <a:solidFill>
                  <a:schemeClr val="bg1"/>
                </a:solidFill>
              </a:rPr>
              <a:t>search engines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36000" y="3791300"/>
            <a:ext cx="544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&lt;title&gt;Software University&lt;/title&gt;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0" y="5302521"/>
            <a:ext cx="4638147" cy="1025744"/>
          </a:xfrm>
          <a:prstGeom prst="rect">
            <a:avLst/>
          </a:prstGeom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948004" y="4373711"/>
            <a:ext cx="986760" cy="618969"/>
          </a:xfrm>
          <a:prstGeom prst="wedgeRoundRectCallout">
            <a:avLst>
              <a:gd name="adj1" fmla="val -38262"/>
              <a:gd name="adj2" fmla="val 927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F04EE3B-B336-4483-8609-07BE739F99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&lt;body&gt; Tag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5"/>
            <a:ext cx="10698277" cy="18729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sz="3200" dirty="0"/>
              <a:t>T</a:t>
            </a:r>
            <a:r>
              <a:rPr lang="en-US" sz="3200" dirty="0"/>
              <a:t>he </a:t>
            </a:r>
            <a:r>
              <a:rPr lang="en-US" sz="3200" b="1" dirty="0">
                <a:solidFill>
                  <a:schemeClr val="bg1"/>
                </a:solidFill>
              </a:rPr>
              <a:t>main content </a:t>
            </a:r>
            <a:r>
              <a:rPr lang="en-US" sz="3200" dirty="0"/>
              <a:t>of the HTML document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section that will be </a:t>
            </a:r>
            <a:r>
              <a:rPr lang="en-US" sz="3200" b="1" dirty="0">
                <a:solidFill>
                  <a:schemeClr val="bg1"/>
                </a:solidFill>
              </a:rPr>
              <a:t>directly visible </a:t>
            </a:r>
            <a:r>
              <a:rPr lang="en-US" sz="3200" dirty="0"/>
              <a:t>on your web page</a:t>
            </a:r>
          </a:p>
          <a:p>
            <a:pPr marL="457200" indent="-457200"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70711" y="2455524"/>
            <a:ext cx="692921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…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BODY ELEMENT CONTENT--&gt;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48985B9-CEF3-4CC3-83FB-7F42270E82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&lt;div&gt;</a:t>
            </a:r>
            <a:r>
              <a:rPr lang="en-US" sz="3600" dirty="0"/>
              <a:t>s with </a:t>
            </a:r>
            <a:r>
              <a:rPr lang="en-US" sz="3600" b="1" dirty="0">
                <a:solidFill>
                  <a:schemeClr val="bg1"/>
                </a:solidFill>
              </a:rPr>
              <a:t>IDs</a:t>
            </a:r>
            <a:r>
              <a:rPr lang="en-US" sz="3600" b="1" dirty="0"/>
              <a:t> </a:t>
            </a:r>
            <a:r>
              <a:rPr lang="en-US" sz="3600" dirty="0"/>
              <a:t>(the IDs are needed for styling)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"HTML4 &amp; Old" Way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19" y="2061035"/>
            <a:ext cx="4435224" cy="4336156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78621" y="1929042"/>
            <a:ext cx="5883139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… --&gt;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"navigation"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"sidebar"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"content"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"footer"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F1109CD-BD77-4390-99E3-69DFF187D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8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What is HTML?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Element Anatomy</a:t>
            </a:r>
            <a:endParaRPr lang="bg-BG" sz="400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Document Anatomy</a:t>
            </a:r>
            <a:endParaRPr lang="bg-BG" sz="400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Formatting 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Attributes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Images, Links and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Multimedia Context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Nested Elements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4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DF4DD0F-317F-4F01-9287-277BF9FC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36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HTML5 uses </a:t>
            </a:r>
            <a:r>
              <a:rPr lang="en-US" sz="3600" b="1" dirty="0">
                <a:solidFill>
                  <a:schemeClr val="bg1"/>
                </a:solidFill>
              </a:rPr>
              <a:t>semantic</a:t>
            </a:r>
            <a:r>
              <a:rPr lang="en-US" sz="3600" dirty="0"/>
              <a:t> tags for the document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HTML5 Way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5391" y="2191612"/>
            <a:ext cx="5646573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&lt;nav&gt;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&lt;main&gt;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52" y="2266793"/>
            <a:ext cx="4694327" cy="413039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A4AA484-4B49-4E42-B7FD-B06B2CF50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9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39000"/>
            <a:ext cx="2258095" cy="225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3942E7-B292-4535-BF0A-EE6F3B265C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Formatting Text</a:t>
            </a:r>
          </a:p>
        </p:txBody>
      </p:sp>
    </p:spTree>
    <p:extLst>
      <p:ext uri="{BB962C8B-B14F-4D97-AF65-F5344CB8AC3E}">
        <p14:creationId xmlns:p14="http://schemas.microsoft.com/office/powerpoint/2010/main" val="17791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198881"/>
            <a:ext cx="11636533" cy="53527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Allows you to </a:t>
            </a:r>
            <a:r>
              <a:rPr lang="en-US" sz="3200" b="1" dirty="0">
                <a:solidFill>
                  <a:schemeClr val="bg1"/>
                </a:solidFill>
              </a:rPr>
              <a:t>specify</a:t>
            </a:r>
            <a:r>
              <a:rPr lang="en-US" sz="3200" dirty="0"/>
              <a:t> that certain portions of the content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titles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subheadings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Heading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490" y="3092337"/>
            <a:ext cx="5489116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1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2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Heading 3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57" y="2934000"/>
            <a:ext cx="2821043" cy="222310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963390" y="3706463"/>
            <a:ext cx="781783" cy="46551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4137F1C-9759-4A3B-9EB7-7972F4F3B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70001"/>
            <a:ext cx="11636533" cy="5281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Is meant to contain the </a:t>
            </a:r>
            <a:r>
              <a:rPr lang="en-US" sz="3200" b="1" dirty="0">
                <a:solidFill>
                  <a:schemeClr val="bg1"/>
                </a:solidFill>
              </a:rPr>
              <a:t>individual paragraphs </a:t>
            </a:r>
            <a:r>
              <a:rPr lang="en-US" sz="3200" dirty="0"/>
              <a:t>in the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Paragraph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4607" y="2922859"/>
            <a:ext cx="587141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First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Second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Third paragraph example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09" y="2754000"/>
            <a:ext cx="2962391" cy="240248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144433" y="361371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E7AFEE1-6364-493F-8FBD-FA08129F09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52917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lists contain at least two elements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most common types are </a:t>
            </a:r>
            <a:r>
              <a:rPr lang="en-US" sz="3200" b="1" dirty="0">
                <a:solidFill>
                  <a:schemeClr val="bg1"/>
                </a:solidFill>
              </a:rPr>
              <a:t>ordered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unordered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lists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List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7783" y="2777083"/>
            <a:ext cx="5566449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Unordered list item 1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Unordered list item 2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Ordered list item 1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Ordered list item 2</a:t>
            </a:r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08" y="3163148"/>
            <a:ext cx="2962688" cy="240063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910072" y="402193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731000" y="2553231"/>
            <a:ext cx="1755000" cy="447703"/>
          </a:xfrm>
          <a:prstGeom prst="wedgeRoundRectCallout">
            <a:avLst>
              <a:gd name="adj1" fmla="val -56156"/>
              <a:gd name="adj2" fmla="val 45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Unordered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731000" y="5803029"/>
            <a:ext cx="1440000" cy="447703"/>
          </a:xfrm>
          <a:prstGeom prst="wedgeRoundRectCallout">
            <a:avLst>
              <a:gd name="adj1" fmla="val -57208"/>
              <a:gd name="adj2" fmla="val -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Ordered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3F9FE25C-2769-4D4D-B4D0-2C72AA4665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09041"/>
            <a:ext cx="11636533" cy="53425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 structured set of data made up of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Table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0818" y="1882956"/>
            <a:ext cx="5345182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Peter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23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000" i="1" dirty="0">
                <a:solidFill>
                  <a:srgbClr val="008000"/>
                </a:solidFill>
                <a:latin typeface="Consolas" panose="020B0609020204030204" pitchFamily="49" charset="0"/>
              </a:rPr>
              <a:t>&lt;!-- TODO: Add George --&gt;</a:t>
            </a:r>
            <a:endParaRPr lang="en-GB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05" y="2954948"/>
            <a:ext cx="2695951" cy="217200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7057701" y="361727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7FF7DB0F-3764-4D11-8273-1925D1B565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00480"/>
            <a:ext cx="11636533" cy="525113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Division element (</a:t>
            </a:r>
            <a:r>
              <a:rPr lang="en-US" sz="3200" b="1" dirty="0">
                <a:solidFill>
                  <a:schemeClr val="bg1"/>
                </a:solidFill>
              </a:rPr>
              <a:t>div</a:t>
            </a:r>
            <a:r>
              <a:rPr lang="en-US" sz="3200" dirty="0"/>
              <a:t>) is the generic </a:t>
            </a:r>
            <a:r>
              <a:rPr lang="en-US" sz="3200" b="1" dirty="0">
                <a:solidFill>
                  <a:schemeClr val="bg1"/>
                </a:solidFill>
              </a:rPr>
              <a:t>container</a:t>
            </a:r>
            <a:r>
              <a:rPr lang="en-US" sz="3200" dirty="0"/>
              <a:t> for flow content   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 has no effect on the content or layout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 a "pure" container, the </a:t>
            </a:r>
            <a:r>
              <a:rPr lang="en-US" sz="3200" b="1" dirty="0">
                <a:solidFill>
                  <a:schemeClr val="bg1"/>
                </a:solidFill>
              </a:rPr>
              <a:t>&lt;div&gt; </a:t>
            </a:r>
            <a:r>
              <a:rPr lang="en-US" sz="3200" dirty="0"/>
              <a:t>element does not inherently             represent anything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Division Element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24" y="3840597"/>
            <a:ext cx="5447996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Heading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54" y="3512421"/>
            <a:ext cx="2440508" cy="272112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>
            <a:off x="6625695" y="4531450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8C0B0ED-0BF6-4CB3-90E2-9BBD5B13F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0"/>
            <a:ext cx="11636533" cy="5364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Span</a:t>
            </a:r>
            <a:r>
              <a:rPr lang="en-US" sz="3200" dirty="0"/>
              <a:t> element is a generic </a:t>
            </a:r>
            <a:r>
              <a:rPr lang="en-US" sz="3200" b="1" dirty="0">
                <a:solidFill>
                  <a:schemeClr val="bg1"/>
                </a:solidFill>
              </a:rPr>
              <a:t>inline container </a:t>
            </a:r>
            <a:r>
              <a:rPr lang="en-US" sz="3200" dirty="0"/>
              <a:t>for phrasing content,</a:t>
            </a:r>
            <a:br>
              <a:rPr lang="en-US" sz="3200" dirty="0"/>
            </a:br>
            <a:r>
              <a:rPr lang="en-US" sz="3200" dirty="0"/>
              <a:t>which does not inherently represent anything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can be used to group elements for styling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Span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2347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 like: 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  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C#, Java and JavaScript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60" y="4770704"/>
            <a:ext cx="3162741" cy="145752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FE0D8D9-2185-4814-B6F9-4719AAAF62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0"/>
            <a:ext cx="11636533" cy="5544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Place comments in your HTML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Not visible </a:t>
            </a:r>
            <a:r>
              <a:rPr lang="en-US" sz="3200" dirty="0"/>
              <a:t>on the </a:t>
            </a:r>
            <a:r>
              <a:rPr lang="en-US" sz="3200" b="1" dirty="0">
                <a:solidFill>
                  <a:schemeClr val="bg1"/>
                </a:solidFill>
              </a:rPr>
              <a:t>page</a:t>
            </a:r>
          </a:p>
          <a:p>
            <a:pPr marL="457200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But still </a:t>
            </a:r>
            <a:r>
              <a:rPr lang="en-US" sz="3200" b="1" dirty="0">
                <a:solidFill>
                  <a:schemeClr val="bg1"/>
                </a:solidFill>
              </a:rPr>
              <a:t>visible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Comments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79965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 like: 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  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C#, Java and JavaScript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bg-BG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</a:rPr>
              <a:t>&lt;!--- Add python, hello from dev tools --&gt;</a:t>
            </a:r>
            <a:endParaRPr lang="en-GB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00" y="5139000"/>
            <a:ext cx="3162741" cy="145752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89" y="2668661"/>
            <a:ext cx="5142591" cy="136325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Bent Arrow 10"/>
          <p:cNvSpPr/>
          <p:nvPr/>
        </p:nvSpPr>
        <p:spPr bwMode="auto">
          <a:xfrm>
            <a:off x="4999085" y="3148414"/>
            <a:ext cx="1011124" cy="760760"/>
          </a:xfrm>
          <a:prstGeom prst="bentArrow">
            <a:avLst>
              <a:gd name="adj1" fmla="val 20460"/>
              <a:gd name="adj2" fmla="val 35215"/>
              <a:gd name="adj3" fmla="val 23376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82BB6096-0D3F-43D0-9D40-1A6E1F84ED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7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55693">
            <a:off x="5665077" y="1037715"/>
            <a:ext cx="1223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807812">
            <a:off x="5113786" y="3065719"/>
            <a:ext cx="209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197566">
            <a:off x="4435307" y="1958367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lass?</a:t>
            </a:r>
          </a:p>
        </p:txBody>
      </p:sp>
      <p:sp>
        <p:nvSpPr>
          <p:cNvPr id="7" name="Rectangle 6"/>
          <p:cNvSpPr/>
          <p:nvPr/>
        </p:nvSpPr>
        <p:spPr>
          <a:xfrm rot="20536244">
            <a:off x="5947316" y="2128518"/>
            <a:ext cx="181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67796F-9B02-4AB5-8434-8320D3E0F88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en-US" dirty="0"/>
              <a:t>Attributes for the HTML Elements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1E0C143F-C902-4C96-B697-E983103F93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B9C509C-AE5B-457A-AEC2-3A5213CC4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3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(special words) used       inside the opening tag to </a:t>
            </a:r>
            <a:r>
              <a:rPr lang="en-US" sz="3200" b="1" dirty="0">
                <a:solidFill>
                  <a:schemeClr val="bg1"/>
                </a:solidFill>
              </a:rPr>
              <a:t>control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tag's behavior</a:t>
            </a:r>
            <a:endParaRPr lang="en-US" sz="3200" dirty="0"/>
          </a:p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of an element, such as font size or color</a:t>
            </a:r>
          </a:p>
          <a:p>
            <a:endParaRPr lang="en-US" sz="33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5089" y="4780688"/>
            <a:ext cx="4618752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myId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GB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3264" y="4409574"/>
            <a:ext cx="2554000" cy="489388"/>
          </a:xfrm>
          <a:prstGeom prst="wedgeRoundRectCallout">
            <a:avLst>
              <a:gd name="adj1" fmla="val 54957"/>
              <a:gd name="adj2" fmla="val 5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7777" y="4085386"/>
            <a:ext cx="2554000" cy="489388"/>
          </a:xfrm>
          <a:prstGeom prst="wedgeRoundRectCallout">
            <a:avLst>
              <a:gd name="adj1" fmla="val -31837"/>
              <a:gd name="adj2" fmla="val 113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have space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44977" y="4081226"/>
            <a:ext cx="2554000" cy="489388"/>
          </a:xfrm>
          <a:prstGeom prst="wedgeRoundRectCallout">
            <a:avLst>
              <a:gd name="adj1" fmla="val 8666"/>
              <a:gd name="adj2" fmla="val 96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657" y="5690535"/>
            <a:ext cx="1663860" cy="706661"/>
          </a:xfrm>
          <a:prstGeom prst="wedgeRoundRectCallout">
            <a:avLst>
              <a:gd name="adj1" fmla="val 25419"/>
              <a:gd name="adj2" fmla="val -7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69847" y="5690535"/>
            <a:ext cx="1663860" cy="706661"/>
          </a:xfrm>
          <a:prstGeom prst="wedgeRoundRectCallout">
            <a:avLst>
              <a:gd name="adj1" fmla="val 5435"/>
              <a:gd name="adj2" fmla="val -76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38640746-0201-40EE-A1C1-48471CECA8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27463"/>
            <a:ext cx="11636533" cy="532415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are used to amplify a tag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When a web browser interprets an </a:t>
            </a:r>
            <a:r>
              <a:rPr lang="en-US" sz="3200" b="1" dirty="0">
                <a:solidFill>
                  <a:schemeClr val="bg1"/>
                </a:solidFill>
              </a:rPr>
              <a:t>HTML tag</a:t>
            </a:r>
            <a:r>
              <a:rPr lang="en-US" sz="3200" dirty="0"/>
              <a:t>, it will also look for</a:t>
            </a:r>
            <a:br>
              <a:rPr lang="en-US" sz="3200" dirty="0"/>
            </a:br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so that it can display the web page's elements</a:t>
            </a:r>
            <a:br>
              <a:rPr lang="en-US" sz="3200" dirty="0"/>
            </a:br>
            <a:r>
              <a:rPr lang="en-US" sz="3200" dirty="0"/>
              <a:t>properly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Generally appear as </a:t>
            </a:r>
            <a:r>
              <a:rPr lang="en-US" sz="3200" b="1" dirty="0">
                <a:solidFill>
                  <a:schemeClr val="bg1"/>
                </a:solidFill>
              </a:rPr>
              <a:t>name-value pairs</a:t>
            </a:r>
            <a:r>
              <a:rPr lang="en-US" sz="3200" dirty="0"/>
              <a:t>, separated by '='</a:t>
            </a:r>
          </a:p>
          <a:p>
            <a:pPr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997" y="4357583"/>
            <a:ext cx="764340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divElement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mainContainer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In this case, the attributes will not affect the content of the div.</a:t>
            </a: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5574" y="6227769"/>
            <a:ext cx="4596258" cy="4985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Full list of all HTML attributes: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Link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A5590BC-DF5B-4A81-8F07-05F48EEE6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70" y="2374172"/>
            <a:ext cx="1262152" cy="1262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94" y="2454022"/>
            <a:ext cx="1102453" cy="1102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1318320"/>
            <a:ext cx="1123054" cy="11230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DBF9B68-0CE8-44D3-AA59-D958B21A84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619"/>
            <a:ext cx="10961783" cy="929381"/>
          </a:xfrm>
        </p:spPr>
        <p:txBody>
          <a:bodyPr/>
          <a:lstStyle/>
          <a:p>
            <a:r>
              <a:rPr lang="en-US" dirty="0"/>
              <a:t>Images, Links and Forms</a:t>
            </a:r>
          </a:p>
        </p:txBody>
      </p:sp>
    </p:spTree>
    <p:extLst>
      <p:ext uri="{BB962C8B-B14F-4D97-AF65-F5344CB8AC3E}">
        <p14:creationId xmlns:p14="http://schemas.microsoft.com/office/powerpoint/2010/main" val="396874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src</a:t>
            </a:r>
            <a:r>
              <a:rPr lang="en-US" sz="3200" dirty="0"/>
              <a:t> (source-source) attribute indicates the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 to </a:t>
            </a:r>
            <a:br>
              <a:rPr lang="en-US" sz="3200" dirty="0"/>
            </a:br>
            <a:r>
              <a:rPr lang="en-US" sz="3200" dirty="0"/>
              <a:t>the image file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alt</a:t>
            </a:r>
            <a:r>
              <a:rPr lang="en-US" sz="3200" dirty="0"/>
              <a:t> (alternate-substitute) attribute defines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descriptive text </a:t>
            </a:r>
            <a:r>
              <a:rPr lang="en-US" sz="3200" dirty="0"/>
              <a:t>for users who </a:t>
            </a:r>
            <a:r>
              <a:rPr lang="en-US" sz="3200" b="1" dirty="0">
                <a:solidFill>
                  <a:schemeClr val="bg1"/>
                </a:solidFill>
              </a:rPr>
              <a:t>can not see the image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for some reason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0" y="3880780"/>
            <a:ext cx="2438740" cy="24387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5172F67-8B1C-45A1-86FA-5C24291925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647536"/>
            <a:ext cx="60248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 to 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"softuni-logo.png"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-Logo"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5" y="1404000"/>
            <a:ext cx="1930983" cy="2624707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4446186"/>
            <a:ext cx="602488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 to 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"softuni-logo.png"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-Logo"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00" y="4365063"/>
            <a:ext cx="3122533" cy="2227014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Arrow: Right 6"/>
          <p:cNvSpPr/>
          <p:nvPr/>
        </p:nvSpPr>
        <p:spPr>
          <a:xfrm>
            <a:off x="7014381" y="2261474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6"/>
          <p:cNvSpPr/>
          <p:nvPr/>
        </p:nvSpPr>
        <p:spPr>
          <a:xfrm>
            <a:off x="7014380" y="5137039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9651000" y="6084000"/>
            <a:ext cx="1820023" cy="667694"/>
          </a:xfrm>
          <a:prstGeom prst="wedgeRoundRectCallout">
            <a:avLst>
              <a:gd name="adj1" fmla="val -68247"/>
              <a:gd name="adj2" fmla="val -31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of alt attribute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392F39D-F8E7-4891-A18B-4AE1E3587F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Links 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3903438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/>
              <a:t>They are the essence of the web </a:t>
            </a:r>
          </a:p>
          <a:p>
            <a:pPr marL="457200" indent="-457200"/>
            <a:r>
              <a:rPr lang="en-US" sz="3200" dirty="0"/>
              <a:t>To add a reference, we use this simple element </a:t>
            </a:r>
            <a:r>
              <a:rPr lang="en-US" sz="3200" b="1" dirty="0">
                <a:solidFill>
                  <a:schemeClr val="bg1"/>
                </a:solidFill>
              </a:rPr>
              <a:t>&lt;a&gt;</a:t>
            </a:r>
            <a:r>
              <a:rPr lang="en-US" sz="3200" b="1" dirty="0"/>
              <a:t>,            </a:t>
            </a:r>
            <a:r>
              <a:rPr lang="en-US" sz="3200" dirty="0"/>
              <a:t>as it comes from </a:t>
            </a:r>
            <a:r>
              <a:rPr lang="en-US" sz="3200" b="1" dirty="0">
                <a:solidFill>
                  <a:schemeClr val="bg1"/>
                </a:solidFill>
              </a:rPr>
              <a:t>anchor</a:t>
            </a:r>
            <a:endParaRPr lang="en-US" sz="3200" dirty="0"/>
          </a:p>
          <a:p>
            <a:pPr marL="457200" indent="-457200"/>
            <a:r>
              <a:rPr lang="en-US" sz="3200" dirty="0"/>
              <a:t>It needs an attribute to hold the reference we want to make</a:t>
            </a:r>
          </a:p>
          <a:p>
            <a:pPr marL="457200" indent="-457200"/>
            <a:r>
              <a:rPr lang="en-US" sz="3200" dirty="0"/>
              <a:t>This attribute is called </a:t>
            </a:r>
            <a:r>
              <a:rPr lang="en-US" sz="3200" b="1" dirty="0">
                <a:solidFill>
                  <a:schemeClr val="bg1"/>
                </a:solidFill>
              </a:rPr>
              <a:t>href</a:t>
            </a:r>
            <a:r>
              <a:rPr lang="en-US" sz="3200" dirty="0"/>
              <a:t> from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hypertext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reference</a:t>
            </a:r>
            <a:endParaRPr lang="en-US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224" y="4991276"/>
            <a:ext cx="86121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"https://softuni.bg"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SoftUni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link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1371"/>
          <a:stretch/>
        </p:blipFill>
        <p:spPr>
          <a:xfrm>
            <a:off x="7342282" y="4489116"/>
            <a:ext cx="1632912" cy="728839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7CBD171-DAEA-4527-8240-9415C4B38D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Forms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24" y="3872145"/>
            <a:ext cx="2324211" cy="2533390"/>
          </a:xfrm>
          <a:prstGeom prst="rect">
            <a:avLst/>
          </a:prstGeom>
          <a:noFill/>
          <a:effectLst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649406" y="991448"/>
            <a:ext cx="10498803" cy="52467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The HTML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GB" sz="3000" dirty="0"/>
              <a:t> element defines a form that is used to </a:t>
            </a:r>
            <a:br>
              <a:rPr lang="en-GB" sz="3000" dirty="0"/>
            </a:br>
            <a:r>
              <a:rPr lang="en-GB" sz="3000" dirty="0"/>
              <a:t>collect user input</a:t>
            </a:r>
          </a:p>
          <a:p>
            <a:r>
              <a:rPr lang="en-GB" dirty="0"/>
              <a:t>An HTML form contains </a:t>
            </a:r>
            <a:r>
              <a:rPr lang="en-GB" b="1" dirty="0">
                <a:solidFill>
                  <a:schemeClr val="bg1"/>
                </a:solidFill>
              </a:rPr>
              <a:t>form elements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Input elements</a:t>
            </a:r>
          </a:p>
          <a:p>
            <a:pPr lvl="1"/>
            <a:r>
              <a:rPr lang="en-GB" sz="3000" dirty="0"/>
              <a:t>Text fields</a:t>
            </a:r>
          </a:p>
          <a:p>
            <a:pPr lvl="1"/>
            <a:r>
              <a:rPr lang="en-GB" sz="3000" dirty="0"/>
              <a:t>Checkboxes</a:t>
            </a:r>
          </a:p>
          <a:p>
            <a:pPr lvl="1"/>
            <a:r>
              <a:rPr lang="en-GB" sz="3000" dirty="0"/>
              <a:t>Radio buttons</a:t>
            </a:r>
          </a:p>
          <a:p>
            <a:pPr lvl="1"/>
            <a:r>
              <a:rPr lang="en-GB" sz="3000" dirty="0"/>
              <a:t>Submit buttons</a:t>
            </a:r>
            <a:endParaRPr lang="en-GB" sz="2800" dirty="0"/>
          </a:p>
          <a:p>
            <a:endParaRPr lang="en-GB" sz="3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3AF07A0-02B5-4ED6-9134-8ED2359D58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1539000"/>
            <a:ext cx="11485467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Full name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"text"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fullName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Language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&lt;!-- TODO:  --&gt;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&lt;option&gt;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tags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b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&lt;/select&gt;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"knowledge"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Basic Level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&lt;input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"knowledge"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"language"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"yes"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08B043D-3F0B-4DE6-B3D0-C0028CB8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404000"/>
            <a:ext cx="2528095" cy="252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C2BA5D60-A8FB-4526-A47B-A0AF57CD7D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en-US"/>
              <a:t>Multimedia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&lt;audio&gt;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inserts audio player in the Web page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GB" dirty="0"/>
              <a:t>Embedding Audio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3477" y="2167216"/>
            <a:ext cx="555229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&lt;audio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autoplay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&lt;source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"horse.mp3"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"audio/mpeg"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Your browser does not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support the audio tag.</a:t>
            </a: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&lt;/audio&gt;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" y="5403887"/>
            <a:ext cx="5552293" cy="1130113"/>
          </a:xfrm>
          <a:prstGeom prst="rect">
            <a:avLst/>
          </a:prstGeom>
        </p:spPr>
      </p:pic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186974" y="2700169"/>
            <a:ext cx="1654354" cy="825752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path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6186974" y="1799400"/>
            <a:ext cx="2384026" cy="828207"/>
          </a:xfrm>
          <a:prstGeom prst="wedgeRoundRectCallout">
            <a:avLst>
              <a:gd name="adj1" fmla="val -63121"/>
              <a:gd name="adj2" fmla="val 28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will play automatically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594493" y="4563127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690037" y="3592491"/>
            <a:ext cx="1597109" cy="804018"/>
          </a:xfrm>
          <a:prstGeom prst="wedgeRoundRectCallout">
            <a:avLst>
              <a:gd name="adj1" fmla="val -72206"/>
              <a:gd name="adj2" fmla="val -58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45547BB2-E719-4B7E-ACE4-1E41C3637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8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1EC3DACC-2DF0-4FCA-BB9A-99C0C21264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DA820CAF-9544-4410-96A2-3E10A9FE2C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Formatted </a:t>
            </a:r>
            <a:r>
              <a:rPr lang="en-US" dirty="0"/>
              <a:t>Text for the Web Browser</a:t>
            </a:r>
          </a:p>
        </p:txBody>
      </p:sp>
    </p:spTree>
    <p:extLst>
      <p:ext uri="{BB962C8B-B14F-4D97-AF65-F5344CB8AC3E}">
        <p14:creationId xmlns:p14="http://schemas.microsoft.com/office/powerpoint/2010/main" val="37997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40" y="4675259"/>
            <a:ext cx="1720800" cy="172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06" y="3257502"/>
            <a:ext cx="1721935" cy="172193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Audio formats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supported:</a:t>
            </a:r>
          </a:p>
          <a:p>
            <a:pPr lvl="1"/>
            <a:r>
              <a:rPr lang="en-GB" dirty="0"/>
              <a:t>MP3 - audio/mpeg</a:t>
            </a:r>
          </a:p>
          <a:p>
            <a:pPr lvl="1"/>
            <a:r>
              <a:rPr lang="en-GB" dirty="0"/>
              <a:t>OGG - </a:t>
            </a:r>
            <a:r>
              <a:rPr lang="en-GB" noProof="1"/>
              <a:t>audio/ogg</a:t>
            </a:r>
          </a:p>
          <a:p>
            <a:pPr lvl="1"/>
            <a:r>
              <a:rPr lang="en-GB" dirty="0"/>
              <a:t>WAV - audio/wav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controls</a:t>
            </a:r>
          </a:p>
          <a:p>
            <a:pPr lvl="1">
              <a:buClr>
                <a:schemeClr val="tx1"/>
              </a:buClr>
            </a:pPr>
            <a:r>
              <a:rPr lang="en-GB" noProof="1"/>
              <a:t>autoplay</a:t>
            </a:r>
            <a:r>
              <a:rPr lang="en-GB" dirty="0"/>
              <a:t>, loop, preload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Audio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73" y="1863426"/>
            <a:ext cx="1720800" cy="1720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71100BD-2EDE-4F9E-AC5F-5594F1E29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3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&lt;video&gt;</a:t>
            </a:r>
            <a:r>
              <a:rPr lang="en-US" dirty="0"/>
              <a:t> element inserts video player in your site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 Video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3" y="4025618"/>
            <a:ext cx="4105275" cy="23241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928" y="2470014"/>
            <a:ext cx="5992036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&lt;video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controls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"controls"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&lt;source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"shuttle.mp4"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"video/mp4"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Your browser does not</a:t>
            </a:r>
            <a:b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support the HTML5 video.</a:t>
            </a:r>
          </a:p>
          <a:p>
            <a:r>
              <a:rPr lang="en-GB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&lt;/video&gt;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87602" y="5058835"/>
            <a:ext cx="2319371" cy="620248"/>
          </a:xfrm>
          <a:prstGeom prst="wedgeRoundRectCallout">
            <a:avLst>
              <a:gd name="adj1" fmla="val -30466"/>
              <a:gd name="adj2" fmla="val -69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Alternative text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46120" y="2742145"/>
            <a:ext cx="1581516" cy="846167"/>
          </a:xfrm>
          <a:prstGeom prst="wedgeRoundRectCallout">
            <a:avLst>
              <a:gd name="adj1" fmla="val -67261"/>
              <a:gd name="adj2" fmla="val -12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Video file name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98961" y="3742132"/>
            <a:ext cx="1552821" cy="839104"/>
          </a:xfrm>
          <a:prstGeom prst="wedgeRoundRectCallout">
            <a:avLst>
              <a:gd name="adj1" fmla="val -67261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Audio file format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FDD6D918-8FB5-434B-A1C0-5A3EC03C6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Video formats supported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MP4 - video/mp4</a:t>
            </a:r>
          </a:p>
          <a:p>
            <a:pPr lvl="1"/>
            <a:r>
              <a:rPr lang="en-GB" noProof="1"/>
              <a:t>Ogg - video/ogg</a:t>
            </a:r>
          </a:p>
          <a:p>
            <a:pPr lvl="1"/>
            <a:r>
              <a:rPr lang="en-GB" noProof="1"/>
              <a:t>WebM - video/webm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Attributes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width, height</a:t>
            </a:r>
          </a:p>
          <a:p>
            <a:pPr lvl="1"/>
            <a:r>
              <a:rPr lang="en-US" dirty="0"/>
              <a:t>poster</a:t>
            </a:r>
          </a:p>
          <a:p>
            <a:pPr lvl="1"/>
            <a:r>
              <a:rPr lang="en-US" noProof="1"/>
              <a:t>controls</a:t>
            </a:r>
          </a:p>
          <a:p>
            <a:pPr lvl="1"/>
            <a:r>
              <a:rPr lang="en-US" noProof="1"/>
              <a:t>autoplay</a:t>
            </a:r>
            <a:r>
              <a:rPr lang="en-US" dirty="0"/>
              <a:t>, loop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Video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34" y="2337515"/>
            <a:ext cx="2918285" cy="291828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FAB7F40-6580-4793-A1D0-EFC4F227A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8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2" y="1449000"/>
            <a:ext cx="2393095" cy="2393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40F135-B9B0-42B4-BC38-2F62B0EDB8A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Elements</a:t>
            </a:r>
          </a:p>
        </p:txBody>
      </p:sp>
    </p:spTree>
    <p:extLst>
      <p:ext uri="{BB962C8B-B14F-4D97-AF65-F5344CB8AC3E}">
        <p14:creationId xmlns:p14="http://schemas.microsoft.com/office/powerpoint/2010/main" val="196805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Nested</a:t>
            </a:r>
            <a:r>
              <a:rPr lang="bg-BG" sz="4500" dirty="0"/>
              <a:t> </a:t>
            </a:r>
            <a:r>
              <a:rPr lang="en-US" sz="4500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206767" cy="5276048"/>
          </a:xfrm>
        </p:spPr>
        <p:txBody>
          <a:bodyPr>
            <a:normAutofit/>
          </a:bodyPr>
          <a:lstStyle/>
          <a:p>
            <a:r>
              <a:rPr lang="en-US" sz="3000" dirty="0"/>
              <a:t>It is possible to put an element inside another</a:t>
            </a:r>
            <a:br>
              <a:rPr lang="en-US" sz="3000" dirty="0"/>
            </a:br>
            <a:r>
              <a:rPr lang="en-US" sz="3000" dirty="0"/>
              <a:t>element - this is called </a:t>
            </a:r>
            <a:r>
              <a:rPr lang="en-US" sz="3000" b="1" dirty="0">
                <a:solidFill>
                  <a:schemeClr val="bg1"/>
                </a:solidFill>
              </a:rPr>
              <a:t>nesting</a:t>
            </a:r>
            <a:endParaRPr lang="en-US" sz="3000" dirty="0"/>
          </a:p>
          <a:p>
            <a:r>
              <a:rPr lang="en-US" sz="3000" dirty="0"/>
              <a:t>Elements need to be </a:t>
            </a:r>
            <a:r>
              <a:rPr lang="en-US" sz="3000" b="1" dirty="0">
                <a:solidFill>
                  <a:schemeClr val="bg1"/>
                </a:solidFill>
              </a:rPr>
              <a:t>opened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closed properly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to be truly inside or outside of each other</a:t>
            </a:r>
            <a:endParaRPr lang="bg-BG" sz="3000" dirty="0"/>
          </a:p>
          <a:p>
            <a:r>
              <a:rPr lang="en-US" sz="3000" dirty="0"/>
              <a:t>Some items </a:t>
            </a:r>
            <a:r>
              <a:rPr lang="en-US" sz="3000" b="1" dirty="0">
                <a:solidFill>
                  <a:schemeClr val="bg1"/>
                </a:solidFill>
              </a:rPr>
              <a:t>have no </a:t>
            </a:r>
            <a:r>
              <a:rPr lang="en-US" sz="3000" dirty="0"/>
              <a:t>content and are called </a:t>
            </a:r>
            <a:r>
              <a:rPr lang="en-US" sz="3000" b="1" dirty="0">
                <a:solidFill>
                  <a:schemeClr val="bg1"/>
                </a:solidFill>
              </a:rPr>
              <a:t>empty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elements</a:t>
            </a:r>
            <a:endParaRPr lang="bg-BG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7" y="4571759"/>
            <a:ext cx="2675447" cy="182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39" y="4576593"/>
            <a:ext cx="2449236" cy="1820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0925A37-15CB-4A7C-947B-4DE60D6E6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 –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02038" y="1448661"/>
            <a:ext cx="841633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Here we have paragraph nested to a div and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span nested to paragraph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2" y="4636011"/>
            <a:ext cx="7992590" cy="164805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Arrow: Right 6"/>
          <p:cNvSpPr/>
          <p:nvPr/>
        </p:nvSpPr>
        <p:spPr>
          <a:xfrm rot="5400000">
            <a:off x="5705107" y="3722813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9797EF5B-B37D-41A0-90F9-533EC552B5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Browsers treat every element as a kind of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</a:p>
          <a:p>
            <a:r>
              <a:rPr lang="en-US" dirty="0"/>
              <a:t>There are two types of boxes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Properties – Block and Inline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13" y="3130946"/>
            <a:ext cx="5115639" cy="25911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BE220F24-16BB-4ED2-8124-7655B9A53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8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starts</a:t>
            </a:r>
            <a:r>
              <a:rPr lang="en-US" dirty="0"/>
              <a:t> on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up</a:t>
            </a:r>
            <a:r>
              <a:rPr lang="en-US" dirty="0"/>
              <a:t> the horizontal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left and right on the web page</a:t>
            </a:r>
          </a:p>
          <a:p>
            <a:r>
              <a:rPr lang="en-US" dirty="0"/>
              <a:t>Block elements are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2" y="3871846"/>
            <a:ext cx="60248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div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2641" y="5166118"/>
            <a:ext cx="60248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paragraph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6"/>
          <p:cNvSpPr/>
          <p:nvPr/>
        </p:nvSpPr>
        <p:spPr>
          <a:xfrm>
            <a:off x="7107810" y="3808647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7107810" y="5080235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3680387"/>
            <a:ext cx="2446232" cy="1158340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03" y="5051448"/>
            <a:ext cx="2072820" cy="128789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D87E9370-1C43-46D0-A95C-9C3D2C88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3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8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Appear on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line</a:t>
            </a:r>
            <a:r>
              <a:rPr lang="en-US" dirty="0"/>
              <a:t> as the content and tags beside them</a:t>
            </a:r>
          </a:p>
          <a:p>
            <a:r>
              <a:rPr lang="en-US" dirty="0"/>
              <a:t>Inline elements can </a:t>
            </a:r>
            <a:r>
              <a:rPr lang="en-US" b="1" dirty="0">
                <a:solidFill>
                  <a:schemeClr val="bg1"/>
                </a:solidFill>
              </a:rPr>
              <a:t>appear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elements</a:t>
            </a:r>
          </a:p>
          <a:p>
            <a:r>
              <a:rPr lang="en-US" dirty="0"/>
              <a:t>Inline elements are </a:t>
            </a:r>
            <a:r>
              <a:rPr lang="en-US" b="1" dirty="0">
                <a:solidFill>
                  <a:schemeClr val="bg1"/>
                </a:solidFill>
              </a:rPr>
              <a:t>&lt;span&gt;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&lt;strong&gt;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&lt;</a:t>
            </a:r>
            <a:r>
              <a:rPr lang="en-US" b="1" noProof="1">
                <a:solidFill>
                  <a:schemeClr val="bg1"/>
                </a:solidFill>
              </a:rPr>
              <a:t>img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3861" y="3365693"/>
            <a:ext cx="1160896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 is a 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span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 within a div element</a:t>
            </a:r>
            <a:r>
              <a:rPr lang="en-GB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rrow: Right 6"/>
          <p:cNvSpPr/>
          <p:nvPr/>
        </p:nvSpPr>
        <p:spPr>
          <a:xfrm rot="5400000">
            <a:off x="5708558" y="4130618"/>
            <a:ext cx="781783" cy="6830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6" y="5057204"/>
            <a:ext cx="3055885" cy="167654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98E47F41-9F45-4CB7-93F3-1C46A3A90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28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39878" y="129498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70214" y="34755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9554" y="1447367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What is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2800" dirty="0">
                <a:solidFill>
                  <a:schemeClr val="bg2"/>
                </a:solidFill>
              </a:rPr>
              <a:t>?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28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28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Formatting</a:t>
            </a:r>
            <a:r>
              <a:rPr lang="en-US" sz="2800" dirty="0">
                <a:solidFill>
                  <a:schemeClr val="bg2"/>
                </a:solidFill>
              </a:rPr>
              <a:t>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Images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Links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Multimedia</a:t>
            </a:r>
            <a:r>
              <a:rPr lang="en-US" sz="2800" dirty="0">
                <a:solidFill>
                  <a:schemeClr val="bg2"/>
                </a:solidFill>
              </a:rPr>
              <a:t> context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Nested</a:t>
            </a:r>
            <a:r>
              <a:rPr lang="en-US" sz="2800" dirty="0">
                <a:solidFill>
                  <a:schemeClr val="bg2"/>
                </a:solidFill>
              </a:rPr>
              <a:t> Elements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BB3A2C58-EEE1-4289-BBE6-7B400885A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CF5B2D-BAB5-4BE7-AD34-5DC0D27F6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HTML == standard </a:t>
            </a:r>
            <a:r>
              <a:rPr lang="en-US" sz="3600" b="1" dirty="0">
                <a:solidFill>
                  <a:schemeClr val="bg1"/>
                </a:solidFill>
              </a:rPr>
              <a:t>markup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language</a:t>
            </a:r>
            <a:r>
              <a:rPr lang="en-US" sz="3600" dirty="0"/>
              <a:t> for creating and displaying </a:t>
            </a:r>
            <a:r>
              <a:rPr lang="en-US" sz="3600" b="1" dirty="0">
                <a:solidFill>
                  <a:schemeClr val="bg1"/>
                </a:solidFill>
              </a:rPr>
              <a:t>web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0E11436-059B-4742-BB65-58944986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B8F664C-67F9-4B6A-9D85-D0C9936392B7}"/>
              </a:ext>
            </a:extLst>
          </p:cNvPr>
          <p:cNvGrpSpPr/>
          <p:nvPr/>
        </p:nvGrpSpPr>
        <p:grpSpPr>
          <a:xfrm>
            <a:off x="1911000" y="2484000"/>
            <a:ext cx="9717840" cy="3856680"/>
            <a:chOff x="1773015" y="2133228"/>
            <a:chExt cx="9717840" cy="3856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9CEF7-8F68-4621-97FA-0D0A49A7AABA}"/>
                    </a:ext>
                  </a:extLst>
                </p14:cNvPr>
                <p14:cNvContentPartPr/>
                <p14:nvPr/>
              </p14:nvContentPartPr>
              <p14:xfrm>
                <a:off x="1773015" y="2133228"/>
                <a:ext cx="4116240" cy="385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C779CEF7-8F68-4621-97FA-0D0A49A7AA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7375" y="1917588"/>
                  <a:ext cx="4187880" cy="42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956418-550C-44CA-B75F-F8CF458908AF}"/>
                    </a:ext>
                  </a:extLst>
                </p14:cNvPr>
                <p14:cNvContentPartPr/>
                <p14:nvPr/>
              </p14:nvContentPartPr>
              <p14:xfrm>
                <a:off x="5033895" y="4021068"/>
                <a:ext cx="2163600" cy="232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4F956418-550C-44CA-B75F-F8CF458908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97895" y="3805428"/>
                  <a:ext cx="223524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8582FE-1A8B-4733-AF0C-64C7F7B8CFDD}"/>
                    </a:ext>
                  </a:extLst>
                </p14:cNvPr>
                <p14:cNvContentPartPr/>
                <p14:nvPr/>
              </p14:nvContentPartPr>
              <p14:xfrm>
                <a:off x="6782055" y="4002348"/>
                <a:ext cx="1028160" cy="54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DF8582FE-1A8B-4733-AF0C-64C7F7B8C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6055" y="3786708"/>
                  <a:ext cx="1099800" cy="9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624D56-CBA0-44A1-B487-4793AEE6E2C0}"/>
                    </a:ext>
                  </a:extLst>
                </p14:cNvPr>
                <p14:cNvContentPartPr/>
                <p14:nvPr/>
              </p14:nvContentPartPr>
              <p14:xfrm>
                <a:off x="8003175" y="2240508"/>
                <a:ext cx="3487680" cy="364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D3624D56-CBA0-44A1-B487-4793AEE6E2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7175" y="2024508"/>
                  <a:ext cx="3559320" cy="40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54BD6B-919C-411D-AEEB-DB30ECF7C5F2}"/>
                    </a:ext>
                  </a:extLst>
                </p14:cNvPr>
                <p14:cNvContentPartPr/>
                <p14:nvPr/>
              </p14:nvContentPartPr>
              <p14:xfrm>
                <a:off x="2162535" y="2300628"/>
                <a:ext cx="394920" cy="562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B454BD6B-919C-411D-AEEB-DB30ECF7C5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6895" y="2084628"/>
                  <a:ext cx="46656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418CC2-D8B5-4470-B6BE-C11979C340E0}"/>
                    </a:ext>
                  </a:extLst>
                </p14:cNvPr>
                <p14:cNvContentPartPr/>
                <p14:nvPr/>
              </p14:nvContentPartPr>
              <p14:xfrm>
                <a:off x="2634495" y="2457588"/>
                <a:ext cx="144360" cy="55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4E418CC2-D8B5-4470-B6BE-C11979C340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8855" y="2241588"/>
                  <a:ext cx="216000" cy="9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1DC47F-7B10-418C-92CA-DCB60EA0D20B}"/>
                    </a:ext>
                  </a:extLst>
                </p14:cNvPr>
                <p14:cNvContentPartPr/>
                <p14:nvPr/>
              </p14:nvContentPartPr>
              <p14:xfrm>
                <a:off x="2605335" y="2517708"/>
                <a:ext cx="649800" cy="79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D41DC47F-7B10-418C-92CA-DCB60EA0D2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9695" y="2301708"/>
                  <a:ext cx="7214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8C5333-8284-473B-BF60-0FA880706481}"/>
                    </a:ext>
                  </a:extLst>
                </p14:cNvPr>
                <p14:cNvContentPartPr/>
                <p14:nvPr/>
              </p14:nvContentPartPr>
              <p14:xfrm>
                <a:off x="3264135" y="2361468"/>
                <a:ext cx="475920" cy="738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F78C5333-8284-473B-BF60-0FA8807064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8135" y="2145468"/>
                  <a:ext cx="547560" cy="11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4255E4-0702-49A6-A1EE-388568B5D07E}"/>
                    </a:ext>
                  </a:extLst>
                </p14:cNvPr>
                <p14:cNvContentPartPr/>
                <p14:nvPr/>
              </p14:nvContentPartPr>
              <p14:xfrm>
                <a:off x="3936255" y="2634708"/>
                <a:ext cx="477720" cy="511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864255E4-0702-49A6-A1EE-388568B5D0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00255" y="2418708"/>
                  <a:ext cx="549360" cy="94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F6BA663-03B6-4EB4-A4C8-61B4C53233D7}"/>
              </a:ext>
            </a:extLst>
          </p:cNvPr>
          <p:cNvSpPr txBox="1"/>
          <p:nvPr/>
        </p:nvSpPr>
        <p:spPr>
          <a:xfrm flipH="1">
            <a:off x="8380449" y="2878560"/>
            <a:ext cx="2718723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browser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89B30003-7003-4277-92D1-EFB4E6AB64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593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5B3B3E3-A51F-4103-8F67-A877F1BD1E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48F8A13-3382-4F88-A499-BA6DF5B20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8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84" y="137696"/>
            <a:ext cx="83994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What is HTML?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7856" y="1238250"/>
            <a:ext cx="9772967" cy="53857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HTML </a:t>
            </a:r>
            <a:r>
              <a:rPr lang="en-US" sz="3200" b="1" dirty="0">
                <a:solidFill>
                  <a:schemeClr val="bg1"/>
                </a:solidFill>
              </a:rPr>
              <a:t>is not </a:t>
            </a:r>
            <a:r>
              <a:rPr lang="en-US" sz="3200" dirty="0"/>
              <a:t>a programming language</a:t>
            </a:r>
          </a:p>
          <a:p>
            <a:pPr lvl="1"/>
            <a:r>
              <a:rPr lang="en-US" sz="3000" dirty="0"/>
              <a:t>It is a </a:t>
            </a:r>
            <a:r>
              <a:rPr lang="en-US" sz="3000" b="1" dirty="0">
                <a:solidFill>
                  <a:schemeClr val="bg1"/>
                </a:solidFill>
              </a:rPr>
              <a:t>markup language</a:t>
            </a:r>
          </a:p>
          <a:p>
            <a:pPr lvl="1"/>
            <a:r>
              <a:rPr lang="en-US" sz="3000" dirty="0"/>
              <a:t>Tells your browser how to display the pages</a:t>
            </a:r>
          </a:p>
          <a:p>
            <a:r>
              <a:rPr lang="en-US" sz="3200" dirty="0"/>
              <a:t>Consists of </a:t>
            </a:r>
            <a:r>
              <a:rPr lang="en-US" sz="3200" b="1" dirty="0">
                <a:solidFill>
                  <a:schemeClr val="bg1"/>
                </a:solidFill>
              </a:rPr>
              <a:t>series of elements</a:t>
            </a:r>
          </a:p>
          <a:p>
            <a:pPr lvl="1"/>
            <a:r>
              <a:rPr lang="en-US" sz="3000" dirty="0"/>
              <a:t>E.g. </a:t>
            </a:r>
            <a:r>
              <a:rPr lang="en-US" sz="3000" b="1" dirty="0">
                <a:latin typeface="Consolas" panose="020B0609020204030204" pitchFamily="49" charset="0"/>
              </a:rPr>
              <a:t>&lt;p&gt;Some text&lt;/p&gt;</a:t>
            </a:r>
            <a:endParaRPr lang="en-US" sz="3000" dirty="0"/>
          </a:p>
          <a:p>
            <a:pPr lvl="1"/>
            <a:r>
              <a:rPr lang="en-US" sz="2800" dirty="0"/>
              <a:t>Used to display </a:t>
            </a:r>
            <a:r>
              <a:rPr lang="en-US" sz="2800" b="1" dirty="0"/>
              <a:t>formatted text</a:t>
            </a:r>
          </a:p>
          <a:p>
            <a:r>
              <a:rPr lang="en-US" sz="3200" dirty="0"/>
              <a:t>It’s just a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file with </a:t>
            </a:r>
            <a:r>
              <a:rPr lang="en-US" sz="3200" b="1" dirty="0">
                <a:solidFill>
                  <a:schemeClr val="bg1"/>
                </a:solidFill>
              </a:rPr>
              <a:t>.html </a:t>
            </a:r>
            <a:r>
              <a:rPr lang="en-US" sz="3200" dirty="0"/>
              <a:t>extension</a:t>
            </a:r>
            <a:endParaRPr lang="bg-BG" sz="3200" dirty="0"/>
          </a:p>
          <a:p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7688B5D-142B-4FAF-AC9F-EE71E4B88D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80" y="1440873"/>
            <a:ext cx="2322483" cy="232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675773D5-7635-4F59-A30B-BE980F2728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Anatomy of an Element</a:t>
            </a:r>
          </a:p>
        </p:txBody>
      </p:sp>
    </p:spTree>
    <p:extLst>
      <p:ext uri="{BB962C8B-B14F-4D97-AF65-F5344CB8AC3E}">
        <p14:creationId xmlns:p14="http://schemas.microsoft.com/office/powerpoint/2010/main" val="206769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100750"/>
            <a:ext cx="8520795" cy="882654"/>
          </a:xfrm>
        </p:spPr>
        <p:txBody>
          <a:bodyPr>
            <a:normAutofit/>
          </a:bodyPr>
          <a:lstStyle/>
          <a:p>
            <a:r>
              <a:rPr lang="en-US" sz="4000" dirty="0"/>
              <a:t>Element Anatomy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97392" y="5148228"/>
            <a:ext cx="232068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630171" y="3891842"/>
            <a:ext cx="2069214" cy="1044057"/>
          </a:xfrm>
          <a:prstGeom prst="wedgeRoundRectCallout">
            <a:avLst>
              <a:gd name="adj1" fmla="val 9986"/>
              <a:gd name="adj2" fmla="val 7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514363" y="4543100"/>
            <a:ext cx="2751128" cy="1210255"/>
          </a:xfrm>
          <a:prstGeom prst="wedgeRoundRectCallout">
            <a:avLst>
              <a:gd name="adj1" fmla="val 60381"/>
              <a:gd name="adj2" fmla="val 33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29182" y="4698516"/>
            <a:ext cx="3296440" cy="1054839"/>
          </a:xfrm>
          <a:prstGeom prst="wedgeRoundRectCallout">
            <a:avLst>
              <a:gd name="adj1" fmla="val -59432"/>
              <a:gd name="adj2" fmla="val 33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 than sign)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1175657" y="1257300"/>
            <a:ext cx="10624457" cy="255297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main parts </a:t>
            </a:r>
            <a:r>
              <a:rPr lang="en-US" sz="3000" dirty="0"/>
              <a:t>of an element are:</a:t>
            </a:r>
          </a:p>
          <a:p>
            <a:pPr marL="1523333" lvl="2" indent="-457200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opening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closing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tag</a:t>
            </a:r>
            <a:endParaRPr lang="bg-BG" sz="28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Opening tag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it consists of the name of the element</a:t>
            </a:r>
            <a:r>
              <a:rPr lang="bg-BG" sz="3000" dirty="0"/>
              <a:t> </a:t>
            </a:r>
            <a:r>
              <a:rPr lang="en-US" sz="3000" dirty="0"/>
              <a:t>surrounded by less than and greater than signs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3000" dirty="0"/>
              <a:t>It</a:t>
            </a:r>
            <a:r>
              <a:rPr lang="bg-BG" sz="3000" dirty="0"/>
              <a:t> </a:t>
            </a:r>
            <a:r>
              <a:rPr lang="en-US" sz="3000" dirty="0"/>
              <a:t>indicates where the element starts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A394F56-9CD8-424E-8362-BF5242F777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7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Closing tag </a:t>
            </a:r>
            <a:r>
              <a:rPr lang="en-US" sz="3000" dirty="0"/>
              <a:t>- Same as the opening tag, but with an additional slash before the item's name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It shows where the element ends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Anatomy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29865" y="4201890"/>
            <a:ext cx="273829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GB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45011" y="3670347"/>
            <a:ext cx="2664987" cy="1063086"/>
          </a:xfrm>
          <a:prstGeom prst="wedgeRoundRectCallout">
            <a:avLst>
              <a:gd name="adj1" fmla="val 61366"/>
              <a:gd name="adj2" fmla="val 37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88028" y="3596762"/>
            <a:ext cx="3082972" cy="1136671"/>
          </a:xfrm>
          <a:prstGeom prst="wedgeRoundRectCallout">
            <a:avLst>
              <a:gd name="adj1" fmla="val -60670"/>
              <a:gd name="adj2" fmla="val 40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790143" y="3204000"/>
            <a:ext cx="1927760" cy="879912"/>
          </a:xfrm>
          <a:prstGeom prst="wedgeRoundRectCallout">
            <a:avLst>
              <a:gd name="adj1" fmla="val 7678"/>
              <a:gd name="adj2" fmla="val 79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523774" y="5276642"/>
            <a:ext cx="2670129" cy="1006623"/>
          </a:xfrm>
          <a:prstGeom prst="wedgeRoundRectCallout">
            <a:avLst>
              <a:gd name="adj1" fmla="val 33834"/>
              <a:gd name="adj2" fmla="val -70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tag indicator)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80B9899C-15B6-4C8A-94B3-11DFE6E10F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1672</Words>
  <Application>Microsoft Office PowerPoint</Application>
  <PresentationFormat>Custom</PresentationFormat>
  <Paragraphs>476</Paragraphs>
  <Slides>52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SoftUni</vt:lpstr>
      <vt:lpstr>HTML Basics</vt:lpstr>
      <vt:lpstr>Table of Contents</vt:lpstr>
      <vt:lpstr>Questions?</vt:lpstr>
      <vt:lpstr>HTML</vt:lpstr>
      <vt:lpstr>Welcome to HTML</vt:lpstr>
      <vt:lpstr>What is HTML?</vt:lpstr>
      <vt:lpstr>Anatomy of an Element</vt:lpstr>
      <vt:lpstr>Element Anatomy</vt:lpstr>
      <vt:lpstr>Element Anatomy</vt:lpstr>
      <vt:lpstr>Element Anatomy</vt:lpstr>
      <vt:lpstr>Document Anatomy</vt:lpstr>
      <vt:lpstr>Document Anatomy</vt:lpstr>
      <vt:lpstr>&lt;!DOCTYPE html&gt;</vt:lpstr>
      <vt:lpstr>The &lt;html&gt; Tag</vt:lpstr>
      <vt:lpstr>The &lt;head&gt; Tag</vt:lpstr>
      <vt:lpstr>The &lt;meta&gt; Tag</vt:lpstr>
      <vt:lpstr>The &lt;title&gt; Tag</vt:lpstr>
      <vt:lpstr>The &lt;body&gt; Tag</vt:lpstr>
      <vt:lpstr>The "HTML4 &amp; Old" Way</vt:lpstr>
      <vt:lpstr>The HTML5 Way</vt:lpstr>
      <vt:lpstr>Formatting Text</vt:lpstr>
      <vt:lpstr>Formatting Text – Heading</vt:lpstr>
      <vt:lpstr>Formatting Text – Paragraph</vt:lpstr>
      <vt:lpstr>Formatting Text – List</vt:lpstr>
      <vt:lpstr>Formatting Text – Table</vt:lpstr>
      <vt:lpstr>Formatting Text – Division Element</vt:lpstr>
      <vt:lpstr>Formatting Text – Span</vt:lpstr>
      <vt:lpstr>Formatting Text – Comments</vt:lpstr>
      <vt:lpstr>Attributes</vt:lpstr>
      <vt:lpstr>Attributes</vt:lpstr>
      <vt:lpstr>Attributes</vt:lpstr>
      <vt:lpstr>Images, Links and Forms</vt:lpstr>
      <vt:lpstr>Images</vt:lpstr>
      <vt:lpstr>Images</vt:lpstr>
      <vt:lpstr>Links / References</vt:lpstr>
      <vt:lpstr>Forms</vt:lpstr>
      <vt:lpstr>Forms</vt:lpstr>
      <vt:lpstr>Multimedia Content</vt:lpstr>
      <vt:lpstr>Embedding Audio</vt:lpstr>
      <vt:lpstr>Embedding Audio</vt:lpstr>
      <vt:lpstr>Embedding Video</vt:lpstr>
      <vt:lpstr>Embedding Video</vt:lpstr>
      <vt:lpstr>Nested Elements</vt:lpstr>
      <vt:lpstr>Nested Elements</vt:lpstr>
      <vt:lpstr>Nested Elements – Example</vt:lpstr>
      <vt:lpstr>Display Properties – Block and Inline</vt:lpstr>
      <vt:lpstr>Block Elements</vt:lpstr>
      <vt:lpstr>Inline Elements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DESI</cp:lastModifiedBy>
  <cp:revision>4</cp:revision>
  <dcterms:created xsi:type="dcterms:W3CDTF">2018-05-23T13:08:44Z</dcterms:created>
  <dcterms:modified xsi:type="dcterms:W3CDTF">2020-06-04T00:19:16Z</dcterms:modified>
  <cp:category>programming;computer programming;software development;web development</cp:category>
</cp:coreProperties>
</file>