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8"/>
  </p:notesMasterIdLst>
  <p:handoutMasterIdLst>
    <p:handoutMasterId r:id="rId39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97" r:id="rId10"/>
    <p:sldId id="298" r:id="rId11"/>
    <p:sldId id="299" r:id="rId12"/>
    <p:sldId id="300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83" r:id="rId29"/>
    <p:sldId id="284" r:id="rId30"/>
    <p:sldId id="285" r:id="rId31"/>
    <p:sldId id="286" r:id="rId32"/>
    <p:sldId id="287" r:id="rId33"/>
    <p:sldId id="288" r:id="rId34"/>
    <p:sldId id="294" r:id="rId35"/>
    <p:sldId id="296" r:id="rId36"/>
    <p:sldId id="29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C90368D-77B2-4A3D-BA9A-9AAB681FEC02}">
          <p14:sldIdLst>
            <p14:sldId id="256"/>
            <p14:sldId id="257"/>
            <p14:sldId id="258"/>
          </p14:sldIdLst>
        </p14:section>
        <p14:section name="What is Function?" id="{AB19D1FE-D28B-4E32-9F83-6031E918510A}">
          <p14:sldIdLst>
            <p14:sldId id="259"/>
            <p14:sldId id="260"/>
            <p14:sldId id="261"/>
            <p14:sldId id="262"/>
          </p14:sldIdLst>
        </p14:section>
        <p14:section name="Returing values" id="{2C4A3961-272A-4153-BAA6-D9EE31D2EEE8}">
          <p14:sldIdLst>
            <p14:sldId id="297"/>
            <p14:sldId id="298"/>
            <p14:sldId id="299"/>
            <p14:sldId id="300"/>
          </p14:sldIdLst>
        </p14:section>
        <p14:section name="Declaring and Invoking Functions" id="{27A20FCC-E6FF-48CB-B778-6143298F29B9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Arrow Functions" id="{DC7529B7-5FA3-4E08-8CFD-E6CB70FA9D64}">
          <p14:sldIdLst>
            <p14:sldId id="272"/>
            <p14:sldId id="273"/>
            <p14:sldId id="274"/>
            <p14:sldId id="275"/>
          </p14:sldIdLst>
        </p14:section>
        <p14:section name="Nested Functions" id="{70F76FD8-C6DB-4B37-99B3-292AF4C1D2D8}">
          <p14:sldIdLst>
            <p14:sldId id="276"/>
            <p14:sldId id="277"/>
          </p14:sldIdLst>
        </p14:section>
        <p14:section name="Naming and Best Practices" id="{A35EA419-0461-4D41-BCD6-02CAE4879D84}">
          <p14:sldIdLst>
            <p14:sldId id="283"/>
            <p14:sldId id="284"/>
            <p14:sldId id="285"/>
            <p14:sldId id="286"/>
            <p14:sldId id="287"/>
          </p14:sldIdLst>
        </p14:section>
        <p14:section name="Conclusion" id="{336E7867-E2D6-43E7-BADC-BD8A5EA41FD9}">
          <p14:sldIdLst>
            <p14:sldId id="288"/>
            <p14:sldId id="294"/>
            <p14:sldId id="296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02" d="100"/>
          <a:sy n="102" d="100"/>
        </p:scale>
        <p:origin x="390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28.05.2020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4271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9350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9270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8951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22387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9732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09136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1046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32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22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667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900" dirty="0"/>
              <a:t>Functions</a:t>
            </a:r>
            <a:r>
              <a:rPr lang="en-US" dirty="0"/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D1B986-1518-4A1E-951C-9C4A1CA0216D}"/>
              </a:ext>
            </a:extLst>
          </p:cNvPr>
          <p:cNvSpPr/>
          <p:nvPr/>
        </p:nvSpPr>
        <p:spPr>
          <a:xfrm rot="20881820">
            <a:off x="-1150577" y="2736485"/>
            <a:ext cx="548839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0"/>
                <a:latin typeface="Gabriola" panose="04040605051002020D02" pitchFamily="82" charset="0"/>
              </a:rPr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28895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Return value can be: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Assigned</a:t>
            </a:r>
            <a:r>
              <a:rPr lang="en-US" sz="3000" dirty="0"/>
              <a:t> to a variable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Used</a:t>
            </a:r>
            <a:r>
              <a:rPr lang="en-US" sz="3000" dirty="0"/>
              <a:t> in expression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Passed</a:t>
            </a:r>
            <a:r>
              <a:rPr lang="en-US" sz="3000" dirty="0"/>
              <a:t> to another </a:t>
            </a:r>
            <a:r>
              <a:rPr lang="en-US" sz="3000" dirty="0" smtClean="0"/>
              <a:t>function</a:t>
            </a:r>
            <a:endParaRPr lang="en-US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743200" y="2534299"/>
            <a:ext cx="59178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>
                <a:solidFill>
                  <a:srgbClr val="234465"/>
                </a:solidFill>
                <a:effectLst/>
              </a:rPr>
              <a:t>const</a:t>
            </a:r>
            <a:r>
              <a:rPr lang="en-US" sz="2800" dirty="0" smtClean="0">
                <a:solidFill>
                  <a:srgbClr val="234465"/>
                </a:solidFill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43200" y="3990651"/>
            <a:ext cx="92964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>
                <a:solidFill>
                  <a:srgbClr val="234465"/>
                </a:solidFill>
                <a:effectLst/>
              </a:rPr>
              <a:t>const</a:t>
            </a:r>
            <a:r>
              <a:rPr lang="en-US" sz="2800" dirty="0" smtClean="0">
                <a:solidFill>
                  <a:srgbClr val="234465"/>
                </a:solidFill>
                <a:effectLst/>
              </a:rPr>
              <a:t> </a:t>
            </a:r>
            <a:r>
              <a:rPr lang="en-US" sz="2800" dirty="0">
                <a:solidFill>
                  <a:srgbClr val="234465"/>
                </a:solidFill>
                <a:effectLst/>
              </a:rPr>
              <a:t>total =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getPrice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 * quantity * 1.20;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3200" y="5423700"/>
            <a:ext cx="86106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rgbClr val="234465"/>
                </a:solidFill>
                <a:effectLst/>
              </a:rPr>
              <a:t>multiply(</a:t>
            </a:r>
            <a:r>
              <a:rPr lang="en-US" sz="2800" dirty="0" err="1" smtClean="0">
                <a:solidFill>
                  <a:srgbClr val="234465"/>
                </a:solidFill>
                <a:effectLst/>
              </a:rPr>
              <a:t>getMax</a:t>
            </a:r>
            <a:r>
              <a:rPr lang="en-US" sz="2800" dirty="0" smtClean="0">
                <a:solidFill>
                  <a:srgbClr val="234465"/>
                </a:solidFill>
                <a:effectLst/>
              </a:rPr>
              <a:t>(5,10), 20)</a:t>
            </a:r>
            <a:endParaRPr lang="en-US" sz="2800" dirty="0">
              <a:solidFill>
                <a:srgbClr val="23446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2188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without </a:t>
            </a:r>
            <a:r>
              <a:rPr lang="en-US" dirty="0" smtClean="0">
                <a:latin typeface="Consolas" panose="020B0609020204030204" pitchFamily="49" charset="0"/>
              </a:rPr>
              <a:t>Return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6" y="1449000"/>
            <a:ext cx="4917523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</a:rPr>
              <a:t>devide()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let result = </a:t>
            </a:r>
            <a:r>
              <a:rPr lang="en-US" sz="2800" b="1" noProof="1">
                <a:latin typeface="Consolas" pitchFamily="49" charset="0"/>
              </a:rPr>
              <a:t>2</a:t>
            </a:r>
            <a:r>
              <a:rPr lang="en-US" sz="2800" b="1" noProof="1" smtClean="0">
                <a:latin typeface="Consolas" pitchFamily="49" charset="0"/>
              </a:rPr>
              <a:t>5 / </a:t>
            </a:r>
            <a:r>
              <a:rPr lang="en-US" sz="2800" b="1" noProof="1">
                <a:latin typeface="Consolas" pitchFamily="49" charset="0"/>
              </a:rPr>
              <a:t>5;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 console.log(result);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devideNumbers</a:t>
            </a:r>
            <a:r>
              <a:rPr lang="en-US" sz="2800" b="1" noProof="1" smtClean="0">
                <a:latin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</a:rPr>
              <a:t>//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</a:rPr>
              <a:t>console.log(</a:t>
            </a:r>
            <a:r>
              <a:rPr lang="en-US" sz="2800" b="1" noProof="1" smtClean="0">
                <a:latin typeface="Consolas" pitchFamily="49" charset="0"/>
              </a:rPr>
              <a:t>devide())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</a:rPr>
              <a:t>//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</a:rPr>
              <a:t>// undefined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2717" y="1449000"/>
            <a:ext cx="493402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</a:rPr>
              <a:t>devide()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let result = </a:t>
            </a:r>
            <a:r>
              <a:rPr lang="en-US" sz="2800" b="1" noProof="1">
                <a:latin typeface="Consolas" pitchFamily="49" charset="0"/>
              </a:rPr>
              <a:t>2</a:t>
            </a:r>
            <a:r>
              <a:rPr lang="en-US" sz="2800" b="1" noProof="1" smtClean="0">
                <a:latin typeface="Consolas" pitchFamily="49" charset="0"/>
              </a:rPr>
              <a:t>5 / </a:t>
            </a:r>
            <a:r>
              <a:rPr lang="en-US" sz="2800" b="1" noProof="1">
                <a:latin typeface="Consolas" pitchFamily="49" charset="0"/>
              </a:rPr>
              <a:t>5;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return result;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devideNumbers</a:t>
            </a:r>
            <a:r>
              <a:rPr lang="en-US" sz="2800" b="1" noProof="1" smtClean="0">
                <a:latin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</a:rPr>
              <a:t>//no output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</a:rPr>
              <a:t>console.log(</a:t>
            </a:r>
            <a:r>
              <a:rPr lang="en-US" sz="2800" b="1" noProof="1" smtClean="0">
                <a:latin typeface="Consolas" pitchFamily="49" charset="0"/>
              </a:rPr>
              <a:t>devide())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</a:rPr>
              <a:t>// 5</a:t>
            </a:r>
          </a:p>
        </p:txBody>
      </p:sp>
    </p:spTree>
    <p:extLst>
      <p:ext uri="{BB962C8B-B14F-4D97-AF65-F5344CB8AC3E}">
        <p14:creationId xmlns:p14="http://schemas.microsoft.com/office/powerpoint/2010/main" val="158027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56413" y="1558504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{…}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Declaring and Invoking 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5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dirty="0"/>
              <a:t>Functions can have </a:t>
            </a:r>
            <a:r>
              <a:rPr lang="en-US" sz="3200" b="1" dirty="0">
                <a:solidFill>
                  <a:schemeClr val="bg1"/>
                </a:solidFill>
              </a:rPr>
              <a:t>several parameters</a:t>
            </a:r>
          </a:p>
          <a:p>
            <a:r>
              <a:rPr lang="en-US" sz="3200" dirty="0"/>
              <a:t>Functions </a:t>
            </a:r>
            <a:r>
              <a:rPr lang="en-US" sz="3200" b="1" dirty="0">
                <a:solidFill>
                  <a:schemeClr val="bg1"/>
                </a:solidFill>
              </a:rPr>
              <a:t>always</a:t>
            </a:r>
            <a:r>
              <a:rPr lang="en-US" sz="3200" dirty="0"/>
              <a:t> return a value (custom or default)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514601" y="3511113"/>
            <a:ext cx="6482263" cy="1664575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function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 printText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8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038601" y="2858169"/>
            <a:ext cx="1840985" cy="689272"/>
          </a:xfrm>
          <a:prstGeom prst="wedgeRoundRectCallout">
            <a:avLst>
              <a:gd name="adj1" fmla="val -21070"/>
              <a:gd name="adj2" fmla="val 7481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6794756" y="2573889"/>
            <a:ext cx="2141887" cy="846533"/>
          </a:xfrm>
          <a:prstGeom prst="wedgeRoundRectCallout">
            <a:avLst>
              <a:gd name="adj1" fmla="val -35256"/>
              <a:gd name="adj2" fmla="val 7877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7086601" y="4191001"/>
            <a:ext cx="1719331" cy="796439"/>
          </a:xfrm>
          <a:prstGeom prst="wedgeRoundRectCallout">
            <a:avLst>
              <a:gd name="adj1" fmla="val -75121"/>
              <a:gd name="adj2" fmla="val -2121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356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1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5001" y="914400"/>
            <a:ext cx="10033549" cy="5276048"/>
          </a:xfrm>
          <a:noFill/>
        </p:spPr>
        <p:txBody>
          <a:bodyPr>
            <a:normAutofit/>
          </a:bodyPr>
          <a:lstStyle/>
          <a:p>
            <a:r>
              <a:rPr lang="en-US" sz="3400" dirty="0"/>
              <a:t>Functions can be declared in two ways: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Function declaration</a:t>
            </a:r>
          </a:p>
          <a:p>
            <a:pPr marL="609036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Function expression</a:t>
            </a:r>
          </a:p>
          <a:p>
            <a:pPr marL="442912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4DAF30-FEA4-4F4E-8FA3-FE4B2529E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575" y="2160765"/>
            <a:ext cx="4866879" cy="1414527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function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 printText</a:t>
            </a:r>
            <a:r>
              <a:rPr lang="en-GB" sz="2400" b="1" noProof="1">
                <a:latin typeface="Consolas" pitchFamily="49" charset="0"/>
              </a:rPr>
              <a:t>(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4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}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1B8EF-356B-4038-885E-8E27AE722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575" y="4236581"/>
            <a:ext cx="6027425" cy="1436905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 smtClean="0">
                <a:latin typeface="Consolas" pitchFamily="49" charset="0"/>
              </a:rPr>
              <a:t>let </a:t>
            </a:r>
            <a:r>
              <a:rPr lang="en-GB" sz="2400" b="1" noProof="1">
                <a:latin typeface="Consolas" pitchFamily="49" charset="0"/>
              </a:rPr>
              <a:t>printText = function(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4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}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518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Functions are first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declared</a:t>
            </a:r>
            <a:r>
              <a:rPr lang="en-US" dirty="0">
                <a:latin typeface="+mj-lt"/>
              </a:rPr>
              <a:t>, then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</a:t>
            </a:r>
            <a:r>
              <a:rPr lang="en-US" dirty="0">
                <a:latin typeface="+mj-lt"/>
              </a:rPr>
              <a:t> (many times)</a:t>
            </a: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dirty="0">
                <a:latin typeface="+mj-lt"/>
              </a:rPr>
              <a:t>Functions can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 (called) </a:t>
            </a:r>
            <a:r>
              <a:rPr lang="en-US" dirty="0">
                <a:latin typeface="+mj-lt"/>
              </a:rPr>
              <a:t>by their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6385" y="2029144"/>
            <a:ext cx="5934831" cy="15309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printHeader()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6385" y="4869000"/>
            <a:ext cx="5934830" cy="146847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 main(){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7131000" y="2314672"/>
            <a:ext cx="2355602" cy="1114328"/>
          </a:xfrm>
          <a:prstGeom prst="wedgeRoundRectCallout">
            <a:avLst>
              <a:gd name="adj1" fmla="val -55418"/>
              <a:gd name="adj2" fmla="val -3614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7280399" y="4990751"/>
            <a:ext cx="2355602" cy="1114328"/>
          </a:xfrm>
          <a:prstGeom prst="wedgeRoundRectCallout">
            <a:avLst>
              <a:gd name="adj1" fmla="val -62883"/>
              <a:gd name="adj2" fmla="val 685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Invocation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14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US" dirty="0"/>
              <a:t> can be invoked from:</a:t>
            </a:r>
          </a:p>
          <a:p>
            <a:pPr lvl="1"/>
            <a:r>
              <a:rPr lang="en-US" dirty="0"/>
              <a:t>Other functions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Itself (</a:t>
            </a:r>
            <a:r>
              <a:rPr lang="en-US" b="1" dirty="0">
                <a:solidFill>
                  <a:schemeClr val="bg1"/>
                </a:solidFill>
              </a:rPr>
              <a:t>recursion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(2)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46000" y="2574000"/>
            <a:ext cx="4868124" cy="183318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 printHeader()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printHeaderTop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printHeaderBottom()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46000" y="5262435"/>
            <a:ext cx="4950000" cy="136876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 </a:t>
            </a:r>
            <a:r>
              <a:rPr lang="en-US" sz="2600" b="1" noProof="1">
                <a:latin typeface="Consolas" pitchFamily="49" charset="0"/>
              </a:rPr>
              <a:t>{</a:t>
            </a:r>
            <a:endParaRPr lang="en-US" sz="2600" b="1" noProof="1">
              <a:solidFill>
                <a:srgbClr val="234465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r>
              <a:rPr lang="en-US" sz="2600" b="1" noProof="1">
                <a:latin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6A38DFF-2E12-4062-9B7C-38E7DF4348DD}"/>
              </a:ext>
            </a:extLst>
          </p:cNvPr>
          <p:cNvSpPr/>
          <p:nvPr/>
        </p:nvSpPr>
        <p:spPr bwMode="auto">
          <a:xfrm>
            <a:off x="6629400" y="3200400"/>
            <a:ext cx="3505200" cy="838200"/>
          </a:xfrm>
          <a:prstGeom prst="wedgeRoundRectCallout">
            <a:avLst>
              <a:gd name="adj1" fmla="val -59543"/>
              <a:gd name="adj2" fmla="val 11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functions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16580007-0FF0-4E53-8850-788AF2AD8407}"/>
              </a:ext>
            </a:extLst>
          </p:cNvPr>
          <p:cNvSpPr/>
          <p:nvPr/>
        </p:nvSpPr>
        <p:spPr bwMode="auto">
          <a:xfrm>
            <a:off x="6705600" y="5409480"/>
            <a:ext cx="3124200" cy="865105"/>
          </a:xfrm>
          <a:prstGeom prst="wedgeRoundRectCallout">
            <a:avLst>
              <a:gd name="adj1" fmla="val -59543"/>
              <a:gd name="adj2" fmla="val 11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itself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358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747475"/>
          </a:xfrm>
        </p:spPr>
        <p:txBody>
          <a:bodyPr>
            <a:normAutofit/>
          </a:bodyPr>
          <a:lstStyle/>
          <a:p>
            <a:r>
              <a:rPr lang="en-GB" sz="3000" dirty="0"/>
              <a:t>Write a function that </a:t>
            </a:r>
            <a:r>
              <a:rPr lang="en-GB" sz="3000" b="1" dirty="0">
                <a:solidFill>
                  <a:schemeClr val="bg1"/>
                </a:solidFill>
              </a:rPr>
              <a:t>receives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</a:rPr>
              <a:t>a grade </a:t>
            </a:r>
            <a:r>
              <a:rPr lang="en-GB" sz="3000" dirty="0"/>
              <a:t>a grade between 2.00 </a:t>
            </a:r>
            <a:br>
              <a:rPr lang="en-GB" sz="3000" dirty="0"/>
            </a:br>
            <a:r>
              <a:rPr lang="en-GB" sz="3000" dirty="0"/>
              <a:t>and 6.00 and </a:t>
            </a:r>
            <a:r>
              <a:rPr lang="en-GB" sz="3000" b="1" dirty="0">
                <a:solidFill>
                  <a:schemeClr val="bg1"/>
                </a:solidFill>
              </a:rPr>
              <a:t>prints</a:t>
            </a:r>
            <a:r>
              <a:rPr lang="en-GB" sz="3000" dirty="0"/>
              <a:t> the </a:t>
            </a:r>
            <a:r>
              <a:rPr lang="en-GB" sz="3000" b="1" dirty="0">
                <a:solidFill>
                  <a:schemeClr val="bg1"/>
                </a:solidFill>
              </a:rPr>
              <a:t>corresponding grade</a:t>
            </a:r>
            <a:r>
              <a:rPr lang="en-GB" sz="3000" b="1" dirty="0"/>
              <a:t> </a:t>
            </a:r>
            <a:r>
              <a:rPr lang="en-GB" sz="3000" dirty="0"/>
              <a:t>in </a:t>
            </a:r>
            <a:r>
              <a:rPr lang="en-GB" sz="3000" b="1" dirty="0">
                <a:solidFill>
                  <a:schemeClr val="bg1"/>
                </a:solidFill>
              </a:rPr>
              <a:t>words</a:t>
            </a:r>
            <a:endParaRPr lang="en-GB" sz="3000" dirty="0"/>
          </a:p>
          <a:p>
            <a:pPr lvl="1"/>
            <a:r>
              <a:rPr lang="en-GB" sz="3000" dirty="0"/>
              <a:t>Between</a:t>
            </a:r>
            <a:r>
              <a:rPr lang="en-GB" sz="3000" b="1" dirty="0"/>
              <a:t> 2.00 </a:t>
            </a:r>
            <a:r>
              <a:rPr lang="en-GB" sz="3000" dirty="0"/>
              <a:t>and </a:t>
            </a:r>
            <a:r>
              <a:rPr lang="en-GB" sz="3000" b="1" dirty="0"/>
              <a:t>2.99</a:t>
            </a:r>
            <a:r>
              <a:rPr lang="en-GB" sz="3000" dirty="0"/>
              <a:t> 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Fail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3.00</a:t>
            </a:r>
            <a:r>
              <a:rPr lang="en-GB" sz="3000" dirty="0"/>
              <a:t> and </a:t>
            </a:r>
            <a:r>
              <a:rPr lang="en-GB" sz="3000" b="1" dirty="0"/>
              <a:t>3.49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Poor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3.50 </a:t>
            </a:r>
            <a:r>
              <a:rPr lang="en-GB" sz="3000" dirty="0"/>
              <a:t>and </a:t>
            </a:r>
            <a:r>
              <a:rPr lang="en-GB" sz="3000" b="1" dirty="0"/>
              <a:t>4.49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Good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4.50 </a:t>
            </a:r>
            <a:r>
              <a:rPr lang="en-GB" sz="3000" dirty="0"/>
              <a:t>and </a:t>
            </a:r>
            <a:r>
              <a:rPr lang="en-GB" sz="3000" b="1" dirty="0"/>
              <a:t>5.49 </a:t>
            </a:r>
            <a:r>
              <a:rPr lang="en-GB" sz="3000" dirty="0"/>
              <a:t>– </a:t>
            </a:r>
            <a:r>
              <a:rPr lang="en-GB" sz="3000" dirty="0">
                <a:latin typeface="Consolas" panose="020B0609020204030204" pitchFamily="49" charset="0"/>
              </a:rPr>
              <a:t>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Very good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5.50 </a:t>
            </a:r>
            <a:r>
              <a:rPr lang="en-GB" sz="3000" dirty="0"/>
              <a:t>and </a:t>
            </a:r>
            <a:r>
              <a:rPr lang="en-GB" sz="3000" b="1" dirty="0"/>
              <a:t>6.00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Excellent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endParaRPr lang="en-GB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: Grades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7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" y="1155235"/>
            <a:ext cx="9677400" cy="489400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function solve(grade)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if (grade &gt;= 2.00 &amp;&amp; grade &lt;= 2.99)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  </a:t>
            </a:r>
            <a:r>
              <a:rPr lang="en-US" sz="2800" dirty="0">
                <a:solidFill>
                  <a:schemeClr val="bg1"/>
                </a:solidFill>
              </a:rPr>
              <a:t>return</a:t>
            </a:r>
            <a:r>
              <a:rPr lang="en-US" sz="2800" dirty="0"/>
              <a:t> 'Fail';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} else if (grade &gt;= 3.00 &amp;&amp; grade &lt;= 3.49)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	</a:t>
            </a:r>
            <a:r>
              <a:rPr lang="en-US" sz="2800" dirty="0">
                <a:solidFill>
                  <a:schemeClr val="bg1"/>
                </a:solidFill>
              </a:rPr>
              <a:t>return</a:t>
            </a:r>
            <a:r>
              <a:rPr lang="en-US" sz="2800" dirty="0"/>
              <a:t> 'Poor';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}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accent2"/>
                </a:solidFill>
              </a:rPr>
              <a:t>    // TODO: Add other conditions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Grades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816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/>
              <a:t>Create a </a:t>
            </a:r>
            <a:r>
              <a:rPr lang="en-GB" dirty="0"/>
              <a:t>function</a:t>
            </a:r>
            <a:r>
              <a:rPr lang="bg-BG" dirty="0"/>
              <a:t> that </a:t>
            </a:r>
            <a:r>
              <a:rPr lang="bg-BG" b="1" dirty="0">
                <a:solidFill>
                  <a:schemeClr val="bg1"/>
                </a:solidFill>
              </a:rPr>
              <a:t>calculates</a:t>
            </a:r>
            <a:r>
              <a:rPr lang="bg-BG" dirty="0"/>
              <a:t> the value of a number</a:t>
            </a:r>
            <a:r>
              <a:rPr lang="bg-BG" b="1" dirty="0"/>
              <a:t> </a:t>
            </a:r>
            <a:endParaRPr lang="en-GB" b="1" dirty="0"/>
          </a:p>
          <a:p>
            <a:pPr lvl="2"/>
            <a:r>
              <a:rPr lang="en-GB" dirty="0"/>
              <a:t>The number should be </a:t>
            </a:r>
            <a:r>
              <a:rPr lang="bg-BG" b="1" dirty="0">
                <a:solidFill>
                  <a:schemeClr val="bg1"/>
                </a:solidFill>
              </a:rPr>
              <a:t>raised to a given power</a:t>
            </a:r>
            <a:endParaRPr lang="en-GB" dirty="0"/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Return</a:t>
            </a:r>
            <a:r>
              <a:rPr lang="en-GB" dirty="0"/>
              <a:t> its value</a:t>
            </a:r>
          </a:p>
          <a:p>
            <a:pPr marL="609036" lvl="1" indent="0">
              <a:buNone/>
            </a:pP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: Math Power</a:t>
            </a:r>
            <a:endParaRPr lang="en-GB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B174C3-F1CF-4BFA-8ECB-B158920B5B6E}"/>
              </a:ext>
            </a:extLst>
          </p:cNvPr>
          <p:cNvGrpSpPr/>
          <p:nvPr/>
        </p:nvGrpSpPr>
        <p:grpSpPr>
          <a:xfrm>
            <a:off x="3048000" y="3955665"/>
            <a:ext cx="4953000" cy="1627686"/>
            <a:chOff x="2206192" y="3526026"/>
            <a:chExt cx="7490260" cy="176587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2626ECC-DCA5-46AA-ABB8-C8575A2E9685}"/>
                </a:ext>
              </a:extLst>
            </p:cNvPr>
            <p:cNvGrpSpPr/>
            <p:nvPr/>
          </p:nvGrpSpPr>
          <p:grpSpPr>
            <a:xfrm>
              <a:off x="2206192" y="3526026"/>
              <a:ext cx="7490260" cy="1207435"/>
              <a:chOff x="2927693" y="3540386"/>
              <a:chExt cx="7490260" cy="1207435"/>
            </a:xfrm>
          </p:grpSpPr>
          <p:sp>
            <p:nvSpPr>
              <p:cNvPr id="29" name="Text Placeholder 3">
                <a:extLst>
                  <a:ext uri="{FF2B5EF4-FFF2-40B4-BE49-F238E27FC236}">
                    <a16:creationId xmlns:a16="http://schemas.microsoft.com/office/drawing/2014/main" id="{5A580E6F-8AC9-4B4E-9CF0-655ADDFC59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27696" y="4189383"/>
                <a:ext cx="3745125" cy="5584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lang="en-US" sz="2400" dirty="0">
                    <a:latin typeface="Consolas" panose="020B0609020204030204" pitchFamily="49" charset="0"/>
                  </a:rPr>
                  <a:t>2, 8</a:t>
                </a:r>
              </a:p>
            </p:txBody>
          </p:sp>
          <p:sp>
            <p:nvSpPr>
              <p:cNvPr id="30" name="Text Placeholder 3">
                <a:extLst>
                  <a:ext uri="{FF2B5EF4-FFF2-40B4-BE49-F238E27FC236}">
                    <a16:creationId xmlns:a16="http://schemas.microsoft.com/office/drawing/2014/main" id="{CA56242A-1E7B-4460-B010-B79904FCBF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27693" y="3540386"/>
                <a:ext cx="3745128" cy="704095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8072">
                  <a:defRPr/>
                </a:pPr>
                <a:r>
                  <a:rPr lang="en-US" sz="2800" b="1" dirty="0"/>
                  <a:t>Input</a:t>
                </a:r>
                <a:endParaRPr lang="bg-BG" sz="2800" b="1" dirty="0"/>
              </a:p>
            </p:txBody>
          </p:sp>
          <p:sp>
            <p:nvSpPr>
              <p:cNvPr id="31" name="Text Placeholder 3">
                <a:extLst>
                  <a:ext uri="{FF2B5EF4-FFF2-40B4-BE49-F238E27FC236}">
                    <a16:creationId xmlns:a16="http://schemas.microsoft.com/office/drawing/2014/main" id="{A657ACAC-549C-4826-9929-F4C784F172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2825" y="4189383"/>
                <a:ext cx="3745128" cy="5584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lang="en-US" sz="2400" dirty="0">
                    <a:latin typeface="Consolas" panose="020B0609020204030204" pitchFamily="49" charset="0"/>
                  </a:rPr>
                  <a:t>256</a:t>
                </a:r>
                <a:endParaRPr lang="bg-BG" sz="2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Text Placeholder 3">
                <a:extLst>
                  <a:ext uri="{FF2B5EF4-FFF2-40B4-BE49-F238E27FC236}">
                    <a16:creationId xmlns:a16="http://schemas.microsoft.com/office/drawing/2014/main" id="{76994F2B-9519-4B99-B80A-31F2867013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2825" y="3541384"/>
                <a:ext cx="3745128" cy="704095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8072">
                  <a:defRPr/>
                </a:pPr>
                <a:r>
                  <a:rPr lang="en-US" sz="2800" b="1" dirty="0"/>
                  <a:t>Output</a:t>
                </a:r>
                <a:endParaRPr lang="bg-BG" sz="2800" b="1" dirty="0"/>
              </a:p>
            </p:txBody>
          </p:sp>
        </p:grpSp>
        <p:sp>
          <p:nvSpPr>
            <p:cNvPr id="27" name="Text Placeholder 3">
              <a:extLst>
                <a:ext uri="{FF2B5EF4-FFF2-40B4-BE49-F238E27FC236}">
                  <a16:creationId xmlns:a16="http://schemas.microsoft.com/office/drawing/2014/main" id="{E88AAD39-1669-426E-8020-31A1AE89ED0E}"/>
                </a:ext>
              </a:extLst>
            </p:cNvPr>
            <p:cNvSpPr txBox="1">
              <a:spLocks/>
            </p:cNvSpPr>
            <p:nvPr/>
          </p:nvSpPr>
          <p:spPr>
            <a:xfrm>
              <a:off x="2206193" y="4733460"/>
              <a:ext cx="3745128" cy="55843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lang="en-US" sz="2400" dirty="0">
                  <a:latin typeface="Consolas" panose="020B0609020204030204" pitchFamily="49" charset="0"/>
                </a:rPr>
                <a:t>3, 4</a:t>
              </a:r>
            </a:p>
          </p:txBody>
        </p:sp>
        <p:sp>
          <p:nvSpPr>
            <p:cNvPr id="28" name="Text Placeholder 3">
              <a:extLst>
                <a:ext uri="{FF2B5EF4-FFF2-40B4-BE49-F238E27FC236}">
                  <a16:creationId xmlns:a16="http://schemas.microsoft.com/office/drawing/2014/main" id="{25F3FF71-D199-4ABF-AFDF-8F2F523235A9}"/>
                </a:ext>
              </a:extLst>
            </p:cNvPr>
            <p:cNvSpPr txBox="1">
              <a:spLocks/>
            </p:cNvSpPr>
            <p:nvPr/>
          </p:nvSpPr>
          <p:spPr>
            <a:xfrm>
              <a:off x="5951324" y="4733465"/>
              <a:ext cx="3745128" cy="55842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lang="en-GB" sz="2400" dirty="0">
                  <a:latin typeface="Consolas" panose="020B0609020204030204" pitchFamily="49" charset="0"/>
                </a:rPr>
                <a:t>81</a:t>
              </a:r>
              <a:endParaRPr lang="bg-BG" sz="2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03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47234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What is a Function?</a:t>
            </a:r>
          </a:p>
          <a:p>
            <a:pPr marL="547234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Declaring/Invoking Functions</a:t>
            </a:r>
          </a:p>
          <a:p>
            <a:pPr marL="547234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Arrow Functions</a:t>
            </a:r>
          </a:p>
          <a:p>
            <a:pPr marL="547234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Nested Functions</a:t>
            </a:r>
          </a:p>
          <a:p>
            <a:pPr marL="547234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 smtClean="0"/>
              <a:t>Naming </a:t>
            </a:r>
            <a:r>
              <a:rPr lang="en-US" sz="3600" dirty="0"/>
              <a:t>and Best Practices</a:t>
            </a:r>
          </a:p>
          <a:p>
            <a:pPr marL="0" indent="0">
              <a:lnSpc>
                <a:spcPct val="120000"/>
              </a:lnSpc>
              <a:buNone/>
            </a:pPr>
            <a:endParaRPr lang="en-GB" sz="3400" dirty="0"/>
          </a:p>
          <a:p>
            <a:pPr marL="571500" indent="-571500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496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328619" y="1295401"/>
            <a:ext cx="7366896" cy="49985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function solve(num, power){</a:t>
            </a:r>
            <a:br>
              <a:rPr lang="en-US" dirty="0"/>
            </a:br>
            <a:r>
              <a:rPr lang="en-US" dirty="0"/>
              <a:t>    let pow = 1;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chemeClr val="accent2"/>
                </a:solidFill>
              </a:rPr>
              <a:t>// loop exponent times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for(let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power;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</a:t>
            </a:r>
            <a:r>
              <a:rPr lang="en-US" dirty="0">
                <a:solidFill>
                  <a:schemeClr val="accent2"/>
                </a:solidFill>
              </a:rPr>
              <a:t>//multiply the base value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pow = pow * num;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    return pow;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Grades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588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B4363D-2997-40EF-A6F7-72A5550FEC2B}"/>
              </a:ext>
            </a:extLst>
          </p:cNvPr>
          <p:cNvSpPr/>
          <p:nvPr/>
        </p:nvSpPr>
        <p:spPr>
          <a:xfrm>
            <a:off x="4705235" y="1981201"/>
            <a:ext cx="278153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() =&gt; {}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Arrow 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4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983404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These are functions with their own special syntax </a:t>
            </a:r>
          </a:p>
          <a:p>
            <a:pPr>
              <a:buClr>
                <a:schemeClr val="tx1"/>
              </a:buClr>
            </a:pPr>
            <a:r>
              <a:rPr lang="en-GB" dirty="0"/>
              <a:t>They accept a fixed number of arguments</a:t>
            </a:r>
          </a:p>
          <a:p>
            <a:pPr>
              <a:buClr>
                <a:schemeClr val="tx1"/>
              </a:buClr>
            </a:pPr>
            <a:r>
              <a:rPr lang="en-GB" dirty="0"/>
              <a:t>They operate in the </a:t>
            </a:r>
            <a:r>
              <a:rPr lang="en-GB" b="1" dirty="0">
                <a:solidFill>
                  <a:schemeClr val="bg1"/>
                </a:solidFill>
              </a:rPr>
              <a:t>context</a:t>
            </a:r>
            <a:r>
              <a:rPr lang="en-GB" dirty="0"/>
              <a:t> of their </a:t>
            </a:r>
            <a:r>
              <a:rPr lang="en-GB" b="1" dirty="0">
                <a:solidFill>
                  <a:schemeClr val="bg1"/>
                </a:solidFill>
              </a:rPr>
              <a:t>enclosing scope</a:t>
            </a:r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00" y="3120050"/>
            <a:ext cx="5638800" cy="9668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increment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x =&gt; x + 1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234465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console.log(increment(5));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155746"/>
            <a:ext cx="56388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increment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function(x) 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 return x + 1;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330392"/>
            <a:ext cx="56388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sum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(a, b) =&gt; a + b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234465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console.log(sum(5, 6));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11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8458200" y="4086876"/>
            <a:ext cx="3396178" cy="117464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the same as the function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above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8645683" y="3158555"/>
            <a:ext cx="2667000" cy="76615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=&gt;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arrow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217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  <p:bldP spid="12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</a:t>
            </a:r>
            <a:r>
              <a:rPr lang="en-US" sz="3200" dirty="0">
                <a:latin typeface="+mj-lt"/>
              </a:rPr>
              <a:t>function</a:t>
            </a:r>
            <a:r>
              <a:rPr lang="en-US" sz="3200" dirty="0"/>
              <a:t> that </a:t>
            </a:r>
            <a:r>
              <a:rPr lang="en-US" sz="3200" b="1" dirty="0">
                <a:solidFill>
                  <a:schemeClr val="bg1"/>
                </a:solidFill>
              </a:rPr>
              <a:t>receives three parameters </a:t>
            </a:r>
            <a:r>
              <a:rPr lang="en-US" sz="3200" dirty="0"/>
              <a:t>and write an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arrow</a:t>
            </a:r>
            <a:r>
              <a:rPr lang="en-US" sz="3200" dirty="0"/>
              <a:t> function, that calculates a result depending on operator          </a:t>
            </a:r>
          </a:p>
          <a:p>
            <a:r>
              <a:rPr lang="en-US" sz="3200" dirty="0"/>
              <a:t>The operator can be </a:t>
            </a:r>
            <a:r>
              <a:rPr lang="en-US" sz="3200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multiply</a:t>
            </a:r>
            <a:r>
              <a:rPr lang="en-US" sz="3200" dirty="0"/>
              <a:t>', </a:t>
            </a:r>
            <a:r>
              <a:rPr lang="en-US" sz="3200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divide</a:t>
            </a:r>
            <a:r>
              <a:rPr lang="en-US" sz="3200" dirty="0"/>
              <a:t>', </a:t>
            </a:r>
            <a:r>
              <a:rPr lang="en-US" sz="3200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3200" dirty="0"/>
              <a:t>', </a:t>
            </a:r>
            <a:r>
              <a:rPr lang="en-US" sz="3200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subtract</a:t>
            </a:r>
            <a:r>
              <a:rPr lang="en-US" sz="3200" dirty="0"/>
              <a:t>' </a:t>
            </a:r>
            <a:endParaRPr lang="bg-BG" sz="3200" dirty="0"/>
          </a:p>
          <a:p>
            <a:r>
              <a:rPr lang="en-US" sz="3200" dirty="0"/>
              <a:t>The input comes as three parameters - two </a:t>
            </a:r>
            <a:r>
              <a:rPr lang="en-US" sz="3200" b="1" dirty="0">
                <a:solidFill>
                  <a:schemeClr val="bg1"/>
                </a:solidFill>
              </a:rPr>
              <a:t>numbers</a:t>
            </a:r>
            <a:r>
              <a:rPr lang="en-US" sz="3200" dirty="0"/>
              <a:t> and</a:t>
            </a:r>
            <a:br>
              <a:rPr lang="en-US" sz="3200" dirty="0"/>
            </a:br>
            <a:r>
              <a:rPr lang="en-US" sz="3200" dirty="0"/>
              <a:t>an operator as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/>
              <a:t>Simple Calculator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D191B-C756-44D9-BFCA-FFA7651F0EC7}"/>
              </a:ext>
            </a:extLst>
          </p:cNvPr>
          <p:cNvGrpSpPr/>
          <p:nvPr/>
        </p:nvGrpSpPr>
        <p:grpSpPr>
          <a:xfrm>
            <a:off x="3048001" y="4494211"/>
            <a:ext cx="5611275" cy="1167665"/>
            <a:chOff x="5436476" y="3962400"/>
            <a:chExt cx="5354814" cy="1167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D2FD371-4A63-4647-8F33-605505EF608F}"/>
                </a:ext>
              </a:extLst>
            </p:cNvPr>
            <p:cNvGrpSpPr/>
            <p:nvPr/>
          </p:nvGrpSpPr>
          <p:grpSpPr>
            <a:xfrm>
              <a:off x="5436476" y="3962400"/>
              <a:ext cx="2968277" cy="1163735"/>
              <a:chOff x="441369" y="4304003"/>
              <a:chExt cx="4357645" cy="1163735"/>
            </a:xfrm>
          </p:grpSpPr>
          <p:sp>
            <p:nvSpPr>
              <p:cNvPr id="17" name="Text Placeholder 3">
                <a:extLst>
                  <a:ext uri="{FF2B5EF4-FFF2-40B4-BE49-F238E27FC236}">
                    <a16:creationId xmlns:a16="http://schemas.microsoft.com/office/drawing/2014/main" id="{6B9D30AC-EB54-4770-B416-B7A2FF9BE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953000"/>
                <a:ext cx="4357645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b="0" dirty="0">
                    <a:solidFill>
                      <a:schemeClr val="dk1"/>
                    </a:solidFill>
                  </a:rPr>
                  <a:t>5, 10, 'multiply'</a:t>
                </a:r>
                <a:endParaRPr lang="bg-BG" b="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id="{4555E187-4A37-4821-B77A-79BC5A95A7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304003"/>
                <a:ext cx="4357645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Input</a:t>
                </a:r>
                <a:endParaRPr lang="bg-BG" sz="2800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862BB21-8600-4783-8D5A-ABE06A9FD270}"/>
                </a:ext>
              </a:extLst>
            </p:cNvPr>
            <p:cNvGrpSpPr/>
            <p:nvPr/>
          </p:nvGrpSpPr>
          <p:grpSpPr>
            <a:xfrm>
              <a:off x="8404751" y="3966329"/>
              <a:ext cx="2386539" cy="1163736"/>
              <a:chOff x="6094413" y="4281843"/>
              <a:chExt cx="3503612" cy="1163736"/>
            </a:xfrm>
          </p:grpSpPr>
          <p:sp>
            <p:nvSpPr>
              <p:cNvPr id="15" name="Text Placeholder 3">
                <a:extLst>
                  <a:ext uri="{FF2B5EF4-FFF2-40B4-BE49-F238E27FC236}">
                    <a16:creationId xmlns:a16="http://schemas.microsoft.com/office/drawing/2014/main" id="{D2A08D5D-C296-4724-8441-23E149344E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930841"/>
                <a:ext cx="3503612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/>
                <a:r>
                  <a:rPr lang="en-US" b="0" dirty="0">
                    <a:solidFill>
                      <a:schemeClr val="dk1"/>
                    </a:solidFill>
                  </a:rPr>
                  <a:t>25</a:t>
                </a:r>
                <a:endParaRPr lang="bg-BG" b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Text Placeholder 3">
                <a:extLst>
                  <a:ext uri="{FF2B5EF4-FFF2-40B4-BE49-F238E27FC236}">
                    <a16:creationId xmlns:a16="http://schemas.microsoft.com/office/drawing/2014/main" id="{21F13294-151F-4593-A748-DFC03EB4FA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281843"/>
                <a:ext cx="3503612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Output</a:t>
                </a:r>
                <a:endParaRPr lang="bg-BG" sz="2800" dirty="0"/>
              </a:p>
            </p:txBody>
          </p:sp>
        </p:grp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721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/>
              <a:t>Simple Calculator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442921" y="1219200"/>
            <a:ext cx="7306160" cy="504753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solve(a, b, operator)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switch (operator)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case 'multiply':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let multiply =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a, b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a *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console.log(multiply(a, b));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case 'divide':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Divide the two numbers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case 'add':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Add the two numbers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case 'subtract':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Subtract the two numbers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50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0C82DE-276F-46EB-B09E-717F7F2309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163" y="1219201"/>
            <a:ext cx="2913674" cy="288210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Nested 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1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Functions in can be </a:t>
            </a:r>
            <a:r>
              <a:rPr lang="en-US" sz="3200" b="1" dirty="0">
                <a:solidFill>
                  <a:schemeClr val="bg1"/>
                </a:solidFill>
              </a:rPr>
              <a:t>nested</a:t>
            </a:r>
            <a:r>
              <a:rPr lang="en-US" sz="3200" dirty="0"/>
              <a:t>, i.e. hold other functions</a:t>
            </a:r>
          </a:p>
          <a:p>
            <a:r>
              <a:rPr lang="en-US" sz="3200" dirty="0"/>
              <a:t>Inner </a:t>
            </a:r>
            <a:r>
              <a:rPr lang="en-US" sz="3200" dirty="0">
                <a:latin typeface="+mj-lt"/>
              </a:rPr>
              <a:t>functions</a:t>
            </a:r>
            <a:r>
              <a:rPr lang="en-US" sz="3200" dirty="0"/>
              <a:t> have access to variables from their parent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Functions: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57401" y="3581401"/>
            <a:ext cx="5573317" cy="155003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function drawDiamond(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drawTop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(size / 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drawBottom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(size / 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7B5C6859-29B2-42EE-BC1B-7D55FBC0FFEF}"/>
              </a:ext>
            </a:extLst>
          </p:cNvPr>
          <p:cNvSpPr/>
          <p:nvPr/>
        </p:nvSpPr>
        <p:spPr bwMode="auto">
          <a:xfrm>
            <a:off x="4114800" y="2971801"/>
            <a:ext cx="2743200" cy="440011"/>
          </a:xfrm>
          <a:prstGeom prst="wedgeRoundRectCallout">
            <a:avLst>
              <a:gd name="adj1" fmla="val -23012"/>
              <a:gd name="adj2" fmla="val 83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Main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function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6C33130-0B93-4B3D-8639-ECCD04CC9828}"/>
              </a:ext>
            </a:extLst>
          </p:cNvPr>
          <p:cNvSpPr/>
          <p:nvPr/>
        </p:nvSpPr>
        <p:spPr bwMode="auto">
          <a:xfrm>
            <a:off x="7737489" y="3967476"/>
            <a:ext cx="2600071" cy="777879"/>
          </a:xfrm>
          <a:prstGeom prst="wedgeRoundRectCallout">
            <a:avLst>
              <a:gd name="adj1" fmla="val -19131"/>
              <a:gd name="adj2" fmla="val 321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Nesting the functions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4326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2D939D31-F941-4EAF-BFB3-9BE8648DD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3" y="1524001"/>
            <a:ext cx="2438095" cy="24380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Naming and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latin typeface="+mj-lt"/>
              </a:rPr>
              <a:t>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meaningful</a:t>
            </a:r>
            <a:r>
              <a:rPr lang="en-US" dirty="0">
                <a:latin typeface="+mj-lt"/>
              </a:rPr>
              <a:t> names</a:t>
            </a:r>
          </a:p>
          <a:p>
            <a:pPr lvl="1"/>
            <a:r>
              <a:rPr lang="en-US" dirty="0">
                <a:latin typeface="+mj-lt"/>
              </a:rPr>
              <a:t>Should be in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itchFamily="49" charset="0"/>
              </a:rPr>
              <a:t>camelCase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+mj-lt"/>
              </a:rPr>
              <a:t>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What does this function do</a:t>
            </a:r>
            <a:r>
              <a:rPr lang="en-US" dirty="0">
                <a:solidFill>
                  <a:srgbClr val="234465"/>
                </a:solidFill>
                <a:latin typeface="+mj-lt"/>
              </a:rPr>
              <a:t>?</a:t>
            </a:r>
          </a:p>
          <a:p>
            <a:pPr marL="609036" lvl="1" indent="0">
              <a:buNone/>
            </a:pPr>
            <a:endParaRPr lang="en-US" dirty="0">
              <a:latin typeface="+mj-lt"/>
            </a:endParaRPr>
          </a:p>
          <a:p>
            <a:pPr marL="609036" lvl="1" indent="0">
              <a:buNone/>
            </a:pPr>
            <a:endParaRPr lang="bg-BG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If you cannot find a good name for a function, think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about whether it has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clear intent</a:t>
            </a:r>
            <a:endParaRPr lang="en-US" b="1" noProof="1">
              <a:solidFill>
                <a:schemeClr val="bg1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Functions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43144" y="3793155"/>
            <a:ext cx="51816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findStudent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l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oadReport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s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ine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145" y="4510362"/>
            <a:ext cx="7736293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Method1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h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andleStuff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8741037" y="3225627"/>
            <a:ext cx="2438400" cy="621541"/>
          </a:xfrm>
          <a:prstGeom prst="wedgeRoundRectCallout">
            <a:avLst>
              <a:gd name="adj1" fmla="val -51238"/>
              <a:gd name="adj2" fmla="val 68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explaining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9599465" y="3984908"/>
            <a:ext cx="1958701" cy="434693"/>
          </a:xfrm>
          <a:prstGeom prst="wedgeRoundRectCallout">
            <a:avLst>
              <a:gd name="adj1" fmla="val -39242"/>
              <a:gd name="adj2" fmla="val 743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Puzzling 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308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5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+mj-lt"/>
              </a:rPr>
              <a:t>Function parameters names</a:t>
            </a:r>
          </a:p>
          <a:p>
            <a:pPr lvl="1"/>
            <a:r>
              <a:rPr lang="en-US" sz="3200" dirty="0">
                <a:latin typeface="+mj-lt"/>
              </a:rPr>
              <a:t>Preferred form: [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200" dirty="0">
                <a:latin typeface="+mj-lt"/>
              </a:rPr>
              <a:t>] or [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Adjective</a:t>
            </a:r>
            <a:r>
              <a:rPr lang="en-US" sz="3200" dirty="0">
                <a:latin typeface="+mj-lt"/>
              </a:rPr>
              <a:t>] + [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200" dirty="0">
                <a:latin typeface="+mj-lt"/>
              </a:rPr>
              <a:t>]</a:t>
            </a:r>
          </a:p>
          <a:p>
            <a:pPr lvl="1"/>
            <a:r>
              <a:rPr lang="en-US" sz="3200" dirty="0">
                <a:latin typeface="+mj-lt"/>
              </a:rPr>
              <a:t>Should be in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sz="3200" dirty="0">
                <a:latin typeface="+mj-lt"/>
              </a:rPr>
              <a:t>Should be </a:t>
            </a:r>
            <a:r>
              <a:rPr lang="en-US" sz="3200" b="1" dirty="0">
                <a:solidFill>
                  <a:srgbClr val="FFA000"/>
                </a:solidFill>
                <a:latin typeface="+mj-lt"/>
              </a:rPr>
              <a:t>meaningful</a:t>
            </a:r>
            <a:endParaRPr lang="bg-BG" sz="3200" b="1" dirty="0">
              <a:solidFill>
                <a:srgbClr val="FFA000"/>
              </a:solidFill>
              <a:latin typeface="+mj-lt"/>
            </a:endParaRPr>
          </a:p>
          <a:p>
            <a:pPr marL="609036" lvl="1" indent="0">
              <a:buNone/>
            </a:pPr>
            <a:endParaRPr lang="bg-BG" sz="3200" b="1" dirty="0">
              <a:latin typeface="+mj-lt"/>
            </a:endParaRPr>
          </a:p>
          <a:p>
            <a:pPr lvl="1">
              <a:spcBef>
                <a:spcPts val="2400"/>
              </a:spcBef>
            </a:pPr>
            <a:r>
              <a:rPr lang="en-US" sz="3200" dirty="0">
                <a:latin typeface="+mj-lt"/>
              </a:rPr>
              <a:t>Unit of measure should be obvious</a:t>
            </a:r>
            <a:endParaRPr lang="en-US" sz="3200" dirty="0">
              <a:solidFill>
                <a:srgbClr val="FB816D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Function Parameters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401" y="3886200"/>
            <a:ext cx="5954153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b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4400" y="5410201"/>
            <a:ext cx="93726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977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 dirty="0" err="1"/>
              <a:t>js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716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US" sz="3200" dirty="0"/>
              <a:t> should perform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, well-defined task</a:t>
            </a:r>
          </a:p>
          <a:p>
            <a:pPr lvl="1"/>
            <a:r>
              <a:rPr lang="en-US" sz="3200" dirty="0"/>
              <a:t>A name should </a:t>
            </a:r>
            <a:r>
              <a:rPr lang="en-US" sz="3200" b="1" dirty="0">
                <a:solidFill>
                  <a:schemeClr val="bg1"/>
                </a:solidFill>
              </a:rPr>
              <a:t>describe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that task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in a clear and </a:t>
            </a:r>
            <a:br>
              <a:rPr lang="en-US" sz="3200" dirty="0"/>
            </a:br>
            <a:r>
              <a:rPr lang="en-US" sz="3200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Avoid</a:t>
            </a:r>
            <a:r>
              <a:rPr lang="en-US" sz="3200" dirty="0"/>
              <a:t> functions </a:t>
            </a:r>
            <a:r>
              <a:rPr lang="en-US" sz="3200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Split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them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dirty="0"/>
              <a:t>to several shorter functions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– Best Practices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1" y="4340706"/>
            <a:ext cx="4648200" cy="19193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printReceipt(){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310055" y="4578003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</a:t>
            </a:r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to test</a:t>
            </a:r>
            <a:endParaRPr lang="en-US" sz="32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4964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Make sure to use correct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indentation</a:t>
            </a:r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Leave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blank line </a:t>
            </a:r>
            <a:r>
              <a:rPr lang="en-US" sz="3200" dirty="0">
                <a:latin typeface="+mj-lt"/>
              </a:rPr>
              <a:t>between functions, after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loops</a:t>
            </a:r>
            <a:r>
              <a:rPr lang="en-US" sz="3200" dirty="0">
                <a:latin typeface="+mj-lt"/>
              </a:rPr>
              <a:t> and after </a:t>
            </a:r>
            <a:br>
              <a:rPr lang="en-US" sz="3200" dirty="0">
                <a:latin typeface="+mj-lt"/>
              </a:rPr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>
                <a:latin typeface="+mj-lt"/>
              </a:rPr>
              <a:t> statements</a:t>
            </a:r>
          </a:p>
          <a:p>
            <a:r>
              <a:rPr lang="en-US" sz="3200" dirty="0">
                <a:latin typeface="+mj-lt"/>
              </a:rPr>
              <a:t>Always use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curly brackets</a:t>
            </a:r>
            <a:r>
              <a:rPr lang="en-US" sz="3200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for loops and if statements bodies</a:t>
            </a:r>
          </a:p>
          <a:p>
            <a:pPr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  <a:latin typeface="+mj-lt"/>
              </a:rPr>
              <a:t>Avoid long lines </a:t>
            </a:r>
            <a:r>
              <a:rPr lang="en-GB" sz="3200" dirty="0">
                <a:latin typeface="+mj-lt"/>
              </a:rPr>
              <a:t>and </a:t>
            </a:r>
            <a:r>
              <a:rPr lang="en-GB" sz="3200" b="1" dirty="0">
                <a:solidFill>
                  <a:schemeClr val="bg1"/>
                </a:solidFill>
                <a:latin typeface="+mj-lt"/>
              </a:rPr>
              <a:t>complex expressions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4661912"/>
            <a:ext cx="43200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main() 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good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example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48400" y="4469966"/>
            <a:ext cx="4320000" cy="21040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Mian()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bad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example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Multiply 1"/>
          <p:cNvSpPr/>
          <p:nvPr/>
        </p:nvSpPr>
        <p:spPr bwMode="auto">
          <a:xfrm>
            <a:off x="9525000" y="4469966"/>
            <a:ext cx="685800" cy="685800"/>
          </a:xfrm>
          <a:prstGeom prst="mathMultiply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hevron 2"/>
          <p:cNvSpPr/>
          <p:nvPr/>
        </p:nvSpPr>
        <p:spPr bwMode="auto">
          <a:xfrm rot="5400000">
            <a:off x="4619889" y="4766491"/>
            <a:ext cx="379905" cy="472656"/>
          </a:xfrm>
          <a:prstGeom prst="chevro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50320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2" grpId="0" animBg="1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528" y="1405704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33251" y="1610449"/>
            <a:ext cx="8254161" cy="514137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chemeClr val="bg2"/>
                </a:solidFill>
              </a:rPr>
              <a:t>Functions: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  <a:latin typeface="+mj-lt"/>
              </a:rPr>
              <a:t>functions</a:t>
            </a:r>
            <a:r>
              <a:rPr lang="en-US" sz="3200" b="1" dirty="0">
                <a:solidFill>
                  <a:schemeClr val="bg2"/>
                </a:solidFill>
              </a:rPr>
              <a:t> that solve small sub-problems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b="1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Are 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04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350" y="1676400"/>
            <a:ext cx="2256998" cy="2068312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Functions Overview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Declaring and Invoking 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8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60129" y="1019576"/>
            <a:ext cx="10033549" cy="5276048"/>
          </a:xfrm>
        </p:spPr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bg1"/>
                </a:solidFill>
              </a:rPr>
              <a:t>function</a:t>
            </a:r>
            <a:r>
              <a:rPr lang="en-GB" dirty="0"/>
              <a:t> is a </a:t>
            </a:r>
            <a:r>
              <a:rPr lang="en-GB" b="1" dirty="0">
                <a:solidFill>
                  <a:schemeClr val="bg1"/>
                </a:solidFill>
              </a:rPr>
              <a:t>subprogram</a:t>
            </a:r>
            <a:r>
              <a:rPr lang="en-GB" dirty="0"/>
              <a:t> designed to perform a </a:t>
            </a:r>
            <a:br>
              <a:rPr lang="en-GB" dirty="0"/>
            </a:br>
            <a:r>
              <a:rPr lang="en-GB" dirty="0"/>
              <a:t>particular task</a:t>
            </a:r>
          </a:p>
          <a:p>
            <a:pPr lvl="1"/>
            <a:r>
              <a:rPr lang="en-GB" dirty="0"/>
              <a:t>Functions are executed when they are called. This is </a:t>
            </a:r>
            <a:br>
              <a:rPr lang="en-GB" dirty="0"/>
            </a:br>
            <a:r>
              <a:rPr lang="en-GB" dirty="0"/>
              <a:t>known as </a:t>
            </a:r>
            <a:r>
              <a:rPr lang="en-GB" b="1" dirty="0">
                <a:solidFill>
                  <a:schemeClr val="bg1"/>
                </a:solidFill>
              </a:rPr>
              <a:t>invoking</a:t>
            </a:r>
            <a:r>
              <a:rPr lang="en-GB" dirty="0"/>
              <a:t> a function</a:t>
            </a:r>
          </a:p>
          <a:p>
            <a:pPr lvl="1"/>
            <a:r>
              <a:rPr lang="en-GB" dirty="0"/>
              <a:t>Values can be </a:t>
            </a:r>
            <a:r>
              <a:rPr lang="en-GB" b="1" dirty="0">
                <a:solidFill>
                  <a:schemeClr val="bg1"/>
                </a:solidFill>
              </a:rPr>
              <a:t>passed</a:t>
            </a:r>
            <a:r>
              <a:rPr lang="en-GB" dirty="0"/>
              <a:t> into functions and used within </a:t>
            </a:r>
            <a:br>
              <a:rPr lang="en-GB" dirty="0"/>
            </a:br>
            <a:r>
              <a:rPr lang="en-GB" dirty="0"/>
              <a:t>the function</a:t>
            </a:r>
          </a:p>
          <a:p>
            <a:pPr lvl="1"/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87306" y="4955222"/>
            <a:ext cx="7239000" cy="1530982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function</a:t>
            </a:r>
            <a:r>
              <a:rPr lang="en-US" sz="2800" b="1" noProof="1">
                <a:latin typeface="Consolas" pitchFamily="49" charset="0"/>
              </a:rPr>
              <a:t> printStars(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console.log("*".repeat(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</a:rPr>
              <a:t>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3767528" y="4089792"/>
            <a:ext cx="2743201" cy="654054"/>
          </a:xfrm>
          <a:prstGeom prst="wedgeRoundRectCallout">
            <a:avLst>
              <a:gd name="adj1" fmla="val 22655"/>
              <a:gd name="adj2" fmla="val 8438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Use </a:t>
            </a:r>
            <a:r>
              <a:rPr lang="en-US" sz="2800" b="1" dirty="0">
                <a:solidFill>
                  <a:schemeClr val="bg1"/>
                </a:solidFill>
              </a:rPr>
              <a:t>camel-case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783159" y="4104100"/>
            <a:ext cx="2542087" cy="654054"/>
          </a:xfrm>
          <a:prstGeom prst="wedgeRoundRectCallout">
            <a:avLst>
              <a:gd name="adj1" fmla="val -18051"/>
              <a:gd name="adj2" fmla="val 8710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Parameter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838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200" dirty="0"/>
              <a:t>More </a:t>
            </a:r>
            <a:r>
              <a:rPr lang="en-US" sz="3200" b="1" dirty="0">
                <a:solidFill>
                  <a:schemeClr val="bg1"/>
                </a:solidFill>
              </a:rPr>
              <a:t>manageable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Splits</a:t>
            </a:r>
            <a:r>
              <a:rPr lang="en-US" sz="3200" dirty="0"/>
              <a:t>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</a:t>
            </a:r>
            <a:r>
              <a:rPr lang="en-US" sz="3200" b="1" dirty="0">
                <a:solidFill>
                  <a:schemeClr val="bg1"/>
                </a:solidFill>
              </a:rPr>
              <a:t>organization</a:t>
            </a:r>
            <a:r>
              <a:rPr lang="en-US" sz="3200" dirty="0"/>
              <a:t>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</a:t>
            </a:r>
            <a:r>
              <a:rPr lang="en-US" sz="3200" b="1" dirty="0">
                <a:solidFill>
                  <a:schemeClr val="bg1"/>
                </a:solidFill>
              </a:rPr>
              <a:t>readability </a:t>
            </a:r>
            <a:r>
              <a:rPr lang="en-US" sz="3200" dirty="0"/>
              <a:t>and</a:t>
            </a:r>
            <a:r>
              <a:rPr lang="en-US" sz="3200" b="1" dirty="0">
                <a:solidFill>
                  <a:schemeClr val="bg1"/>
                </a:solidFill>
              </a:rPr>
              <a:t> understandability</a:t>
            </a:r>
          </a:p>
          <a:p>
            <a:pPr>
              <a:lnSpc>
                <a:spcPts val="3600"/>
              </a:lnSpc>
            </a:pPr>
            <a:r>
              <a:rPr lang="en-US" sz="3200" dirty="0"/>
              <a:t>Avoiding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200" dirty="0"/>
              <a:t>Code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functions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Functions?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0598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Executes</a:t>
            </a:r>
            <a:r>
              <a:rPr lang="en-GB" dirty="0"/>
              <a:t> the code between the brackets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Function Without Parameters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286001"/>
            <a:ext cx="99822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multiplyNumbers()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let result = 5 * 5;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console.log(result);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multiplyNumbers();  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Expected Output: 25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895892"/>
            <a:ext cx="3352800" cy="1066216"/>
          </a:xfrm>
          <a:prstGeom prst="wedgeRoundRectCallout">
            <a:avLst>
              <a:gd name="adj1" fmla="val -62284"/>
              <a:gd name="adj2" fmla="val 1394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result on the console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355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18810-D0C3-4F4A-9E23-1D4150CC9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Returning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5400" y="1515696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88933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91001" y="1089000"/>
            <a:ext cx="9765000" cy="5546589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 immediately </a:t>
            </a:r>
            <a:r>
              <a:rPr lang="en-US" sz="3200" b="1" dirty="0" smtClean="0">
                <a:solidFill>
                  <a:schemeClr val="bg1"/>
                </a:solidFill>
              </a:rPr>
              <a:t>stops the function's </a:t>
            </a:r>
            <a:r>
              <a:rPr lang="en-US" sz="3200" b="1" dirty="0">
                <a:solidFill>
                  <a:schemeClr val="bg1"/>
                </a:solidFill>
              </a:rPr>
              <a:t>execution</a:t>
            </a:r>
          </a:p>
          <a:p>
            <a:r>
              <a:rPr lang="en-US" sz="3200" dirty="0"/>
              <a:t>Returns the specified value</a:t>
            </a:r>
          </a:p>
          <a:p>
            <a:endParaRPr lang="en-US" sz="3200" dirty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endParaRPr lang="en-US" sz="3200" dirty="0"/>
          </a:p>
          <a:p>
            <a:pPr marL="442912" lvl="1" indent="0">
              <a:buNone/>
            </a:pPr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41000" y="3069000"/>
            <a:ext cx="8607294" cy="252643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 smtClean="0">
                <a:solidFill>
                  <a:srgbClr val="234465"/>
                </a:solidFill>
                <a:effectLst/>
              </a:rPr>
              <a:t>function </a:t>
            </a:r>
            <a:r>
              <a:rPr lang="en-US" sz="2500" dirty="0" err="1" smtClean="0">
                <a:solidFill>
                  <a:srgbClr val="234465"/>
                </a:solidFill>
                <a:effectLst/>
              </a:rPr>
              <a:t>readFullName</a:t>
            </a:r>
            <a:r>
              <a:rPr lang="en-US" sz="2500" dirty="0" smtClean="0">
                <a:solidFill>
                  <a:srgbClr val="234465"/>
                </a:solidFill>
                <a:effectLst/>
              </a:rPr>
              <a:t>(</a:t>
            </a:r>
            <a:r>
              <a:rPr lang="en-US" sz="2500" dirty="0" err="1" smtClean="0">
                <a:solidFill>
                  <a:schemeClr val="bg1"/>
                </a:solidFill>
                <a:effectLst/>
              </a:rPr>
              <a:t>firstName</a:t>
            </a:r>
            <a:r>
              <a:rPr lang="en-US" sz="250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2500" dirty="0" err="1" smtClean="0">
                <a:solidFill>
                  <a:schemeClr val="bg1"/>
                </a:solidFill>
                <a:effectLst/>
              </a:rPr>
              <a:t>lastName</a:t>
            </a:r>
            <a:r>
              <a:rPr lang="en-US" sz="2500" dirty="0" smtClean="0">
                <a:solidFill>
                  <a:srgbClr val="234465"/>
                </a:solidFill>
                <a:effectLst/>
              </a:rPr>
              <a:t>) </a:t>
            </a:r>
            <a:r>
              <a:rPr lang="en-US" sz="2500" dirty="0">
                <a:solidFill>
                  <a:srgbClr val="234465"/>
                </a:solidFill>
                <a:effectLst/>
              </a:rPr>
              <a:t>{</a:t>
            </a:r>
          </a:p>
          <a:p>
            <a:r>
              <a:rPr lang="en-US" sz="2500" dirty="0" smtClean="0">
                <a:solidFill>
                  <a:srgbClr val="FFA000"/>
                </a:solidFill>
                <a:effectLst/>
              </a:rPr>
              <a:t>  return</a:t>
            </a:r>
            <a:r>
              <a:rPr lang="en-US" sz="2500" dirty="0" smtClean="0">
                <a:solidFill>
                  <a:srgbClr val="234465"/>
                </a:solidFill>
                <a:effectLst/>
              </a:rPr>
              <a:t>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firstName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 + " " +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lastName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;</a:t>
            </a:r>
          </a:p>
          <a:p>
            <a:r>
              <a:rPr lang="en-US" sz="2500" dirty="0" smtClean="0">
                <a:solidFill>
                  <a:srgbClr val="234465"/>
                </a:solidFill>
                <a:effectLst/>
              </a:rPr>
              <a:t>}</a:t>
            </a:r>
          </a:p>
          <a:p>
            <a:endParaRPr lang="en-US" sz="2500" dirty="0" smtClean="0">
              <a:solidFill>
                <a:srgbClr val="234465"/>
              </a:solidFill>
              <a:effectLst/>
            </a:endParaRPr>
          </a:p>
          <a:p>
            <a:r>
              <a:rPr lang="en-US" sz="2500" dirty="0" err="1" smtClean="0">
                <a:solidFill>
                  <a:srgbClr val="234465"/>
                </a:solidFill>
                <a:effectLst/>
              </a:rPr>
              <a:t>const</a:t>
            </a:r>
            <a:r>
              <a:rPr lang="en-US" sz="2500" dirty="0" smtClean="0">
                <a:solidFill>
                  <a:srgbClr val="234465"/>
                </a:solidFill>
                <a:effectLst/>
              </a:rPr>
              <a:t> </a:t>
            </a:r>
            <a:r>
              <a:rPr lang="en-US" sz="2500" dirty="0" err="1" smtClean="0">
                <a:solidFill>
                  <a:srgbClr val="234465"/>
                </a:solidFill>
                <a:effectLst/>
              </a:rPr>
              <a:t>fullName</a:t>
            </a:r>
            <a:r>
              <a:rPr lang="en-US" sz="2500" dirty="0" smtClean="0">
                <a:solidFill>
                  <a:srgbClr val="234465"/>
                </a:solidFill>
                <a:effectLst/>
              </a:rPr>
              <a:t> = </a:t>
            </a:r>
            <a:r>
              <a:rPr lang="en-US" sz="2500" dirty="0" err="1" smtClean="0">
                <a:solidFill>
                  <a:schemeClr val="bg1"/>
                </a:solidFill>
                <a:effectLst/>
              </a:rPr>
              <a:t>readFullName</a:t>
            </a:r>
            <a:r>
              <a:rPr lang="en-US" sz="2500" dirty="0" smtClean="0">
                <a:solidFill>
                  <a:srgbClr val="234465"/>
                </a:solidFill>
                <a:effectLst/>
              </a:rPr>
              <a:t>("</a:t>
            </a:r>
            <a:r>
              <a:rPr lang="en-US" sz="2500" dirty="0" err="1" smtClean="0">
                <a:solidFill>
                  <a:srgbClr val="234465"/>
                </a:solidFill>
                <a:effectLst/>
              </a:rPr>
              <a:t>John","Smith</a:t>
            </a:r>
            <a:r>
              <a:rPr lang="en-US" sz="2500" dirty="0" smtClean="0">
                <a:solidFill>
                  <a:srgbClr val="234465"/>
                </a:solidFill>
                <a:effectLst/>
              </a:rPr>
              <a:t>");</a:t>
            </a:r>
            <a:endParaRPr lang="en-US" sz="2500" dirty="0">
              <a:solidFill>
                <a:srgbClr val="234465"/>
              </a:solidFill>
              <a:effectLst/>
            </a:endParaRPr>
          </a:p>
          <a:p>
            <a:r>
              <a:rPr lang="en-US" sz="2500" dirty="0" err="1" smtClean="0">
                <a:solidFill>
                  <a:srgbClr val="234465"/>
                </a:solidFill>
                <a:effectLst/>
              </a:rPr>
              <a:t>console.log</a:t>
            </a:r>
            <a:r>
              <a:rPr lang="en-US" sz="2500" dirty="0" smtClean="0">
                <a:solidFill>
                  <a:srgbClr val="234465"/>
                </a:solidFill>
                <a:effectLst/>
              </a:rPr>
              <a:t>(</a:t>
            </a:r>
            <a:r>
              <a:rPr lang="en-US" sz="2500" dirty="0" err="1" smtClean="0">
                <a:solidFill>
                  <a:srgbClr val="234465"/>
                </a:solidFill>
                <a:effectLst/>
              </a:rPr>
              <a:t>fullName</a:t>
            </a:r>
            <a:r>
              <a:rPr lang="en-US" sz="2500" dirty="0" smtClean="0">
                <a:solidFill>
                  <a:srgbClr val="234465"/>
                </a:solidFill>
                <a:effectLst/>
              </a:rPr>
              <a:t>) </a:t>
            </a:r>
            <a:r>
              <a:rPr lang="en-US" sz="2500" i="1" dirty="0" smtClean="0">
                <a:solidFill>
                  <a:schemeClr val="accent2"/>
                </a:solidFill>
                <a:effectLst/>
              </a:rPr>
              <a:t>//John Smith</a:t>
            </a:r>
            <a:endParaRPr lang="en-US" sz="2500" i="1" dirty="0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1346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3766</TotalTime>
  <Words>1326</Words>
  <Application>Microsoft Office PowerPoint</Application>
  <PresentationFormat>Widescreen</PresentationFormat>
  <Paragraphs>358</Paragraphs>
  <Slides>35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Gabriola</vt:lpstr>
      <vt:lpstr>Wingdings</vt:lpstr>
      <vt:lpstr>Wingdings 2</vt:lpstr>
      <vt:lpstr>SoftUni</vt:lpstr>
      <vt:lpstr>1_SoftUni</vt:lpstr>
      <vt:lpstr>Functions </vt:lpstr>
      <vt:lpstr>Table of Contents</vt:lpstr>
      <vt:lpstr>Have a Question?</vt:lpstr>
      <vt:lpstr>Functions Overview</vt:lpstr>
      <vt:lpstr>Functions in JS</vt:lpstr>
      <vt:lpstr>Why Use Functions?</vt:lpstr>
      <vt:lpstr>Function Without Parameters</vt:lpstr>
      <vt:lpstr>PowerPoint Presentation</vt:lpstr>
      <vt:lpstr>The Return Statement</vt:lpstr>
      <vt:lpstr>Using the Return Values</vt:lpstr>
      <vt:lpstr>Functions without Return Statement</vt:lpstr>
      <vt:lpstr>Declaring and Invoking Functions</vt:lpstr>
      <vt:lpstr>Declaring Function</vt:lpstr>
      <vt:lpstr>Declaring Function</vt:lpstr>
      <vt:lpstr>Invoking a Function</vt:lpstr>
      <vt:lpstr>Invoking a Function (2)</vt:lpstr>
      <vt:lpstr>Problem : Grades</vt:lpstr>
      <vt:lpstr>Solution: Grades</vt:lpstr>
      <vt:lpstr>Problem : Math Power</vt:lpstr>
      <vt:lpstr>Solution: Grades</vt:lpstr>
      <vt:lpstr>Arrow Functions</vt:lpstr>
      <vt:lpstr>Arrow Functions</vt:lpstr>
      <vt:lpstr>Problem: Simple Calculator</vt:lpstr>
      <vt:lpstr>Solution: Simple Calculator</vt:lpstr>
      <vt:lpstr>Nested Functions</vt:lpstr>
      <vt:lpstr>Nested Functions: Example</vt:lpstr>
      <vt:lpstr>Naming and Best Practices</vt:lpstr>
      <vt:lpstr>Naming Functions</vt:lpstr>
      <vt:lpstr>Naming Function Parameters</vt:lpstr>
      <vt:lpstr>Functions – Best Practices</vt:lpstr>
      <vt:lpstr>Code Structure and Code Formatting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Functions-and-Forms - JS</dc:title>
  <dc:subject>Software Development Course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17</cp:revision>
  <dcterms:created xsi:type="dcterms:W3CDTF">2018-05-23T13:08:44Z</dcterms:created>
  <dcterms:modified xsi:type="dcterms:W3CDTF">2020-05-28T10:10:49Z</dcterms:modified>
  <cp:category>programming;computer programming;software development;web development</cp:category>
</cp:coreProperties>
</file>