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0"/>
  </p:notesMasterIdLst>
  <p:handoutMasterIdLst>
    <p:handoutMasterId r:id="rId41"/>
  </p:handoutMasterIdLst>
  <p:sldIdLst>
    <p:sldId id="291" r:id="rId2"/>
    <p:sldId id="743" r:id="rId3"/>
    <p:sldId id="293" r:id="rId4"/>
    <p:sldId id="744" r:id="rId5"/>
    <p:sldId id="592" r:id="rId6"/>
    <p:sldId id="593" r:id="rId7"/>
    <p:sldId id="594" r:id="rId8"/>
    <p:sldId id="745" r:id="rId9"/>
    <p:sldId id="619" r:id="rId10"/>
    <p:sldId id="746" r:id="rId11"/>
    <p:sldId id="747" r:id="rId12"/>
    <p:sldId id="588" r:id="rId13"/>
    <p:sldId id="572" r:id="rId14"/>
    <p:sldId id="598" r:id="rId15"/>
    <p:sldId id="599" r:id="rId16"/>
    <p:sldId id="600" r:id="rId17"/>
    <p:sldId id="748" r:id="rId18"/>
    <p:sldId id="725" r:id="rId19"/>
    <p:sldId id="602" r:id="rId20"/>
    <p:sldId id="749" r:id="rId21"/>
    <p:sldId id="603" r:id="rId22"/>
    <p:sldId id="750" r:id="rId23"/>
    <p:sldId id="606" r:id="rId24"/>
    <p:sldId id="751" r:id="rId25"/>
    <p:sldId id="752" r:id="rId26"/>
    <p:sldId id="753" r:id="rId27"/>
    <p:sldId id="754" r:id="rId28"/>
    <p:sldId id="755" r:id="rId29"/>
    <p:sldId id="614" r:id="rId30"/>
    <p:sldId id="615" r:id="rId31"/>
    <p:sldId id="616" r:id="rId32"/>
    <p:sldId id="617" r:id="rId33"/>
    <p:sldId id="618" r:id="rId34"/>
    <p:sldId id="349" r:id="rId35"/>
    <p:sldId id="498" r:id="rId36"/>
    <p:sldId id="613" r:id="rId37"/>
    <p:sldId id="405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87221AE-871B-49B9-AFDD-8CCD3BB38B92}">
          <p14:sldIdLst>
            <p14:sldId id="291"/>
            <p14:sldId id="743"/>
            <p14:sldId id="293"/>
          </p14:sldIdLst>
        </p14:section>
        <p14:section name="Review" id="{3270B312-C861-449A-8F0F-2BD26F694CAF}">
          <p14:sldIdLst>
            <p14:sldId id="744"/>
            <p14:sldId id="592"/>
            <p14:sldId id="593"/>
            <p14:sldId id="594"/>
            <p14:sldId id="745"/>
          </p14:sldIdLst>
        </p14:section>
        <p14:section name="Introduction" id="{6DDC12EB-6C00-4B82-A129-0B3942B0E545}">
          <p14:sldIdLst>
            <p14:sldId id="619"/>
            <p14:sldId id="746"/>
          </p14:sldIdLst>
        </p14:section>
        <p14:section name="Logical Expressions" id="{124075BE-1E78-42E2-B95E-9E257EEF7541}">
          <p14:sldIdLst>
            <p14:sldId id="747"/>
            <p14:sldId id="588"/>
            <p14:sldId id="572"/>
          </p14:sldIdLst>
        </p14:section>
        <p14:section name="Conditional Statements" id="{55735316-D9F3-45E6-9A12-4913608AE382}">
          <p14:sldIdLst>
            <p14:sldId id="598"/>
            <p14:sldId id="599"/>
            <p14:sldId id="600"/>
            <p14:sldId id="748"/>
            <p14:sldId id="725"/>
            <p14:sldId id="602"/>
            <p14:sldId id="749"/>
            <p14:sldId id="603"/>
            <p14:sldId id="750"/>
            <p14:sldId id="606"/>
          </p14:sldIdLst>
        </p14:section>
        <p14:section name="Series of Checks" id="{375F01E7-567A-43EC-845A-BE250A0F3D2D}">
          <p14:sldIdLst>
            <p14:sldId id="751"/>
            <p14:sldId id="752"/>
            <p14:sldId id="753"/>
            <p14:sldId id="754"/>
            <p14:sldId id="755"/>
          </p14:sldIdLst>
        </p14:section>
        <p14:section name="Variable Scope" id="{1A0EBB65-BADC-4C3C-8AAB-74367867A60C}">
          <p14:sldIdLst>
            <p14:sldId id="614"/>
            <p14:sldId id="615"/>
          </p14:sldIdLst>
        </p14:section>
        <p14:section name="Debugging" id="{E3675E98-2CAD-4366-9CD0-95F3D90E6AB8}">
          <p14:sldIdLst>
            <p14:sldId id="616"/>
            <p14:sldId id="617"/>
            <p14:sldId id="618"/>
          </p14:sldIdLst>
        </p14:section>
        <p14:section name="Conclusion" id="{018AB378-85C0-4259-BD5E-5C14A36B8784}">
          <p14:sldIdLst>
            <p14:sldId id="349"/>
            <p14:sldId id="498"/>
            <p14:sldId id="613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5214" autoAdjust="0"/>
  </p:normalViewPr>
  <p:slideViewPr>
    <p:cSldViewPr showGuides="1">
      <p:cViewPr varScale="1">
        <p:scale>
          <a:sx n="75" d="100"/>
          <a:sy n="75" d="100"/>
        </p:scale>
        <p:origin x="202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24.9.2023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81CCB-0A1E-49B8-9214-654FCE9883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220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5B3CD96-D4A1-4504-A427-03010F9F11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561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t>35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4934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5936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1C37313-7ED8-477E-BB62-0C95A8E2A3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2054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7D47B6C-B291-45F2-9221-B213E715AB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315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3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0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B9FEFDA-0C8E-5AA1-E2F9-CE389855E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928" y="729002"/>
            <a:ext cx="6075184" cy="1389118"/>
          </a:xfrm>
        </p:spPr>
        <p:txBody>
          <a:bodyPr>
            <a:noAutofit/>
          </a:bodyPr>
          <a:lstStyle>
            <a:lvl1pPr algn="ctr">
              <a:defRPr sz="9600"/>
            </a:lvl1pPr>
          </a:lstStyle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3801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5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3498" y="4319613"/>
            <a:ext cx="1537502" cy="2079387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5" y="1371604"/>
            <a:ext cx="9676011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06423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67792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724041" y="1955185"/>
            <a:ext cx="6936005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24042" y="2810650"/>
            <a:ext cx="6936007" cy="6303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Subtitle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876672-528D-436E-8197-31854ABC0EF5}"/>
              </a:ext>
            </a:extLst>
          </p:cNvPr>
          <p:cNvSpPr>
            <a:spLocks noChangeAspect="1"/>
          </p:cNvSpPr>
          <p:nvPr userDrawn="1"/>
        </p:nvSpPr>
        <p:spPr>
          <a:xfrm>
            <a:off x="714194" y="100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91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12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230725"/>
            <a:chOff x="3928039" y="1792355"/>
            <a:chExt cx="1830304" cy="268250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2962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33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940553"/>
            <a:chOff x="3928039" y="1792355"/>
            <a:chExt cx="1830304" cy="268250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Logo Software University" descr="Software University logo">
            <a:extLst>
              <a:ext uri="{FF2B5EF4-FFF2-40B4-BE49-F238E27FC236}">
                <a16:creationId xmlns:a16="http://schemas.microsoft.com/office/drawing/2014/main" id="{FC4ED3AB-13D1-D360-B856-35E5279722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9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CA2FA15A-6377-5E9D-A1BB-839D2D0CA9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F6CC7809-749D-D643-9DCC-411CB94F8B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196126"/>
            <a:ext cx="11804831" cy="5471606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Sample source code:</a:t>
            </a: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771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005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00" r:id="rId2"/>
    <p:sldLayoutId id="2147483694" r:id="rId3"/>
    <p:sldLayoutId id="2147483705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1" r:id="rId10"/>
    <p:sldLayoutId id="2147483702" r:id="rId11"/>
    <p:sldLayoutId id="2147483703" r:id="rId12"/>
    <p:sldLayoutId id="2147483704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395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395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395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hyperlink" Target="https://createx.bg/" TargetMode="External"/><Relationship Id="rId18" Type="http://schemas.openxmlformats.org/officeDocument/2006/relationships/image" Target="../media/image55.png"/><Relationship Id="rId26" Type="http://schemas.openxmlformats.org/officeDocument/2006/relationships/image" Target="../media/image59.png"/><Relationship Id="rId3" Type="http://schemas.openxmlformats.org/officeDocument/2006/relationships/hyperlink" Target="https://www.pharvision.ai/" TargetMode="External"/><Relationship Id="rId21" Type="http://schemas.openxmlformats.org/officeDocument/2006/relationships/hyperlink" Target="https://dxc.com/us/en" TargetMode="External"/><Relationship Id="rId7" Type="http://schemas.openxmlformats.org/officeDocument/2006/relationships/hyperlink" Target="https://www.careers.postbank.bg/" TargetMode="External"/><Relationship Id="rId12" Type="http://schemas.openxmlformats.org/officeDocument/2006/relationships/image" Target="../media/image52.png"/><Relationship Id="rId17" Type="http://schemas.openxmlformats.org/officeDocument/2006/relationships/hyperlink" Target="https://indeavr.com/careers/" TargetMode="External"/><Relationship Id="rId25" Type="http://schemas.openxmlformats.org/officeDocument/2006/relationships/hyperlink" Target="https://www.bosch-digital.com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29" Type="http://schemas.openxmlformats.org/officeDocument/2006/relationships/image" Target="../media/image61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11" Type="http://schemas.openxmlformats.org/officeDocument/2006/relationships/hyperlink" Target="https://bg.coca-colahellenic.com/bg/working-with-us" TargetMode="External"/><Relationship Id="rId24" Type="http://schemas.openxmlformats.org/officeDocument/2006/relationships/image" Target="../media/image58.jpeg"/><Relationship Id="rId5" Type="http://schemas.openxmlformats.org/officeDocument/2006/relationships/hyperlink" Target="https://en.superhosting.bg/" TargetMode="External"/><Relationship Id="rId15" Type="http://schemas.openxmlformats.org/officeDocument/2006/relationships/hyperlink" Target="https://smartit.bg/" TargetMode="External"/><Relationship Id="rId23" Type="http://schemas.openxmlformats.org/officeDocument/2006/relationships/hyperlink" Target="https://ambitioned.com/" TargetMode="External"/><Relationship Id="rId28" Type="http://schemas.openxmlformats.org/officeDocument/2006/relationships/image" Target="../media/image60.png"/><Relationship Id="rId10" Type="http://schemas.openxmlformats.org/officeDocument/2006/relationships/image" Target="../media/image51.png"/><Relationship Id="rId19" Type="http://schemas.openxmlformats.org/officeDocument/2006/relationships/hyperlink" Target="https://www.draftkings.com/" TargetMode="External"/><Relationship Id="rId4" Type="http://schemas.openxmlformats.org/officeDocument/2006/relationships/image" Target="../media/image48.jpe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3.png"/><Relationship Id="rId22" Type="http://schemas.openxmlformats.org/officeDocument/2006/relationships/image" Target="../media/image57.png"/><Relationship Id="rId27" Type="http://schemas.openxmlformats.org/officeDocument/2006/relationships/hyperlink" Target="https://careers.flutterinternational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</a:t>
            </a:r>
            <a:r>
              <a:rPr lang="en-US">
                <a:hlinkClick r:id="rId3"/>
              </a:rPr>
              <a:t>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459699"/>
            <a:ext cx="11083636" cy="754301"/>
          </a:xfrm>
        </p:spPr>
        <p:txBody>
          <a:bodyPr>
            <a:normAutofit/>
          </a:bodyPr>
          <a:lstStyle/>
          <a:p>
            <a:r>
              <a:rPr lang="en-US" sz="4000" dirty="0"/>
              <a:t>The "</a:t>
            </a:r>
            <a:r>
              <a:rPr lang="en-US" sz="4000" b="1" dirty="0"/>
              <a:t>if-else</a:t>
            </a:r>
            <a:r>
              <a:rPr lang="en-US" sz="4000" dirty="0"/>
              <a:t>" Statement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369000"/>
            <a:ext cx="11083636" cy="970919"/>
          </a:xfrm>
        </p:spPr>
        <p:txBody>
          <a:bodyPr>
            <a:normAutofit/>
          </a:bodyPr>
          <a:lstStyle/>
          <a:p>
            <a:r>
              <a:rPr lang="en-US" sz="5400" dirty="0"/>
              <a:t>Conditional Statements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7A4817-7300-14D1-866A-63AA18B7B73B}"/>
              </a:ext>
            </a:extLst>
          </p:cNvPr>
          <p:cNvSpPr>
            <a:spLocks noChangeAspect="1"/>
          </p:cNvSpPr>
          <p:nvPr/>
        </p:nvSpPr>
        <p:spPr>
          <a:xfrm>
            <a:off x="633789" y="3695864"/>
            <a:ext cx="1907212" cy="77313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if-else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8C4EF6-6C36-CDA0-00C2-7F4424570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000" y="2377844"/>
            <a:ext cx="2536156" cy="2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5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5599260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If</a:t>
            </a:r>
            <a:r>
              <a:rPr lang="en-US" dirty="0"/>
              <a:t> it is raining: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shall skip watering the plants in the garden</a:t>
            </a:r>
          </a:p>
          <a:p>
            <a:pPr>
              <a:lnSpc>
                <a:spcPct val="100000"/>
              </a:lnSpc>
            </a:pPr>
            <a:r>
              <a:rPr lang="en-US" b="1" dirty="0"/>
              <a:t>Else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will have to water them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Example: Watering Plants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2" y="1358982"/>
            <a:ext cx="2835018" cy="2835018"/>
          </a:xfrm>
          <a:prstGeom prst="rect">
            <a:avLst/>
          </a:prstGeom>
        </p:spPr>
      </p:pic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600FBB1-B209-4FB4-8601-D004F5119D41}"/>
              </a:ext>
            </a:extLst>
          </p:cNvPr>
          <p:cNvSpPr txBox="1">
            <a:spLocks/>
          </p:cNvSpPr>
          <p:nvPr/>
        </p:nvSpPr>
        <p:spPr>
          <a:xfrm>
            <a:off x="639000" y="4420912"/>
            <a:ext cx="8382000" cy="1987821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500" dirty="0">
                <a:solidFill>
                  <a:schemeClr val="bg1"/>
                </a:solidFill>
              </a:rPr>
              <a:t>if</a:t>
            </a:r>
            <a:r>
              <a:rPr lang="en-US" sz="2500" dirty="0"/>
              <a:t> (humidity &gt; 90%)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500" dirty="0"/>
              <a:t>  Console.WriteLine("</a:t>
            </a:r>
            <a:r>
              <a:rPr lang="en-US" sz="2500" dirty="0">
                <a:latin typeface="+mn-lt"/>
              </a:rPr>
              <a:t>Rain -&gt; skip watering</a:t>
            </a:r>
            <a:r>
              <a:rPr lang="en-US" sz="2500" dirty="0"/>
              <a:t>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500" dirty="0">
                <a:solidFill>
                  <a:schemeClr val="bg1"/>
                </a:solidFill>
              </a:rPr>
              <a:t>else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500" i="1" dirty="0">
                <a:solidFill>
                  <a:schemeClr val="accent2"/>
                </a:solidFill>
              </a:rPr>
              <a:t>  </a:t>
            </a:r>
            <a:r>
              <a:rPr lang="en-US" sz="2500" dirty="0"/>
              <a:t>Console.WriteLine("</a:t>
            </a:r>
            <a:r>
              <a:rPr lang="en-US" sz="2500" dirty="0">
                <a:latin typeface="+mn-lt"/>
              </a:rPr>
              <a:t>No rain -&gt; water the plants</a:t>
            </a:r>
            <a:r>
              <a:rPr lang="en-US" sz="2500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4882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B93735-4866-455B-AEA8-625EEF6E39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4399" y="1854000"/>
            <a:ext cx="6934199" cy="844892"/>
          </a:xfrm>
        </p:spPr>
        <p:txBody>
          <a:bodyPr/>
          <a:lstStyle/>
          <a:p>
            <a:r>
              <a:rPr lang="en-US" sz="6000" dirty="0"/>
              <a:t>Logical Expressions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B3068-4C34-4523-8538-B091B515CE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4400" y="2819515"/>
            <a:ext cx="6934201" cy="762763"/>
          </a:xfrm>
        </p:spPr>
        <p:txBody>
          <a:bodyPr/>
          <a:lstStyle/>
          <a:p>
            <a:r>
              <a:rPr lang="en-US" sz="4400" dirty="0"/>
              <a:t>Comparison Operators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8F0F54A-386D-4201-B201-B037C74119A5}"/>
              </a:ext>
            </a:extLst>
          </p:cNvPr>
          <p:cNvSpPr txBox="1">
            <a:spLocks/>
          </p:cNvSpPr>
          <p:nvPr/>
        </p:nvSpPr>
        <p:spPr>
          <a:xfrm>
            <a:off x="990600" y="16278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298ADC1-8835-5348-B061-41EE1063D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95295">
            <a:off x="5598601" y="3842510"/>
            <a:ext cx="4738692" cy="1572780"/>
          </a:xfrm>
          <a:prstGeom prst="rect">
            <a:avLst/>
          </a:prstGeom>
          <a:scene3d>
            <a:camera prst="perspectiveHeroicExtremeLeftFacing">
              <a:rot lat="21427739" lon="1212989" rev="2130674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3895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CD240E-2FE3-4A1A-BAAD-763868B9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207" y="100750"/>
            <a:ext cx="8397308" cy="882654"/>
          </a:xfrm>
        </p:spPr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1000" y="1406635"/>
            <a:ext cx="3960000" cy="668361"/>
          </a:xfrm>
          <a:prstGeom prst="rect">
            <a:avLst/>
          </a:prstGeom>
          <a:solidFill>
            <a:schemeClr val="accent6">
              <a:lumMod val="2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Operators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1000" y="2074996"/>
            <a:ext cx="3960000" cy="668361"/>
          </a:xfrm>
          <a:prstGeom prst="rect">
            <a:avLst/>
          </a:prstGeom>
          <a:solidFill>
            <a:schemeClr val="accent6">
              <a:lumMod val="9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Equal to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11000" y="2743357"/>
            <a:ext cx="3960000" cy="668361"/>
          </a:xfrm>
          <a:prstGeom prst="rect">
            <a:avLst/>
          </a:prstGeom>
          <a:solidFill>
            <a:schemeClr val="accent6">
              <a:lumMod val="9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Not Equal to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1000" y="3412880"/>
            <a:ext cx="3960000" cy="668361"/>
          </a:xfrm>
          <a:prstGeom prst="rect">
            <a:avLst/>
          </a:prstGeom>
          <a:solidFill>
            <a:schemeClr val="accent6">
              <a:lumMod val="9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Greater than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1000" y="4748440"/>
            <a:ext cx="3960000" cy="668361"/>
          </a:xfrm>
          <a:prstGeom prst="rect">
            <a:avLst/>
          </a:prstGeom>
          <a:solidFill>
            <a:schemeClr val="accent6">
              <a:lumMod val="9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Less than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1000" y="5415639"/>
            <a:ext cx="3960000" cy="668361"/>
          </a:xfrm>
          <a:prstGeom prst="rect">
            <a:avLst/>
          </a:prstGeom>
          <a:solidFill>
            <a:schemeClr val="accent6">
              <a:lumMod val="9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Less than or equal 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71000" y="1406635"/>
            <a:ext cx="2160000" cy="668361"/>
          </a:xfrm>
          <a:prstGeom prst="rect">
            <a:avLst/>
          </a:prstGeom>
          <a:solidFill>
            <a:schemeClr val="accent6">
              <a:lumMod val="2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Designation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1000" y="2074996"/>
            <a:ext cx="2160000" cy="668361"/>
          </a:xfrm>
          <a:prstGeom prst="rect">
            <a:avLst/>
          </a:prstGeom>
          <a:solidFill>
            <a:schemeClr val="accent6">
              <a:lumMod val="9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==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71000" y="2743357"/>
            <a:ext cx="2160000" cy="668361"/>
          </a:xfrm>
          <a:prstGeom prst="rect">
            <a:avLst/>
          </a:prstGeom>
          <a:solidFill>
            <a:schemeClr val="accent6">
              <a:lumMod val="9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!=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71000" y="3412880"/>
            <a:ext cx="2160000" cy="668361"/>
          </a:xfrm>
          <a:prstGeom prst="rect">
            <a:avLst/>
          </a:prstGeom>
          <a:solidFill>
            <a:schemeClr val="accent6">
              <a:lumMod val="9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71000" y="4080079"/>
            <a:ext cx="2160000" cy="668361"/>
          </a:xfrm>
          <a:prstGeom prst="rect">
            <a:avLst/>
          </a:prstGeom>
          <a:solidFill>
            <a:schemeClr val="accent6">
              <a:lumMod val="9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/>
            </a:lvl1pPr>
          </a:lstStyle>
          <a:p>
            <a:pPr algn="ctr"/>
            <a:r>
              <a:rPr lang="en-US" dirty="0"/>
              <a:t>&gt;=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71000" y="4748440"/>
            <a:ext cx="2160000" cy="668361"/>
          </a:xfrm>
          <a:prstGeom prst="rect">
            <a:avLst/>
          </a:prstGeom>
          <a:solidFill>
            <a:schemeClr val="accent6">
              <a:lumMod val="9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&lt;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71000" y="5415639"/>
            <a:ext cx="2160000" cy="668361"/>
          </a:xfrm>
          <a:prstGeom prst="rect">
            <a:avLst/>
          </a:prstGeom>
          <a:solidFill>
            <a:schemeClr val="accent6">
              <a:lumMod val="9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&lt;=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5A2E68-D6C2-4B1D-AB37-267BF90C846F}"/>
              </a:ext>
            </a:extLst>
          </p:cNvPr>
          <p:cNvSpPr txBox="1"/>
          <p:nvPr/>
        </p:nvSpPr>
        <p:spPr>
          <a:xfrm>
            <a:off x="2811000" y="4080079"/>
            <a:ext cx="3960000" cy="668361"/>
          </a:xfrm>
          <a:prstGeom prst="rect">
            <a:avLst/>
          </a:prstGeom>
          <a:solidFill>
            <a:schemeClr val="accent6">
              <a:lumMod val="9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Greater than or equal to</a:t>
            </a:r>
          </a:p>
        </p:txBody>
      </p:sp>
    </p:spTree>
    <p:extLst>
      <p:ext uri="{BB962C8B-B14F-4D97-AF65-F5344CB8AC3E}">
        <p14:creationId xmlns:p14="http://schemas.microsoft.com/office/powerpoint/2010/main" val="47828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DB7028-60C9-411D-860E-CADE2297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Comparison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06842C-80F8-4875-B181-882F8A0494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/>
            <a:r>
              <a:rPr lang="en-US" dirty="0"/>
              <a:t>In programming we can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compare</a:t>
            </a:r>
            <a:r>
              <a:rPr lang="en-US" dirty="0"/>
              <a:t> values (e.g. numbers)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The result of the logical expressions is either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F19255-8377-49A0-859B-98E07256E0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0999" y="2574000"/>
            <a:ext cx="10710002" cy="3979841"/>
          </a:xfr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/>
          <a:p>
            <a:r>
              <a:rPr lang="en-US" sz="2600" dirty="0"/>
              <a:t>int a = 5;</a:t>
            </a:r>
          </a:p>
          <a:p>
            <a:r>
              <a:rPr lang="en-US" sz="2600" dirty="0"/>
              <a:t>int b = 10;</a:t>
            </a:r>
          </a:p>
          <a:p>
            <a:r>
              <a:rPr lang="en-US" sz="2600" dirty="0"/>
              <a:t>str = "hi";</a:t>
            </a:r>
          </a:p>
          <a:p>
            <a:r>
              <a:rPr lang="en-US" sz="2600" dirty="0"/>
              <a:t>Console.WriteLine(a </a:t>
            </a:r>
            <a:r>
              <a:rPr lang="en-US" sz="2600" dirty="0">
                <a:solidFill>
                  <a:schemeClr val="bg1"/>
                </a:solidFill>
              </a:rPr>
              <a:t>&lt;</a:t>
            </a:r>
            <a:r>
              <a:rPr lang="en-US" sz="2600" dirty="0"/>
              <a:t> b);       </a:t>
            </a:r>
            <a:r>
              <a:rPr lang="en-US" sz="2600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sz="2600" dirty="0"/>
              <a:t>Console.WriteLine(a </a:t>
            </a:r>
            <a:r>
              <a:rPr lang="en-US" sz="2600" dirty="0">
                <a:solidFill>
                  <a:schemeClr val="bg1"/>
                </a:solidFill>
              </a:rPr>
              <a:t>&gt;</a:t>
            </a:r>
            <a:r>
              <a:rPr lang="en-US" sz="2600" dirty="0"/>
              <a:t> 100);     </a:t>
            </a:r>
            <a:r>
              <a:rPr lang="en-US" sz="2600" i="1" dirty="0">
                <a:solidFill>
                  <a:schemeClr val="accent2"/>
                </a:solidFill>
              </a:rPr>
              <a:t>// false</a:t>
            </a:r>
          </a:p>
          <a:p>
            <a:r>
              <a:rPr lang="en-US" sz="2600" dirty="0"/>
              <a:t>Console.WriteLine(a </a:t>
            </a:r>
            <a:r>
              <a:rPr lang="en-US" sz="2600" dirty="0">
                <a:solidFill>
                  <a:schemeClr val="bg1"/>
                </a:solidFill>
              </a:rPr>
              <a:t>&lt;=</a:t>
            </a:r>
            <a:r>
              <a:rPr lang="en-US" sz="2600" dirty="0"/>
              <a:t> 5);      </a:t>
            </a:r>
            <a:r>
              <a:rPr lang="en-US" sz="2600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sz="2600" dirty="0"/>
              <a:t>Console.WriteLine(b </a:t>
            </a:r>
            <a:r>
              <a:rPr lang="en-US" sz="2600" dirty="0">
                <a:solidFill>
                  <a:schemeClr val="bg1"/>
                </a:solidFill>
              </a:rPr>
              <a:t>==</a:t>
            </a:r>
            <a:r>
              <a:rPr lang="en-US" sz="2600" dirty="0"/>
              <a:t> 2 * a);  </a:t>
            </a:r>
            <a:r>
              <a:rPr lang="en-US" sz="2600" i="1" dirty="0">
                <a:solidFill>
                  <a:schemeClr val="accent2"/>
                </a:solidFill>
              </a:rPr>
              <a:t>//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2600" i="1" dirty="0">
                <a:solidFill>
                  <a:schemeClr val="accent2"/>
                </a:solidFill>
              </a:rPr>
              <a:t>true</a:t>
            </a:r>
          </a:p>
          <a:p>
            <a:r>
              <a:rPr lang="en-US" sz="2600" dirty="0"/>
              <a:t>Console.WriteLine(b </a:t>
            </a:r>
            <a:r>
              <a:rPr lang="en-US" sz="2600" dirty="0">
                <a:solidFill>
                  <a:schemeClr val="bg1"/>
                </a:solidFill>
              </a:rPr>
              <a:t>!=</a:t>
            </a:r>
            <a:r>
              <a:rPr lang="en-US" sz="2600" dirty="0"/>
              <a:t> 2 * a);  </a:t>
            </a:r>
            <a:r>
              <a:rPr lang="en-US" sz="2600" i="1" dirty="0">
                <a:solidFill>
                  <a:schemeClr val="accent2"/>
                </a:solidFill>
              </a:rPr>
              <a:t>//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2600" i="1" dirty="0">
                <a:solidFill>
                  <a:schemeClr val="accent2"/>
                </a:solidFill>
              </a:rPr>
              <a:t>false</a:t>
            </a:r>
          </a:p>
          <a:p>
            <a:r>
              <a:rPr lang="en-US" sz="2600" dirty="0"/>
              <a:t>Console.WriteLine(str </a:t>
            </a:r>
            <a:r>
              <a:rPr lang="en-US" sz="2600" dirty="0">
                <a:solidFill>
                  <a:schemeClr val="bg1"/>
                </a:solidFill>
              </a:rPr>
              <a:t>==</a:t>
            </a:r>
            <a:r>
              <a:rPr lang="en-US" sz="2600" dirty="0"/>
              <a:t> "hi"); </a:t>
            </a:r>
            <a:r>
              <a:rPr lang="en-US" sz="2600" i="1" dirty="0">
                <a:solidFill>
                  <a:schemeClr val="accent2"/>
                </a:solidFill>
              </a:rPr>
              <a:t>//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2600" i="1" dirty="0">
                <a:solidFill>
                  <a:schemeClr val="accent2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9943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24399" y="2006191"/>
            <a:ext cx="6934199" cy="768084"/>
          </a:xfrm>
        </p:spPr>
        <p:txBody>
          <a:bodyPr/>
          <a:lstStyle/>
          <a:p>
            <a:r>
              <a:rPr lang="en-US"/>
              <a:t>Conditional Statements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24400" y="2841412"/>
            <a:ext cx="6934201" cy="839039"/>
          </a:xfrm>
        </p:spPr>
        <p:txBody>
          <a:bodyPr/>
          <a:lstStyle/>
          <a:p>
            <a:r>
              <a:rPr lang="en-US" sz="4400"/>
              <a:t>Simple Conditions</a:t>
            </a: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A6E07-6C6A-41F6-A51D-A0EF7A8CC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81" y="1530905"/>
            <a:ext cx="2438095" cy="243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5C6617-BD5E-DBAA-673C-74B133AC5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248" y="3955499"/>
            <a:ext cx="3118500" cy="1633501"/>
          </a:xfrm>
          <a:prstGeom prst="rect">
            <a:avLst/>
          </a:prstGeom>
          <a:scene3d>
            <a:camera prst="perspectiveHeroicExtremeLeftFacing">
              <a:rot lat="20829962" lon="1265161" rev="21299581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55424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1059604"/>
            <a:ext cx="9927138" cy="556979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Check a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and act according to the result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endParaRPr lang="en-US" dirty="0"/>
          </a:p>
          <a:p>
            <a:pPr>
              <a:lnSpc>
                <a:spcPct val="110000"/>
              </a:lnSpc>
              <a:spcAft>
                <a:spcPts val="300"/>
              </a:spcAft>
            </a:pPr>
            <a:endParaRPr lang="en-US" dirty="0"/>
          </a:p>
          <a:p>
            <a:pPr>
              <a:lnSpc>
                <a:spcPct val="110000"/>
              </a:lnSpc>
              <a:spcAft>
                <a:spcPts val="300"/>
              </a:spcAft>
            </a:pPr>
            <a:endParaRPr lang="en-US" dirty="0"/>
          </a:p>
          <a:p>
            <a:pPr>
              <a:lnSpc>
                <a:spcPct val="110000"/>
              </a:lnSpc>
              <a:spcAft>
                <a:spcPts val="300"/>
              </a:spcAft>
            </a:pPr>
            <a:endParaRPr lang="en-US" dirty="0"/>
          </a:p>
          <a:p>
            <a:pPr latinLnBrk="0"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The result is either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pPr latinLnBrk="0">
              <a:lnSpc>
                <a:spcPct val="110000"/>
              </a:lnSpc>
            </a:pPr>
            <a:r>
              <a:rPr lang="en-US" dirty="0"/>
              <a:t>The code block </a:t>
            </a:r>
            <a:r>
              <a:rPr lang="en-US" b="1" dirty="0">
                <a:latin typeface="Consolas" panose="020B0609020204030204" pitchFamily="49" charset="0"/>
              </a:rPr>
              <a:t>{ }</a:t>
            </a:r>
            <a:r>
              <a:rPr lang="en-US" dirty="0"/>
              <a:t> may hold one or multiple commands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Conditions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2496000" y="1860626"/>
            <a:ext cx="4815000" cy="2603374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schemeClr val="bg1"/>
                </a:solidFill>
              </a:rPr>
              <a:t>if</a:t>
            </a:r>
            <a:r>
              <a:rPr lang="en-US" sz="2800" dirty="0"/>
              <a:t> (condition)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schemeClr val="accent2"/>
                </a:solidFill>
              </a:rPr>
              <a:t>  </a:t>
            </a:r>
            <a:r>
              <a:rPr lang="en-US" sz="2800" i="1" dirty="0">
                <a:solidFill>
                  <a:schemeClr val="accent2"/>
                </a:solidFill>
              </a:rPr>
              <a:t>// </a:t>
            </a:r>
            <a:r>
              <a:rPr lang="en-US" sz="2800" i="1" dirty="0">
                <a:solidFill>
                  <a:schemeClr val="accent2"/>
                </a:solidFill>
                <a:latin typeface="+mn-lt"/>
              </a:rPr>
              <a:t>Code to execute when 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>  </a:t>
            </a:r>
            <a:r>
              <a:rPr lang="en-US" sz="2800" i="1" dirty="0">
                <a:solidFill>
                  <a:schemeClr val="accent2"/>
                </a:solidFill>
              </a:rPr>
              <a:t>// </a:t>
            </a:r>
            <a:r>
              <a:rPr lang="en-US" sz="2800" i="1" dirty="0">
                <a:solidFill>
                  <a:schemeClr val="accent2"/>
                </a:solidFill>
                <a:latin typeface="+mn-lt"/>
              </a:rPr>
              <a:t>the condition is true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}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124D408E-DB8F-4C61-BD32-5F09A514208C}"/>
              </a:ext>
            </a:extLst>
          </p:cNvPr>
          <p:cNvSpPr/>
          <p:nvPr/>
        </p:nvSpPr>
        <p:spPr bwMode="auto">
          <a:xfrm>
            <a:off x="5961000" y="1944000"/>
            <a:ext cx="1977302" cy="949174"/>
          </a:xfrm>
          <a:prstGeom prst="wedgeRoundRectCallout">
            <a:avLst>
              <a:gd name="adj1" fmla="val -72210"/>
              <a:gd name="adj2" fmla="val -254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Boolean expression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BEB66D3-995B-CE8A-D866-7F1F0FA9BA82}"/>
              </a:ext>
            </a:extLst>
          </p:cNvPr>
          <p:cNvSpPr txBox="1">
            <a:spLocks/>
          </p:cNvSpPr>
          <p:nvPr/>
        </p:nvSpPr>
        <p:spPr>
          <a:xfrm>
            <a:off x="8211000" y="1860626"/>
            <a:ext cx="3420000" cy="2680318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int size = …;</a:t>
            </a:r>
            <a:endParaRPr lang="en-US" sz="2800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schemeClr val="bg1"/>
                </a:solidFill>
              </a:rPr>
              <a:t>if</a:t>
            </a:r>
            <a:r>
              <a:rPr lang="en-US" sz="2800" dirty="0"/>
              <a:t> (size &gt; 100)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  size = 100;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725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Write a program to </a:t>
            </a:r>
            <a:r>
              <a:rPr lang="en-US" b="1" dirty="0"/>
              <a:t>check for freezing water</a:t>
            </a:r>
            <a:r>
              <a:rPr lang="en-US" dirty="0"/>
              <a:t>, which:</a:t>
            </a:r>
          </a:p>
          <a:p>
            <a:pPr lvl="1" latinLnBrk="0"/>
            <a:r>
              <a:rPr lang="en-US" dirty="0"/>
              <a:t>Reads a temperature in Celsius</a:t>
            </a:r>
          </a:p>
          <a:p>
            <a:pPr lvl="1"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Checks</a:t>
            </a:r>
            <a:r>
              <a:rPr lang="en-US" dirty="0"/>
              <a:t> whether the temperature is </a:t>
            </a:r>
            <a:r>
              <a:rPr lang="en-US" b="1" dirty="0">
                <a:solidFill>
                  <a:schemeClr val="bg1"/>
                </a:solidFill>
              </a:rPr>
              <a:t>below</a:t>
            </a:r>
            <a:r>
              <a:rPr lang="en-US" dirty="0"/>
              <a:t> zero</a:t>
            </a:r>
          </a:p>
          <a:p>
            <a:pPr lvl="1" latinLnBrk="0"/>
            <a:r>
              <a:rPr lang="en-US" dirty="0"/>
              <a:t>Prints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Freezing weather!</a:t>
            </a:r>
            <a:r>
              <a:rPr lang="en-US" dirty="0"/>
              <a:t>", if the temperature is equal or </a:t>
            </a:r>
            <a:br>
              <a:rPr lang="en-US" dirty="0"/>
            </a:br>
            <a:r>
              <a:rPr lang="en-US" dirty="0"/>
              <a:t>smaller than 0, otherwise print nothing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Freezing Weather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323393" y="4541939"/>
            <a:ext cx="685800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 anchor="ctr" anchorCtr="0">
            <a:norm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4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323393" y="5583760"/>
            <a:ext cx="685800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none" lIns="179997" tIns="107998" rIns="179997" bIns="107998" anchor="ctr" anchorCtr="0">
            <a:noAutofit/>
          </a:bodyPr>
          <a:lstStyle>
            <a:defPPr>
              <a:defRPr lang="en-US"/>
            </a:defPPr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-2</a:t>
            </a:r>
          </a:p>
        </p:txBody>
      </p:sp>
      <p:sp>
        <p:nvSpPr>
          <p:cNvPr id="8" name="Arrow: Right 9">
            <a:extLst>
              <a:ext uri="{FF2B5EF4-FFF2-40B4-BE49-F238E27FC236}">
                <a16:creationId xmlns:a16="http://schemas.microsoft.com/office/drawing/2014/main" id="{3E2A25E7-DE31-4D0E-AAF0-C1C3B9392513}"/>
              </a:ext>
            </a:extLst>
          </p:cNvPr>
          <p:cNvSpPr/>
          <p:nvPr/>
        </p:nvSpPr>
        <p:spPr bwMode="auto">
          <a:xfrm>
            <a:off x="2192510" y="4714034"/>
            <a:ext cx="45873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Right 15">
            <a:extLst>
              <a:ext uri="{FF2B5EF4-FFF2-40B4-BE49-F238E27FC236}">
                <a16:creationId xmlns:a16="http://schemas.microsoft.com/office/drawing/2014/main" id="{221F0352-C78A-4372-BA3B-59229F492519}"/>
              </a:ext>
            </a:extLst>
          </p:cNvPr>
          <p:cNvSpPr/>
          <p:nvPr/>
        </p:nvSpPr>
        <p:spPr bwMode="auto">
          <a:xfrm>
            <a:off x="2192511" y="5755855"/>
            <a:ext cx="45873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2834567" y="4541939"/>
            <a:ext cx="3740885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i="1" dirty="0"/>
              <a:t>(no output)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2834567" y="5583760"/>
            <a:ext cx="3740885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Freezing weather!</a:t>
            </a:r>
          </a:p>
        </p:txBody>
      </p:sp>
      <p:pic>
        <p:nvPicPr>
          <p:cNvPr id="1026" name="Picture 2" descr="Cold - Free weather icons">
            <a:extLst>
              <a:ext uri="{FF2B5EF4-FFF2-40B4-BE49-F238E27FC236}">
                <a16:creationId xmlns:a16="http://schemas.microsoft.com/office/drawing/2014/main" id="{0E18558F-6F69-2FA2-C9E8-647CCDAA1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993" y="1538093"/>
            <a:ext cx="1458007" cy="145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43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Freezing Weather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1C96A84-4BDC-471D-C27F-B10D31AF1335}"/>
              </a:ext>
            </a:extLst>
          </p:cNvPr>
          <p:cNvSpPr txBox="1">
            <a:spLocks/>
          </p:cNvSpPr>
          <p:nvPr/>
        </p:nvSpPr>
        <p:spPr>
          <a:xfrm>
            <a:off x="561000" y="1600201"/>
            <a:ext cx="8839200" cy="3683798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double temperature =</a:t>
            </a:r>
          </a:p>
          <a:p>
            <a:pPr marL="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double.Parse(Console.ReadLine());</a:t>
            </a:r>
          </a:p>
          <a:p>
            <a:pPr marL="0" indent="0"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if </a:t>
            </a:r>
            <a:r>
              <a:rPr lang="en-US" sz="2800" b="1" noProof="1"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temperature &lt; 0</a:t>
            </a:r>
            <a:r>
              <a:rPr lang="en-US" sz="2800" b="1" noProof="1">
                <a:latin typeface="Consolas" panose="020B0609020204030204" pitchFamily="49" charset="0"/>
              </a:rPr>
              <a:t>)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800" b="1" noProof="1">
                <a:latin typeface="Consolas" panose="020B0609020204030204" pitchFamily="49" charset="0"/>
              </a:rPr>
              <a:t>Console.WriteLine("Freezing weather!");</a:t>
            </a:r>
          </a:p>
          <a:p>
            <a:pPr marL="0" indent="0"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 descr="Cold - Free weather icons">
            <a:extLst>
              <a:ext uri="{FF2B5EF4-FFF2-40B4-BE49-F238E27FC236}">
                <a16:creationId xmlns:a16="http://schemas.microsoft.com/office/drawing/2014/main" id="{C3012159-934F-7239-C899-FF9132780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993" y="1538093"/>
            <a:ext cx="1458007" cy="145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29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632970-4457-B168-3D19-C4859988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28" y="1381164"/>
            <a:ext cx="4645866" cy="452550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A7029D-D9B7-41AD-913B-86009CCF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in the Judge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42EE6-AF1C-47B2-8134-79C550CEF2B2}"/>
              </a:ext>
            </a:extLst>
          </p:cNvPr>
          <p:cNvSpPr txBox="1"/>
          <p:nvPr/>
        </p:nvSpPr>
        <p:spPr>
          <a:xfrm>
            <a:off x="286688" y="6019800"/>
            <a:ext cx="8628713" cy="52322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hlinkClick r:id="rId3"/>
              </a:rPr>
              <a:t>https://judge.softuni.org/Contests/Practice/Index/4395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8D787A-9485-45F8-B6A5-07C79402E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775" y="2844248"/>
            <a:ext cx="8824912" cy="2285589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7415BCC-A872-44EE-B0AB-521B35281F98}"/>
              </a:ext>
            </a:extLst>
          </p:cNvPr>
          <p:cNvGrpSpPr/>
          <p:nvPr/>
        </p:nvGrpSpPr>
        <p:grpSpPr>
          <a:xfrm>
            <a:off x="11205899" y="2607677"/>
            <a:ext cx="599087" cy="1305437"/>
            <a:chOff x="11215196" y="2123563"/>
            <a:chExt cx="599087" cy="130543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680F421-1007-4FA8-B48D-9CF69110C701}"/>
                </a:ext>
              </a:extLst>
            </p:cNvPr>
            <p:cNvSpPr/>
            <p:nvPr/>
          </p:nvSpPr>
          <p:spPr bwMode="auto">
            <a:xfrm>
              <a:off x="11215196" y="2971800"/>
              <a:ext cx="599087" cy="457200"/>
            </a:xfrm>
            <a:prstGeom prst="roundRect">
              <a:avLst/>
            </a:prstGeom>
            <a:noFill/>
            <a:ln w="762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79691F8D-B820-4C6E-9F6F-CC60876ACD16}"/>
                </a:ext>
              </a:extLst>
            </p:cNvPr>
            <p:cNvSpPr/>
            <p:nvPr/>
          </p:nvSpPr>
          <p:spPr bwMode="auto">
            <a:xfrm rot="20265698">
              <a:off x="11215940" y="2123563"/>
              <a:ext cx="228600" cy="761589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8392D16-A229-4EE0-8A54-4958ABD96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750" y="1056300"/>
            <a:ext cx="9239250" cy="255270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606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If the condition is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, we may execute another </a:t>
            </a:r>
            <a:br>
              <a:rPr lang="en-US" dirty="0"/>
            </a:br>
            <a:r>
              <a:rPr lang="en-US" dirty="0"/>
              <a:t>code, using the statement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еlse</a:t>
            </a:r>
            <a:r>
              <a:rPr lang="en-US" dirty="0"/>
              <a:t> </a:t>
            </a:r>
          </a:p>
          <a:p>
            <a:pPr latinLnBrk="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Conditions: if-else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2677462" y="2529000"/>
            <a:ext cx="5552139" cy="3911424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</a:rPr>
              <a:t>if</a:t>
            </a:r>
            <a:r>
              <a:rPr lang="en-US" sz="3000" dirty="0"/>
              <a:t> (condition)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0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000" dirty="0"/>
              <a:t>   </a:t>
            </a:r>
            <a:r>
              <a:rPr lang="en-US" sz="3000" i="1" dirty="0">
                <a:solidFill>
                  <a:schemeClr val="accent2"/>
                </a:solidFill>
              </a:rPr>
              <a:t>// Condition is true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0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</a:rPr>
              <a:t>else</a:t>
            </a:r>
            <a:endParaRPr lang="en-US" sz="3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0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000" dirty="0"/>
              <a:t>   </a:t>
            </a:r>
            <a:r>
              <a:rPr lang="en-US" sz="3000" i="1" dirty="0">
                <a:solidFill>
                  <a:schemeClr val="accent2"/>
                </a:solidFill>
              </a:rPr>
              <a:t>// Condition is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000" dirty="0"/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FD3444-C326-BF05-51D7-903FBAEBD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000" y="2754000"/>
            <a:ext cx="1536325" cy="154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6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5" y="1371604"/>
            <a:ext cx="9676011" cy="5297396"/>
          </a:xfrm>
        </p:spPr>
        <p:txBody>
          <a:bodyPr wrap="square">
            <a:noAutofit/>
          </a:bodyPr>
          <a:lstStyle/>
          <a:p>
            <a:pPr latinLnBrk="0"/>
            <a:r>
              <a:rPr lang="en-US" dirty="0"/>
              <a:t>Logical Expressions in C#</a:t>
            </a:r>
          </a:p>
          <a:p>
            <a:pPr lvl="1" latinLnBrk="0"/>
            <a:r>
              <a:rPr lang="en-US" b="1" dirty="0"/>
              <a:t>Comparison</a:t>
            </a:r>
            <a:r>
              <a:rPr lang="en-US" dirty="0"/>
              <a:t> Operators: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dirty="0"/>
              <a:t>, …</a:t>
            </a:r>
          </a:p>
          <a:p>
            <a:pPr latinLnBrk="0"/>
            <a:r>
              <a:rPr lang="en-US" b="1" dirty="0"/>
              <a:t>Conditional</a:t>
            </a:r>
            <a:r>
              <a:rPr lang="en-US" dirty="0"/>
              <a:t> Statements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</a:p>
          <a:p>
            <a:pPr latinLnBrk="0"/>
            <a:r>
              <a:rPr lang="en-US" b="1" dirty="0"/>
              <a:t>Chain</a:t>
            </a:r>
            <a:r>
              <a:rPr lang="en-US" dirty="0"/>
              <a:t> of Checks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if-else-if-else-…</a:t>
            </a:r>
          </a:p>
          <a:p>
            <a:pPr latinLnBrk="0"/>
            <a:r>
              <a:rPr lang="en-US" dirty="0"/>
              <a:t>Blocks and Variable </a:t>
            </a:r>
            <a:r>
              <a:rPr lang="en-US" b="1" dirty="0"/>
              <a:t>Scope</a:t>
            </a:r>
          </a:p>
          <a:p>
            <a:pPr latinLnBrk="0"/>
            <a:r>
              <a:rPr lang="en-US" dirty="0"/>
              <a:t>Code </a:t>
            </a:r>
            <a:r>
              <a:rPr lang="en-US" b="1" dirty="0"/>
              <a:t>Debugging</a:t>
            </a:r>
            <a:r>
              <a:rPr lang="en-US" dirty="0"/>
              <a:t> and Breakpoints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D4EF3-6B7C-4A2C-B352-E149C313150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61778" y="1583649"/>
            <a:ext cx="1514222" cy="202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1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of Code: { … }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30D209-ED54-2F4A-6BCB-C5EA3EBC3A80}"/>
              </a:ext>
            </a:extLst>
          </p:cNvPr>
          <p:cNvSpPr txBox="1">
            <a:spLocks/>
          </p:cNvSpPr>
          <p:nvPr/>
        </p:nvSpPr>
        <p:spPr>
          <a:xfrm>
            <a:off x="533400" y="1374914"/>
            <a:ext cx="7315200" cy="5204086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noProof="1">
                <a:latin typeface="Consolas" panose="020B0609020204030204" pitchFamily="49" charset="0"/>
              </a:rPr>
              <a:t>string color = "red";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noProof="1">
                <a:latin typeface="Consolas" panose="020B0609020204030204" pitchFamily="49" charset="0"/>
              </a:rPr>
              <a:t>if (color == "red")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noProof="1">
                <a:latin typeface="Consolas" panose="020B0609020204030204" pitchFamily="49" charset="0"/>
              </a:rPr>
              <a:t>  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Console.WriteLine("tomato");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</a:rPr>
              <a:t>  Console.WriteLine("strawberry");</a:t>
            </a:r>
            <a:r>
              <a:rPr lang="en-US" sz="2700" b="1" noProof="1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noProof="1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noProof="1"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noProof="1">
                <a:latin typeface="Consolas" panose="020B0609020204030204" pitchFamily="49" charset="0"/>
              </a:rPr>
              <a:t>  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Console.WriteLine("banana");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</a:rPr>
              <a:t>  Console.WriteLine("lemon");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</a:rPr>
              <a:t>  Console.WriteLine("pear");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30767EE-684F-4D08-8CFF-9690D0097A1E}"/>
              </a:ext>
            </a:extLst>
          </p:cNvPr>
          <p:cNvSpPr/>
          <p:nvPr/>
        </p:nvSpPr>
        <p:spPr bwMode="auto">
          <a:xfrm>
            <a:off x="8050206" y="1798114"/>
            <a:ext cx="1989594" cy="1079999"/>
          </a:xfrm>
          <a:prstGeom prst="wedgeRoundRectCallout">
            <a:avLst>
              <a:gd name="adj1" fmla="val -79066"/>
              <a:gd name="adj2" fmla="val 473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Block of 2 commands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5AB1DE7-67FE-42F0-A31D-87B2EABB2BBA}"/>
              </a:ext>
            </a:extLst>
          </p:cNvPr>
          <p:cNvSpPr/>
          <p:nvPr/>
        </p:nvSpPr>
        <p:spPr bwMode="auto">
          <a:xfrm>
            <a:off x="8050206" y="3879000"/>
            <a:ext cx="1989594" cy="1079999"/>
          </a:xfrm>
          <a:prstGeom prst="wedgeRoundRectCallout">
            <a:avLst>
              <a:gd name="adj1" fmla="val -77409"/>
              <a:gd name="adj2" fmla="val 39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Block of 3 commands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32306A-8A43-D0AC-8B41-773A440CB0E9}"/>
              </a:ext>
            </a:extLst>
          </p:cNvPr>
          <p:cNvSpPr/>
          <p:nvPr/>
        </p:nvSpPr>
        <p:spPr bwMode="auto">
          <a:xfrm>
            <a:off x="651000" y="2304000"/>
            <a:ext cx="7065000" cy="166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ED05C1-EB05-F34A-E803-91D931B517BA}"/>
              </a:ext>
            </a:extLst>
          </p:cNvPr>
          <p:cNvSpPr/>
          <p:nvPr/>
        </p:nvSpPr>
        <p:spPr bwMode="auto">
          <a:xfrm>
            <a:off x="651000" y="4360510"/>
            <a:ext cx="7065000" cy="208349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604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/>
            <a:r>
              <a:rPr lang="en-US" dirty="0"/>
              <a:t>The curly brackets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 introduce a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/>
              <a:t> (a group of commands)</a:t>
            </a:r>
          </a:p>
          <a:p>
            <a:pPr marL="457200" indent="-457200"/>
            <a:r>
              <a:rPr lang="en-US" dirty="0"/>
              <a:t>In case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statement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have curly brackets, only </a:t>
            </a:r>
            <a:br>
              <a:rPr lang="en-US" dirty="0"/>
            </a:br>
            <a:r>
              <a:rPr lang="en-US" dirty="0"/>
              <a:t>the code on the </a:t>
            </a:r>
            <a:r>
              <a:rPr lang="en-US" b="1" dirty="0">
                <a:solidFill>
                  <a:schemeClr val="bg1"/>
                </a:solidFill>
              </a:rPr>
              <a:t>next line </a:t>
            </a:r>
            <a:r>
              <a:rPr lang="en-US" dirty="0"/>
              <a:t>will be executed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Line Statements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7EB29E4-B5C4-0413-1BC7-8D22F7D9436F}"/>
              </a:ext>
            </a:extLst>
          </p:cNvPr>
          <p:cNvSpPr txBox="1">
            <a:spLocks/>
          </p:cNvSpPr>
          <p:nvPr/>
        </p:nvSpPr>
        <p:spPr>
          <a:xfrm>
            <a:off x="762000" y="3159000"/>
            <a:ext cx="6019800" cy="3388204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b="1" noProof="1">
                <a:latin typeface="Consolas" panose="020B0609020204030204" pitchFamily="49" charset="0"/>
              </a:rPr>
              <a:t>string color = "red";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600" b="1" noProof="1">
                <a:latin typeface="Consolas" panose="020B0609020204030204" pitchFamily="49" charset="0"/>
              </a:rPr>
              <a:t> (color == "red")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Console.WriteLine("tomato");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Console.WriteLine("banana");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noProof="1">
                <a:latin typeface="Consolas" panose="020B0609020204030204" pitchFamily="49" charset="0"/>
              </a:rPr>
              <a:t>Console.WriteLine("lemon");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7388169-2384-1D2C-0A47-53872511D96E}"/>
              </a:ext>
            </a:extLst>
          </p:cNvPr>
          <p:cNvSpPr/>
          <p:nvPr/>
        </p:nvSpPr>
        <p:spPr bwMode="auto">
          <a:xfrm>
            <a:off x="6906000" y="5561369"/>
            <a:ext cx="1989594" cy="1027619"/>
          </a:xfrm>
          <a:prstGeom prst="wedgeRoundRectCallout">
            <a:avLst>
              <a:gd name="adj1" fmla="val -94011"/>
              <a:gd name="adj2" fmla="val 154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Always executed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9FCA0901-6738-33EC-67E8-31B40612707D}"/>
              </a:ext>
            </a:extLst>
          </p:cNvPr>
          <p:cNvSpPr/>
          <p:nvPr/>
        </p:nvSpPr>
        <p:spPr bwMode="auto">
          <a:xfrm>
            <a:off x="6906000" y="3090773"/>
            <a:ext cx="1989594" cy="1079999"/>
          </a:xfrm>
          <a:prstGeom prst="wedgeRoundRectCallout">
            <a:avLst>
              <a:gd name="adj1" fmla="val -77424"/>
              <a:gd name="adj2" fmla="val 76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Single line statement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20372B-EBEC-F5E5-63F9-E1A4B916E122}"/>
              </a:ext>
            </a:extLst>
          </p:cNvPr>
          <p:cNvSpPr/>
          <p:nvPr/>
        </p:nvSpPr>
        <p:spPr bwMode="auto">
          <a:xfrm>
            <a:off x="966000" y="4284000"/>
            <a:ext cx="5580000" cy="54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C467C66-46E8-900F-6318-8EB9DEDA6647}"/>
              </a:ext>
            </a:extLst>
          </p:cNvPr>
          <p:cNvSpPr/>
          <p:nvPr/>
        </p:nvSpPr>
        <p:spPr bwMode="auto">
          <a:xfrm>
            <a:off x="6906000" y="4327014"/>
            <a:ext cx="1989594" cy="1079999"/>
          </a:xfrm>
          <a:prstGeom prst="wedgeRoundRectCallout">
            <a:avLst>
              <a:gd name="adj1" fmla="val -75783"/>
              <a:gd name="adj2" fmla="val 61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Single line statement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F139C0-AA11-0B29-DCBB-B0F55B15F82C}"/>
              </a:ext>
            </a:extLst>
          </p:cNvPr>
          <p:cNvSpPr/>
          <p:nvPr/>
        </p:nvSpPr>
        <p:spPr bwMode="auto">
          <a:xfrm>
            <a:off x="966000" y="5383878"/>
            <a:ext cx="5580000" cy="54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096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/>
            <a:r>
              <a:rPr lang="en-US" dirty="0"/>
              <a:t>Write a program to </a:t>
            </a:r>
            <a:r>
              <a:rPr lang="en-US" b="1" dirty="0"/>
              <a:t>check for odd / even number</a:t>
            </a:r>
            <a:r>
              <a:rPr lang="en-US" dirty="0"/>
              <a:t>, which: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an </a:t>
            </a:r>
            <a:r>
              <a:rPr lang="en-US" b="1" dirty="0"/>
              <a:t>integer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it's even, prints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</a:t>
            </a:r>
            <a:r>
              <a:rPr lang="en-US" dirty="0"/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it's odd, prints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odd</a:t>
            </a:r>
            <a:r>
              <a:rPr lang="en-US" dirty="0"/>
              <a:t>"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or Odd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433435" y="4075408"/>
            <a:ext cx="700165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defPPr>
              <a:defRPr lang="en-US"/>
            </a:defPPr>
            <a:lvl1pPr indent="0" algn="ctr" defTabSz="121843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433435" y="5142208"/>
            <a:ext cx="700165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defPPr>
              <a:defRPr lang="en-US"/>
            </a:defPPr>
            <a:lvl1pPr indent="0" algn="ctr" defTabSz="121843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7" name="Arrow: Right 9">
            <a:extLst>
              <a:ext uri="{FF2B5EF4-FFF2-40B4-BE49-F238E27FC236}">
                <a16:creationId xmlns:a16="http://schemas.microsoft.com/office/drawing/2014/main" id="{3E2A25E7-DE31-4D0E-AAF0-C1C3B9392513}"/>
              </a:ext>
            </a:extLst>
          </p:cNvPr>
          <p:cNvSpPr/>
          <p:nvPr/>
        </p:nvSpPr>
        <p:spPr bwMode="auto">
          <a:xfrm>
            <a:off x="2354249" y="4247503"/>
            <a:ext cx="45873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row: Right 15">
            <a:extLst>
              <a:ext uri="{FF2B5EF4-FFF2-40B4-BE49-F238E27FC236}">
                <a16:creationId xmlns:a16="http://schemas.microsoft.com/office/drawing/2014/main" id="{221F0352-C78A-4372-BA3B-59229F492519}"/>
              </a:ext>
            </a:extLst>
          </p:cNvPr>
          <p:cNvSpPr/>
          <p:nvPr/>
        </p:nvSpPr>
        <p:spPr bwMode="auto">
          <a:xfrm>
            <a:off x="2354248" y="5314303"/>
            <a:ext cx="45873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3033636" y="4075408"/>
            <a:ext cx="1309765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even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3033636" y="5142208"/>
            <a:ext cx="1309765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odd</a:t>
            </a:r>
          </a:p>
        </p:txBody>
      </p:sp>
    </p:spTree>
    <p:extLst>
      <p:ext uri="{BB962C8B-B14F-4D97-AF65-F5344CB8AC3E}">
        <p14:creationId xmlns:p14="http://schemas.microsoft.com/office/powerpoint/2010/main" val="82848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or Odd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EF2FCB7-D96F-E2A6-530F-56EFF77E7DAB}"/>
              </a:ext>
            </a:extLst>
          </p:cNvPr>
          <p:cNvSpPr txBox="1">
            <a:spLocks/>
          </p:cNvSpPr>
          <p:nvPr/>
        </p:nvSpPr>
        <p:spPr>
          <a:xfrm>
            <a:off x="516000" y="1544786"/>
            <a:ext cx="8231400" cy="4269214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int num = int.Parse(Console.ReadLine());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if 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num % 2 == 0</a:t>
            </a:r>
            <a:r>
              <a:rPr lang="en-US" sz="2800" b="1" noProof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Console.WriteLine("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even</a:t>
            </a:r>
            <a:r>
              <a:rPr lang="en-US" sz="2800" b="1" noProof="1">
                <a:latin typeface="Consolas" panose="020B06090202040302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else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Console.WriteLine("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odd</a:t>
            </a:r>
            <a:r>
              <a:rPr lang="en-US" sz="2800" b="1" noProof="1">
                <a:latin typeface="Consolas" panose="020B06090202040302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307BF-AE34-0AC6-21F0-7FB7A8B7C285}"/>
              </a:ext>
            </a:extLst>
          </p:cNvPr>
          <p:cNvSpPr txBox="1"/>
          <p:nvPr/>
        </p:nvSpPr>
        <p:spPr>
          <a:xfrm>
            <a:off x="286688" y="6019800"/>
            <a:ext cx="8628713" cy="52322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https://judge.softuni.org/Contests/Practice/Index/4395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685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01000" y="1613696"/>
            <a:ext cx="6936005" cy="929381"/>
          </a:xfrm>
        </p:spPr>
        <p:txBody>
          <a:bodyPr/>
          <a:lstStyle/>
          <a:p>
            <a:r>
              <a:rPr lang="en-US" dirty="0"/>
              <a:t>Chain of Checks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01001" y="2572719"/>
            <a:ext cx="6936007" cy="1351281"/>
          </a:xfrm>
        </p:spPr>
        <p:txBody>
          <a:bodyPr/>
          <a:lstStyle/>
          <a:p>
            <a:r>
              <a:rPr lang="en-US"/>
              <a:t>Sequences of </a:t>
            </a:r>
            <a:r>
              <a:rPr lang="en-US" b="1"/>
              <a:t>if-else-if-…</a:t>
            </a:r>
            <a:br>
              <a:rPr lang="en-US"/>
            </a:br>
            <a:r>
              <a:rPr lang="en-US"/>
              <a:t>Conditional Statements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C9BA1-232A-E992-873E-BE863903BFF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02771" y="1314000"/>
            <a:ext cx="2145601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6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73643" y="1066800"/>
            <a:ext cx="10013557" cy="527604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statement can be in a series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Checks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2514600" y="1867677"/>
            <a:ext cx="4267200" cy="445003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>
                <a:solidFill>
                  <a:schemeClr val="bg1"/>
                </a:solidFill>
              </a:rPr>
              <a:t>if</a:t>
            </a:r>
            <a:r>
              <a:rPr lang="en-US" sz="3000" dirty="0"/>
              <a:t> (…)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i="1" dirty="0">
                <a:solidFill>
                  <a:schemeClr val="accent2"/>
                </a:solidFill>
              </a:rPr>
              <a:t>  // Some code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>
                <a:solidFill>
                  <a:schemeClr val="bg1"/>
                </a:solidFill>
              </a:rPr>
              <a:t>else if </a:t>
            </a:r>
            <a:r>
              <a:rPr lang="en-US" sz="3000" dirty="0"/>
              <a:t>(…)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i="1" dirty="0">
                <a:solidFill>
                  <a:schemeClr val="accent2"/>
                </a:solidFill>
              </a:rPr>
              <a:t>  // Other code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>
                <a:solidFill>
                  <a:schemeClr val="bg1"/>
                </a:solidFill>
              </a:rPr>
              <a:t>else if </a:t>
            </a:r>
            <a:r>
              <a:rPr lang="en-US" sz="3000" dirty="0"/>
              <a:t>(…)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i="1" dirty="0">
                <a:solidFill>
                  <a:schemeClr val="accent2"/>
                </a:solidFill>
              </a:rPr>
              <a:t>  // Another code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>
                <a:solidFill>
                  <a:schemeClr val="bg1"/>
                </a:solidFill>
              </a:rPr>
              <a:t>else</a:t>
            </a:r>
            <a:endParaRPr lang="en-US" sz="30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i="1" dirty="0">
                <a:solidFill>
                  <a:schemeClr val="accent2"/>
                </a:solidFill>
              </a:rPr>
              <a:t>  // Last code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7162800" y="2683555"/>
            <a:ext cx="4550928" cy="1490891"/>
          </a:xfrm>
          <a:prstGeom prst="wedgeRoundRectCallout">
            <a:avLst>
              <a:gd name="adj1" fmla="val -66759"/>
              <a:gd name="adj2" fmla="val -263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If one condition is true, the program will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NOT check </a:t>
            </a:r>
            <a:r>
              <a:rPr lang="en-US" sz="2800" b="1" dirty="0">
                <a:solidFill>
                  <a:srgbClr val="FFFFFF"/>
                </a:solidFill>
              </a:rPr>
              <a:t>the rest of the conditions</a:t>
            </a:r>
          </a:p>
        </p:txBody>
      </p:sp>
    </p:spTree>
    <p:extLst>
      <p:ext uri="{BB962C8B-B14F-4D97-AF65-F5344CB8AC3E}">
        <p14:creationId xmlns:p14="http://schemas.microsoft.com/office/powerpoint/2010/main" val="295961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Conditions –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47801" y="1121144"/>
            <a:ext cx="10553851" cy="5276048"/>
          </a:xfrm>
        </p:spPr>
        <p:txBody>
          <a:bodyPr/>
          <a:lstStyle/>
          <a:p>
            <a:pPr latinLnBrk="0"/>
            <a:r>
              <a:rPr lang="en-US" dirty="0"/>
              <a:t>The program checks the first condition, finds that it is true and ends</a:t>
            </a:r>
          </a:p>
          <a:p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981200" y="2514601"/>
            <a:ext cx="6729684" cy="373804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600" dirty="0"/>
              <a:t>int a = 7;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(a &gt; 4) 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600" dirty="0"/>
              <a:t>  Console.WriteLine("</a:t>
            </a:r>
            <a:r>
              <a:rPr lang="en-US" sz="2600" dirty="0">
                <a:latin typeface="+mn-lt"/>
              </a:rPr>
              <a:t>Bigger than 4</a:t>
            </a:r>
            <a:r>
              <a:rPr lang="en-US" sz="2600" dirty="0"/>
              <a:t>"); 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bg1"/>
                </a:solidFill>
              </a:rPr>
              <a:t>else if </a:t>
            </a:r>
            <a:r>
              <a:rPr lang="en-US" sz="2600" dirty="0"/>
              <a:t>(a &gt; 5)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600" dirty="0"/>
              <a:t>  Console.WriteLine("</a:t>
            </a:r>
            <a:r>
              <a:rPr lang="en-US" sz="2600" dirty="0">
                <a:latin typeface="+mn-lt"/>
              </a:rPr>
              <a:t>Bigger than 5</a:t>
            </a:r>
            <a:r>
              <a:rPr lang="en-US" sz="2600" dirty="0"/>
              <a:t>"); 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bg1"/>
                </a:solidFill>
              </a:rPr>
              <a:t>else</a:t>
            </a:r>
            <a:r>
              <a:rPr lang="en-US" sz="2600" dirty="0"/>
              <a:t> 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600" dirty="0"/>
              <a:t>  Console.WriteLine("</a:t>
            </a:r>
            <a:r>
              <a:rPr lang="en-US" sz="2600" dirty="0">
                <a:latin typeface="+mn-lt"/>
              </a:rPr>
              <a:t>Equal to 7</a:t>
            </a:r>
            <a:r>
              <a:rPr lang="en-US" sz="2600" dirty="0"/>
              <a:t>"); 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7108371" y="2276486"/>
            <a:ext cx="3048000" cy="1143000"/>
          </a:xfrm>
          <a:prstGeom prst="wedgeRoundRectCallout">
            <a:avLst>
              <a:gd name="adj1" fmla="val -68601"/>
              <a:gd name="adj2" fmla="val 494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output is just "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Bigger than 4</a:t>
            </a:r>
            <a:r>
              <a:rPr lang="en-US" sz="2800" b="1" dirty="0">
                <a:solidFill>
                  <a:srgbClr val="FFFFFF"/>
                </a:solidFill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255238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/>
            <a:r>
              <a:rPr lang="en-US" dirty="0"/>
              <a:t>Write a program to </a:t>
            </a:r>
            <a:r>
              <a:rPr lang="en-US" b="1" dirty="0"/>
              <a:t>print a number as words</a:t>
            </a:r>
            <a:r>
              <a:rPr lang="en-US" dirty="0"/>
              <a:t>, which: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an </a:t>
            </a:r>
            <a:r>
              <a:rPr lang="en-US" b="1" dirty="0">
                <a:solidFill>
                  <a:schemeClr val="bg1"/>
                </a:solidFill>
              </a:rPr>
              <a:t>integer</a:t>
            </a:r>
            <a:r>
              <a:rPr lang="en-US" dirty="0"/>
              <a:t> and checks its value [1 … 9]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Prints the value in the form of </a:t>
            </a:r>
            <a:r>
              <a:rPr lang="en-US" b="1" dirty="0">
                <a:solidFill>
                  <a:schemeClr val="bg1"/>
                </a:solidFill>
              </a:rPr>
              <a:t>English words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the number is out of range, prints "</a:t>
            </a:r>
            <a:r>
              <a:rPr lang="en-US" b="1" dirty="0">
                <a:solidFill>
                  <a:schemeClr val="bg1"/>
                </a:solidFill>
              </a:rPr>
              <a:t>Out of range</a:t>
            </a:r>
            <a:r>
              <a:rPr lang="en-US" dirty="0"/>
              <a:t>"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1…9 as Words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410476" y="4002424"/>
            <a:ext cx="814368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1410476" y="4925964"/>
            <a:ext cx="814368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10</a:t>
            </a:r>
          </a:p>
        </p:txBody>
      </p:sp>
      <p:sp>
        <p:nvSpPr>
          <p:cNvPr id="7" name="Arrow: Right 9">
            <a:extLst>
              <a:ext uri="{FF2B5EF4-FFF2-40B4-BE49-F238E27FC236}">
                <a16:creationId xmlns:a16="http://schemas.microsoft.com/office/drawing/2014/main" id="{3E2A25E7-DE31-4D0E-AAF0-C1C3B9392513}"/>
              </a:ext>
            </a:extLst>
          </p:cNvPr>
          <p:cNvSpPr/>
          <p:nvPr/>
        </p:nvSpPr>
        <p:spPr bwMode="auto">
          <a:xfrm>
            <a:off x="2458616" y="4180739"/>
            <a:ext cx="45873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row: Right 15">
            <a:extLst>
              <a:ext uri="{FF2B5EF4-FFF2-40B4-BE49-F238E27FC236}">
                <a16:creationId xmlns:a16="http://schemas.microsoft.com/office/drawing/2014/main" id="{221F0352-C78A-4372-BA3B-59229F492519}"/>
              </a:ext>
            </a:extLst>
          </p:cNvPr>
          <p:cNvSpPr/>
          <p:nvPr/>
        </p:nvSpPr>
        <p:spPr bwMode="auto">
          <a:xfrm>
            <a:off x="2458615" y="5098059"/>
            <a:ext cx="45873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3110708" y="4008644"/>
            <a:ext cx="2832892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seven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3110708" y="4925964"/>
            <a:ext cx="2832892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Out of range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0E1B87-44E1-4759-9A48-FD0E63215BDB}"/>
              </a:ext>
            </a:extLst>
          </p:cNvPr>
          <p:cNvSpPr txBox="1">
            <a:spLocks/>
          </p:cNvSpPr>
          <p:nvPr/>
        </p:nvSpPr>
        <p:spPr>
          <a:xfrm>
            <a:off x="1410476" y="5840007"/>
            <a:ext cx="814368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2</a:t>
            </a:r>
          </a:p>
        </p:txBody>
      </p:sp>
      <p:sp>
        <p:nvSpPr>
          <p:cNvPr id="12" name="Arrow: Right 9">
            <a:extLst>
              <a:ext uri="{FF2B5EF4-FFF2-40B4-BE49-F238E27FC236}">
                <a16:creationId xmlns:a16="http://schemas.microsoft.com/office/drawing/2014/main" id="{6AE7896C-D3AB-4D66-86D2-1CEC1D76158E}"/>
              </a:ext>
            </a:extLst>
          </p:cNvPr>
          <p:cNvSpPr/>
          <p:nvPr/>
        </p:nvSpPr>
        <p:spPr bwMode="auto">
          <a:xfrm>
            <a:off x="2458616" y="6012102"/>
            <a:ext cx="45873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F1E8091-A43D-4039-8D11-C6C27B2E742D}"/>
              </a:ext>
            </a:extLst>
          </p:cNvPr>
          <p:cNvSpPr txBox="1">
            <a:spLocks/>
          </p:cNvSpPr>
          <p:nvPr/>
        </p:nvSpPr>
        <p:spPr>
          <a:xfrm>
            <a:off x="3110708" y="5840007"/>
            <a:ext cx="2832892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two</a:t>
            </a:r>
          </a:p>
        </p:txBody>
      </p:sp>
    </p:spTree>
    <p:extLst>
      <p:ext uri="{BB962C8B-B14F-4D97-AF65-F5344CB8AC3E}">
        <p14:creationId xmlns:p14="http://schemas.microsoft.com/office/powerpoint/2010/main" val="45831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 1…9 as Words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38A47F9-9F73-6A34-303B-3C569FAC7882}"/>
              </a:ext>
            </a:extLst>
          </p:cNvPr>
          <p:cNvSpPr txBox="1">
            <a:spLocks/>
          </p:cNvSpPr>
          <p:nvPr/>
        </p:nvSpPr>
        <p:spPr>
          <a:xfrm>
            <a:off x="561000" y="1449000"/>
            <a:ext cx="8460000" cy="471164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int num = int.Parse(Console.ReadLine());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if </a:t>
            </a:r>
            <a:r>
              <a:rPr lang="en-US" sz="2800" b="1" noProof="1">
                <a:latin typeface="Consolas" panose="020B0609020204030204" pitchFamily="49" charset="0"/>
              </a:rPr>
              <a:t>(num == 1)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Console.WriteLine("one");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800" b="1" noProof="1">
                <a:latin typeface="Consolas" panose="020B0609020204030204" pitchFamily="49" charset="0"/>
              </a:rPr>
              <a:t>(num == 2)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Console.WriteLine("two");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800" b="1" noProof="1">
                <a:latin typeface="Consolas" panose="020B0609020204030204" pitchFamily="49" charset="0"/>
              </a:rPr>
              <a:t>(…) …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Add the rest of the conditions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endParaRPr lang="en-US" sz="2800" b="1" noProof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Console.WriteLine("Out of range");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D32FF-21A5-E055-81DC-4354167F5495}"/>
              </a:ext>
            </a:extLst>
          </p:cNvPr>
          <p:cNvSpPr txBox="1"/>
          <p:nvPr/>
        </p:nvSpPr>
        <p:spPr>
          <a:xfrm>
            <a:off x="286688" y="6219000"/>
            <a:ext cx="8628713" cy="52322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https://judge.softuni.org/Contests/Practice/Index/4395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218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24400" y="2934000"/>
            <a:ext cx="6934201" cy="693421"/>
          </a:xfrm>
        </p:spPr>
        <p:txBody>
          <a:bodyPr/>
          <a:lstStyle/>
          <a:p>
            <a:r>
              <a:rPr lang="en-US" dirty="0"/>
              <a:t>Range of Use for the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406B9-6667-4D5E-AA22-98E7ABB61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544705"/>
            <a:ext cx="2514295" cy="25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1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BBF4633-6469-4F49-AF46-F611F332A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prgm-for-qa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7640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/>
            <a:r>
              <a:rPr lang="en-US" dirty="0"/>
              <a:t>Variable </a:t>
            </a:r>
            <a:r>
              <a:rPr lang="en-US" b="1" dirty="0">
                <a:solidFill>
                  <a:schemeClr val="bg1"/>
                </a:solidFill>
              </a:rPr>
              <a:t>scope</a:t>
            </a:r>
            <a:r>
              <a:rPr lang="en-US" dirty="0"/>
              <a:t> == the </a:t>
            </a:r>
            <a:r>
              <a:rPr lang="en-US" b="1" dirty="0"/>
              <a:t>range of lines</a:t>
            </a:r>
            <a:r>
              <a:rPr lang="en-US" dirty="0"/>
              <a:t>, in which it can be used: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777955" y="1989000"/>
            <a:ext cx="10636091" cy="3188149"/>
          </a:xfr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dirty="0">
                <a:latin typeface="Consolas" panose="020B0609020204030204" pitchFamily="49" charset="0"/>
              </a:rPr>
              <a:t>string currentDay = "Monday";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dirty="0">
                <a:latin typeface="Consolas" panose="020B0609020204030204" pitchFamily="49" charset="0"/>
              </a:rPr>
              <a:t>if (currentDay == "Monday")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dirty="0">
                <a:latin typeface="Consolas" panose="020B0609020204030204" pitchFamily="49" charset="0"/>
              </a:rPr>
              <a:t>  double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2800" b="1" dirty="0">
                <a:latin typeface="Consolas" panose="020B0609020204030204" pitchFamily="49" charset="0"/>
              </a:rPr>
              <a:t> = double.Parse(Console.ReadLine());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b="1" dirty="0">
                <a:latin typeface="Consolas" panose="020B0609020204030204" pitchFamily="49" charset="0"/>
              </a:rPr>
              <a:t>Console.WriteLine(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2800" b="1" dirty="0">
                <a:latin typeface="Consolas" panose="020B0609020204030204" pitchFamily="49" charset="0"/>
              </a:rPr>
              <a:t>);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Compile-time error!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6BBABD4-5B57-4303-9A99-9B7A579E9619}"/>
              </a:ext>
            </a:extLst>
          </p:cNvPr>
          <p:cNvSpPr/>
          <p:nvPr/>
        </p:nvSpPr>
        <p:spPr bwMode="auto">
          <a:xfrm>
            <a:off x="606000" y="5499000"/>
            <a:ext cx="6172200" cy="1121259"/>
          </a:xfrm>
          <a:prstGeom prst="wedgeRoundRectCallout">
            <a:avLst>
              <a:gd name="adj1" fmla="val 16404"/>
              <a:gd name="adj2" fmla="val -89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variable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salary</a:t>
            </a:r>
            <a:r>
              <a:rPr lang="en-US" sz="2800" b="1" dirty="0">
                <a:solidFill>
                  <a:srgbClr val="FFFFFF"/>
                </a:solidFill>
              </a:rPr>
              <a:t> exists only in the block of code of the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800" b="1" dirty="0">
                <a:solidFill>
                  <a:srgbClr val="FFFFFF"/>
                </a:solidFill>
              </a:rPr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10688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24400" y="1764000"/>
            <a:ext cx="6935788" cy="843439"/>
          </a:xfrm>
        </p:spPr>
        <p:txBody>
          <a:bodyPr/>
          <a:lstStyle/>
          <a:p>
            <a:r>
              <a:rPr lang="en-US" dirty="0"/>
              <a:t>Debugging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24042" y="2810650"/>
            <a:ext cx="6936007" cy="630383"/>
          </a:xfrm>
        </p:spPr>
        <p:txBody>
          <a:bodyPr/>
          <a:lstStyle/>
          <a:p>
            <a:r>
              <a:rPr lang="en-US" dirty="0"/>
              <a:t>Operations with the Debugger</a:t>
            </a:r>
          </a:p>
        </p:txBody>
      </p:sp>
      <p:pic>
        <p:nvPicPr>
          <p:cNvPr id="3074" name="Picture 2" descr="Debugging Generic Flat icon">
            <a:extLst>
              <a:ext uri="{FF2B5EF4-FFF2-40B4-BE49-F238E27FC236}">
                <a16:creationId xmlns:a16="http://schemas.microsoft.com/office/drawing/2014/main" id="{31D03BBE-BEA3-8556-B17E-064F6362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87" y="1204987"/>
            <a:ext cx="3664013" cy="366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8A410A-7623-4D83-A6A9-010945E6E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985" y="3969000"/>
            <a:ext cx="5769029" cy="1541767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159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123853" cy="5276048"/>
          </a:xfrm>
        </p:spPr>
        <p:txBody>
          <a:bodyPr/>
          <a:lstStyle/>
          <a:p>
            <a:pPr latinLnBrk="0"/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tracing</a:t>
            </a:r>
            <a:r>
              <a:rPr lang="en-US" dirty="0"/>
              <a:t> the code execution</a:t>
            </a:r>
          </a:p>
          <a:p>
            <a:pPr lvl="1" latinLnBrk="0"/>
            <a:r>
              <a:rPr lang="en-US" dirty="0"/>
              <a:t>Debugging allows finding defects (</a:t>
            </a: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218187-0B48-B6AB-D183-F7FD213A9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011" y="2619000"/>
            <a:ext cx="6978989" cy="3667637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936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in Visual Studio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76400" y="1044000"/>
            <a:ext cx="10363200" cy="5245400"/>
          </a:xfrm>
        </p:spPr>
        <p:txBody>
          <a:bodyPr/>
          <a:lstStyle/>
          <a:p>
            <a:r>
              <a:rPr lang="en-US" sz="3200" dirty="0"/>
              <a:t>Start the program in </a:t>
            </a:r>
            <a:r>
              <a:rPr lang="en-US" sz="3200" b="1" dirty="0"/>
              <a:t>debug mode</a:t>
            </a:r>
            <a:r>
              <a:rPr lang="en-US" sz="3200" dirty="0"/>
              <a:t>: press </a:t>
            </a:r>
            <a:r>
              <a:rPr lang="en-US" sz="3200" b="1" dirty="0">
                <a:solidFill>
                  <a:schemeClr val="bg1"/>
                </a:solidFill>
              </a:rPr>
              <a:t>[F5]</a:t>
            </a:r>
            <a:endParaRPr lang="en-US" sz="3200" dirty="0"/>
          </a:p>
          <a:p>
            <a:r>
              <a:rPr lang="en-US" sz="3200" dirty="0"/>
              <a:t>Go to the next step</a:t>
            </a:r>
            <a:r>
              <a:rPr lang="bg-BG" sz="3200" dirty="0"/>
              <a:t>: </a:t>
            </a:r>
            <a:r>
              <a:rPr lang="en-US" sz="3200" dirty="0"/>
              <a:t>press </a:t>
            </a:r>
            <a:r>
              <a:rPr lang="en-US" sz="3200" b="1" dirty="0">
                <a:solidFill>
                  <a:schemeClr val="bg1"/>
                </a:solidFill>
              </a:rPr>
              <a:t>[F10]</a:t>
            </a:r>
          </a:p>
          <a:p>
            <a:pPr latinLnBrk="0"/>
            <a:r>
              <a:rPr lang="bg-BG" sz="3200" dirty="0"/>
              <a:t>А</a:t>
            </a:r>
            <a:r>
              <a:rPr lang="en-US" sz="3200" dirty="0"/>
              <a:t>dd / remove </a:t>
            </a:r>
            <a:r>
              <a:rPr lang="en-US" sz="3200" b="1" dirty="0">
                <a:solidFill>
                  <a:schemeClr val="bg1"/>
                </a:solidFill>
              </a:rPr>
              <a:t>breakpoint</a:t>
            </a:r>
            <a:r>
              <a:rPr lang="bg-BG" sz="3200" dirty="0"/>
              <a:t>:</a:t>
            </a:r>
            <a:r>
              <a:rPr lang="en-US" sz="3200" dirty="0"/>
              <a:t> press </a:t>
            </a:r>
            <a:r>
              <a:rPr lang="en-US" sz="3200" b="1" dirty="0">
                <a:solidFill>
                  <a:schemeClr val="bg1"/>
                </a:solidFill>
              </a:rPr>
              <a:t>[F9]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1F00B1-47C6-A3F6-3AF8-A0C104A06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597" y="3204000"/>
            <a:ext cx="5653732" cy="3262120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C471F-B958-4606-BD8E-99A0C254E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629" y="3024000"/>
            <a:ext cx="4243371" cy="2464340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69043C-85D5-2B2B-F383-E1A926E7E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527" y="5283981"/>
            <a:ext cx="4171950" cy="134302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466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4526" y="1542760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b="1"/>
              <a:t>…</a:t>
            </a:r>
          </a:p>
          <a:p>
            <a:pPr lvl="0"/>
            <a:r>
              <a:rPr lang="en-GB" b="1"/>
              <a:t>…</a:t>
            </a:r>
            <a:endParaRPr lang="en-US" b="1"/>
          </a:p>
          <a:p>
            <a:pPr lvl="0"/>
            <a:r>
              <a:rPr lang="en-GB" b="1"/>
              <a:t>…</a:t>
            </a:r>
            <a:endParaRPr lang="en-US" b="1"/>
          </a:p>
          <a:p>
            <a:pPr lvl="0"/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Summary: Conditional Statements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56742" y="1306284"/>
            <a:ext cx="8582458" cy="5201067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b="1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5824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27917" y="1894914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96031" y="1606664"/>
            <a:ext cx="2383166" cy="2579185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12719" y="1706098"/>
            <a:ext cx="7500805" cy="4466102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456915" indent="-456915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</a:pPr>
            <a:r>
              <a:rPr lang="en-US" sz="3600" b="1" dirty="0">
                <a:solidFill>
                  <a:schemeClr val="bg2"/>
                </a:solidFill>
              </a:rPr>
              <a:t>Logical Expressions</a:t>
            </a:r>
          </a:p>
          <a:p>
            <a:pPr lvl="1">
              <a:lnSpc>
                <a:spcPct val="100000"/>
              </a:lnSpc>
            </a:pPr>
            <a:r>
              <a:rPr lang="en-US" sz="3400" b="1" dirty="0">
                <a:solidFill>
                  <a:schemeClr val="bg2"/>
                </a:solidFill>
              </a:rPr>
              <a:t>Comparison Operators: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3400" b="1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sz="3400" b="1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sz="3400" b="1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sz="3400" b="1" dirty="0">
                <a:solidFill>
                  <a:schemeClr val="bg2"/>
                </a:solidFill>
              </a:rPr>
              <a:t>, …</a:t>
            </a:r>
          </a:p>
          <a:p>
            <a:pPr latinLnBrk="0">
              <a:lnSpc>
                <a:spcPct val="100000"/>
              </a:lnSpc>
            </a:pPr>
            <a:r>
              <a:rPr lang="en-US" sz="3600" b="1" dirty="0">
                <a:solidFill>
                  <a:schemeClr val="bg2"/>
                </a:solidFill>
              </a:rPr>
              <a:t>Conditional Statements                                     (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600" b="1" dirty="0">
                <a:solidFill>
                  <a:schemeClr val="bg2"/>
                </a:solidFill>
              </a:rPr>
              <a:t> and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if-else</a:t>
            </a:r>
            <a:r>
              <a:rPr lang="en-US" sz="3600" b="1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bg2"/>
                </a:solidFill>
              </a:rPr>
              <a:t>Chain of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if-else-if-else</a:t>
            </a:r>
            <a:r>
              <a:rPr lang="en-US" sz="3600" b="1" dirty="0">
                <a:solidFill>
                  <a:schemeClr val="bg2"/>
                </a:solidFill>
              </a:rPr>
              <a:t> Checks</a:t>
            </a:r>
          </a:p>
          <a:p>
            <a:pPr latinLnBrk="0">
              <a:lnSpc>
                <a:spcPct val="100000"/>
              </a:lnSpc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Blocks</a:t>
            </a:r>
            <a:r>
              <a:rPr lang="en-US" sz="3600" b="1" dirty="0">
                <a:solidFill>
                  <a:schemeClr val="bg2"/>
                </a:solidFill>
              </a:rPr>
              <a:t> and Variable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Scope</a:t>
            </a:r>
          </a:p>
          <a:p>
            <a:pPr latinLnBrk="0">
              <a:lnSpc>
                <a:spcPct val="100000"/>
              </a:lnSpc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Debugging</a:t>
            </a:r>
            <a:r>
              <a:rPr lang="en-US" sz="3600" b="1" dirty="0">
                <a:solidFill>
                  <a:schemeClr val="bg2"/>
                </a:solidFill>
              </a:rPr>
              <a:t> and Breakpoints</a:t>
            </a:r>
          </a:p>
          <a:p>
            <a:pPr latinLnBrk="0">
              <a:lnSpc>
                <a:spcPct val="100000"/>
              </a:lnSpc>
            </a:pPr>
            <a:endParaRPr lang="en-US" sz="3600" b="1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</a:pPr>
            <a:endParaRPr lang="en-US" sz="3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42A1315-3AAA-A328-DC65-0EC67BF05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28" y="729002"/>
            <a:ext cx="6075184" cy="1389118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6723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SoftUni Diamond Partners</a:t>
            </a:r>
            <a:endParaRPr lang="en-US" dirty="0"/>
          </a:p>
        </p:txBody>
      </p:sp>
      <p:pic>
        <p:nvPicPr>
          <p:cNvPr id="2" name="Picture 1" descr="Logo, company nam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09912A7-4AD3-4826-C228-5C7907CDDC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371260" y="5407220"/>
            <a:ext cx="2333785" cy="1083582"/>
          </a:xfrm>
          <a:prstGeom prst="rect">
            <a:avLst/>
          </a:prstGeom>
        </p:spPr>
      </p:pic>
      <p:pic>
        <p:nvPicPr>
          <p:cNvPr id="4" name="Picture 3" descr="A picture containing 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42D0DF7-E76D-D3CD-565E-82F437070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71" y="1420989"/>
            <a:ext cx="2094686" cy="1218031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1F36F515-443B-C2A0-5138-B9D053C6505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7995327" y="4006616"/>
            <a:ext cx="2903845" cy="1425037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9C58C09-F0C6-1EC1-98F3-C17679D995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3" y="4163482"/>
            <a:ext cx="2722406" cy="1179500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low confidence">
            <a:hlinkClick r:id="rId11"/>
            <a:extLst>
              <a:ext uri="{FF2B5EF4-FFF2-40B4-BE49-F238E27FC236}">
                <a16:creationId xmlns:a16="http://schemas.microsoft.com/office/drawing/2014/main" id="{0E321D4C-15EA-80AF-F2D1-84CF70EF35F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3" b="25044"/>
          <a:stretch/>
        </p:blipFill>
        <p:spPr>
          <a:xfrm>
            <a:off x="4011561" y="1389516"/>
            <a:ext cx="3218139" cy="1098830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hlinkClick r:id="rId13"/>
            <a:extLst>
              <a:ext uri="{FF2B5EF4-FFF2-40B4-BE49-F238E27FC236}">
                <a16:creationId xmlns:a16="http://schemas.microsoft.com/office/drawing/2014/main" id="{1BBA2A48-9C92-DDDE-EB02-827350BBA7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540" y="5456088"/>
            <a:ext cx="2235104" cy="1034714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hlinkClick r:id="rId15"/>
            <a:extLst>
              <a:ext uri="{FF2B5EF4-FFF2-40B4-BE49-F238E27FC236}">
                <a16:creationId xmlns:a16="http://schemas.microsoft.com/office/drawing/2014/main" id="{E329FF98-9309-6F05-7413-9BBED74AF8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09" y="5524017"/>
            <a:ext cx="2643379" cy="912176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315D200A-F76C-25DF-37B7-3CD7E7D0DF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3" y="3083641"/>
            <a:ext cx="3062929" cy="69071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9"/>
            <a:extLst>
              <a:ext uri="{FF2B5EF4-FFF2-40B4-BE49-F238E27FC236}">
                <a16:creationId xmlns:a16="http://schemas.microsoft.com/office/drawing/2014/main" id="{3452E366-249B-1897-755B-66A1902909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733" y="2593224"/>
            <a:ext cx="2106370" cy="1474458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hlinkClick r:id="rId21"/>
            <a:extLst>
              <a:ext uri="{FF2B5EF4-FFF2-40B4-BE49-F238E27FC236}">
                <a16:creationId xmlns:a16="http://schemas.microsoft.com/office/drawing/2014/main" id="{5BA4E905-5CBE-FD72-EBC0-7145D318175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23" y="5342982"/>
            <a:ext cx="2013853" cy="1342568"/>
          </a:xfrm>
          <a:prstGeom prst="rect">
            <a:avLst/>
          </a:prstGeom>
        </p:spPr>
      </p:pic>
      <p:pic>
        <p:nvPicPr>
          <p:cNvPr id="25" name="Picture 3">
            <a:hlinkClick r:id="rId23"/>
            <a:extLst>
              <a:ext uri="{FF2B5EF4-FFF2-40B4-BE49-F238E27FC236}">
                <a16:creationId xmlns:a16="http://schemas.microsoft.com/office/drawing/2014/main" id="{ADBC8A48-C714-3EE7-0BFB-3095CE2EB7C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48928" y="2781038"/>
            <a:ext cx="3982397" cy="1098830"/>
          </a:xfrm>
          <a:prstGeom prst="rect">
            <a:avLst/>
          </a:prstGeom>
        </p:spPr>
      </p:pic>
      <p:pic>
        <p:nvPicPr>
          <p:cNvPr id="26" name="Picture 4" descr="Logo&#10;&#10;Description automatically generated">
            <a:hlinkClick r:id="rId25"/>
            <a:extLst>
              <a:ext uri="{FF2B5EF4-FFF2-40B4-BE49-F238E27FC236}">
                <a16:creationId xmlns:a16="http://schemas.microsoft.com/office/drawing/2014/main" id="{2F327446-72F8-99DA-4D2E-0D2E7D306628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7158" t="17315" r="7469" b="13827"/>
          <a:stretch/>
        </p:blipFill>
        <p:spPr>
          <a:xfrm>
            <a:off x="4011561" y="4251132"/>
            <a:ext cx="3057833" cy="974304"/>
          </a:xfrm>
          <a:prstGeom prst="rect">
            <a:avLst/>
          </a:prstGeom>
        </p:spPr>
      </p:pic>
      <p:pic>
        <p:nvPicPr>
          <p:cNvPr id="27" name="Graphic 26">
            <a:hlinkClick r:id="rId27"/>
            <a:extLst>
              <a:ext uri="{FF2B5EF4-FFF2-40B4-BE49-F238E27FC236}">
                <a16:creationId xmlns:a16="http://schemas.microsoft.com/office/drawing/2014/main" id="{9609B910-DD1A-D709-345C-7A7B5AA622FB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9715" t="18168" r="7091" b="12292"/>
          <a:stretch/>
        </p:blipFill>
        <p:spPr>
          <a:xfrm>
            <a:off x="8266768" y="1426347"/>
            <a:ext cx="3133961" cy="122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EE287F-C028-4FC3-A8A0-D4983AEF53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1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1350E02-B38F-4AB1-9D00-1DBE2FF7E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9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01000" y="1500596"/>
            <a:ext cx="6936005" cy="844892"/>
          </a:xfrm>
        </p:spPr>
        <p:txBody>
          <a:bodyPr/>
          <a:lstStyle/>
          <a:p>
            <a:r>
              <a:rPr lang="en-US" sz="6000" dirty="0"/>
              <a:t>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01001" y="2450201"/>
            <a:ext cx="6936007" cy="1351281"/>
          </a:xfrm>
        </p:spPr>
        <p:txBody>
          <a:bodyPr/>
          <a:lstStyle/>
          <a:p>
            <a:r>
              <a:rPr lang="en-US" dirty="0"/>
              <a:t>Variables, Data Types,</a:t>
            </a:r>
            <a:br>
              <a:rPr lang="en-US" dirty="0"/>
            </a:br>
            <a:r>
              <a:rPr lang="en-US" dirty="0"/>
              <a:t>Expressions and Statements</a:t>
            </a:r>
          </a:p>
        </p:txBody>
      </p:sp>
      <p:pic>
        <p:nvPicPr>
          <p:cNvPr id="4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266" y="1549841"/>
            <a:ext cx="2194159" cy="219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65004A-6D1C-8538-B020-C64361CFD60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76000" y="3780722"/>
            <a:ext cx="1432119" cy="147985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10B2BE7-8EE3-B0CB-7A50-44A6BA2CC3A5}"/>
              </a:ext>
            </a:extLst>
          </p:cNvPr>
          <p:cNvGrpSpPr/>
          <p:nvPr/>
        </p:nvGrpSpPr>
        <p:grpSpPr>
          <a:xfrm>
            <a:off x="7086000" y="4033368"/>
            <a:ext cx="1003525" cy="922642"/>
            <a:chOff x="8286162" y="3019003"/>
            <a:chExt cx="1619250" cy="1524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D380BA-BF10-2681-A834-B803FB23B069}"/>
                </a:ext>
              </a:extLst>
            </p:cNvPr>
            <p:cNvSpPr/>
            <p:nvPr/>
          </p:nvSpPr>
          <p:spPr>
            <a:xfrm>
              <a:off x="8286162" y="3019003"/>
              <a:ext cx="1619250" cy="152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DA2908-F7BF-9FE0-F411-F47A646B409E}"/>
                </a:ext>
              </a:extLst>
            </p:cNvPr>
            <p:cNvSpPr/>
            <p:nvPr/>
          </p:nvSpPr>
          <p:spPr>
            <a:xfrm>
              <a:off x="8431132" y="3440357"/>
              <a:ext cx="1343992" cy="6638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20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10110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AFAA93B-C42C-9FE1-F199-6A210B3E2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31000" y="3897677"/>
            <a:ext cx="1200661" cy="119779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59B83FE-A303-5D1A-959D-4480A00FCCB7}"/>
              </a:ext>
            </a:extLst>
          </p:cNvPr>
          <p:cNvGrpSpPr/>
          <p:nvPr/>
        </p:nvGrpSpPr>
        <p:grpSpPr>
          <a:xfrm>
            <a:off x="8526000" y="4033367"/>
            <a:ext cx="1003525" cy="978045"/>
            <a:chOff x="714008" y="734292"/>
            <a:chExt cx="3551604" cy="376382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22A278D-C0B7-AD64-5BE3-A36998ADB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008" y="734292"/>
              <a:ext cx="3551604" cy="3552529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52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F7C86D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29F34B-EAD9-4527-1C62-14679C3C9BE4}"/>
                </a:ext>
              </a:extLst>
            </p:cNvPr>
            <p:cNvSpPr txBox="1"/>
            <p:nvPr/>
          </p:nvSpPr>
          <p:spPr>
            <a:xfrm>
              <a:off x="851405" y="864770"/>
              <a:ext cx="2995493" cy="36333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bg2"/>
                  </a:solidFill>
                </a:rPr>
                <a:t>(a+b)</a:t>
              </a:r>
              <a:br>
                <a:rPr lang="en-US" sz="2400" b="1" noProof="1">
                  <a:solidFill>
                    <a:schemeClr val="bg2"/>
                  </a:solidFill>
                </a:rPr>
              </a:br>
              <a:r>
                <a:rPr lang="en-US" sz="2400" b="1" noProof="1">
                  <a:solidFill>
                    <a:schemeClr val="bg2"/>
                  </a:solidFill>
                </a:rPr>
                <a:t>*c - 1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72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 hold data of certain type and allow:</a:t>
            </a:r>
          </a:p>
          <a:p>
            <a:pPr lvl="1" latinLnBrk="0"/>
            <a:r>
              <a:rPr lang="en-US" b="1" dirty="0"/>
              <a:t>Storing </a:t>
            </a:r>
            <a:r>
              <a:rPr lang="en-US" dirty="0"/>
              <a:t>data in named memory location</a:t>
            </a:r>
          </a:p>
          <a:p>
            <a:pPr lvl="1" latinLnBrk="0"/>
            <a:r>
              <a:rPr lang="en-US" b="1" dirty="0"/>
              <a:t>Retrieving </a:t>
            </a:r>
            <a:r>
              <a:rPr lang="en-US" dirty="0"/>
              <a:t>the stored data</a:t>
            </a:r>
          </a:p>
          <a:p>
            <a:pPr lvl="1" latinLnBrk="0"/>
            <a:r>
              <a:rPr lang="en-US" b="1" dirty="0"/>
              <a:t>Modifying </a:t>
            </a:r>
            <a:r>
              <a:rPr lang="en-US" dirty="0"/>
              <a:t>the stored data</a:t>
            </a:r>
          </a:p>
          <a:p>
            <a:r>
              <a:rPr lang="en-US" dirty="0"/>
              <a:t>Declaring, initializing, reading and changing a variable: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990600" y="4685008"/>
            <a:ext cx="2743200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int age = 5;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8EEDDBD-B0B6-49C7-8753-CC02F7B033CD}"/>
              </a:ext>
            </a:extLst>
          </p:cNvPr>
          <p:cNvSpPr txBox="1">
            <a:spLocks/>
          </p:cNvSpPr>
          <p:nvPr/>
        </p:nvSpPr>
        <p:spPr>
          <a:xfrm>
            <a:off x="4114800" y="4685007"/>
            <a:ext cx="3200400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age = age + 1;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D00C74-C6DA-4C44-AD10-9C1D5A8856D1}"/>
              </a:ext>
            </a:extLst>
          </p:cNvPr>
          <p:cNvSpPr txBox="1">
            <a:spLocks/>
          </p:cNvSpPr>
          <p:nvPr/>
        </p:nvSpPr>
        <p:spPr>
          <a:xfrm>
            <a:off x="990600" y="5675608"/>
            <a:ext cx="6324600" cy="64899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Console.WriteLine(age);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4015A2-DE65-875C-738D-8970AAB7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336000" y="1269000"/>
            <a:ext cx="2377646" cy="245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7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983404"/>
            <a:ext cx="9927138" cy="5645996"/>
          </a:xfrm>
        </p:spPr>
        <p:txBody>
          <a:bodyPr>
            <a:normAutofit/>
          </a:bodyPr>
          <a:lstStyle/>
          <a:p>
            <a:pPr marL="354013" indent="-354013"/>
            <a:r>
              <a:rPr lang="en-US" b="1" dirty="0">
                <a:solidFill>
                  <a:schemeClr val="bg1"/>
                </a:solidFill>
              </a:rPr>
              <a:t>Data types</a:t>
            </a:r>
            <a:r>
              <a:rPr lang="en-US" dirty="0"/>
              <a:t> define </a:t>
            </a:r>
            <a:r>
              <a:rPr lang="en-US" b="1" dirty="0"/>
              <a:t>ranges / domains of values</a:t>
            </a:r>
          </a:p>
          <a:p>
            <a:pPr marL="354013" indent="-354013"/>
            <a:r>
              <a:rPr lang="en-US" dirty="0"/>
              <a:t>Integer number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(e. g. </a:t>
            </a:r>
            <a:r>
              <a:rPr lang="en-US" b="1" dirty="0"/>
              <a:t>5</a:t>
            </a:r>
            <a:r>
              <a:rPr lang="en-US" dirty="0"/>
              <a:t>,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b="1" dirty="0"/>
              <a:t>120</a:t>
            </a:r>
            <a:r>
              <a:rPr lang="en-US" dirty="0"/>
              <a:t>, </a:t>
            </a:r>
            <a:r>
              <a:rPr lang="en-US" b="1" dirty="0"/>
              <a:t>-250</a:t>
            </a:r>
            <a:r>
              <a:rPr lang="en-US" dirty="0"/>
              <a:t>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54013" indent="-354013"/>
            <a:r>
              <a:rPr lang="en-US" dirty="0"/>
              <a:t>Floating-point number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(e. g. </a:t>
            </a:r>
            <a:r>
              <a:rPr lang="en-US" b="1" dirty="0"/>
              <a:t>3.14159</a:t>
            </a:r>
            <a:r>
              <a:rPr lang="en-US" dirty="0"/>
              <a:t>, </a:t>
            </a:r>
            <a:r>
              <a:rPr lang="en-US" b="1" dirty="0"/>
              <a:t>0.5</a:t>
            </a:r>
            <a:r>
              <a:rPr lang="en-US" dirty="0"/>
              <a:t>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54013" indent="-354013"/>
            <a:r>
              <a:rPr lang="en-US" dirty="0"/>
              <a:t>Boolean (true / false) –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dirty="0"/>
              <a:t> (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  <a:r>
              <a:rPr lang="en-US" dirty="0"/>
              <a:t>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54013" indent="-354013"/>
            <a:r>
              <a:rPr lang="en-US" dirty="0"/>
              <a:t>Unicode characters (letters)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(e. g. </a:t>
            </a:r>
            <a:r>
              <a:rPr lang="en-US" b="1" dirty="0"/>
              <a:t>'X'</a:t>
            </a:r>
            <a:r>
              <a:rPr lang="en-US" dirty="0"/>
              <a:t>, </a:t>
            </a:r>
            <a:r>
              <a:rPr lang="en-US" b="1" dirty="0"/>
              <a:t>'#'</a:t>
            </a:r>
            <a:r>
              <a:rPr lang="en-US" dirty="0"/>
              <a:t>, </a:t>
            </a:r>
            <a:r>
              <a:rPr lang="en-US" b="1" dirty="0"/>
              <a:t>'\n'</a:t>
            </a:r>
            <a:r>
              <a:rPr lang="en-US" dirty="0"/>
              <a:t>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54013" indent="-354013"/>
            <a:r>
              <a:rPr lang="en-US" dirty="0"/>
              <a:t>Unicode strings (text)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(e. g. </a:t>
            </a:r>
            <a:r>
              <a:rPr lang="en-US" b="1" dirty="0"/>
              <a:t>"Hello Java"</a:t>
            </a:r>
            <a:r>
              <a:rPr lang="en-US" dirty="0"/>
              <a:t>)</a:t>
            </a:r>
          </a:p>
          <a:p>
            <a:pPr marL="354013" indent="-354013"/>
            <a:r>
              <a:rPr lang="en-US" dirty="0"/>
              <a:t>Date / date and time, e. g. </a:t>
            </a:r>
            <a:r>
              <a:rPr lang="en-US" b="1" dirty="0"/>
              <a:t>24-May-2019 11:38</a:t>
            </a:r>
          </a:p>
          <a:p>
            <a:pPr marL="354013" indent="-354013"/>
            <a:r>
              <a:rPr lang="en-US" dirty="0"/>
              <a:t>Complex data types, e. g. arrays, lists, maps, classes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0258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b="1" dirty="0"/>
              <a:t>Expressions</a:t>
            </a:r>
            <a:r>
              <a:rPr lang="en-US" dirty="0"/>
              <a:t> ==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combined with </a:t>
            </a:r>
            <a:r>
              <a:rPr lang="en-US" b="1" dirty="0">
                <a:solidFill>
                  <a:schemeClr val="bg1"/>
                </a:solidFill>
              </a:rPr>
              <a:t>operators</a:t>
            </a:r>
          </a:p>
          <a:p>
            <a:pPr latinLnBrk="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5722800" y="5012082"/>
            <a:ext cx="3813556" cy="1219201"/>
          </a:xfrm>
          <a:prstGeom prst="wedgeRoundRectCallout">
            <a:avLst>
              <a:gd name="adj1" fmla="val -63711"/>
              <a:gd name="adj2" fmla="val -627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 = b * 2 + 1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is an assignment expression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581588" y="2439000"/>
            <a:ext cx="3048000" cy="1219200"/>
          </a:xfrm>
          <a:prstGeom prst="wedgeRoundRectCallout">
            <a:avLst>
              <a:gd name="adj1" fmla="val 40932"/>
              <a:gd name="adj2" fmla="val 872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800" b="1" dirty="0">
                <a:solidFill>
                  <a:srgbClr val="FFFFFF"/>
                </a:solidFill>
              </a:rPr>
              <a:t> is a literal value expression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065200" y="5032288"/>
            <a:ext cx="2476500" cy="1219200"/>
          </a:xfrm>
          <a:prstGeom prst="wedgeRoundRectCallout">
            <a:avLst>
              <a:gd name="adj1" fmla="val 44760"/>
              <a:gd name="adj2" fmla="val -857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</a:t>
            </a:r>
            <a:r>
              <a:rPr lang="en-US" sz="2800" b="1" dirty="0">
                <a:solidFill>
                  <a:srgbClr val="FFFFFF"/>
                </a:solidFill>
              </a:rPr>
              <a:t> is a variable expression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637200" y="2721891"/>
            <a:ext cx="3733800" cy="1219201"/>
          </a:xfrm>
          <a:prstGeom prst="wedgeRoundRectCallout">
            <a:avLst>
              <a:gd name="adj1" fmla="val -66355"/>
              <a:gd name="adj2" fmla="val 616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 * 2 + 1 </a:t>
            </a:r>
            <a:r>
              <a:rPr lang="en-US" sz="2800" b="1" dirty="0">
                <a:solidFill>
                  <a:srgbClr val="FFFFFF"/>
                </a:solidFill>
              </a:rPr>
              <a:t>is an arithmetic expression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3284400" y="3989970"/>
            <a:ext cx="3505200" cy="710548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a = b * 2 + 1;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AA6D46C-DE9B-9506-FCBF-4F400E6C6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1000" y="1242799"/>
            <a:ext cx="1036410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1066800"/>
            <a:ext cx="9927138" cy="527604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Statements</a:t>
            </a:r>
            <a:r>
              <a:rPr lang="en-US" dirty="0"/>
              <a:t> == commands / actions to be executed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 txBox="1">
            <a:spLocks/>
          </p:cNvSpPr>
          <p:nvPr/>
        </p:nvSpPr>
        <p:spPr>
          <a:xfrm>
            <a:off x="2590800" y="3636854"/>
            <a:ext cx="2727062" cy="710548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a = b * 2;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427406" y="2026152"/>
            <a:ext cx="3036963" cy="1157505"/>
          </a:xfrm>
          <a:prstGeom prst="wedgeRoundRectCallout">
            <a:avLst>
              <a:gd name="adj1" fmla="val -6700"/>
              <a:gd name="adj2" fmla="val 979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Get the current value stored in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818668" y="1828801"/>
            <a:ext cx="2422923" cy="1157505"/>
          </a:xfrm>
          <a:prstGeom prst="wedgeRoundRectCallout">
            <a:avLst>
              <a:gd name="adj1" fmla="val -105169"/>
              <a:gd name="adj2" fmla="val 1213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Multiply that value by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842102" y="3486495"/>
            <a:ext cx="4191000" cy="1157505"/>
          </a:xfrm>
          <a:prstGeom prst="wedgeRoundRectCallout">
            <a:avLst>
              <a:gd name="adj1" fmla="val -65909"/>
              <a:gd name="adj2" fmla="val -10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Store the result back into another variable called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B7A0170-F19E-4760-B6E2-24349B673242}"/>
              </a:ext>
            </a:extLst>
          </p:cNvPr>
          <p:cNvSpPr txBox="1">
            <a:spLocks/>
          </p:cNvSpPr>
          <p:nvPr/>
        </p:nvSpPr>
        <p:spPr>
          <a:xfrm>
            <a:off x="2590800" y="4800600"/>
            <a:ext cx="5747139" cy="710548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Console.WriteLine(a*2);</a:t>
            </a:r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22751EB4-E20A-4BAE-9D7B-1910CD131378}"/>
              </a:ext>
            </a:extLst>
          </p:cNvPr>
          <p:cNvSpPr/>
          <p:nvPr/>
        </p:nvSpPr>
        <p:spPr bwMode="auto">
          <a:xfrm>
            <a:off x="4191000" y="5780652"/>
            <a:ext cx="3810000" cy="625247"/>
          </a:xfrm>
          <a:prstGeom prst="wedgeRoundRectCallout">
            <a:avLst>
              <a:gd name="adj1" fmla="val -43119"/>
              <a:gd name="adj2" fmla="val -104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 call statement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FD3EF0-8B8A-D938-134E-07431AE34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420" y="1711675"/>
            <a:ext cx="1586110" cy="158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7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24041" y="1932898"/>
            <a:ext cx="6936005" cy="1811102"/>
          </a:xfrm>
        </p:spPr>
        <p:txBody>
          <a:bodyPr/>
          <a:lstStyle/>
          <a:p>
            <a:r>
              <a:rPr lang="en-US" dirty="0"/>
              <a:t>Conditional Statements in the Real Life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125BE-8993-6AC0-2CD6-0E8DEBACEC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7" t="27263" b="-210"/>
          <a:stretch/>
        </p:blipFill>
        <p:spPr>
          <a:xfrm>
            <a:off x="966000" y="1359000"/>
            <a:ext cx="2983881" cy="2894482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53234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13559</TotalTime>
  <Words>1730</Words>
  <Application>Microsoft Office PowerPoint</Application>
  <PresentationFormat>Widescreen</PresentationFormat>
  <Paragraphs>301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Tahoma</vt:lpstr>
      <vt:lpstr>Wingdings</vt:lpstr>
      <vt:lpstr>SoftUni</vt:lpstr>
      <vt:lpstr>Conditional Statements</vt:lpstr>
      <vt:lpstr>Table of Contents</vt:lpstr>
      <vt:lpstr>Have a Question?</vt:lpstr>
      <vt:lpstr>PowerPoint Presentation</vt:lpstr>
      <vt:lpstr>Variables</vt:lpstr>
      <vt:lpstr>Data Types</vt:lpstr>
      <vt:lpstr>Expressions</vt:lpstr>
      <vt:lpstr>Statements</vt:lpstr>
      <vt:lpstr>PowerPoint Presentation</vt:lpstr>
      <vt:lpstr>Real Life Example: Watering Plants</vt:lpstr>
      <vt:lpstr>PowerPoint Presentation</vt:lpstr>
      <vt:lpstr>Comparison Operators</vt:lpstr>
      <vt:lpstr>Value Comparison</vt:lpstr>
      <vt:lpstr>PowerPoint Presentation</vt:lpstr>
      <vt:lpstr>Simple Conditions</vt:lpstr>
      <vt:lpstr>Problem: Freezing Weather</vt:lpstr>
      <vt:lpstr>Solution: Freezing Weather</vt:lpstr>
      <vt:lpstr>Submission in the Judge System</vt:lpstr>
      <vt:lpstr>Simple Conditions: if-else</vt:lpstr>
      <vt:lpstr>Blocks of Code: { … }</vt:lpstr>
      <vt:lpstr>Single Line Statements</vt:lpstr>
      <vt:lpstr>Problem: Even or Odd</vt:lpstr>
      <vt:lpstr>Solution: Even or Odd</vt:lpstr>
      <vt:lpstr>PowerPoint Presentation</vt:lpstr>
      <vt:lpstr>Chain of Checks</vt:lpstr>
      <vt:lpstr>Chain of Conditions – Example</vt:lpstr>
      <vt:lpstr>Problem: Number 1…9 as Words</vt:lpstr>
      <vt:lpstr>Solution: Number 1…9 as Words</vt:lpstr>
      <vt:lpstr>PowerPoint Presentation</vt:lpstr>
      <vt:lpstr>Variable Scope</vt:lpstr>
      <vt:lpstr>PowerPoint Presentation</vt:lpstr>
      <vt:lpstr>Debugging</vt:lpstr>
      <vt:lpstr>Debugging in Visual Studio</vt:lpstr>
      <vt:lpstr>Summary: Conditional Statements</vt:lpstr>
      <vt:lpstr>Questions?</vt:lpstr>
      <vt:lpstr>SoftUni Diamond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subject>Programming Fumdamentals for QA – Practical Training Course @ SoftUni</dc:subject>
  <dc:creator>Software University</dc:creator>
  <cp:keywords>C#; QA Profession;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Svetlin Nakov</cp:lastModifiedBy>
  <cp:revision>139</cp:revision>
  <dcterms:created xsi:type="dcterms:W3CDTF">2018-05-23T13:08:44Z</dcterms:created>
  <dcterms:modified xsi:type="dcterms:W3CDTF">2023-09-24T15:10:27Z</dcterms:modified>
  <cp:category>programming;education;software engineering;software development</cp:category>
</cp:coreProperties>
</file>