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256" r:id="rId5"/>
    <p:sldId id="616" r:id="rId6"/>
    <p:sldId id="257" r:id="rId7"/>
    <p:sldId id="259" r:id="rId8"/>
    <p:sldId id="261" r:id="rId9"/>
    <p:sldId id="292" r:id="rId10"/>
    <p:sldId id="260" r:id="rId11"/>
    <p:sldId id="617" r:id="rId12"/>
    <p:sldId id="262" r:id="rId13"/>
    <p:sldId id="264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614" r:id="rId28"/>
    <p:sldId id="613" r:id="rId29"/>
    <p:sldId id="291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616"/>
            <p14:sldId id="257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617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07EA0280-4CC5-46A4-A2D4-D0E7135A8933}">
          <p14:sldIdLst>
            <p14:sldId id="283"/>
            <p14:sldId id="614"/>
            <p14:sldId id="61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90" y="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11/19/2023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311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image" Target="../media/image5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2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hyperlink" Target="https://careers.flutterinternationa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5" y="2349326"/>
            <a:ext cx="2265336" cy="22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4463" y="2568496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structure for describing</a:t>
            </a:r>
            <a:br>
              <a:rPr lang="en-US" sz="3600" dirty="0"/>
            </a:br>
            <a:r>
              <a:rPr lang="en-US" sz="3600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139000"/>
            <a:ext cx="1968768" cy="1007820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086750" y="37978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16000" y="356989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116000" y="50496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77" y="3754217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77" y="5217815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</a:t>
            </a:r>
            <a:r>
              <a:rPr lang="en-US" dirty="0">
                <a:solidFill>
                  <a:schemeClr val="bg1"/>
                </a:solidFill>
              </a:rPr>
              <a:t>{ get; set; }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public string Type </a:t>
            </a:r>
            <a:r>
              <a:rPr lang="en-US" dirty="0">
                <a:solidFill>
                  <a:schemeClr val="bg1"/>
                </a:solidFill>
              </a:rPr>
              <a:t>{ get; set; }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6" y="3870605"/>
            <a:ext cx="1801922" cy="606641"/>
          </a:xfrm>
          <a:prstGeom prst="wedgeRoundRectCallout">
            <a:avLst>
              <a:gd name="adj1" fmla="val -62267"/>
              <a:gd name="adj2" fmla="val 47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61770"/>
              <a:gd name="adj2" fmla="val -42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3135" y="5176465"/>
            <a:ext cx="2284055" cy="970818"/>
          </a:xfrm>
          <a:prstGeom prst="wedgeRoundRectCallout">
            <a:avLst>
              <a:gd name="adj1" fmla="val -59461"/>
              <a:gd name="adj2" fmla="val -5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214000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</a:t>
            </a:r>
            <a:r>
              <a:rPr lang="en-GB" dirty="0" err="1">
                <a:solidFill>
                  <a:schemeClr val="tx1"/>
                </a:solidFill>
              </a:rPr>
              <a:t>LastName</a:t>
            </a:r>
            <a:r>
              <a:rPr lang="en-GB" dirty="0">
                <a:solidFill>
                  <a:schemeClr val="tx1"/>
                </a:solidFill>
              </a:rPr>
              <a:t>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AD2EDBAA-B4F7-002F-4D91-906216BF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171" y="26640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D426689-C75E-E83E-F64E-84E0401D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171" y="39594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this.Sides</a:t>
            </a:r>
            <a:r>
              <a:rPr lang="en-US" dirty="0">
                <a:solidFill>
                  <a:schemeClr val="bg1"/>
                </a:solidFill>
              </a:rPr>
              <a:t>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19531" y="1891505"/>
            <a:ext cx="530885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92945" y="225900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1000" y="4459395"/>
            <a:ext cx="2899320" cy="1538446"/>
          </a:xfrm>
          <a:prstGeom prst="wedgeRoundRectCallout">
            <a:avLst>
              <a:gd name="adj1" fmla="val -78562"/>
              <a:gd name="adj2" fmla="val 26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Built-in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Behaviors </a:t>
            </a:r>
            <a:r>
              <a:rPr lang="en-US" sz="3700" dirty="0"/>
              <a:t>(actions)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</a:t>
            </a:r>
          </a:p>
          <a:p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6499" y="1288338"/>
            <a:ext cx="7539001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  <a:br>
              <a:rPr lang="bg-BG" sz="2500" b="1" noProof="1">
                <a:latin typeface="Consolas" pitchFamily="49" charset="0"/>
              </a:rPr>
            </a:b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  <a:br>
              <a:rPr lang="bg-BG" sz="2500" b="1" noProof="1">
                <a:latin typeface="Consolas" pitchFamily="49" charset="0"/>
              </a:rPr>
            </a:br>
            <a:r>
              <a:rPr lang="en-GB" sz="2500" b="1" noProof="1">
                <a:latin typeface="Consolas" pitchFamily="49" charset="0"/>
              </a:rPr>
              <a:t>		Console.WriteLine("Bark!")</a:t>
            </a:r>
            <a:r>
              <a:rPr lang="bg-BG" sz="2500" b="1" noProof="1">
                <a:latin typeface="Consolas" pitchFamily="49" charset="0"/>
              </a:rPr>
              <a:t>;</a:t>
            </a:r>
            <a:br>
              <a:rPr lang="bg-BG" sz="2500" b="1" noProof="1">
                <a:latin typeface="Consolas" pitchFamily="49" charset="0"/>
              </a:rPr>
            </a:br>
            <a:r>
              <a:rPr lang="en-GB" sz="2500" b="1" noProof="1">
                <a:latin typeface="Consolas" pitchFamily="49" charset="0"/>
              </a:rPr>
              <a:t>	}</a:t>
            </a:r>
            <a:br>
              <a:rPr lang="bg-BG" sz="2500" b="1" noProof="1">
                <a:latin typeface="Consolas" pitchFamily="49" charset="0"/>
              </a:rPr>
            </a:br>
            <a:r>
              <a:rPr lang="en-GB" sz="2500" b="1" noProof="1">
                <a:latin typeface="Consolas" pitchFamily="49" charset="0"/>
              </a:rPr>
              <a:t>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888" y="2169000"/>
            <a:ext cx="1793497" cy="510778"/>
          </a:xfrm>
          <a:prstGeom prst="wedgeRoundRectCallout">
            <a:avLst>
              <a:gd name="adj1" fmla="val -73619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314" y="1449000"/>
            <a:ext cx="1793497" cy="510778"/>
          </a:xfrm>
          <a:prstGeom prst="wedgeRoundRectCallout">
            <a:avLst>
              <a:gd name="adj1" fmla="val -59248"/>
              <a:gd name="adj2" fmla="val -1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22" y="3834000"/>
            <a:ext cx="1793497" cy="510778"/>
          </a:xfrm>
          <a:prstGeom prst="wedgeRoundRectCallout">
            <a:avLst>
              <a:gd name="adj1" fmla="val -66829"/>
              <a:gd name="adj2" fmla="val 27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91274"/>
              </p:ext>
            </p:extLst>
          </p:nvPr>
        </p:nvGraphicFramePr>
        <p:xfrm>
          <a:off x="3299821" y="3065833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564627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065833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4704" y="5004000"/>
            <a:ext cx="7920001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puppy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new 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350" b="1" dirty="0"/>
              <a:t>Name</a:t>
            </a:r>
            <a:r>
              <a:rPr lang="en-US" sz="2350" b="1" noProof="1">
                <a:latin typeface="Consolas" pitchFamily="49" charset="0"/>
              </a:rPr>
              <a:t> = </a:t>
            </a:r>
            <a:r>
              <a:rPr lang="pt-BR" sz="2350" b="1" noProof="1">
                <a:latin typeface="Consolas" pitchFamily="49" charset="0"/>
              </a:rPr>
              <a:t>"Sparky", Breed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"Corgi", Age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=</a:t>
            </a:r>
            <a:r>
              <a:rPr lang="en-US" sz="2350" b="1" noProof="1">
                <a:latin typeface="Consolas" pitchFamily="49" charset="0"/>
              </a:rPr>
              <a:t> </a:t>
            </a:r>
            <a:r>
              <a:rPr lang="pt-BR" sz="2350" b="1" noProof="1">
                <a:latin typeface="Consolas" pitchFamily="49" charset="0"/>
              </a:rPr>
              <a:t>3 </a:t>
            </a:r>
            <a:r>
              <a:rPr lang="pt-BR" sz="235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94" y="3630614"/>
            <a:ext cx="3627411" cy="1091871"/>
          </a:xfrm>
          <a:prstGeom prst="wedgeRoundRectCallout">
            <a:avLst>
              <a:gd name="adj1" fmla="val -59953"/>
              <a:gd name="adj2" fmla="val 55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315" y="2402110"/>
            <a:ext cx="79973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Dog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 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075" y="1135458"/>
            <a:ext cx="3112630" cy="999431"/>
          </a:xfrm>
          <a:prstGeom prst="wedgeRoundRectCallout">
            <a:avLst>
              <a:gd name="adj1" fmla="val -63748"/>
              <a:gd name="adj2" fmla="val 58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96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4599000"/>
            <a:ext cx="7785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1444</Words>
  <Application>Microsoft Office PowerPoint</Application>
  <PresentationFormat>Widescreen</PresentationFormat>
  <Paragraphs>280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Have a Question?</vt:lpstr>
      <vt:lpstr>Table of Contents</vt:lpstr>
      <vt:lpstr>Objects and Classes</vt:lpstr>
      <vt:lpstr>Classes</vt:lpstr>
      <vt:lpstr>Classes – Example</vt:lpstr>
      <vt:lpstr>Objects</vt:lpstr>
      <vt:lpstr>Example: Objects</vt:lpstr>
      <vt:lpstr>Objects – Instances of Classes</vt:lpstr>
      <vt:lpstr>Classes vs Objects</vt:lpstr>
      <vt:lpstr>Using the Built-in API Classes</vt:lpstr>
      <vt:lpstr>Built-in API Classes in .NET Core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</vt:lpstr>
      <vt:lpstr>Class Operations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85</cp:revision>
  <dcterms:created xsi:type="dcterms:W3CDTF">2018-05-23T13:08:44Z</dcterms:created>
  <dcterms:modified xsi:type="dcterms:W3CDTF">2023-11-19T15:06:26Z</dcterms:modified>
  <cp:category>programming;education;software engineering;software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