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508" r:id="rId2"/>
    <p:sldId id="509" r:id="rId3"/>
    <p:sldId id="993" r:id="rId4"/>
    <p:sldId id="994" r:id="rId5"/>
    <p:sldId id="995" r:id="rId6"/>
    <p:sldId id="1082" r:id="rId7"/>
    <p:sldId id="1019" r:id="rId8"/>
    <p:sldId id="1055" r:id="rId9"/>
    <p:sldId id="1056" r:id="rId10"/>
    <p:sldId id="554" r:id="rId11"/>
    <p:sldId id="585" r:id="rId12"/>
    <p:sldId id="613" r:id="rId13"/>
    <p:sldId id="405" r:id="rId14"/>
    <p:sldId id="4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CD1936-BD09-4C0E-8C0C-4DFC86D8715B}">
          <p14:sldIdLst>
            <p14:sldId id="508"/>
            <p14:sldId id="509"/>
          </p14:sldIdLst>
        </p14:section>
        <p14:section name="Arrays" id="{8FBD3405-4B93-44A5-BFD5-A61E91219666}">
          <p14:sldIdLst>
            <p14:sldId id="993"/>
            <p14:sldId id="994"/>
            <p14:sldId id="995"/>
            <p14:sldId id="1082"/>
          </p14:sldIdLst>
        </p14:section>
        <p14:section name="Lists" id="{8B497D00-3E24-4A5F-AB18-FD5AED43E032}">
          <p14:sldIdLst>
            <p14:sldId id="1019"/>
            <p14:sldId id="1055"/>
            <p14:sldId id="1056"/>
          </p14:sldIdLst>
        </p14:section>
        <p14:section name="Conclusion" id="{C9D3B7C5-A53D-40F7-9086-7245F119C438}">
          <p14:sldIdLst>
            <p14:sldId id="554"/>
            <p14:sldId id="585"/>
            <p14:sldId id="61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a Dimitrova" initials="MD" lastIdx="1" clrIdx="0">
    <p:extLst>
      <p:ext uri="{19B8F6BF-5375-455C-9EA6-DF929625EA0E}">
        <p15:presenceInfo xmlns:p15="http://schemas.microsoft.com/office/powerpoint/2012/main" userId="b4730d058773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E0E3E9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5" autoAdjust="0"/>
    <p:restoredTop sz="87030" autoAdjust="0"/>
  </p:normalViewPr>
  <p:slideViewPr>
    <p:cSldViewPr showGuides="1">
      <p:cViewPr varScale="1">
        <p:scale>
          <a:sx n="84" d="100"/>
          <a:sy n="84" d="100"/>
        </p:scale>
        <p:origin x="499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69104F-B878-4257-9187-2EAF06C2A5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286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D9DBB2-F6E4-4BA8-BBE3-EF97B4BEE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1241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C37313-7ED8-477E-BB62-0C95A8E2A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05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7D47B6C-B291-45F2-9221-B213E715AB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315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20999" y="2795874"/>
            <a:ext cx="2616817" cy="283205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BCDE94-E1E5-49F4-B7A6-CB9D4A0E4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8848" y="214842"/>
            <a:ext cx="2126081" cy="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BCDE94-E1E5-49F4-B7A6-CB9D4A0E4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8848" y="214842"/>
            <a:ext cx="2126081" cy="65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5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0" name="Slide Body Text">
            <a:extLst>
              <a:ext uri="{FF2B5EF4-FFF2-40B4-BE49-F238E27FC236}">
                <a16:creationId xmlns:a16="http://schemas.microsoft.com/office/drawing/2014/main" id="{ABF7534F-6B7C-42BC-8D3E-A81A9330B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2A859B86-43A0-4668-8F56-FD92A7CAE8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875" y="2001688"/>
            <a:ext cx="10845800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0623" y="3882941"/>
            <a:ext cx="1860377" cy="2516059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  <p:sldLayoutId id="2147483692" r:id="rId14"/>
    <p:sldLayoutId id="214748369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26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hyperlink" Target="https://careers.flutterinternational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en-US" sz="5400" dirty="0"/>
              <a:t>Unit Testing</a:t>
            </a:r>
            <a:r>
              <a:rPr lang="bg-BG" sz="5400" dirty="0"/>
              <a:t>:</a:t>
            </a:r>
            <a:r>
              <a:rPr lang="en-US" sz="5400" dirty="0"/>
              <a:t> Arrays and Lists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797659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116649" y="4561585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077929" cy="4856038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Arrays</a:t>
            </a:r>
            <a:r>
              <a:rPr lang="en-US" sz="3600" dirty="0"/>
              <a:t>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/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Lists</a:t>
            </a:r>
            <a:r>
              <a:rPr lang="en-US" sz="3600" dirty="0"/>
              <a:t> are like arrays, but can </a:t>
            </a:r>
            <a:r>
              <a:rPr lang="en-US" sz="3600" b="1" dirty="0"/>
              <a:t>add</a:t>
            </a:r>
            <a:r>
              <a:rPr lang="en-US" sz="3600" dirty="0"/>
              <a:t> / </a:t>
            </a:r>
            <a:r>
              <a:rPr lang="en-US" sz="3600" b="1" dirty="0"/>
              <a:t>remove</a:t>
            </a:r>
            <a:r>
              <a:rPr lang="en-US" sz="3600" dirty="0"/>
              <a:t> / </a:t>
            </a:r>
            <a:r>
              <a:rPr lang="en-US" sz="3600" b="1" dirty="0"/>
              <a:t>insert</a:t>
            </a:r>
            <a:r>
              <a:rPr lang="en-US" sz="3600" dirty="0"/>
              <a:t> / </a:t>
            </a:r>
            <a:r>
              <a:rPr lang="en-US" sz="3600" b="1" dirty="0"/>
              <a:t>replace</a:t>
            </a:r>
            <a:r>
              <a:rPr lang="en-US" sz="3600" dirty="0"/>
              <a:t> / </a:t>
            </a:r>
            <a:r>
              <a:rPr lang="en-US" sz="3600" b="1" dirty="0"/>
              <a:t>find</a:t>
            </a:r>
            <a:r>
              <a:rPr lang="en-US" sz="3600" dirty="0"/>
              <a:t> elements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2B38CA3C-FAFA-47C0-8FFF-3D11AA9C7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752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3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4834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" y="4163292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105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58" y="5455561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1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5" y="3083733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41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28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9357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2105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204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2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799" dirty="0">
                <a:hlinkClick r:id="rId4"/>
              </a:rPr>
              <a:t>about.softuni.bg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EE287F-C028-4FC3-A8A0-D4983AEF53EE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1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21350E02-B38F-4AB1-9D00-1DBE2FF7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/>
          </a:bodyPr>
          <a:lstStyle/>
          <a:p>
            <a:r>
              <a:rPr lang="en-GB" sz="3200" dirty="0"/>
              <a:t>͏</a:t>
            </a:r>
            <a:r>
              <a:rPr lang="en-GB" sz="3200" b="1" dirty="0"/>
              <a:t>Arrays</a:t>
            </a:r>
            <a:r>
              <a:rPr lang="en-GB" sz="3200" dirty="0"/>
              <a:t> and Array Operations</a:t>
            </a:r>
          </a:p>
          <a:p>
            <a:r>
              <a:rPr lang="en-GB" sz="3200" dirty="0"/>
              <a:t>͏</a:t>
            </a:r>
            <a:r>
              <a:rPr lang="en-GB" sz="3200" b="1" dirty="0"/>
              <a:t>Lists</a:t>
            </a:r>
            <a:r>
              <a:rPr lang="en-GB" sz="3200" dirty="0"/>
              <a:t> and List Operations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9A46F-B80A-4F57-B1BF-B3C15BDECC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Arrays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83F0B-D5D0-93D9-A8DE-EB69E467CC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 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 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 - 1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Array of 5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652932" y="1794238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Element’s </a:t>
            </a:r>
            <a:r>
              <a:rPr lang="en-US" sz="2400" b="1" dirty="0">
                <a:solidFill>
                  <a:schemeClr val="bg1"/>
                </a:solidFill>
              </a:rPr>
              <a:t>index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10601" y="2928630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Element</a:t>
            </a:r>
            <a:r>
              <a:rPr lang="en-US" sz="2400" b="1" dirty="0">
                <a:solidFill>
                  <a:srgbClr val="FFFFFF"/>
                </a:solidFill>
              </a:rPr>
              <a:t> of an array</a:t>
            </a:r>
            <a:endParaRPr lang="bg-BG" sz="2400" b="1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0863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28433A6E-9796-34D9-9ED6-595F35FBE4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pPr marL="457200" indent="-457200">
              <a:lnSpc>
                <a:spcPct val="100000"/>
              </a:lnSpc>
              <a:spcBef>
                <a:spcPts val="18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8202" y="1882589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0421" y="5194920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</a:t>
            </a:r>
            <a:r>
              <a:rPr lang="en-US" dirty="0" err="1"/>
              <a:t>numbers.</a:t>
            </a:r>
            <a:r>
              <a:rPr lang="en-US" dirty="0" err="1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953279" y="1897688"/>
            <a:ext cx="3564519" cy="587121"/>
          </a:xfrm>
          <a:prstGeom prst="wedgeRoundRectCallout">
            <a:avLst>
              <a:gd name="adj1" fmla="val -55885"/>
              <a:gd name="adj2" fmla="val 13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All elements are initially </a:t>
            </a:r>
            <a:r>
              <a:rPr lang="en-US" sz="2400" b="1" noProof="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76212" y="4918775"/>
            <a:ext cx="3659576" cy="831155"/>
          </a:xfrm>
          <a:prstGeom prst="wedgeRoundRectCallout">
            <a:avLst>
              <a:gd name="adj1" fmla="val -59658"/>
              <a:gd name="adj2" fmla="val 24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Length</a:t>
            </a:r>
            <a:r>
              <a:rPr lang="en-US" sz="2400" b="1" noProof="1">
                <a:solidFill>
                  <a:srgbClr val="FFFFFF"/>
                </a:solidFill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446000" y="3248031"/>
            <a:ext cx="3690000" cy="890107"/>
          </a:xfrm>
          <a:prstGeom prst="wedgeRoundRectCallout">
            <a:avLst>
              <a:gd name="adj1" fmla="val -57478"/>
              <a:gd name="adj2" fmla="val 23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[]</a:t>
            </a:r>
            <a:r>
              <a:rPr lang="en-US" sz="2400" b="1" noProof="1">
                <a:solidFill>
                  <a:srgbClr val="FFFFFF"/>
                </a:solidFill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841D5B2-C5E9-9FFD-E54F-322B9F651F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BA9FAC8-D9B2-9FCC-427A-E45792A72DDF}"/>
              </a:ext>
            </a:extLst>
          </p:cNvPr>
          <p:cNvSpPr txBox="1">
            <a:spLocks/>
          </p:cNvSpPr>
          <p:nvPr/>
        </p:nvSpPr>
        <p:spPr>
          <a:xfrm>
            <a:off x="831000" y="3551017"/>
            <a:ext cx="86867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have a method which takes each element in an array and returns the total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Sum –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F0120B-DD83-3822-6531-CF119345D5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AB35339-B52F-C85F-33FD-2FD06BFDD2B1}"/>
              </a:ext>
            </a:extLst>
          </p:cNvPr>
          <p:cNvSpPr txBox="1">
            <a:spLocks/>
          </p:cNvSpPr>
          <p:nvPr/>
        </p:nvSpPr>
        <p:spPr>
          <a:xfrm>
            <a:off x="246001" y="2502170"/>
            <a:ext cx="5490000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/>
              <a:t>public static int Sum(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int[]</a:t>
            </a:r>
            <a:r>
              <a:rPr lang="en-US" sz="2400" dirty="0"/>
              <a:t> numbers)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int sum = 0;</a:t>
            </a:r>
          </a:p>
          <a:p>
            <a:r>
              <a:rPr lang="en-US" sz="2400" dirty="0"/>
              <a:t>  foreach (int num in numbers)</a:t>
            </a:r>
          </a:p>
          <a:p>
            <a:r>
              <a:rPr lang="en-US" sz="2400" dirty="0"/>
              <a:t>    sum += num;</a:t>
            </a:r>
          </a:p>
          <a:p>
            <a:r>
              <a:rPr lang="en-US" sz="2400" dirty="0"/>
              <a:t>  return sum;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7D576A-0AA6-EBE0-EFA2-DC25D84E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581" y="2006249"/>
            <a:ext cx="6139419" cy="448275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59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Working with Lists of Elements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327DA-BF17-21FE-8DC1-6B0B836CFF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Lists in C#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1EB6D-AEBE-5233-320D-AA43407635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1447" y="1539000"/>
            <a:ext cx="2179553" cy="21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352" y="990600"/>
            <a:ext cx="9898049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 holds a list of elements of certain 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Like arrays, but can </a:t>
            </a:r>
            <a:r>
              <a:rPr lang="en-US" b="1" dirty="0"/>
              <a:t>add</a:t>
            </a:r>
            <a:r>
              <a:rPr lang="en-US" dirty="0"/>
              <a:t> / </a:t>
            </a:r>
            <a:r>
              <a:rPr lang="en-US" b="1" dirty="0"/>
              <a:t>insert</a:t>
            </a:r>
            <a:r>
              <a:rPr lang="en-US" dirty="0"/>
              <a:t> / </a:t>
            </a:r>
            <a:r>
              <a:rPr lang="en-US" b="1" dirty="0"/>
              <a:t>delete </a:t>
            </a:r>
            <a:r>
              <a:rPr lang="en-US" dirty="0"/>
              <a:t>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86000" y="2438401"/>
            <a:ext cx="8890648" cy="36959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bg1"/>
                </a:solidFill>
              </a:rPr>
              <a:t>List&lt;string&gt;</a:t>
            </a:r>
            <a:r>
              <a:rPr lang="en-US" sz="2800" dirty="0">
                <a:solidFill>
                  <a:schemeClr val="tx1"/>
                </a:solidFill>
              </a:rPr>
              <a:t> names = </a:t>
            </a:r>
            <a:r>
              <a:rPr lang="en-US" sz="2800" dirty="0">
                <a:solidFill>
                  <a:schemeClr val="bg1"/>
                </a:solidFill>
              </a:rPr>
              <a:t>new()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names.</a:t>
            </a:r>
            <a:r>
              <a:rPr lang="en-US" sz="2800" dirty="0" err="1">
                <a:solidFill>
                  <a:schemeClr val="bg1"/>
                </a:solidFill>
              </a:rPr>
              <a:t>Add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"Peter"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names.</a:t>
            </a:r>
            <a:r>
              <a:rPr lang="en-US" sz="2800" dirty="0" err="1">
                <a:solidFill>
                  <a:schemeClr val="bg1"/>
                </a:solidFill>
              </a:rPr>
              <a:t>Add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"Maria"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names.</a:t>
            </a:r>
            <a:r>
              <a:rPr lang="en-US" sz="2800" dirty="0" err="1">
                <a:solidFill>
                  <a:schemeClr val="bg1"/>
                </a:solidFill>
              </a:rPr>
              <a:t>Add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"George"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names.</a:t>
            </a:r>
            <a:r>
              <a:rPr lang="en-US" sz="2800" dirty="0" err="1">
                <a:solidFill>
                  <a:schemeClr val="bg1"/>
                </a:solidFill>
              </a:rPr>
              <a:t>Remove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"Maria"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 err="1">
                <a:solidFill>
                  <a:schemeClr val="tx1"/>
                </a:solidFill>
              </a:rPr>
              <a:t>Console.WriteLine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string.</a:t>
            </a:r>
            <a:r>
              <a:rPr lang="en-US" sz="2800" dirty="0" err="1">
                <a:solidFill>
                  <a:schemeClr val="bg1"/>
                </a:solidFill>
              </a:rPr>
              <a:t>Join</a:t>
            </a:r>
            <a:r>
              <a:rPr lang="en-US" sz="2800" dirty="0">
                <a:solidFill>
                  <a:schemeClr val="tx1"/>
                </a:solidFill>
              </a:rPr>
              <a:t>(", ", names));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Peter, George 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List&lt;T&gt;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4273985" y="5467695"/>
            <a:ext cx="1404980" cy="928728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1000" y="1101943"/>
            <a:ext cx="8625520" cy="4247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398" dirty="0">
                <a:solidFill>
                  <a:schemeClr val="bg1"/>
                </a:solidFill>
              </a:rPr>
              <a:t>List&lt;int&gt;</a:t>
            </a:r>
            <a:r>
              <a:rPr lang="en-US" sz="2398" dirty="0">
                <a:solidFill>
                  <a:schemeClr val="tx1"/>
                </a:solidFill>
              </a:rPr>
              <a:t> nums = new()</a:t>
            </a:r>
            <a:r>
              <a:rPr lang="en-US" sz="2398" dirty="0">
                <a:solidFill>
                  <a:schemeClr val="bg1"/>
                </a:solidFill>
              </a:rPr>
              <a:t> { </a:t>
            </a:r>
            <a:r>
              <a:rPr lang="en-US" sz="2398" dirty="0">
                <a:solidFill>
                  <a:schemeClr val="tx1"/>
                </a:solidFill>
              </a:rPr>
              <a:t>10, 20, 30, 40, 50, 60 </a:t>
            </a:r>
            <a:r>
              <a:rPr lang="en-US" sz="2398" dirty="0">
                <a:solidFill>
                  <a:schemeClr val="bg1"/>
                </a:solidFill>
              </a:rPr>
              <a:t>}</a:t>
            </a:r>
            <a:r>
              <a:rPr lang="en-US" sz="2398" dirty="0">
                <a:solidFill>
                  <a:schemeClr val="tx1"/>
                </a:solidFill>
              </a:rPr>
              <a:t>;</a:t>
            </a:r>
          </a:p>
          <a:p>
            <a:r>
              <a:rPr lang="en-US" sz="2398" dirty="0" err="1">
                <a:solidFill>
                  <a:schemeClr val="tx1"/>
                </a:solidFill>
              </a:rPr>
              <a:t>nums.</a:t>
            </a:r>
            <a:r>
              <a:rPr lang="en-US" sz="2398" dirty="0" err="1">
                <a:solidFill>
                  <a:schemeClr val="bg1"/>
                </a:solidFill>
              </a:rPr>
              <a:t>RemoveAt</a:t>
            </a:r>
            <a:r>
              <a:rPr lang="en-US" sz="2398" dirty="0">
                <a:solidFill>
                  <a:schemeClr val="bg1"/>
                </a:solidFill>
              </a:rPr>
              <a:t>(</a:t>
            </a:r>
            <a:r>
              <a:rPr lang="en-US" sz="2398" dirty="0">
                <a:solidFill>
                  <a:schemeClr val="tx1"/>
                </a:solidFill>
              </a:rPr>
              <a:t>2</a:t>
            </a:r>
            <a:r>
              <a:rPr lang="en-US" sz="2398" dirty="0">
                <a:solidFill>
                  <a:schemeClr val="bg1"/>
                </a:solidFill>
              </a:rPr>
              <a:t>)</a:t>
            </a:r>
            <a:r>
              <a:rPr lang="en-US" sz="2398" dirty="0">
                <a:solidFill>
                  <a:schemeClr val="tx1"/>
                </a:solidFill>
              </a:rPr>
              <a:t>;</a:t>
            </a:r>
          </a:p>
          <a:p>
            <a:r>
              <a:rPr lang="en-US" sz="2398" dirty="0" err="1">
                <a:solidFill>
                  <a:schemeClr val="tx1"/>
                </a:solidFill>
              </a:rPr>
              <a:t>nums.</a:t>
            </a:r>
            <a:r>
              <a:rPr lang="en-US" sz="2398" dirty="0" err="1">
                <a:solidFill>
                  <a:schemeClr val="bg1"/>
                </a:solidFill>
              </a:rPr>
              <a:t>Remove</a:t>
            </a:r>
            <a:r>
              <a:rPr lang="en-US" sz="2398" dirty="0">
                <a:solidFill>
                  <a:schemeClr val="bg1"/>
                </a:solidFill>
              </a:rPr>
              <a:t>(</a:t>
            </a:r>
            <a:r>
              <a:rPr lang="en-US" sz="2398" dirty="0">
                <a:solidFill>
                  <a:schemeClr val="tx1"/>
                </a:solidFill>
              </a:rPr>
              <a:t>40</a:t>
            </a:r>
            <a:r>
              <a:rPr lang="en-US" sz="2398" dirty="0">
                <a:solidFill>
                  <a:schemeClr val="bg1"/>
                </a:solidFill>
              </a:rPr>
              <a:t>)</a:t>
            </a:r>
            <a:r>
              <a:rPr lang="en-US" sz="2398" dirty="0">
                <a:solidFill>
                  <a:schemeClr val="tx1"/>
                </a:solidFill>
              </a:rPr>
              <a:t>;</a:t>
            </a:r>
          </a:p>
          <a:p>
            <a:r>
              <a:rPr lang="en-US" sz="2398" dirty="0" err="1">
                <a:solidFill>
                  <a:schemeClr val="tx1"/>
                </a:solidFill>
              </a:rPr>
              <a:t>nums.</a:t>
            </a:r>
            <a:r>
              <a:rPr lang="en-US" sz="2398" dirty="0" err="1">
                <a:solidFill>
                  <a:schemeClr val="bg1"/>
                </a:solidFill>
              </a:rPr>
              <a:t>Add</a:t>
            </a:r>
            <a:r>
              <a:rPr lang="en-US" sz="2398" dirty="0">
                <a:solidFill>
                  <a:schemeClr val="bg1"/>
                </a:solidFill>
              </a:rPr>
              <a:t>(</a:t>
            </a:r>
            <a:r>
              <a:rPr lang="en-US" sz="2398" dirty="0">
                <a:solidFill>
                  <a:schemeClr val="tx1"/>
                </a:solidFill>
              </a:rPr>
              <a:t>100</a:t>
            </a:r>
            <a:r>
              <a:rPr lang="en-US" sz="2398" dirty="0">
                <a:solidFill>
                  <a:schemeClr val="bg1"/>
                </a:solidFill>
              </a:rPr>
              <a:t>)</a:t>
            </a:r>
            <a:r>
              <a:rPr lang="en-US" sz="2398" dirty="0">
                <a:solidFill>
                  <a:schemeClr val="tx1"/>
                </a:solidFill>
              </a:rPr>
              <a:t>;</a:t>
            </a:r>
          </a:p>
          <a:p>
            <a:r>
              <a:rPr lang="en-US" sz="2398" dirty="0" err="1">
                <a:solidFill>
                  <a:schemeClr val="tx1"/>
                </a:solidFill>
              </a:rPr>
              <a:t>nums.</a:t>
            </a:r>
            <a:r>
              <a:rPr lang="en-US" sz="2398" dirty="0" err="1">
                <a:solidFill>
                  <a:schemeClr val="bg1"/>
                </a:solidFill>
              </a:rPr>
              <a:t>Insert</a:t>
            </a:r>
            <a:r>
              <a:rPr lang="en-US" sz="2398" dirty="0">
                <a:solidFill>
                  <a:schemeClr val="bg1"/>
                </a:solidFill>
              </a:rPr>
              <a:t>(</a:t>
            </a:r>
            <a:r>
              <a:rPr lang="en-US" sz="2398" dirty="0">
                <a:solidFill>
                  <a:schemeClr val="tx1"/>
                </a:solidFill>
              </a:rPr>
              <a:t>0, 5</a:t>
            </a:r>
            <a:r>
              <a:rPr lang="en-US" sz="2398" dirty="0">
                <a:solidFill>
                  <a:schemeClr val="bg1"/>
                </a:solidFill>
              </a:rPr>
              <a:t>)</a:t>
            </a:r>
            <a:r>
              <a:rPr lang="en-US" sz="2398" dirty="0">
                <a:solidFill>
                  <a:schemeClr val="tx1"/>
                </a:solidFill>
              </a:rPr>
              <a:t>;</a:t>
            </a:r>
          </a:p>
          <a:p>
            <a:endParaRPr lang="en-US" sz="2398" dirty="0">
              <a:solidFill>
                <a:schemeClr val="tx1"/>
              </a:solidFill>
            </a:endParaRPr>
          </a:p>
          <a:p>
            <a:r>
              <a:rPr lang="en-US" sz="2398" dirty="0">
                <a:solidFill>
                  <a:schemeClr val="tx1"/>
                </a:solidFill>
              </a:rPr>
              <a:t>for (int i = 0; i &lt; </a:t>
            </a:r>
            <a:r>
              <a:rPr lang="en-US" sz="2398" dirty="0" err="1">
                <a:solidFill>
                  <a:schemeClr val="tx1"/>
                </a:solidFill>
              </a:rPr>
              <a:t>nums.</a:t>
            </a:r>
            <a:r>
              <a:rPr lang="en-US" sz="2398" dirty="0" err="1">
                <a:solidFill>
                  <a:schemeClr val="bg1"/>
                </a:solidFill>
              </a:rPr>
              <a:t>Count</a:t>
            </a:r>
            <a:r>
              <a:rPr lang="en-US" sz="2398" dirty="0">
                <a:solidFill>
                  <a:schemeClr val="tx1"/>
                </a:solidFill>
              </a:rPr>
              <a:t>; i++)</a:t>
            </a:r>
          </a:p>
          <a:p>
            <a:r>
              <a:rPr lang="en-US" sz="2398" dirty="0">
                <a:solidFill>
                  <a:schemeClr val="tx1"/>
                </a:solidFill>
              </a:rPr>
              <a:t>  </a:t>
            </a:r>
            <a:r>
              <a:rPr lang="en-US" sz="2398" dirty="0" err="1">
                <a:solidFill>
                  <a:schemeClr val="tx1"/>
                </a:solidFill>
              </a:rPr>
              <a:t>Console.Write</a:t>
            </a:r>
            <a:r>
              <a:rPr lang="en-US" sz="2398" dirty="0">
                <a:solidFill>
                  <a:schemeClr val="tx1"/>
                </a:solidFill>
              </a:rPr>
              <a:t>($"{</a:t>
            </a:r>
            <a:r>
              <a:rPr lang="en-US" sz="2398" dirty="0" err="1">
                <a:solidFill>
                  <a:schemeClr val="tx1"/>
                </a:solidFill>
              </a:rPr>
              <a:t>nums</a:t>
            </a:r>
            <a:r>
              <a:rPr lang="en-US" sz="2398" dirty="0">
                <a:solidFill>
                  <a:schemeClr val="bg1"/>
                </a:solidFill>
              </a:rPr>
              <a:t>[</a:t>
            </a:r>
            <a:r>
              <a:rPr lang="en-US" sz="2398" dirty="0" err="1">
                <a:solidFill>
                  <a:schemeClr val="tx1"/>
                </a:solidFill>
              </a:rPr>
              <a:t>i</a:t>
            </a:r>
            <a:r>
              <a:rPr lang="en-US" sz="2398" dirty="0">
                <a:solidFill>
                  <a:schemeClr val="bg1"/>
                </a:solidFill>
              </a:rPr>
              <a:t>]</a:t>
            </a:r>
            <a:r>
              <a:rPr lang="en-US" sz="2398" dirty="0">
                <a:solidFill>
                  <a:schemeClr val="tx1"/>
                </a:solidFill>
              </a:rPr>
              <a:t>}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11835" y="5874303"/>
            <a:ext cx="3549166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itchFamily="49" charset="0"/>
              </a:rPr>
              <a:t>5 10 20 50 60 100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631" y="3024000"/>
            <a:ext cx="4026335" cy="510645"/>
          </a:xfrm>
          <a:prstGeom prst="wedgeRoundRectCallout">
            <a:avLst>
              <a:gd name="adj1" fmla="val -59879"/>
              <a:gd name="adj2" fmla="val 41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Inserts an element at index 0</a:t>
            </a:r>
            <a:endParaRPr lang="en-US" sz="2399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76" y="3667430"/>
            <a:ext cx="3513956" cy="510609"/>
          </a:xfrm>
          <a:prstGeom prst="wedgeRoundRectCallout">
            <a:avLst>
              <a:gd name="adj1" fmla="val -38482"/>
              <a:gd name="adj2" fmla="val 77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Numbers of items in list</a:t>
            </a:r>
            <a:endParaRPr lang="en-US" sz="2399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44" y="1758666"/>
            <a:ext cx="2551696" cy="510645"/>
          </a:xfrm>
          <a:prstGeom prst="wedgeRoundRectCallout">
            <a:avLst>
              <a:gd name="adj1" fmla="val -62768"/>
              <a:gd name="adj2" fmla="val 85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Remove by index</a:t>
            </a:r>
            <a:endParaRPr lang="en-US" sz="2399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740" y="2361703"/>
            <a:ext cx="3533064" cy="510609"/>
          </a:xfrm>
          <a:prstGeom prst="wedgeRoundRectCallout">
            <a:avLst>
              <a:gd name="adj1" fmla="val -59630"/>
              <a:gd name="adj2" fmla="val -33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99" b="1" noProof="1">
                <a:solidFill>
                  <a:srgbClr val="FFFFFF"/>
                </a:solidFill>
              </a:rPr>
              <a:t>Remove by value (slow)</a:t>
            </a:r>
            <a:endParaRPr lang="en-US" sz="2399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27751</TotalTime>
  <Words>764</Words>
  <Application>Microsoft Office PowerPoint</Application>
  <PresentationFormat>Widescreen</PresentationFormat>
  <Paragraphs>129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</vt:lpstr>
      <vt:lpstr>Unit Testing: Arrays and Lists</vt:lpstr>
      <vt:lpstr>Table of Contents</vt:lpstr>
      <vt:lpstr>Arrays in C#</vt:lpstr>
      <vt:lpstr>What are Arrays?</vt:lpstr>
      <vt:lpstr>Working with Arrays</vt:lpstr>
      <vt:lpstr>Array Sum – Example</vt:lpstr>
      <vt:lpstr>Lists in C#</vt:lpstr>
      <vt:lpstr>List&lt;T&gt; – Overview</vt:lpstr>
      <vt:lpstr>List&lt;T&gt; – Overview (2)</vt:lpstr>
      <vt:lpstr>Summary</vt:lpstr>
      <vt:lpstr>Questions?</vt:lpstr>
      <vt:lpstr>SoftUni Diamond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Arrays and Lists</dc:title>
  <dc:subject>Software Development</dc:subject>
  <dc:creator>Software University</dc:creator>
  <cp:keywords>QA; Automation; 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1046</cp:revision>
  <dcterms:created xsi:type="dcterms:W3CDTF">2018-05-23T13:08:44Z</dcterms:created>
  <dcterms:modified xsi:type="dcterms:W3CDTF">2023-10-24T13:38:11Z</dcterms:modified>
  <cp:category>QA Automation Course @ SoftUni</cp:category>
</cp:coreProperties>
</file>