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9"/>
  </p:notesMasterIdLst>
  <p:handoutMasterIdLst>
    <p:handoutMasterId r:id="rId40"/>
  </p:handoutMasterIdLst>
  <p:sldIdLst>
    <p:sldId id="973" r:id="rId3"/>
    <p:sldId id="906" r:id="rId4"/>
    <p:sldId id="293" r:id="rId5"/>
    <p:sldId id="907" r:id="rId6"/>
    <p:sldId id="908" r:id="rId7"/>
    <p:sldId id="909" r:id="rId8"/>
    <p:sldId id="910" r:id="rId9"/>
    <p:sldId id="911" r:id="rId10"/>
    <p:sldId id="912" r:id="rId11"/>
    <p:sldId id="913" r:id="rId12"/>
    <p:sldId id="920" r:id="rId13"/>
    <p:sldId id="921" r:id="rId14"/>
    <p:sldId id="922" r:id="rId15"/>
    <p:sldId id="923" r:id="rId16"/>
    <p:sldId id="924" r:id="rId17"/>
    <p:sldId id="925" r:id="rId18"/>
    <p:sldId id="926" r:id="rId19"/>
    <p:sldId id="927" r:id="rId20"/>
    <p:sldId id="928" r:id="rId21"/>
    <p:sldId id="929" r:id="rId22"/>
    <p:sldId id="930" r:id="rId23"/>
    <p:sldId id="931" r:id="rId24"/>
    <p:sldId id="941" r:id="rId25"/>
    <p:sldId id="942" r:id="rId26"/>
    <p:sldId id="943" r:id="rId27"/>
    <p:sldId id="932" r:id="rId28"/>
    <p:sldId id="933" r:id="rId29"/>
    <p:sldId id="934" r:id="rId30"/>
    <p:sldId id="949" r:id="rId31"/>
    <p:sldId id="950" r:id="rId32"/>
    <p:sldId id="951" r:id="rId33"/>
    <p:sldId id="961" r:id="rId34"/>
    <p:sldId id="498" r:id="rId35"/>
    <p:sldId id="613" r:id="rId36"/>
    <p:sldId id="405" r:id="rId37"/>
    <p:sldId id="493" r:id="rId3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973"/>
            <p14:sldId id="906"/>
            <p14:sldId id="293"/>
          </p14:sldIdLst>
        </p14:section>
        <p14:section name="Review" id="{F6CFAEAB-2DB6-4F4C-9A7C-FC97025A30A8}">
          <p14:sldIdLst>
            <p14:sldId id="907"/>
            <p14:sldId id="908"/>
            <p14:sldId id="909"/>
            <p14:sldId id="910"/>
            <p14:sldId id="911"/>
          </p14:sldIdLst>
        </p14:section>
        <p14:section name="Complex Loops" id="{F793AF21-0F36-423A-BD76-F369CDDA39B5}">
          <p14:sldIdLst>
            <p14:sldId id="912"/>
            <p14:sldId id="913"/>
            <p14:sldId id="920"/>
          </p14:sldIdLst>
        </p14:section>
        <p14:section name="Nested Loops" id="{31555A1E-D551-4892-844F-3506FD7E7D7A}">
          <p14:sldIdLst>
            <p14:sldId id="921"/>
            <p14:sldId id="922"/>
            <p14:sldId id="923"/>
            <p14:sldId id="924"/>
            <p14:sldId id="925"/>
            <p14:sldId id="926"/>
          </p14:sldIdLst>
        </p14:section>
        <p14:section name="Nested For-Loops" id="{6DAEE5F8-E78B-45A4-8E5F-2CDE39191979}">
          <p14:sldIdLst>
            <p14:sldId id="927"/>
            <p14:sldId id="928"/>
            <p14:sldId id="929"/>
            <p14:sldId id="930"/>
            <p14:sldId id="931"/>
            <p14:sldId id="941"/>
            <p14:sldId id="942"/>
            <p14:sldId id="943"/>
          </p14:sldIdLst>
        </p14:section>
        <p14:section name="Nested While Loops" id="{B11FB7AC-3A8A-4D42-A4C8-E7979C058878}">
          <p14:sldIdLst>
            <p14:sldId id="932"/>
            <p14:sldId id="933"/>
            <p14:sldId id="934"/>
            <p14:sldId id="949"/>
            <p14:sldId id="950"/>
            <p14:sldId id="951"/>
          </p14:sldIdLst>
        </p14:section>
        <p14:section name="Conclusion" id="{10E03AB1-9AA8-4E86-9A64-D741901E50A2}">
          <p14:sldIdLst>
            <p14:sldId id="961"/>
            <p14:sldId id="498"/>
            <p14:sldId id="613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02B0CA-FC54-4496-8BCA-5EF66A818D2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400" autoAdjust="0"/>
  </p:normalViewPr>
  <p:slideViewPr>
    <p:cSldViewPr>
      <p:cViewPr varScale="1">
        <p:scale>
          <a:sx n="95" d="100"/>
          <a:sy n="95" d="100"/>
        </p:scale>
        <p:origin x="114" y="34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10/8/2023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5B3CD96-D4A1-4504-A427-03010F9F11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5611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t>33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4934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5936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1C37313-7ED8-477E-BB62-0C95A8E2A3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2054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7D47B6C-B291-45F2-9221-B213E715AB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315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-nc-sa/4.0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685" y="1295400"/>
            <a:ext cx="2438052" cy="2639273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27411" y="1303142"/>
            <a:ext cx="8201721" cy="13638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4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0430" y="5576113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053212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4600568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021CC3F-D9DC-4239-BDB4-3A4D1E24BC3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8012" y="5208472"/>
            <a:ext cx="3624854" cy="111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56165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73938939-CAD1-4ED2-9931-85CBCCE4C1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36285" y="214842"/>
            <a:ext cx="2125527" cy="6544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97F48CA-B8BC-49A3-938F-60446E1D0AAD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608012" y="595562"/>
            <a:ext cx="5971742" cy="1157078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7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7500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065" y="576156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88" y="2649976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97" y="2649976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022" y="2649346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647" y="2643443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272" y="2649976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440" y="2649979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847399" y="2209249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847399" y="2209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241622" y="2209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688445" y="22028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128070" y="22028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567695" y="22028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007320" y="2209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427360" y="196667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DACE578-B10A-4B9B-8060-9A488C8714D6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ouTube Section Title Left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5102" y="295660"/>
            <a:ext cx="8381997" cy="13607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lang="en-US" sz="7200" b="1" kern="1200" baseline="0" dirty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1813" y="4572000"/>
            <a:ext cx="7619999" cy="199066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5400" b="1" kern="1200" baseline="0" dirty="0">
                <a:solidFill>
                  <a:srgbClr val="7F5000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90CB6-3C44-40AC-995B-F341130515D5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Picture 2" descr="A person holding the hands up&#10;&#10;Description automatically generated with low confidence">
            <a:extLst>
              <a:ext uri="{FF2B5EF4-FFF2-40B4-BE49-F238E27FC236}">
                <a16:creationId xmlns:a16="http://schemas.microsoft.com/office/drawing/2014/main" id="{CFA47733-E8BE-4DBD-AD0D-043A7C977F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388483"/>
            <a:ext cx="4037013" cy="6314193"/>
          </a:xfrm>
          <a:prstGeom prst="rect">
            <a:avLst/>
          </a:prstGeom>
          <a:effectLst>
            <a:outerShdw blurRad="63500" dist="25400" dir="108000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EA471FF-894B-4323-8A57-170298EF5F19}"/>
              </a:ext>
            </a:extLst>
          </p:cNvPr>
          <p:cNvSpPr/>
          <p:nvPr userDrawn="1"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41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ouTube Section Title Right Single H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625993" y="295660"/>
            <a:ext cx="8091922" cy="13607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7200" b="1" kern="1200" baseline="0" dirty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25993" y="4572000"/>
            <a:ext cx="8091922" cy="199066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lang="en-US" sz="5400" b="1" kern="1200" baseline="0" dirty="0">
                <a:solidFill>
                  <a:srgbClr val="7F5000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90CB6-3C44-40AC-995B-F341130515D5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3" descr="A picture containing person, standing, person, posing&#10;&#10;Description automatically generated">
            <a:extLst>
              <a:ext uri="{FF2B5EF4-FFF2-40B4-BE49-F238E27FC236}">
                <a16:creationId xmlns:a16="http://schemas.microsoft.com/office/drawing/2014/main" id="{F16A6009-295B-48E9-94EF-A8AAC5FE75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5612" y="494349"/>
            <a:ext cx="4724400" cy="620832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EA471FF-894B-4323-8A57-170298EF5F19}"/>
              </a:ext>
            </a:extLst>
          </p:cNvPr>
          <p:cNvSpPr/>
          <p:nvPr userDrawn="1"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66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t>8.10.2023 г.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53440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1609" y="5249556"/>
            <a:ext cx="969903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4714" y="3689937"/>
            <a:ext cx="1003693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689" y="1674000"/>
            <a:ext cx="119174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0087" y="2584290"/>
            <a:ext cx="2732243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8"/>
            <a:ext cx="8686327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740089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1609" y="5249556"/>
            <a:ext cx="969903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4714" y="3689937"/>
            <a:ext cx="1003693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689" y="1674000"/>
            <a:ext cx="119174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56165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4" y="1371603"/>
            <a:ext cx="8336097" cy="5105397"/>
          </a:xfrm>
          <a:prstGeom prst="rect">
            <a:avLst/>
          </a:prstGeo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6A5A40E9-F55B-48B7-BAF2-FCF5815844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36285" y="214842"/>
            <a:ext cx="2125527" cy="6544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6713C4D-0AC1-423F-ADC2-C9DFE79F1BC5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9449" y="4686353"/>
            <a:ext cx="10825164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79449" y="5560289"/>
            <a:ext cx="10825166" cy="63038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90CB6-3C44-40AC-995B-F341130515D5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722810" y="1688007"/>
            <a:ext cx="6934199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722811" y="2543471"/>
            <a:ext cx="6934201" cy="63038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90CB6-3C44-40AC-995B-F341130515D5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876672-528D-436E-8197-31854ABC0EF5}"/>
              </a:ext>
            </a:extLst>
          </p:cNvPr>
          <p:cNvSpPr>
            <a:spLocks noChangeAspect="1"/>
          </p:cNvSpPr>
          <p:nvPr userDrawn="1"/>
        </p:nvSpPr>
        <p:spPr>
          <a:xfrm>
            <a:off x="714008" y="73429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906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F785059-C1E1-47F3-A2A6-DAA07EB1C00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17525" y="211954"/>
            <a:ext cx="2144287" cy="6602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896840" cy="52760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1554EB-6BDC-4C12-A649-38C86874A953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63" y="1121144"/>
            <a:ext cx="9898049" cy="52760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E2F004A-BC13-4C9E-A9B9-16116611572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17525" y="211954"/>
            <a:ext cx="2144287" cy="66024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893896-E551-401A-80BB-82AC213637C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  <a:prstGeom prst="rect">
            <a:avLst/>
          </a:prstGeom>
        </p:spPr>
        <p:txBody>
          <a:bodyPr/>
          <a:lstStyle>
            <a:lvl2pPr marL="792000" indent="-360000">
              <a:defRPr/>
            </a:lvl2pPr>
            <a:lvl3pPr marL="1224000" indent="-360000">
              <a:defRPr/>
            </a:lvl3pPr>
            <a:lvl4pPr marL="1656000" indent="-360000">
              <a:defRPr/>
            </a:lvl4pPr>
            <a:lvl5pPr marL="2088000" indent="-36000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56165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1A7088A-565A-4D8B-A6E2-BCB6D4DA987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36285" y="214842"/>
            <a:ext cx="2125527" cy="6544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A69DE8-5F21-49BD-88E4-FB84A3FD0E70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56165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1A7088A-565A-4D8B-A6E2-BCB6D4DA987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36285" y="214842"/>
            <a:ext cx="2125527" cy="654470"/>
          </a:xfrm>
          <a:prstGeom prst="rect">
            <a:avLst/>
          </a:prstGeom>
        </p:spPr>
      </p:pic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6C3F95B5-176D-4A5F-BC28-ABFEE662D2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  <a:prstGeom prst="rect">
            <a:avLst/>
          </a:prstGeom>
        </p:spPr>
        <p:txBody>
          <a:bodyPr/>
          <a:lstStyle>
            <a:lvl1pPr marL="360363" marR="0" indent="-360363" algn="l" defTabSz="1218438" rtl="0" eaLnBrk="1" fontAlgn="auto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1227F04-8EAD-4FCE-8D3D-03DB3808E3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123" y="1949972"/>
            <a:ext cx="10958580" cy="2818817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wrap="square" lIns="179997" tIns="107998" rIns="179997" bIns="107998">
            <a:spAutoFit/>
          </a:bodyPr>
          <a:lstStyle>
            <a:lvl1pPr marL="0" marR="0" indent="0" algn="l" defTabSz="121843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None/>
              <a:tabLst/>
              <a:defRPr lang="en-US" sz="2400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  <a:p>
            <a:pPr marL="0" marR="0" lvl="0" indent="0" algn="l" defTabSz="121843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1"/>
              <a:t>…</a:t>
            </a:r>
          </a:p>
          <a:p>
            <a:pPr marL="0" marR="0" lvl="0" indent="0" algn="l" defTabSz="121843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1"/>
              <a:t>…</a:t>
            </a:r>
          </a:p>
          <a:p>
            <a:pPr marL="0" marR="0" lvl="0" indent="0" algn="l" defTabSz="121843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1"/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307191-CFDB-416E-86F3-DADC411FBEA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23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56165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77D6283F-3493-4809-B55A-7CE66763CD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36285" y="214842"/>
            <a:ext cx="2125527" cy="65447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7F8DF85-68AA-4C44-80BD-2BA1399684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323678" y="5239328"/>
            <a:ext cx="1695606" cy="118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83" r:id="rId4"/>
    <p:sldLayoutId id="2147483673" r:id="rId5"/>
    <p:sldLayoutId id="2147483674" r:id="rId6"/>
    <p:sldLayoutId id="2147483675" r:id="rId7"/>
    <p:sldLayoutId id="2147483681" r:id="rId8"/>
    <p:sldLayoutId id="2147483677" r:id="rId9"/>
    <p:sldLayoutId id="2147483679" r:id="rId10"/>
    <p:sldLayoutId id="2147483680" r:id="rId11"/>
    <p:sldLayoutId id="2147483699" r:id="rId12"/>
    <p:sldLayoutId id="2147483700" r:id="rId13"/>
    <p:sldLayoutId id="2147483701" r:id="rId14"/>
    <p:sldLayoutId id="214748370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792000" indent="-36000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24000" indent="-36000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656000" indent="-36000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88000" indent="-36000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sv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s://createx.bg/" TargetMode="External"/><Relationship Id="rId18" Type="http://schemas.openxmlformats.org/officeDocument/2006/relationships/image" Target="../media/image54.png"/><Relationship Id="rId26" Type="http://schemas.openxmlformats.org/officeDocument/2006/relationships/image" Target="../media/image58.png"/><Relationship Id="rId3" Type="http://schemas.openxmlformats.org/officeDocument/2006/relationships/hyperlink" Target="https://www.pharvision.ai/" TargetMode="External"/><Relationship Id="rId21" Type="http://schemas.openxmlformats.org/officeDocument/2006/relationships/hyperlink" Target="https://dxc.com/us/en" TargetMode="External"/><Relationship Id="rId7" Type="http://schemas.openxmlformats.org/officeDocument/2006/relationships/hyperlink" Target="https://www.careers.postbank.bg/" TargetMode="External"/><Relationship Id="rId12" Type="http://schemas.openxmlformats.org/officeDocument/2006/relationships/image" Target="../media/image51.png"/><Relationship Id="rId17" Type="http://schemas.openxmlformats.org/officeDocument/2006/relationships/hyperlink" Target="https://indeavr.com/careers/" TargetMode="External"/><Relationship Id="rId25" Type="http://schemas.openxmlformats.org/officeDocument/2006/relationships/hyperlink" Target="https://www.bosch-digital.com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29" Type="http://schemas.openxmlformats.org/officeDocument/2006/relationships/image" Target="../media/image6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hyperlink" Target="https://bg.coca-colahellenic.com/bg/working-with-us" TargetMode="External"/><Relationship Id="rId24" Type="http://schemas.openxmlformats.org/officeDocument/2006/relationships/image" Target="../media/image57.jpeg"/><Relationship Id="rId5" Type="http://schemas.openxmlformats.org/officeDocument/2006/relationships/hyperlink" Target="https://en.superhosting.bg/" TargetMode="External"/><Relationship Id="rId15" Type="http://schemas.openxmlformats.org/officeDocument/2006/relationships/hyperlink" Target="https://smartit.bg/" TargetMode="External"/><Relationship Id="rId23" Type="http://schemas.openxmlformats.org/officeDocument/2006/relationships/hyperlink" Target="https://ambitioned.com/" TargetMode="External"/><Relationship Id="rId28" Type="http://schemas.openxmlformats.org/officeDocument/2006/relationships/image" Target="../media/image59.png"/><Relationship Id="rId10" Type="http://schemas.openxmlformats.org/officeDocument/2006/relationships/image" Target="../media/image50.png"/><Relationship Id="rId19" Type="http://schemas.openxmlformats.org/officeDocument/2006/relationships/hyperlink" Target="https://www.draftkings.com/" TargetMode="External"/><Relationship Id="rId4" Type="http://schemas.openxmlformats.org/officeDocument/2006/relationships/image" Target="../media/image47.jpe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2.png"/><Relationship Id="rId22" Type="http://schemas.openxmlformats.org/officeDocument/2006/relationships/image" Target="../media/image56.png"/><Relationship Id="rId27" Type="http://schemas.openxmlformats.org/officeDocument/2006/relationships/hyperlink" Target="https://careers.flutterinternational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2CD7A0-71DD-2806-2E58-0C3B5420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1DB87-CC11-DCE8-F28F-BBD464B9B9A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211D1-B9F8-1923-AB9B-30E3E07EFC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A4E8B3D-5AB0-9B22-EA20-2C59D9BDF390}"/>
              </a:ext>
            </a:extLst>
          </p:cNvPr>
          <p:cNvGrpSpPr/>
          <p:nvPr/>
        </p:nvGrpSpPr>
        <p:grpSpPr>
          <a:xfrm>
            <a:off x="7036595" y="2209800"/>
            <a:ext cx="3061020" cy="2920584"/>
            <a:chOff x="455612" y="2140110"/>
            <a:chExt cx="2577780" cy="257778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438BD4F-861B-B165-B400-53CB0637A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17A6396-1803-24FC-A86A-FE1B25F7B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34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C1AC8-DB36-46DA-BD8C-DA1A19D0BA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For-loops may have different </a:t>
            </a:r>
            <a:r>
              <a:rPr lang="en-US" sz="3600" b="1" dirty="0">
                <a:solidFill>
                  <a:schemeClr val="bg1"/>
                </a:solidFill>
              </a:rPr>
              <a:t>steps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B139BF-19FD-4E88-A4F3-A098E553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Loops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62006-4FB2-49E5-AA61-ECCDD3B7C792}"/>
              </a:ext>
            </a:extLst>
          </p:cNvPr>
          <p:cNvSpPr txBox="1"/>
          <p:nvPr/>
        </p:nvSpPr>
        <p:spPr>
          <a:xfrm>
            <a:off x="2589212" y="1981200"/>
            <a:ext cx="7010400" cy="698237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eaLnBrk="0" hangingPunc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for (int </a:t>
            </a:r>
            <a:r>
              <a:rPr lang="en-US" sz="2800" dirty="0">
                <a:solidFill>
                  <a:schemeClr val="bg1"/>
                </a:solidFill>
              </a:rPr>
              <a:t>i = n</a:t>
            </a:r>
            <a:r>
              <a:rPr lang="en-US" sz="2800" dirty="0"/>
              <a:t>; </a:t>
            </a:r>
            <a:r>
              <a:rPr lang="en-US" sz="2800" dirty="0">
                <a:solidFill>
                  <a:schemeClr val="bg1"/>
                </a:solidFill>
              </a:rPr>
              <a:t>i &gt;= 1</a:t>
            </a:r>
            <a:r>
              <a:rPr lang="en-US" sz="2800" dirty="0"/>
              <a:t>; </a:t>
            </a:r>
            <a:r>
              <a:rPr lang="en-US" sz="2800" dirty="0">
                <a:solidFill>
                  <a:schemeClr val="bg1"/>
                </a:solidFill>
              </a:rPr>
              <a:t>i--</a:t>
            </a:r>
            <a:r>
              <a:rPr lang="en-US" sz="2800" dirty="0"/>
              <a:t>)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66166-3101-42EB-AD4B-E9EB604CD0C5}"/>
              </a:ext>
            </a:extLst>
          </p:cNvPr>
          <p:cNvSpPr txBox="1"/>
          <p:nvPr/>
        </p:nvSpPr>
        <p:spPr>
          <a:xfrm>
            <a:off x="2589212" y="3079881"/>
            <a:ext cx="7010400" cy="698237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eaLnBrk="0" hangingPunc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for (int </a:t>
            </a:r>
            <a:r>
              <a:rPr lang="en-US" sz="2800" dirty="0">
                <a:solidFill>
                  <a:schemeClr val="bg1"/>
                </a:solidFill>
              </a:rPr>
              <a:t>j = 1</a:t>
            </a:r>
            <a:r>
              <a:rPr lang="en-US" sz="2800" dirty="0"/>
              <a:t>; </a:t>
            </a:r>
            <a:r>
              <a:rPr lang="en-US" sz="2800" dirty="0">
                <a:solidFill>
                  <a:schemeClr val="bg1"/>
                </a:solidFill>
              </a:rPr>
              <a:t>j &lt;= n</a:t>
            </a:r>
            <a:r>
              <a:rPr lang="en-US" sz="2800" dirty="0"/>
              <a:t>; </a:t>
            </a:r>
            <a:r>
              <a:rPr lang="en-US" sz="2800" dirty="0">
                <a:solidFill>
                  <a:schemeClr val="bg1"/>
                </a:solidFill>
              </a:rPr>
              <a:t>j += 2</a:t>
            </a:r>
            <a:r>
              <a:rPr lang="en-US" sz="2800" dirty="0"/>
              <a:t>)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D6C61-5830-4433-8F47-47CD53FB6847}"/>
              </a:ext>
            </a:extLst>
          </p:cNvPr>
          <p:cNvSpPr txBox="1"/>
          <p:nvPr/>
        </p:nvSpPr>
        <p:spPr>
          <a:xfrm>
            <a:off x="2589212" y="4178562"/>
            <a:ext cx="7010400" cy="698237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eaLnBrk="0" hangingPunc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for (int </a:t>
            </a:r>
            <a:r>
              <a:rPr lang="en-US" sz="2800" dirty="0">
                <a:solidFill>
                  <a:schemeClr val="bg1"/>
                </a:solidFill>
              </a:rPr>
              <a:t>k = 1</a:t>
            </a:r>
            <a:r>
              <a:rPr lang="en-US" sz="2800" dirty="0"/>
              <a:t>; </a:t>
            </a:r>
            <a:r>
              <a:rPr lang="en-US" sz="2800" dirty="0">
                <a:solidFill>
                  <a:schemeClr val="bg1"/>
                </a:solidFill>
              </a:rPr>
              <a:t>k &lt;= n</a:t>
            </a:r>
            <a:r>
              <a:rPr lang="en-US" sz="2800" dirty="0"/>
              <a:t>; </a:t>
            </a:r>
            <a:r>
              <a:rPr lang="en-US" sz="2800" dirty="0">
                <a:solidFill>
                  <a:schemeClr val="bg1"/>
                </a:solidFill>
              </a:rPr>
              <a:t>k *= 2</a:t>
            </a:r>
            <a:r>
              <a:rPr lang="en-US" sz="2800" dirty="0"/>
              <a:t>)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14DE22-4DA9-4A02-B2C9-1A5D1736AAD2}"/>
              </a:ext>
            </a:extLst>
          </p:cNvPr>
          <p:cNvSpPr txBox="1"/>
          <p:nvPr/>
        </p:nvSpPr>
        <p:spPr>
          <a:xfrm>
            <a:off x="2589212" y="5287877"/>
            <a:ext cx="7010400" cy="698237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eaLnBrk="0" hangingPunc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for (int </a:t>
            </a:r>
            <a:r>
              <a:rPr lang="en-US" sz="2800" dirty="0">
                <a:solidFill>
                  <a:schemeClr val="bg1"/>
                </a:solidFill>
              </a:rPr>
              <a:t>d = n</a:t>
            </a:r>
            <a:r>
              <a:rPr lang="en-US" sz="2800" dirty="0"/>
              <a:t>; </a:t>
            </a:r>
            <a:r>
              <a:rPr lang="en-US" sz="2800" dirty="0">
                <a:solidFill>
                  <a:schemeClr val="bg1"/>
                </a:solidFill>
              </a:rPr>
              <a:t>d &gt; 0</a:t>
            </a:r>
            <a:r>
              <a:rPr lang="en-US" sz="2800" dirty="0"/>
              <a:t>; </a:t>
            </a:r>
            <a:r>
              <a:rPr lang="en-US" sz="2800" dirty="0">
                <a:solidFill>
                  <a:schemeClr val="bg1"/>
                </a:solidFill>
              </a:rPr>
              <a:t>d /= 2</a:t>
            </a:r>
            <a:r>
              <a:rPr lang="en-US" sz="2800" dirty="0"/>
              <a:t>) …</a:t>
            </a: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DDA20525-3A4D-410A-2402-4CD982DC2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655" y="1607561"/>
            <a:ext cx="1704393" cy="609538"/>
          </a:xfrm>
          <a:prstGeom prst="wedgeRoundRectCallout">
            <a:avLst>
              <a:gd name="adj1" fmla="val -75514"/>
              <a:gd name="adj2" fmla="val 382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Step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DE873B16-B279-22F9-894F-DE1ED09E8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655" y="2786804"/>
            <a:ext cx="1704393" cy="609538"/>
          </a:xfrm>
          <a:prstGeom prst="wedgeRoundRectCallout">
            <a:avLst>
              <a:gd name="adj1" fmla="val -70056"/>
              <a:gd name="adj2" fmla="val 41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Step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+2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E42EC1-4F4D-315D-3200-6761384DB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656" y="3829442"/>
            <a:ext cx="1524000" cy="609538"/>
          </a:xfrm>
          <a:prstGeom prst="wedgeRoundRectCallout">
            <a:avLst>
              <a:gd name="adj1" fmla="val -70056"/>
              <a:gd name="adj2" fmla="val 41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Step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*2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F1DB4DEC-BC1B-68EE-6FE9-75B0E58E5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012" y="4945670"/>
            <a:ext cx="1600199" cy="609538"/>
          </a:xfrm>
          <a:prstGeom prst="wedgeRoundRectCallout">
            <a:avLst>
              <a:gd name="adj1" fmla="val -70222"/>
              <a:gd name="adj2" fmla="val 520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Step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/2</a:t>
            </a:r>
          </a:p>
        </p:txBody>
      </p:sp>
    </p:spTree>
    <p:extLst>
      <p:ext uri="{BB962C8B-B14F-4D97-AF65-F5344CB8AC3E}">
        <p14:creationId xmlns:p14="http://schemas.microsoft.com/office/powerpoint/2010/main" val="77650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" grpId="0" animBg="1"/>
      <p:bldP spid="3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D356B5-B2DB-40E8-9A3D-DF56C2CB8D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214786"/>
            <a:ext cx="5751659" cy="5357075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(…)</a:t>
            </a:r>
            <a:r>
              <a:rPr lang="en-US" dirty="0"/>
              <a:t> loop repeats a block of code until an </a:t>
            </a:r>
            <a:r>
              <a:rPr lang="en-US" b="1" dirty="0"/>
              <a:t>exit condition</a:t>
            </a:r>
            <a:r>
              <a:rPr lang="en-US" dirty="0"/>
              <a:t> is met</a:t>
            </a:r>
          </a:p>
          <a:p>
            <a:pPr lvl="1"/>
            <a:r>
              <a:rPr lang="en-US" dirty="0"/>
              <a:t>The loop body is always executed at least </a:t>
            </a:r>
            <a:r>
              <a:rPr lang="en-US" b="1" dirty="0"/>
              <a:t>once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(…)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loop</a:t>
            </a:r>
            <a:r>
              <a:rPr lang="bg-BG" dirty="0"/>
              <a:t> </a:t>
            </a:r>
            <a:r>
              <a:rPr lang="en-US" dirty="0"/>
              <a:t>uses</a:t>
            </a:r>
            <a:r>
              <a:rPr lang="en-US" dirty="0">
                <a:sym typeface="Wingdings" panose="05000000000000000000" pitchFamily="2" charset="2"/>
              </a:rPr>
              <a:t> an </a:t>
            </a:r>
            <a:r>
              <a:rPr lang="en-US" dirty="0"/>
              <a:t>exit condition at the </a:t>
            </a:r>
            <a:r>
              <a:rPr lang="en-US" b="1" dirty="0"/>
              <a:t>start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(…)</a:t>
            </a:r>
            <a:r>
              <a:rPr lang="en-US" dirty="0"/>
              <a:t> loop uses an exit condition at the </a:t>
            </a:r>
            <a:r>
              <a:rPr lang="en-US" b="1" dirty="0"/>
              <a:t>end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0F9AEB-4250-4C6F-A8BA-DA731B32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Do…While Loops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BDB30A-769F-43FE-AEB6-01FA18226CDD}"/>
              </a:ext>
            </a:extLst>
          </p:cNvPr>
          <p:cNvSpPr txBox="1"/>
          <p:nvPr/>
        </p:nvSpPr>
        <p:spPr>
          <a:xfrm>
            <a:off x="6170612" y="1661594"/>
            <a:ext cx="5449076" cy="2834206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/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anose="020B0609020204030204" pitchFamily="49" charset="0"/>
              </a:rPr>
              <a:t>int i = 1;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lang="en-US" sz="3000" b="1" noProof="1">
                <a:latin typeface="Consolas" panose="020B0609020204030204" pitchFamily="49" charset="0"/>
              </a:rPr>
              <a:t> {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anose="020B0609020204030204" pitchFamily="49" charset="0"/>
              </a:rPr>
              <a:t>  Console.WriteLine(i);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anose="020B0609020204030204" pitchFamily="49" charset="0"/>
              </a:rPr>
              <a:t>  i++;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anose="020B0609020204030204" pitchFamily="49" charset="0"/>
              </a:rPr>
              <a:t>}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while (i &lt;</a:t>
            </a:r>
            <a:r>
              <a:rPr lang="bg-BG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 10)</a:t>
            </a:r>
            <a:r>
              <a:rPr lang="en-US" sz="3000" b="1" noProof="1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9072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FE8CF-58FC-4C88-A819-EB64BFCE28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B315D-0C1E-436B-B599-79762FC4D2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2811" y="2570017"/>
            <a:ext cx="6934201" cy="630383"/>
          </a:xfrm>
        </p:spPr>
        <p:txBody>
          <a:bodyPr/>
          <a:lstStyle/>
          <a:p>
            <a:r>
              <a:rPr lang="en-US" dirty="0"/>
              <a:t>Introduction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1603638"/>
            <a:ext cx="2143985" cy="214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6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E7D05D4-91BE-4B4A-A65A-DCB6187743BF}"/>
              </a:ext>
            </a:extLst>
          </p:cNvPr>
          <p:cNvSpPr/>
          <p:nvPr/>
        </p:nvSpPr>
        <p:spPr>
          <a:xfrm>
            <a:off x="5180012" y="4674607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2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060789-FAF1-4C8F-94BA-1219E7646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3299675"/>
          </a:xfrm>
        </p:spPr>
        <p:txBody>
          <a:bodyPr/>
          <a:lstStyle/>
          <a:p>
            <a:r>
              <a:rPr lang="en-US" sz="3600" dirty="0"/>
              <a:t>Imagine </a:t>
            </a:r>
            <a:r>
              <a:rPr lang="en-US" sz="3600" b="1" dirty="0"/>
              <a:t>how the clock works</a:t>
            </a:r>
            <a:endParaRPr lang="bg-BG" sz="3600" b="1" dirty="0"/>
          </a:p>
          <a:p>
            <a:pPr lvl="1"/>
            <a:r>
              <a:rPr lang="en-US" sz="3400" dirty="0"/>
              <a:t>A sequence of </a:t>
            </a:r>
            <a:r>
              <a:rPr lang="en-US" sz="3400" b="1" dirty="0">
                <a:solidFill>
                  <a:schemeClr val="bg1"/>
                </a:solidFill>
              </a:rPr>
              <a:t>iterations</a:t>
            </a:r>
          </a:p>
          <a:p>
            <a:pPr lvl="1"/>
            <a:r>
              <a:rPr lang="en-US" sz="3400" dirty="0"/>
              <a:t>At each iteration, </a:t>
            </a:r>
            <a:r>
              <a:rPr lang="en-US" sz="3400" b="1" dirty="0">
                <a:solidFill>
                  <a:schemeClr val="bg1"/>
                </a:solidFill>
              </a:rPr>
              <a:t>the</a:t>
            </a:r>
            <a:r>
              <a:rPr lang="en-US" sz="3400" b="1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rightmost digit</a:t>
            </a:r>
            <a:r>
              <a:rPr lang="en-US" sz="3400" b="1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is</a:t>
            </a:r>
            <a:r>
              <a:rPr lang="en-US" sz="3400" b="1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increased</a:t>
            </a:r>
          </a:p>
          <a:p>
            <a:pPr lvl="1"/>
            <a:r>
              <a:rPr lang="en-US" sz="3400" dirty="0"/>
              <a:t>When a digit </a:t>
            </a:r>
            <a:r>
              <a:rPr lang="en-US" sz="3400" b="1" dirty="0">
                <a:solidFill>
                  <a:schemeClr val="bg1"/>
                </a:solidFill>
              </a:rPr>
              <a:t>overflows</a:t>
            </a:r>
            <a:r>
              <a:rPr lang="en-US" sz="3400" dirty="0"/>
              <a:t> (reaches 10), it starts from </a:t>
            </a:r>
            <a:r>
              <a:rPr lang="en-US" sz="3400" b="1" dirty="0">
                <a:solidFill>
                  <a:schemeClr val="bg1"/>
                </a:solidFill>
              </a:rPr>
              <a:t>0</a:t>
            </a:r>
            <a:r>
              <a:rPr lang="en-US" sz="3400" dirty="0"/>
              <a:t> and the digit on its left is increased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06D0D0-633E-4A6E-9859-F66D74A4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Example: Clock</a:t>
            </a:r>
            <a:endParaRPr lang="bg-B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81133B-55A6-4ACB-91D5-73D3DBD1A17A}"/>
              </a:ext>
            </a:extLst>
          </p:cNvPr>
          <p:cNvSpPr/>
          <p:nvPr/>
        </p:nvSpPr>
        <p:spPr>
          <a:xfrm>
            <a:off x="1293812" y="4674607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DF649A-9B2A-494B-A834-23BCA39F6C7F}"/>
              </a:ext>
            </a:extLst>
          </p:cNvPr>
          <p:cNvSpPr/>
          <p:nvPr/>
        </p:nvSpPr>
        <p:spPr>
          <a:xfrm>
            <a:off x="2589212" y="4674607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68901C8-C62A-47CE-B6A5-9B0893A35B12}"/>
              </a:ext>
            </a:extLst>
          </p:cNvPr>
          <p:cNvSpPr/>
          <p:nvPr/>
        </p:nvSpPr>
        <p:spPr>
          <a:xfrm>
            <a:off x="3884612" y="4674607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505DBA3-BB2F-4044-A255-344B77E60515}"/>
              </a:ext>
            </a:extLst>
          </p:cNvPr>
          <p:cNvSpPr/>
          <p:nvPr/>
        </p:nvSpPr>
        <p:spPr>
          <a:xfrm>
            <a:off x="5180012" y="4674607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1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41391D-E238-46EE-B6DC-3B824754A711}"/>
              </a:ext>
            </a:extLst>
          </p:cNvPr>
          <p:cNvSpPr/>
          <p:nvPr/>
        </p:nvSpPr>
        <p:spPr>
          <a:xfrm>
            <a:off x="5180012" y="4674607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A3E3A00-BD55-47C2-9AA3-A5533431985B}"/>
              </a:ext>
            </a:extLst>
          </p:cNvPr>
          <p:cNvSpPr/>
          <p:nvPr/>
        </p:nvSpPr>
        <p:spPr>
          <a:xfrm>
            <a:off x="5180012" y="4674607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3D2D80E-C08C-47BC-9194-6C39F8F189F7}"/>
              </a:ext>
            </a:extLst>
          </p:cNvPr>
          <p:cNvSpPr/>
          <p:nvPr/>
        </p:nvSpPr>
        <p:spPr>
          <a:xfrm>
            <a:off x="3884612" y="4674607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1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8429A72-7B68-4B12-8687-EE5268B5B0F7}"/>
              </a:ext>
            </a:extLst>
          </p:cNvPr>
          <p:cNvSpPr/>
          <p:nvPr/>
        </p:nvSpPr>
        <p:spPr>
          <a:xfrm>
            <a:off x="5180012" y="4674607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68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  <p:bldP spid="9" grpId="0" animBg="1"/>
      <p:bldP spid="10" grpId="0" animBg="1"/>
      <p:bldP spid="13" grpId="0" animBg="1"/>
      <p:bldP spid="13" grpId="1" animBg="1"/>
      <p:bldP spid="11" grpId="0" animBg="1"/>
      <p:bldP spid="11" grpId="1" animBg="1"/>
      <p:bldP spid="12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07AB5-7AEF-4E5D-8811-5B6F51606A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23BE5C-C780-46FB-AAED-3F49F359D1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Loops Inside Other Loops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672A02-AFB6-443F-B5A4-8FC891BE8364}"/>
              </a:ext>
            </a:extLst>
          </p:cNvPr>
          <p:cNvGrpSpPr/>
          <p:nvPr/>
        </p:nvGrpSpPr>
        <p:grpSpPr>
          <a:xfrm>
            <a:off x="1446212" y="1143000"/>
            <a:ext cx="2209800" cy="2670266"/>
            <a:chOff x="4513972" y="1066800"/>
            <a:chExt cx="3160879" cy="36576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7500B4-CF8E-4A5B-93FE-0CDAE0CEA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24F36DC-5FE7-446C-8EC0-F711B7AE5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8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5F7A3-DA10-4D9D-B5C7-36B8DB72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AF79B-4841-46D8-8A4C-A450069440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99077" y="990600"/>
            <a:ext cx="10219835" cy="5276048"/>
          </a:xfrm>
        </p:spPr>
        <p:txBody>
          <a:bodyPr/>
          <a:lstStyle/>
          <a:p>
            <a:r>
              <a:rPr lang="en-US" dirty="0"/>
              <a:t>We can nest a </a:t>
            </a:r>
            <a:r>
              <a:rPr lang="en-US" b="1" dirty="0"/>
              <a:t>loop inside another loop</a:t>
            </a:r>
            <a:r>
              <a:rPr lang="en-US" dirty="0"/>
              <a:t>: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1CDD773-3205-46A2-BEFA-99C0D1CD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937" y="1752600"/>
            <a:ext cx="7315200" cy="4434644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/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600" b="1" noProof="1">
                <a:latin typeface="Consolas" pitchFamily="49" charset="0"/>
              </a:rPr>
              <a:t> = 3;</a:t>
            </a:r>
          </a:p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for (int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row = 1</a:t>
            </a:r>
            <a:r>
              <a:rPr lang="en-US" sz="2600" b="1" noProof="1">
                <a:latin typeface="Consolas" pitchFamily="49" charset="0"/>
              </a:rPr>
              <a:t>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row</a:t>
            </a:r>
            <a:r>
              <a:rPr lang="en-US" sz="2600" b="1" noProof="1"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&lt;=</a:t>
            </a:r>
            <a:r>
              <a:rPr lang="en-US" sz="2600" b="1" noProof="1"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600" b="1" noProof="1">
                <a:latin typeface="Consolas" pitchFamily="49" charset="0"/>
              </a:rPr>
              <a:t>; row++) </a:t>
            </a:r>
          </a:p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for (int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col = 1</a:t>
            </a:r>
            <a:r>
              <a:rPr lang="en-US" sz="2600" b="1" noProof="1">
                <a:latin typeface="Consolas" pitchFamily="49" charset="0"/>
              </a:rPr>
              <a:t>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col &lt;= n</a:t>
            </a:r>
            <a:r>
              <a:rPr lang="en-US" sz="2600" b="1" noProof="1">
                <a:latin typeface="Consolas" pitchFamily="49" charset="0"/>
              </a:rPr>
              <a:t>; col++) </a:t>
            </a:r>
          </a:p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{</a:t>
            </a:r>
          </a:p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  Console.Write("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*</a:t>
            </a:r>
            <a:r>
              <a:rPr lang="en-US" sz="2600" b="1" noProof="1">
                <a:latin typeface="Consolas" pitchFamily="49" charset="0"/>
              </a:rPr>
              <a:t>"); </a:t>
            </a:r>
          </a:p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Console.WriteLine();</a:t>
            </a:r>
          </a:p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B4DF3F-43AC-46D4-A433-B46E03BEA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6812" y="4648200"/>
            <a:ext cx="1487253" cy="156287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302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734D1F-3AFC-404E-BF0D-54384AB854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Nested loops == several </a:t>
            </a:r>
            <a:r>
              <a:rPr lang="en-US" b="1" dirty="0">
                <a:solidFill>
                  <a:schemeClr val="bg1"/>
                </a:solidFill>
              </a:rPr>
              <a:t>loops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placed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inside each other</a:t>
            </a:r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Nested loops </a:t>
            </a:r>
            <a:r>
              <a:rPr lang="en-US" dirty="0"/>
              <a:t>are used: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To execute multiple times an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which </a:t>
            </a:r>
            <a:r>
              <a:rPr lang="en-US" b="1" dirty="0">
                <a:solidFill>
                  <a:schemeClr val="bg1"/>
                </a:solidFill>
              </a:rPr>
              <a:t>executes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multiple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To implement more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br>
              <a:rPr lang="en-US" dirty="0"/>
            </a:br>
            <a:r>
              <a:rPr lang="en-US" dirty="0"/>
              <a:t>calculations and program logic</a:t>
            </a:r>
          </a:p>
          <a:p>
            <a:endParaRPr lang="bg-BG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7B369C6-D548-4E3E-82CB-4E9E7400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7964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B9256B-39AC-4C8A-B247-3E19426B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Levels of Nested Loops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0730C-103F-4257-8600-E3CE23438D48}"/>
              </a:ext>
            </a:extLst>
          </p:cNvPr>
          <p:cNvSpPr txBox="1"/>
          <p:nvPr/>
        </p:nvSpPr>
        <p:spPr>
          <a:xfrm>
            <a:off x="455612" y="1487852"/>
            <a:ext cx="8763000" cy="4873226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eaLnBrk="0" hangingPunct="0">
              <a:spcBef>
                <a:spcPts val="3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for (int </a:t>
            </a:r>
            <a:r>
              <a:rPr lang="en-US" sz="2800" dirty="0">
                <a:solidFill>
                  <a:schemeClr val="bg1"/>
                </a:solidFill>
              </a:rPr>
              <a:t>floor</a:t>
            </a:r>
            <a:r>
              <a:rPr lang="en-US" sz="2800" dirty="0"/>
              <a:t> = 1; </a:t>
            </a:r>
            <a:r>
              <a:rPr lang="en-US" sz="2800" dirty="0">
                <a:solidFill>
                  <a:schemeClr val="bg1"/>
                </a:solidFill>
              </a:rPr>
              <a:t>floor</a:t>
            </a:r>
            <a:r>
              <a:rPr lang="en-US" sz="2800" dirty="0"/>
              <a:t> &lt;= n; </a:t>
            </a:r>
            <a:r>
              <a:rPr lang="en-US" sz="2800" dirty="0">
                <a:solidFill>
                  <a:schemeClr val="bg1"/>
                </a:solidFill>
              </a:rPr>
              <a:t>floor++</a:t>
            </a:r>
            <a:r>
              <a:rPr lang="en-US" sz="2800" dirty="0"/>
              <a:t>) </a:t>
            </a:r>
          </a:p>
          <a:p>
            <a:pPr eaLnBrk="0" hangingPunct="0">
              <a:spcBef>
                <a:spcPts val="3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{</a:t>
            </a:r>
          </a:p>
          <a:p>
            <a:pPr eaLnBrk="0" hangingPunct="0">
              <a:spcBef>
                <a:spcPts val="3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for (int </a:t>
            </a:r>
            <a:r>
              <a:rPr lang="en-US" sz="2800" dirty="0">
                <a:solidFill>
                  <a:schemeClr val="bg1"/>
                </a:solidFill>
              </a:rPr>
              <a:t>row</a:t>
            </a:r>
            <a:r>
              <a:rPr lang="en-US" sz="2800" dirty="0"/>
              <a:t> = 1; </a:t>
            </a:r>
            <a:r>
              <a:rPr lang="en-US" sz="2800" dirty="0">
                <a:solidFill>
                  <a:schemeClr val="bg1"/>
                </a:solidFill>
              </a:rPr>
              <a:t>row</a:t>
            </a:r>
            <a:r>
              <a:rPr lang="en-US" sz="2800" dirty="0"/>
              <a:t> &lt;= n; </a:t>
            </a:r>
            <a:r>
              <a:rPr lang="en-US" sz="2800" dirty="0">
                <a:solidFill>
                  <a:schemeClr val="bg1"/>
                </a:solidFill>
              </a:rPr>
              <a:t>row++</a:t>
            </a:r>
            <a:r>
              <a:rPr lang="en-US" sz="2800" dirty="0"/>
              <a:t>) </a:t>
            </a:r>
          </a:p>
          <a:p>
            <a:pPr eaLnBrk="0" hangingPunct="0">
              <a:spcBef>
                <a:spcPts val="3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{</a:t>
            </a:r>
          </a:p>
          <a:p>
            <a:pPr eaLnBrk="0" hangingPunct="0">
              <a:spcBef>
                <a:spcPts val="3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 for (int </a:t>
            </a:r>
            <a:r>
              <a:rPr lang="en-US" sz="2800" dirty="0">
                <a:solidFill>
                  <a:schemeClr val="bg1"/>
                </a:solidFill>
              </a:rPr>
              <a:t>col</a:t>
            </a:r>
            <a:r>
              <a:rPr lang="en-US" sz="2800" dirty="0"/>
              <a:t> = 1; </a:t>
            </a:r>
            <a:r>
              <a:rPr lang="en-US" sz="2800" dirty="0">
                <a:solidFill>
                  <a:schemeClr val="bg1"/>
                </a:solidFill>
              </a:rPr>
              <a:t>col</a:t>
            </a:r>
            <a:r>
              <a:rPr lang="en-US" sz="2800" dirty="0"/>
              <a:t> &lt;= n; </a:t>
            </a:r>
            <a:r>
              <a:rPr lang="en-US" sz="2800" dirty="0">
                <a:solidFill>
                  <a:schemeClr val="bg1"/>
                </a:solidFill>
              </a:rPr>
              <a:t>col++</a:t>
            </a:r>
            <a:r>
              <a:rPr lang="en-US" sz="2800" dirty="0"/>
              <a:t>) </a:t>
            </a:r>
          </a:p>
          <a:p>
            <a:pPr eaLnBrk="0" hangingPunct="0">
              <a:spcBef>
                <a:spcPts val="3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 {</a:t>
            </a:r>
          </a:p>
          <a:p>
            <a:pPr eaLnBrk="0" hangingPunct="0">
              <a:spcBef>
                <a:spcPts val="3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   </a:t>
            </a:r>
            <a:r>
              <a:rPr lang="en-US" sz="2800" dirty="0">
                <a:solidFill>
                  <a:schemeClr val="accent2"/>
                </a:solidFill>
              </a:rPr>
              <a:t>// …</a:t>
            </a:r>
          </a:p>
          <a:p>
            <a:pPr eaLnBrk="0" hangingPunct="0">
              <a:spcBef>
                <a:spcPts val="3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 }</a:t>
            </a:r>
          </a:p>
          <a:p>
            <a:pPr eaLnBrk="0" hangingPunct="0">
              <a:spcBef>
                <a:spcPts val="3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}</a:t>
            </a:r>
          </a:p>
          <a:p>
            <a:pPr eaLnBrk="0" hangingPunct="0">
              <a:spcBef>
                <a:spcPts val="3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B2B8187-F8D5-4147-B9B2-B4035AA88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2" y="3962400"/>
            <a:ext cx="3810000" cy="1066800"/>
          </a:xfrm>
          <a:prstGeom prst="wedgeRoundRectCallout">
            <a:avLst>
              <a:gd name="adj1" fmla="val -57742"/>
              <a:gd name="adj2" fmla="val -478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rgbClr val="FFFFFF"/>
                </a:solidFill>
              </a:rPr>
              <a:t>The loop variable names must be different</a:t>
            </a:r>
          </a:p>
        </p:txBody>
      </p:sp>
    </p:spTree>
    <p:extLst>
      <p:ext uri="{BB962C8B-B14F-4D97-AF65-F5344CB8AC3E}">
        <p14:creationId xmlns:p14="http://schemas.microsoft.com/office/powerpoint/2010/main" val="148322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84293-9E9B-4708-85B1-882AE9E28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Nested For-Loops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9FA0F-6DC1-43C4-9E84-E383C9D52F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For-Loop Inside a For-Loop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A4BF41-A7A3-42E5-BC1F-083D26BB06A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 rot="10800000">
            <a:off x="989012" y="1044955"/>
            <a:ext cx="2978654" cy="29786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AD0DFB-D47C-4C83-888C-0D472EB9A83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 rot="14271673">
            <a:off x="1725730" y="1766683"/>
            <a:ext cx="1529581" cy="152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3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31105A-FF56-4710-A515-0A48AB7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For Loops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46212" y="1066800"/>
            <a:ext cx="10401451" cy="5254192"/>
          </a:xfrm>
        </p:spPr>
        <p:txBody>
          <a:bodyPr/>
          <a:lstStyle/>
          <a:p>
            <a:r>
              <a:rPr lang="en-US" dirty="0"/>
              <a:t>The syntax for a </a:t>
            </a:r>
            <a:r>
              <a:rPr lang="en-US" b="1" dirty="0">
                <a:solidFill>
                  <a:schemeClr val="bg1"/>
                </a:solidFill>
              </a:rPr>
              <a:t>nested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 </a:t>
            </a:r>
            <a:r>
              <a:rPr lang="en-US" sz="3200" b="1" dirty="0">
                <a:solidFill>
                  <a:schemeClr val="bg1"/>
                </a:solidFill>
              </a:rPr>
              <a:t>loop</a:t>
            </a:r>
            <a:r>
              <a:rPr lang="en-US" dirty="0"/>
              <a:t> in C# is as follows:</a:t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26A2607-E6D4-46CA-AF39-9EFED9610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1692745"/>
            <a:ext cx="8077201" cy="471164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/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Outer Loop</a:t>
            </a:r>
            <a:endParaRPr lang="en-US" sz="2800" b="1" noProof="1">
              <a:latin typeface="Consolas" pitchFamily="49" charset="0"/>
            </a:endParaRPr>
          </a:p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for (init; condition; increment) </a:t>
            </a:r>
          </a:p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  // Inner Loop</a:t>
            </a:r>
          </a:p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for (init; condition; increment) </a:t>
            </a:r>
          </a:p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{ 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Commands</a:t>
            </a:r>
            <a:endParaRPr lang="en-US" sz="2800" b="1" noProof="1">
              <a:latin typeface="Consolas" pitchFamily="49" charset="0"/>
            </a:endParaRPr>
          </a:p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}</a:t>
            </a:r>
          </a:p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377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6280" y="1280612"/>
            <a:ext cx="9018532" cy="4592402"/>
          </a:xfrm>
        </p:spPr>
        <p:txBody>
          <a:bodyPr wrap="square">
            <a:spAutoFit/>
          </a:bodyPr>
          <a:lstStyle/>
          <a:p>
            <a:pPr latinLnBrk="0">
              <a:lnSpc>
                <a:spcPct val="95000"/>
              </a:lnSpc>
            </a:pPr>
            <a:r>
              <a:rPr lang="en-US" sz="3600" b="1" dirty="0"/>
              <a:t>Review</a:t>
            </a:r>
            <a:r>
              <a:rPr lang="en-US" sz="3600" dirty="0"/>
              <a:t> from the Previous Lesson</a:t>
            </a:r>
          </a:p>
          <a:p>
            <a:pPr latinLnBrk="0">
              <a:lnSpc>
                <a:spcPct val="95000"/>
              </a:lnSpc>
            </a:pPr>
            <a:r>
              <a:rPr lang="en-US" sz="3600" dirty="0"/>
              <a:t>Complex Loops </a:t>
            </a:r>
          </a:p>
          <a:p>
            <a:pPr latinLnBrk="0">
              <a:lnSpc>
                <a:spcPct val="95000"/>
              </a:lnSpc>
            </a:pPr>
            <a:r>
              <a:rPr lang="en-US" sz="3600" dirty="0"/>
              <a:t>Introduction to </a:t>
            </a:r>
            <a:r>
              <a:rPr lang="en-US" sz="3600" b="1" dirty="0"/>
              <a:t>Nested Loops</a:t>
            </a:r>
          </a:p>
          <a:p>
            <a:pPr latinLnBrk="0">
              <a:lnSpc>
                <a:spcPct val="95000"/>
              </a:lnSpc>
            </a:pPr>
            <a:r>
              <a:rPr lang="en-US" sz="3600" b="1" dirty="0"/>
              <a:t>Nested Loops</a:t>
            </a:r>
            <a:r>
              <a:rPr lang="en-US" sz="3600" dirty="0"/>
              <a:t>: Loops inside Loops</a:t>
            </a:r>
          </a:p>
          <a:p>
            <a:pPr lvl="1">
              <a:lnSpc>
                <a:spcPct val="95000"/>
              </a:lnSpc>
            </a:pPr>
            <a:r>
              <a:rPr lang="en-US" sz="3400" dirty="0"/>
              <a:t>Nested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400" dirty="0"/>
              <a:t> Loops</a:t>
            </a:r>
          </a:p>
          <a:p>
            <a:pPr lvl="1">
              <a:lnSpc>
                <a:spcPct val="95000"/>
              </a:lnSpc>
            </a:pPr>
            <a:r>
              <a:rPr lang="en-US" sz="3400" dirty="0"/>
              <a:t>Nested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400" dirty="0"/>
              <a:t> Loops</a:t>
            </a:r>
          </a:p>
          <a:p>
            <a:pPr lvl="1">
              <a:lnSpc>
                <a:spcPct val="95000"/>
              </a:lnSpc>
            </a:pPr>
            <a:r>
              <a:rPr lang="en-US" sz="3400" dirty="0"/>
              <a:t>Combining Nested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400" dirty="0"/>
              <a:t> Loops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D02C4-C03F-45BF-AD7A-FEA01DC24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263" y="1600200"/>
            <a:ext cx="1832208" cy="245067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320AECD-8CF1-4BBE-AB80-77E4B1B6D4A7}"/>
              </a:ext>
            </a:extLst>
          </p:cNvPr>
          <p:cNvGrpSpPr/>
          <p:nvPr/>
        </p:nvGrpSpPr>
        <p:grpSpPr>
          <a:xfrm>
            <a:off x="9605723" y="4449500"/>
            <a:ext cx="2051289" cy="1896483"/>
            <a:chOff x="7694612" y="2157281"/>
            <a:chExt cx="1864808" cy="172407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9135CEE-81A4-41A9-811B-733C579739FE}"/>
                </a:ext>
              </a:extLst>
            </p:cNvPr>
            <p:cNvSpPr/>
            <p:nvPr/>
          </p:nvSpPr>
          <p:spPr>
            <a:xfrm>
              <a:off x="7783610" y="2157281"/>
              <a:ext cx="1775810" cy="17240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8" name="Текстово поле 2">
              <a:extLst>
                <a:ext uri="{FF2B5EF4-FFF2-40B4-BE49-F238E27FC236}">
                  <a16:creationId xmlns:a16="http://schemas.microsoft.com/office/drawing/2014/main" id="{A3DCD8D2-945D-49D5-BEB7-A036807E2FC2}"/>
                </a:ext>
              </a:extLst>
            </p:cNvPr>
            <p:cNvSpPr txBox="1"/>
            <p:nvPr/>
          </p:nvSpPr>
          <p:spPr>
            <a:xfrm>
              <a:off x="7694612" y="2429278"/>
              <a:ext cx="17632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noProof="1">
                  <a:solidFill>
                    <a:srgbClr val="FFF7EB"/>
                  </a:solidFill>
                  <a:latin typeface="Consolas" panose="020B0609020204030204" pitchFamily="49" charset="0"/>
                </a:rPr>
                <a:t>for</a:t>
              </a:r>
              <a:r>
                <a:rPr lang="bg-BG" sz="2400" b="1" noProof="1">
                  <a:solidFill>
                    <a:srgbClr val="FFF7EB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b="1" noProof="1">
                  <a:solidFill>
                    <a:srgbClr val="FFF7EB"/>
                  </a:solidFill>
                  <a:latin typeface="Consolas" panose="020B0609020204030204" pitchFamily="49" charset="0"/>
                </a:rPr>
                <a:t>(</a:t>
              </a:r>
              <a:r>
                <a:rPr lang="bg-BG" sz="2400" b="1" noProof="1">
                  <a:solidFill>
                    <a:srgbClr val="FFF7EB"/>
                  </a:solidFill>
                  <a:latin typeface="Consolas" panose="020B0609020204030204" pitchFamily="49" charset="0"/>
                </a:rPr>
                <a:t>…</a:t>
              </a:r>
              <a:r>
                <a:rPr lang="en-US" sz="2400" b="1" noProof="1">
                  <a:solidFill>
                    <a:srgbClr val="FFF7EB"/>
                  </a:solidFill>
                  <a:latin typeface="Consolas" panose="020B0609020204030204" pitchFamily="49" charset="0"/>
                </a:rPr>
                <a:t>)</a:t>
              </a:r>
              <a:endParaRPr lang="bg-BG" sz="2400" b="1" noProof="1">
                <a:solidFill>
                  <a:srgbClr val="FFF7EB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2400" b="1" noProof="1">
                  <a:solidFill>
                    <a:srgbClr val="FFF7EB"/>
                  </a:solidFill>
                  <a:latin typeface="Consolas" panose="020B0609020204030204" pitchFamily="49" charset="0"/>
                </a:rPr>
                <a:t>  for</a:t>
              </a:r>
              <a:r>
                <a:rPr lang="bg-BG" sz="2400" b="1" noProof="1">
                  <a:solidFill>
                    <a:srgbClr val="FFF7EB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b="1" noProof="1">
                  <a:solidFill>
                    <a:srgbClr val="FFF7EB"/>
                  </a:solidFill>
                  <a:latin typeface="Consolas" panose="020B0609020204030204" pitchFamily="49" charset="0"/>
                </a:rPr>
                <a:t>(</a:t>
              </a:r>
              <a:r>
                <a:rPr lang="bg-BG" sz="2400" b="1" noProof="1">
                  <a:solidFill>
                    <a:srgbClr val="FFF7EB"/>
                  </a:solidFill>
                  <a:latin typeface="Consolas" panose="020B0609020204030204" pitchFamily="49" charset="0"/>
                </a:rPr>
                <a:t>…</a:t>
              </a:r>
              <a:r>
                <a:rPr lang="en-US" sz="2400" b="1" noProof="1">
                  <a:solidFill>
                    <a:srgbClr val="FFF7EB"/>
                  </a:solidFill>
                  <a:latin typeface="Consolas" panose="020B0609020204030204" pitchFamily="49" charset="0"/>
                </a:rPr>
                <a:t>)</a:t>
              </a:r>
              <a:endParaRPr lang="bg-BG" sz="2400" b="1" noProof="1">
                <a:solidFill>
                  <a:srgbClr val="FFF7EB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2400" b="1" noProof="1">
                  <a:solidFill>
                    <a:srgbClr val="FFF7EB"/>
                  </a:solidFill>
                  <a:latin typeface="Consolas" panose="020B0609020204030204" pitchFamily="49" charset="0"/>
                </a:rPr>
                <a:t>   { … 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48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E1B2F9-36AE-4F26-B8C2-5F074C60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Nested For Loops</a:t>
            </a:r>
            <a:endParaRPr lang="bg-BG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F66949A-F914-45B5-86C9-F0429565B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16" y="1472171"/>
            <a:ext cx="8440086" cy="5065586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/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int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rows</a:t>
            </a:r>
            <a:r>
              <a:rPr lang="en-US" sz="2700" b="1" noProof="1">
                <a:latin typeface="Consolas" pitchFamily="49" charset="0"/>
              </a:rPr>
              <a:t> = 3;</a:t>
            </a:r>
          </a:p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int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columns</a:t>
            </a:r>
            <a:r>
              <a:rPr lang="en-US" sz="2700" b="1" noProof="1">
                <a:latin typeface="Consolas" pitchFamily="49" charset="0"/>
              </a:rPr>
              <a:t> = 2;</a:t>
            </a:r>
          </a:p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for (int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r = 1</a:t>
            </a:r>
            <a:r>
              <a:rPr lang="en-US" sz="2700" b="1" noProof="1">
                <a:latin typeface="Consolas" pitchFamily="49" charset="0"/>
              </a:rPr>
              <a:t>;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700" b="1" noProof="1">
                <a:latin typeface="Consolas" pitchFamily="49" charset="0"/>
              </a:rPr>
              <a:t>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&lt;=</a:t>
            </a:r>
            <a:r>
              <a:rPr lang="en-US" sz="2700" b="1" noProof="1">
                <a:latin typeface="Consolas" pitchFamily="49" charset="0"/>
              </a:rPr>
              <a:t>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rows</a:t>
            </a:r>
            <a:r>
              <a:rPr lang="en-US" sz="2700" b="1" noProof="1">
                <a:latin typeface="Consolas" pitchFamily="49" charset="0"/>
              </a:rPr>
              <a:t>; r++) </a:t>
            </a:r>
          </a:p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{</a:t>
            </a:r>
          </a:p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Console.WriteLine("row = " + r);</a:t>
            </a:r>
          </a:p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for (int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c = 1</a:t>
            </a:r>
            <a:r>
              <a:rPr lang="en-US" sz="2700" b="1" noProof="1">
                <a:latin typeface="Consolas" pitchFamily="49" charset="0"/>
              </a:rPr>
              <a:t>;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c &lt;= columns</a:t>
            </a:r>
            <a:r>
              <a:rPr lang="en-US" sz="2700" b="1" noProof="1">
                <a:latin typeface="Consolas" pitchFamily="49" charset="0"/>
              </a:rPr>
              <a:t>; c++) </a:t>
            </a:r>
          </a:p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 {</a:t>
            </a:r>
          </a:p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   Console.WriteLine("  column = " + c);</a:t>
            </a:r>
          </a:p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 }</a:t>
            </a:r>
            <a:endParaRPr lang="en-US" sz="27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20531F-5395-4E81-8F2B-F35AE1E8B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386" y="1472171"/>
            <a:ext cx="2511816" cy="3542092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/>
          <a:p>
            <a:pPr defTabSz="1218438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row = 1</a:t>
            </a:r>
          </a:p>
          <a:p>
            <a:pPr defTabSz="1218438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 column = 1</a:t>
            </a:r>
          </a:p>
          <a:p>
            <a:pPr defTabSz="1218438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 column = 2</a:t>
            </a:r>
          </a:p>
          <a:p>
            <a:pPr defTabSz="1218438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row = 2</a:t>
            </a:r>
          </a:p>
          <a:p>
            <a:pPr defTabSz="1218438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 column = 1</a:t>
            </a:r>
          </a:p>
          <a:p>
            <a:pPr defTabSz="1218438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 column = 2</a:t>
            </a:r>
          </a:p>
          <a:p>
            <a:pPr defTabSz="1218438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row = 3</a:t>
            </a:r>
          </a:p>
          <a:p>
            <a:pPr defTabSz="1218438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 column = 1</a:t>
            </a:r>
          </a:p>
          <a:p>
            <a:pPr defTabSz="1218438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 column = 2</a:t>
            </a:r>
          </a:p>
        </p:txBody>
      </p:sp>
    </p:spTree>
    <p:extLst>
      <p:ext uri="{BB962C8B-B14F-4D97-AF65-F5344CB8AC3E}">
        <p14:creationId xmlns:p14="http://schemas.microsoft.com/office/powerpoint/2010/main" val="335221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0D8E0F-8B4D-4460-A374-6E302F075E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print a </a:t>
            </a:r>
            <a:r>
              <a:rPr lang="en-US" b="1" dirty="0"/>
              <a:t>triangle of stars </a:t>
            </a:r>
            <a:r>
              <a:rPr lang="en-US" dirty="0"/>
              <a:t>like shown below:</a:t>
            </a:r>
          </a:p>
          <a:p>
            <a:pPr lvl="1"/>
            <a:r>
              <a:rPr lang="en-US" dirty="0"/>
              <a:t>Read the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 of a triangle from the console</a:t>
            </a:r>
          </a:p>
          <a:p>
            <a:pPr lvl="1"/>
            <a:r>
              <a:rPr lang="en-US" dirty="0"/>
              <a:t>Print a </a:t>
            </a:r>
            <a:r>
              <a:rPr lang="en-US" b="1" dirty="0">
                <a:solidFill>
                  <a:schemeClr val="bg1"/>
                </a:solidFill>
              </a:rPr>
              <a:t>triangle of stars</a:t>
            </a:r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80B9E2-6551-4335-A666-03D3B5A1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Triangle of Stars</a:t>
            </a:r>
            <a:endParaRPr lang="bg-B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EC1FCD-F9E7-4E7B-8B0E-287337356153}"/>
              </a:ext>
            </a:extLst>
          </p:cNvPr>
          <p:cNvSpPr txBox="1"/>
          <p:nvPr/>
        </p:nvSpPr>
        <p:spPr>
          <a:xfrm>
            <a:off x="1335081" y="4301870"/>
            <a:ext cx="551528" cy="587117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28F37-C7E8-40F5-A597-294831602474}"/>
              </a:ext>
            </a:extLst>
          </p:cNvPr>
          <p:cNvSpPr txBox="1"/>
          <p:nvPr/>
        </p:nvSpPr>
        <p:spPr>
          <a:xfrm>
            <a:off x="2940651" y="3409957"/>
            <a:ext cx="1252435" cy="2370939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*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**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***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****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*****</a:t>
            </a:r>
          </a:p>
        </p:txBody>
      </p:sp>
      <p:sp>
        <p:nvSpPr>
          <p:cNvPr id="6" name="Стрелка надолу 13">
            <a:extLst>
              <a:ext uri="{FF2B5EF4-FFF2-40B4-BE49-F238E27FC236}">
                <a16:creationId xmlns:a16="http://schemas.microsoft.com/office/drawing/2014/main" id="{5A9690B4-A24A-4FCA-A903-8A9AFCFEA024}"/>
              </a:ext>
            </a:extLst>
          </p:cNvPr>
          <p:cNvSpPr/>
          <p:nvPr/>
        </p:nvSpPr>
        <p:spPr bwMode="auto">
          <a:xfrm rot="16200000">
            <a:off x="2200270" y="4319664"/>
            <a:ext cx="426720" cy="55152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BF5E98-4759-419F-A437-551DB0EAFC35}"/>
              </a:ext>
            </a:extLst>
          </p:cNvPr>
          <p:cNvSpPr txBox="1"/>
          <p:nvPr/>
        </p:nvSpPr>
        <p:spPr>
          <a:xfrm>
            <a:off x="4773460" y="4301867"/>
            <a:ext cx="551528" cy="587117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FCBCF-9F7B-491C-89E6-24ED056B943F}"/>
              </a:ext>
            </a:extLst>
          </p:cNvPr>
          <p:cNvSpPr txBox="1"/>
          <p:nvPr/>
        </p:nvSpPr>
        <p:spPr>
          <a:xfrm>
            <a:off x="6379179" y="2963999"/>
            <a:ext cx="1696433" cy="3262850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*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**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***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****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*****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******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*******</a:t>
            </a:r>
          </a:p>
        </p:txBody>
      </p:sp>
      <p:sp>
        <p:nvSpPr>
          <p:cNvPr id="9" name="Стрелка надолу 13">
            <a:extLst>
              <a:ext uri="{FF2B5EF4-FFF2-40B4-BE49-F238E27FC236}">
                <a16:creationId xmlns:a16="http://schemas.microsoft.com/office/drawing/2014/main" id="{092211DB-3FDC-4E62-A792-3F6FCD7D3EC0}"/>
              </a:ext>
            </a:extLst>
          </p:cNvPr>
          <p:cNvSpPr/>
          <p:nvPr/>
        </p:nvSpPr>
        <p:spPr bwMode="auto">
          <a:xfrm rot="16200000">
            <a:off x="5633796" y="4319661"/>
            <a:ext cx="426720" cy="55152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353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CF26F2-70F5-4C83-882A-48EC942E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Triangle of Stars</a:t>
            </a:r>
            <a:endParaRPr lang="bg-B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14FF7-E25F-4AD1-BACD-F0CFAD957516}"/>
              </a:ext>
            </a:extLst>
          </p:cNvPr>
          <p:cNvSpPr txBox="1"/>
          <p:nvPr/>
        </p:nvSpPr>
        <p:spPr>
          <a:xfrm>
            <a:off x="379412" y="1371600"/>
            <a:ext cx="9677400" cy="4988642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dirty="0"/>
              <a:t>int </a:t>
            </a:r>
            <a:r>
              <a:rPr lang="en-US" sz="3000" dirty="0">
                <a:solidFill>
                  <a:schemeClr val="bg1"/>
                </a:solidFill>
              </a:rPr>
              <a:t>size</a:t>
            </a:r>
            <a:r>
              <a:rPr lang="en-US" sz="3000" dirty="0"/>
              <a:t> = </a:t>
            </a:r>
            <a:r>
              <a:rPr lang="en-US" sz="3000" dirty="0" err="1"/>
              <a:t>int.Parse</a:t>
            </a:r>
            <a:r>
              <a:rPr lang="en-US" sz="3000" dirty="0"/>
              <a:t>(</a:t>
            </a:r>
            <a:r>
              <a:rPr lang="en-US" sz="3000" dirty="0" err="1"/>
              <a:t>Console.ReadLine</a:t>
            </a:r>
            <a:r>
              <a:rPr lang="en-US" sz="3000" dirty="0"/>
              <a:t>());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dirty="0">
                <a:solidFill>
                  <a:schemeClr val="bg1"/>
                </a:solidFill>
              </a:rPr>
              <a:t>for </a:t>
            </a:r>
            <a:r>
              <a:rPr lang="en-US" sz="3000" dirty="0"/>
              <a:t>(int row = 1; row &lt;= </a:t>
            </a:r>
            <a:r>
              <a:rPr lang="en-US" sz="3000" dirty="0">
                <a:solidFill>
                  <a:schemeClr val="bg1"/>
                </a:solidFill>
              </a:rPr>
              <a:t>size</a:t>
            </a:r>
            <a:r>
              <a:rPr lang="en-US" sz="3000" dirty="0"/>
              <a:t>; row++) 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dirty="0"/>
              <a:t>{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dirty="0">
                <a:solidFill>
                  <a:schemeClr val="bg1"/>
                </a:solidFill>
              </a:rPr>
              <a:t>  for </a:t>
            </a:r>
            <a:r>
              <a:rPr lang="en-US" sz="3000" dirty="0"/>
              <a:t>(int col = 1; col &lt;= </a:t>
            </a:r>
            <a:r>
              <a:rPr lang="en-US" sz="3000" dirty="0">
                <a:solidFill>
                  <a:schemeClr val="bg1"/>
                </a:solidFill>
              </a:rPr>
              <a:t>row</a:t>
            </a:r>
            <a:r>
              <a:rPr lang="en-US" sz="3000" dirty="0"/>
              <a:t>; col++) 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dirty="0"/>
              <a:t>  {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dirty="0"/>
              <a:t>    </a:t>
            </a:r>
            <a:r>
              <a:rPr lang="en-US" sz="3000" dirty="0" err="1"/>
              <a:t>Console.Write</a:t>
            </a:r>
            <a:r>
              <a:rPr lang="en-US" sz="3000" dirty="0"/>
              <a:t>("</a:t>
            </a:r>
            <a:r>
              <a:rPr lang="en-US" sz="3000" dirty="0">
                <a:solidFill>
                  <a:schemeClr val="bg1"/>
                </a:solidFill>
              </a:rPr>
              <a:t>*</a:t>
            </a:r>
            <a:r>
              <a:rPr lang="en-US" sz="3000" dirty="0"/>
              <a:t>");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dirty="0"/>
              <a:t>  }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dirty="0"/>
              <a:t> </a:t>
            </a:r>
            <a:r>
              <a:rPr lang="en-US" sz="3000" dirty="0" err="1"/>
              <a:t>Console.WriteLine</a:t>
            </a:r>
            <a:r>
              <a:rPr lang="en-US" sz="3000" dirty="0"/>
              <a:t>();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201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4B5F5-55BC-414F-A839-226C84074F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Write a program to </a:t>
            </a:r>
            <a:r>
              <a:rPr lang="en-US" sz="3400" b="1" dirty="0"/>
              <a:t>print a table</a:t>
            </a:r>
            <a:r>
              <a:rPr lang="en-US" sz="3400" dirty="0"/>
              <a:t>, representing a </a:t>
            </a:r>
            <a:r>
              <a:rPr lang="en-US" sz="3400" b="1" dirty="0"/>
              <a:t>building</a:t>
            </a:r>
            <a:r>
              <a:rPr lang="en-US" sz="34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Odd</a:t>
            </a:r>
            <a:r>
              <a:rPr lang="en-US" sz="3200" dirty="0"/>
              <a:t> floors hold </a:t>
            </a:r>
            <a:r>
              <a:rPr lang="en-US" sz="3200" b="1" dirty="0">
                <a:solidFill>
                  <a:schemeClr val="bg1"/>
                </a:solidFill>
              </a:rPr>
              <a:t>apartments</a:t>
            </a:r>
            <a:r>
              <a:rPr lang="en-US" sz="3200" dirty="0">
                <a:sym typeface="Wingdings" panose="05000000000000000000" pitchFamily="2" charset="2"/>
              </a:rPr>
              <a:t> (type </a:t>
            </a:r>
            <a:r>
              <a:rPr lang="en-US" sz="3200" b="1" dirty="0">
                <a:sym typeface="Wingdings" panose="05000000000000000000" pitchFamily="2" charset="2"/>
              </a:rPr>
              <a:t>A</a:t>
            </a:r>
            <a:r>
              <a:rPr lang="en-US" sz="3200" dirty="0">
                <a:sym typeface="Wingdings" panose="05000000000000000000" pitchFamily="2" charset="2"/>
              </a:rPr>
              <a:t>), e.g.</a:t>
            </a:r>
            <a:r>
              <a:rPr lang="en-US" sz="3200" dirty="0"/>
              <a:t> </a:t>
            </a:r>
            <a:r>
              <a:rPr lang="en-US" sz="3200" b="1" dirty="0"/>
              <a:t>A10</a:t>
            </a:r>
            <a:r>
              <a:rPr lang="en-US" sz="3200" dirty="0"/>
              <a:t>, </a:t>
            </a:r>
            <a:r>
              <a:rPr lang="en-US" sz="3200" b="1" dirty="0"/>
              <a:t>A11</a:t>
            </a:r>
            <a:r>
              <a:rPr lang="en-US" sz="3200" dirty="0"/>
              <a:t>, </a:t>
            </a:r>
            <a:r>
              <a:rPr lang="en-US" sz="3200" b="1" dirty="0"/>
              <a:t>A12</a:t>
            </a:r>
            <a:r>
              <a:rPr lang="en-US" sz="3200" dirty="0"/>
              <a:t>, …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Even</a:t>
            </a:r>
            <a:r>
              <a:rPr lang="en-US" sz="3200" dirty="0"/>
              <a:t> floors hold </a:t>
            </a:r>
            <a:r>
              <a:rPr lang="en-US" sz="3200" b="1" dirty="0">
                <a:solidFill>
                  <a:schemeClr val="bg1"/>
                </a:solidFill>
              </a:rPr>
              <a:t>offices</a:t>
            </a:r>
            <a:r>
              <a:rPr lang="en-US" sz="3200" dirty="0">
                <a:sym typeface="Wingdings" panose="05000000000000000000" pitchFamily="2" charset="2"/>
              </a:rPr>
              <a:t> (type </a:t>
            </a:r>
            <a:r>
              <a:rPr lang="en-US" sz="3200" b="1" dirty="0">
                <a:sym typeface="Wingdings" panose="05000000000000000000" pitchFamily="2" charset="2"/>
              </a:rPr>
              <a:t>O</a:t>
            </a:r>
            <a:r>
              <a:rPr lang="en-US" sz="3200" dirty="0">
                <a:sym typeface="Wingdings" panose="05000000000000000000" pitchFamily="2" charset="2"/>
              </a:rPr>
              <a:t>), e.g.</a:t>
            </a:r>
            <a:r>
              <a:rPr lang="en-US" sz="3200" dirty="0"/>
              <a:t> </a:t>
            </a:r>
            <a:r>
              <a:rPr lang="en-US" sz="3200" b="1" dirty="0"/>
              <a:t>O20</a:t>
            </a:r>
            <a:r>
              <a:rPr lang="en-US" sz="3200" dirty="0"/>
              <a:t>, </a:t>
            </a:r>
            <a:r>
              <a:rPr lang="en-US" sz="3200" b="1" dirty="0"/>
              <a:t>O21</a:t>
            </a:r>
            <a:r>
              <a:rPr lang="en-US" sz="3200" dirty="0"/>
              <a:t>, </a:t>
            </a:r>
            <a:r>
              <a:rPr lang="en-US" sz="3200" b="1" dirty="0"/>
              <a:t>O22</a:t>
            </a:r>
            <a:r>
              <a:rPr lang="en-US" sz="3200" dirty="0"/>
              <a:t>, …</a:t>
            </a:r>
          </a:p>
          <a:p>
            <a:pPr lvl="1"/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last floor </a:t>
            </a:r>
            <a:r>
              <a:rPr lang="en-US" sz="3200" dirty="0"/>
              <a:t>holds large apartments</a:t>
            </a:r>
            <a:r>
              <a:rPr lang="en-US" sz="3200" dirty="0">
                <a:sym typeface="Wingdings" panose="05000000000000000000" pitchFamily="2" charset="2"/>
              </a:rPr>
              <a:t> (type </a:t>
            </a:r>
            <a:r>
              <a:rPr lang="en-US" sz="3200" b="1" dirty="0">
                <a:sym typeface="Wingdings" panose="05000000000000000000" pitchFamily="2" charset="2"/>
              </a:rPr>
              <a:t>L</a:t>
            </a:r>
            <a:r>
              <a:rPr lang="en-US" sz="3200" dirty="0">
                <a:sym typeface="Wingdings" panose="05000000000000000000" pitchFamily="2" charset="2"/>
              </a:rPr>
              <a:t>), e.g.</a:t>
            </a:r>
            <a:r>
              <a:rPr lang="en-US" sz="3200" dirty="0"/>
              <a:t> </a:t>
            </a:r>
            <a:r>
              <a:rPr lang="en-US" sz="3200" b="1" dirty="0"/>
              <a:t>L60</a:t>
            </a:r>
            <a:r>
              <a:rPr lang="en-US" sz="3200" dirty="0"/>
              <a:t>, </a:t>
            </a:r>
            <a:r>
              <a:rPr lang="en-US" sz="3200" b="1" dirty="0"/>
              <a:t>L61</a:t>
            </a:r>
            <a:r>
              <a:rPr lang="en-US" sz="3200" dirty="0"/>
              <a:t>, </a:t>
            </a:r>
            <a:r>
              <a:rPr lang="en-US" sz="3200" b="1" dirty="0"/>
              <a:t>L62</a:t>
            </a:r>
          </a:p>
          <a:p>
            <a:pPr lvl="1"/>
            <a:r>
              <a:rPr lang="en-US" sz="3200" dirty="0"/>
              <a:t>Identifiers consist of: </a:t>
            </a:r>
            <a:r>
              <a:rPr lang="en-US" sz="3200" b="1" dirty="0">
                <a:solidFill>
                  <a:schemeClr val="bg1"/>
                </a:solidFill>
              </a:rPr>
              <a:t>{type}{floor}{number}</a:t>
            </a:r>
            <a:r>
              <a:rPr lang="en-US" sz="3200" dirty="0">
                <a:sym typeface="Wingdings" panose="05000000000000000000" pitchFamily="2" charset="2"/>
              </a:rPr>
              <a:t>, e.g.</a:t>
            </a:r>
            <a:r>
              <a:rPr lang="en-US" sz="3200" dirty="0"/>
              <a:t> </a:t>
            </a:r>
            <a:r>
              <a:rPr lang="en-US" sz="3200" b="1" dirty="0"/>
              <a:t>L65</a:t>
            </a:r>
            <a:r>
              <a:rPr lang="en-US" sz="3200" dirty="0"/>
              <a:t>, </a:t>
            </a:r>
            <a:r>
              <a:rPr lang="en-US" sz="3200" b="1" dirty="0"/>
              <a:t>A12</a:t>
            </a:r>
            <a:r>
              <a:rPr lang="en-US" sz="3200" dirty="0"/>
              <a:t>, </a:t>
            </a:r>
            <a:r>
              <a:rPr lang="en-US" sz="3200" b="1" dirty="0"/>
              <a:t>O24</a:t>
            </a:r>
          </a:p>
          <a:p>
            <a:pPr lvl="1"/>
            <a:r>
              <a:rPr lang="en-US" sz="3200" dirty="0"/>
              <a:t>Example: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5136E9-3CA4-46F3-8EE3-116964D66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Building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3A5A4-7718-445C-8385-AACF61C60F7B}"/>
              </a:ext>
            </a:extLst>
          </p:cNvPr>
          <p:cNvSpPr txBox="1"/>
          <p:nvPr/>
        </p:nvSpPr>
        <p:spPr>
          <a:xfrm>
            <a:off x="3198812" y="4572000"/>
            <a:ext cx="4267200" cy="1926265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L60 L61 L62 L63 L64 L65</a:t>
            </a:r>
          </a:p>
          <a:p>
            <a:pPr algn="ctr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A30 A31 A32 A33 A34 A35</a:t>
            </a:r>
          </a:p>
          <a:p>
            <a:pPr algn="ctr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O20 O21 O22 O23 O24 O25</a:t>
            </a:r>
          </a:p>
          <a:p>
            <a:pPr algn="ctr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A10 A11 A12 A13 A14 A15</a:t>
            </a:r>
          </a:p>
        </p:txBody>
      </p:sp>
    </p:spTree>
    <p:extLst>
      <p:ext uri="{BB962C8B-B14F-4D97-AF65-F5344CB8AC3E}">
        <p14:creationId xmlns:p14="http://schemas.microsoft.com/office/powerpoint/2010/main" val="305575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C70650-B1AC-4228-B22D-A6669ACB6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>
            <a:normAutofit/>
          </a:bodyPr>
          <a:lstStyle/>
          <a:p>
            <a:r>
              <a:rPr lang="en-US" b="1" dirty="0"/>
              <a:t>Input</a:t>
            </a:r>
            <a:r>
              <a:rPr lang="en-US" dirty="0"/>
              <a:t>: the </a:t>
            </a:r>
            <a:r>
              <a:rPr lang="en-US" b="1" dirty="0">
                <a:solidFill>
                  <a:schemeClr val="bg1"/>
                </a:solidFill>
              </a:rPr>
              <a:t>count of floors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count of estates per floor</a:t>
            </a:r>
          </a:p>
          <a:p>
            <a:r>
              <a:rPr lang="en-US" b="1" dirty="0"/>
              <a:t>Output</a:t>
            </a:r>
            <a:r>
              <a:rPr lang="en-US" dirty="0"/>
              <a:t>: the building plan (rectangular table of estates)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3DC7DD-2021-430D-9611-6D0BB3E37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Building</a:t>
            </a:r>
            <a:endParaRPr lang="bg-B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1B17E3-E682-43CF-B127-8E929D8AE0E7}"/>
              </a:ext>
            </a:extLst>
          </p:cNvPr>
          <p:cNvSpPr txBox="1"/>
          <p:nvPr/>
        </p:nvSpPr>
        <p:spPr>
          <a:xfrm>
            <a:off x="2436812" y="2789395"/>
            <a:ext cx="3048001" cy="3230405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 eaLnBrk="0" hangingPunc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L60 L61 L62 L63</a:t>
            </a:r>
          </a:p>
          <a:p>
            <a:pPr algn="ctr" eaLnBrk="0" hangingPunc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A50 A51 A52 A53</a:t>
            </a:r>
          </a:p>
          <a:p>
            <a:pPr algn="ctr" eaLnBrk="0" hangingPunc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O40 O41 O42 O43</a:t>
            </a:r>
          </a:p>
          <a:p>
            <a:pPr algn="ctr" eaLnBrk="0" hangingPunc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A30 A31 A32 A33</a:t>
            </a:r>
          </a:p>
          <a:p>
            <a:pPr algn="ctr" eaLnBrk="0" hangingPunc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O20 O21 O22 O23</a:t>
            </a:r>
          </a:p>
          <a:p>
            <a:pPr algn="ctr" eaLnBrk="0" hangingPunc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A10 A11 A12 A13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CDD807-9980-4C75-8B11-E967F0470D1E}"/>
              </a:ext>
            </a:extLst>
          </p:cNvPr>
          <p:cNvSpPr txBox="1"/>
          <p:nvPr/>
        </p:nvSpPr>
        <p:spPr>
          <a:xfrm>
            <a:off x="836612" y="3888061"/>
            <a:ext cx="607669" cy="1033072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6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4</a:t>
            </a:r>
          </a:p>
        </p:txBody>
      </p:sp>
      <p:sp>
        <p:nvSpPr>
          <p:cNvPr id="6" name="Стрелка надолу 13">
            <a:extLst>
              <a:ext uri="{FF2B5EF4-FFF2-40B4-BE49-F238E27FC236}">
                <a16:creationId xmlns:a16="http://schemas.microsoft.com/office/drawing/2014/main" id="{25EDDA83-FB58-4684-B746-1F076C686F20}"/>
              </a:ext>
            </a:extLst>
          </p:cNvPr>
          <p:cNvSpPr/>
          <p:nvPr/>
        </p:nvSpPr>
        <p:spPr bwMode="auto">
          <a:xfrm rot="16200000">
            <a:off x="1727187" y="4131567"/>
            <a:ext cx="426720" cy="55152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17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837E93C-87C1-4063-A1EA-DD672E75A76A}"/>
              </a:ext>
            </a:extLst>
          </p:cNvPr>
          <p:cNvSpPr txBox="1"/>
          <p:nvPr/>
        </p:nvSpPr>
        <p:spPr>
          <a:xfrm>
            <a:off x="1293812" y="1140188"/>
            <a:ext cx="8305799" cy="5496473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int floors = </a:t>
            </a:r>
            <a:r>
              <a:rPr lang="en-US" sz="2400" dirty="0" err="1"/>
              <a:t>int.Parse</a:t>
            </a:r>
            <a:r>
              <a:rPr lang="en-US" sz="2400" dirty="0"/>
              <a:t>(</a:t>
            </a:r>
            <a:r>
              <a:rPr lang="en-US" sz="2400" dirty="0" err="1"/>
              <a:t>Console.ReadLine</a:t>
            </a:r>
            <a:r>
              <a:rPr lang="en-US" sz="2400" dirty="0"/>
              <a:t>());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int rooms = </a:t>
            </a:r>
            <a:r>
              <a:rPr lang="en-US" sz="2400" dirty="0" err="1"/>
              <a:t>int.Parse</a:t>
            </a:r>
            <a:r>
              <a:rPr lang="en-US" sz="2400" dirty="0"/>
              <a:t>(</a:t>
            </a:r>
            <a:r>
              <a:rPr lang="en-US" sz="2400" dirty="0" err="1"/>
              <a:t>Console.ReadLine</a:t>
            </a:r>
            <a:r>
              <a:rPr lang="en-US" sz="2400" dirty="0"/>
              <a:t>());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for (int </a:t>
            </a:r>
            <a:r>
              <a:rPr lang="en-US" sz="2400" dirty="0">
                <a:solidFill>
                  <a:schemeClr val="bg1"/>
                </a:solidFill>
              </a:rPr>
              <a:t>f</a:t>
            </a:r>
            <a:r>
              <a:rPr lang="en-US" sz="2400" dirty="0"/>
              <a:t> = </a:t>
            </a:r>
            <a:r>
              <a:rPr lang="en-US" sz="2400" dirty="0">
                <a:solidFill>
                  <a:schemeClr val="bg1"/>
                </a:solidFill>
              </a:rPr>
              <a:t>floors</a:t>
            </a:r>
            <a:r>
              <a:rPr lang="en-US" sz="2400" dirty="0"/>
              <a:t>; </a:t>
            </a:r>
            <a:r>
              <a:rPr lang="en-US" sz="2400" dirty="0">
                <a:solidFill>
                  <a:schemeClr val="bg1"/>
                </a:solidFill>
              </a:rPr>
              <a:t>f &gt;= 1</a:t>
            </a:r>
            <a:r>
              <a:rPr lang="en-US" sz="2400" dirty="0"/>
              <a:t>; </a:t>
            </a:r>
            <a:r>
              <a:rPr lang="en-US" sz="2400" dirty="0">
                <a:solidFill>
                  <a:schemeClr val="bg1"/>
                </a:solidFill>
              </a:rPr>
              <a:t>f--</a:t>
            </a:r>
            <a:r>
              <a:rPr lang="en-US" sz="2400" dirty="0"/>
              <a:t>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  for (int r = 0; r &lt; rooms; r++)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 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    if (</a:t>
            </a:r>
            <a:r>
              <a:rPr lang="en-US" sz="2400" dirty="0">
                <a:solidFill>
                  <a:schemeClr val="bg1"/>
                </a:solidFill>
              </a:rPr>
              <a:t>f == floors</a:t>
            </a:r>
            <a:r>
              <a:rPr lang="en-US" sz="2400" dirty="0"/>
              <a:t>) </a:t>
            </a:r>
            <a:r>
              <a:rPr lang="en-US" sz="2400" i="1" dirty="0">
                <a:solidFill>
                  <a:schemeClr val="accent2"/>
                </a:solidFill>
              </a:rPr>
              <a:t>//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 Print last floor: </a:t>
            </a:r>
            <a:r>
              <a:rPr lang="en-US" sz="2400" i="1" dirty="0">
                <a:solidFill>
                  <a:schemeClr val="accent2"/>
                </a:solidFill>
              </a:rPr>
              <a:t>L{f}{r}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    else if (</a:t>
            </a:r>
            <a:r>
              <a:rPr lang="en-US" sz="2400" dirty="0">
                <a:solidFill>
                  <a:schemeClr val="bg1"/>
                </a:solidFill>
              </a:rPr>
              <a:t>f % 2 == 0</a:t>
            </a:r>
            <a:r>
              <a:rPr lang="en-US" sz="2400" dirty="0"/>
              <a:t>) </a:t>
            </a:r>
            <a:r>
              <a:rPr lang="en-US" sz="2400" i="1" dirty="0">
                <a:solidFill>
                  <a:schemeClr val="accent2"/>
                </a:solidFill>
              </a:rPr>
              <a:t>//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 Print office: </a:t>
            </a:r>
            <a:r>
              <a:rPr lang="en-US" sz="2400" i="1" dirty="0">
                <a:solidFill>
                  <a:schemeClr val="accent2"/>
                </a:solidFill>
              </a:rPr>
              <a:t>O{f}{r}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    </a:t>
            </a:r>
            <a:r>
              <a:rPr lang="en-US" sz="2400" dirty="0"/>
              <a:t>else </a:t>
            </a:r>
            <a:r>
              <a:rPr lang="en-US" sz="2400" i="1" dirty="0">
                <a:solidFill>
                  <a:schemeClr val="accent2"/>
                </a:solidFill>
              </a:rPr>
              <a:t>//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 Print apartment: </a:t>
            </a:r>
            <a:r>
              <a:rPr lang="en-US" sz="2400" i="1" dirty="0">
                <a:solidFill>
                  <a:schemeClr val="accent2"/>
                </a:solidFill>
              </a:rPr>
              <a:t>A{f}{r}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  </a:t>
            </a:r>
            <a:r>
              <a:rPr lang="en-US" sz="2400" dirty="0"/>
              <a:t>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  </a:t>
            </a:r>
            <a:r>
              <a:rPr lang="en-US" sz="2400" dirty="0" err="1"/>
              <a:t>Console.WriteLine</a:t>
            </a:r>
            <a:r>
              <a:rPr lang="en-US" sz="2400" dirty="0"/>
              <a:t>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313707-C408-42E6-BD51-90579D9A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Building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632DBD-DB0F-453A-AC23-4989BC21D283}"/>
              </a:ext>
            </a:extLst>
          </p:cNvPr>
          <p:cNvSpPr/>
          <p:nvPr/>
        </p:nvSpPr>
        <p:spPr>
          <a:xfrm>
            <a:off x="1674812" y="2992538"/>
            <a:ext cx="7124700" cy="270266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9BA721EC-7749-4C8B-9597-9C5A3310C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212" y="1451763"/>
            <a:ext cx="3352800" cy="990600"/>
          </a:xfrm>
          <a:prstGeom prst="wedgeRoundRectCallout">
            <a:avLst>
              <a:gd name="adj1" fmla="val -74615"/>
              <a:gd name="adj2" fmla="val 322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The </a:t>
            </a:r>
            <a:r>
              <a:rPr lang="en-US" sz="2400" b="1" noProof="1">
                <a:solidFill>
                  <a:schemeClr val="bg1"/>
                </a:solidFill>
              </a:rPr>
              <a:t>outer</a:t>
            </a:r>
            <a:r>
              <a:rPr lang="en-US" sz="2400" b="1" noProof="1">
                <a:solidFill>
                  <a:srgbClr val="FFFFFF"/>
                </a:solidFill>
              </a:rPr>
              <a:t> loop iterates through the </a:t>
            </a:r>
            <a:r>
              <a:rPr lang="en-US" sz="2400" b="1" noProof="1">
                <a:solidFill>
                  <a:schemeClr val="bg1"/>
                </a:solidFill>
              </a:rPr>
              <a:t>floors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004631E-5B31-45E8-9073-830663F84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5152" y="2815016"/>
            <a:ext cx="3352800" cy="990600"/>
          </a:xfrm>
          <a:prstGeom prst="wedgeRoundRectCallout">
            <a:avLst>
              <a:gd name="adj1" fmla="val -63980"/>
              <a:gd name="adj2" fmla="val -160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The </a:t>
            </a:r>
            <a:r>
              <a:rPr lang="en-US" sz="2400" b="1" noProof="1">
                <a:solidFill>
                  <a:schemeClr val="bg1"/>
                </a:solidFill>
              </a:rPr>
              <a:t>inner</a:t>
            </a:r>
            <a:r>
              <a:rPr lang="en-US" sz="2400" b="1" noProof="1">
                <a:solidFill>
                  <a:srgbClr val="FFFFFF"/>
                </a:solidFill>
              </a:rPr>
              <a:t> loop iterates through the </a:t>
            </a:r>
            <a:r>
              <a:rPr lang="en-US" sz="2400" b="1" noProof="1">
                <a:solidFill>
                  <a:schemeClr val="bg1"/>
                </a:solidFill>
              </a:rPr>
              <a:t>rooms</a:t>
            </a:r>
          </a:p>
        </p:txBody>
      </p:sp>
    </p:spTree>
    <p:extLst>
      <p:ext uri="{BB962C8B-B14F-4D97-AF65-F5344CB8AC3E}">
        <p14:creationId xmlns:p14="http://schemas.microsoft.com/office/powerpoint/2010/main" val="345995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A55A3-2537-4155-968C-19184EBEF6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Nested While Loops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6CABA-D4FF-4BC0-AD0B-E8AF74049B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2811" y="2646217"/>
            <a:ext cx="6934201" cy="630383"/>
          </a:xfrm>
        </p:spPr>
        <p:txBody>
          <a:bodyPr/>
          <a:lstStyle/>
          <a:p>
            <a:r>
              <a:rPr lang="en-US" dirty="0"/>
              <a:t>While Inside Another While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D6688-85B0-4229-9487-5E3A825CCC8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032" y="1464475"/>
            <a:ext cx="2213795" cy="208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5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08D606-ACA0-403A-BDA3-0A88B274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While Loops</a:t>
            </a:r>
            <a:endParaRPr lang="bg-BG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D58BD06-946E-48DA-85A4-2CF0DE522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812" y="1066800"/>
            <a:ext cx="6477000" cy="5265641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/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Outer Loop</a:t>
            </a:r>
          </a:p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while (condition) </a:t>
            </a:r>
          </a:p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{</a:t>
            </a:r>
          </a:p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   // Inner Loop </a:t>
            </a:r>
          </a:p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   while (condition) </a:t>
            </a:r>
          </a:p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   {   </a:t>
            </a:r>
            <a:endParaRPr lang="en-US" sz="32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      //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</a:rPr>
              <a:t>Statements</a:t>
            </a:r>
          </a:p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   }</a:t>
            </a:r>
          </a:p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411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E1B2F9-36AE-4F26-B8C2-5F074C602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</p:spPr>
        <p:txBody>
          <a:bodyPr/>
          <a:lstStyle/>
          <a:p>
            <a:r>
              <a:rPr lang="en-US" dirty="0"/>
              <a:t>Example: Nested While Loops</a:t>
            </a:r>
            <a:endParaRPr lang="bg-BG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0812347-1354-4258-88C9-946D8BE19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" y="1295400"/>
            <a:ext cx="8458200" cy="5127142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/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int row = 1;</a:t>
            </a:r>
          </a:p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while 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row &lt;= 2</a:t>
            </a:r>
            <a:r>
              <a:rPr lang="en-US" sz="2200" b="1" noProof="1">
                <a:latin typeface="Consolas" pitchFamily="49" charset="0"/>
              </a:rPr>
              <a:t>) </a:t>
            </a:r>
          </a:p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  Console.WriteLine($"Row: {row}");</a:t>
            </a:r>
          </a:p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  int col = 1;</a:t>
            </a:r>
          </a:p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  while 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col &lt;= 3</a:t>
            </a:r>
            <a:r>
              <a:rPr lang="en-US" sz="2200" b="1" noProof="1">
                <a:latin typeface="Consolas" pitchFamily="49" charset="0"/>
              </a:rPr>
              <a:t>) </a:t>
            </a:r>
          </a:p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  {</a:t>
            </a:r>
          </a:p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    Console.WriteLine($"  Column: {col}");</a:t>
            </a:r>
          </a:p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    col++;</a:t>
            </a:r>
          </a:p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  }</a:t>
            </a:r>
          </a:p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  row++;</a:t>
            </a:r>
          </a:p>
          <a:p>
            <a:pPr defTabSz="1218438"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0812347-1354-4258-88C9-946D8BE19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012" y="1143000"/>
            <a:ext cx="2438401" cy="3680592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Output</a:t>
            </a:r>
            <a:endParaRPr lang="en-US" sz="25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Row: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  Column: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  Column: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  Column: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Row: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  Column: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  Column: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  Column: 3</a:t>
            </a:r>
            <a:endParaRPr lang="pl-PL" sz="25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45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F0E6F6-2052-4AD4-9A1D-6870C1F76C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>
            <a:normAutofit/>
          </a:bodyPr>
          <a:lstStyle/>
          <a:p>
            <a:r>
              <a:rPr lang="en-US" dirty="0"/>
              <a:t>Calculate the </a:t>
            </a:r>
            <a:r>
              <a:rPr lang="en-US" b="1" dirty="0"/>
              <a:t>money collection </a:t>
            </a:r>
            <a:r>
              <a:rPr lang="en-US" dirty="0"/>
              <a:t>for multiple travel destinations:</a:t>
            </a:r>
          </a:p>
          <a:p>
            <a:pPr lvl="1"/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destination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needed budget </a:t>
            </a:r>
            <a:r>
              <a:rPr lang="en-US" dirty="0"/>
              <a:t>for destination</a:t>
            </a:r>
          </a:p>
          <a:p>
            <a:pPr lvl="1"/>
            <a:r>
              <a:rPr lang="en-US" dirty="0"/>
              <a:t>Read many times amounts of collected money, until they are </a:t>
            </a:r>
            <a:r>
              <a:rPr lang="en-US" b="1" dirty="0">
                <a:solidFill>
                  <a:schemeClr val="bg1"/>
                </a:solidFill>
              </a:rPr>
              <a:t>enough</a:t>
            </a:r>
            <a:r>
              <a:rPr lang="en-US" dirty="0"/>
              <a:t> for the destination (starting from 0)</a:t>
            </a:r>
          </a:p>
          <a:p>
            <a:pPr lvl="2"/>
            <a:r>
              <a:rPr lang="en-US" dirty="0"/>
              <a:t>Print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Collected: {sum}</a:t>
            </a:r>
            <a:r>
              <a:rPr lang="en-US" dirty="0"/>
              <a:t>" where sum is formatted to 2</a:t>
            </a:r>
            <a:r>
              <a:rPr lang="en-US" baseline="30000" dirty="0"/>
              <a:t>nd</a:t>
            </a:r>
            <a:r>
              <a:rPr lang="en-US" dirty="0"/>
              <a:t> digit or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Going to {destination}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Read another destination and budget and collect money again</a:t>
            </a:r>
          </a:p>
          <a:p>
            <a:pPr lvl="1"/>
            <a:r>
              <a:rPr lang="en-US" dirty="0"/>
              <a:t>A destination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dirty="0"/>
              <a:t>" ends the program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CC0664-41BB-4A5C-B9E3-82443278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Travel Savings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3075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6BBF4633-6469-4F49-AF46-F611F332AE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</a:t>
            </a:r>
            <a:r>
              <a:rPr lang="en-US" sz="11497" b="1" noProof="1"/>
              <a:t>prgm-for-qa</a:t>
            </a:r>
            <a:endParaRPr lang="en-US" sz="11497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7640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F02A1B-790D-4AFF-A136-0F6F1F05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Travel Savings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E33E68-65B9-43EC-80BF-9E61614D2FB3}"/>
              </a:ext>
            </a:extLst>
          </p:cNvPr>
          <p:cNvSpPr txBox="1"/>
          <p:nvPr/>
        </p:nvSpPr>
        <p:spPr>
          <a:xfrm>
            <a:off x="1065212" y="1785955"/>
            <a:ext cx="1447800" cy="4157645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bg1"/>
                </a:solidFill>
              </a:rPr>
              <a:t>Bali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bg1"/>
                </a:solidFill>
              </a:rPr>
              <a:t>3500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800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1800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1000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bg1"/>
                </a:solidFill>
              </a:rPr>
              <a:t>Brazil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bg1"/>
                </a:solidFill>
              </a:rPr>
              <a:t>4600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5000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5" name="Стрелка надолу 13">
            <a:extLst>
              <a:ext uri="{FF2B5EF4-FFF2-40B4-BE49-F238E27FC236}">
                <a16:creationId xmlns:a16="http://schemas.microsoft.com/office/drawing/2014/main" id="{A1E6BEEB-9911-4191-9751-D088AD47B3A9}"/>
              </a:ext>
            </a:extLst>
          </p:cNvPr>
          <p:cNvSpPr/>
          <p:nvPr/>
        </p:nvSpPr>
        <p:spPr bwMode="auto">
          <a:xfrm rot="16200000">
            <a:off x="2776938" y="3606249"/>
            <a:ext cx="426720" cy="51705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B3AFC-13DD-4FF1-B008-15FAD694D7A2}"/>
              </a:ext>
            </a:extLst>
          </p:cNvPr>
          <p:cNvSpPr txBox="1"/>
          <p:nvPr/>
        </p:nvSpPr>
        <p:spPr>
          <a:xfrm>
            <a:off x="3467583" y="2416895"/>
            <a:ext cx="3617429" cy="2895761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Collected: 800.00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Collected: 2600.00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Collected: 3600.00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Going to Bali!</a:t>
            </a:r>
          </a:p>
          <a:p>
            <a:pPr algn="ctr">
              <a:spcBef>
                <a:spcPts val="900"/>
              </a:spcBef>
              <a:spcAft>
                <a:spcPts val="300"/>
              </a:spcAft>
            </a:pPr>
            <a:r>
              <a:rPr lang="en-US" sz="2400" dirty="0"/>
              <a:t>Collected: 5000.00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Going to Brazil! </a:t>
            </a:r>
          </a:p>
        </p:txBody>
      </p:sp>
    </p:spTree>
    <p:extLst>
      <p:ext uri="{BB962C8B-B14F-4D97-AF65-F5344CB8AC3E}">
        <p14:creationId xmlns:p14="http://schemas.microsoft.com/office/powerpoint/2010/main" val="327443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C85B1A-A6A3-4BDD-AD27-5A376347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Travel Savings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860418-B08B-426D-B9E2-6A75251E44C1}"/>
              </a:ext>
            </a:extLst>
          </p:cNvPr>
          <p:cNvSpPr txBox="1"/>
          <p:nvPr/>
        </p:nvSpPr>
        <p:spPr>
          <a:xfrm>
            <a:off x="303212" y="1219200"/>
            <a:ext cx="9906000" cy="5409270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>
            <a:lvl1pPr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dirty="0"/>
              <a:t>string destination</a:t>
            </a:r>
            <a:r>
              <a:rPr lang="bg-BG" sz="2100" dirty="0"/>
              <a:t> = </a:t>
            </a:r>
            <a:r>
              <a:rPr lang="en-US" sz="2100" dirty="0" err="1"/>
              <a:t>Console.ReadLine</a:t>
            </a:r>
            <a:r>
              <a:rPr lang="en-US" sz="2100" dirty="0"/>
              <a:t>();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dirty="0">
                <a:solidFill>
                  <a:schemeClr val="bg1"/>
                </a:solidFill>
              </a:rPr>
              <a:t>while</a:t>
            </a:r>
            <a:r>
              <a:rPr lang="en-US" sz="2100" dirty="0"/>
              <a:t> (destination != "</a:t>
            </a:r>
            <a:r>
              <a:rPr lang="en-US" sz="2100" dirty="0">
                <a:solidFill>
                  <a:schemeClr val="bg1"/>
                </a:solidFill>
              </a:rPr>
              <a:t>End</a:t>
            </a:r>
            <a:r>
              <a:rPr lang="en-US" sz="2100" dirty="0"/>
              <a:t>") 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dirty="0"/>
              <a:t>{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dirty="0"/>
              <a:t>  double neededSum = </a:t>
            </a:r>
            <a:r>
              <a:rPr lang="en-US" sz="2100" dirty="0" err="1"/>
              <a:t>double.Parse</a:t>
            </a:r>
            <a:r>
              <a:rPr lang="en-US" sz="2100" dirty="0"/>
              <a:t>(</a:t>
            </a:r>
            <a:r>
              <a:rPr lang="en-US" sz="2100" dirty="0" err="1"/>
              <a:t>Console.ReadLine</a:t>
            </a:r>
            <a:r>
              <a:rPr lang="en-US" sz="2100" dirty="0"/>
              <a:t>());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dirty="0"/>
              <a:t>  double collectedSum = 0;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dirty="0"/>
              <a:t>  </a:t>
            </a:r>
            <a:r>
              <a:rPr lang="en-US" sz="2100" dirty="0">
                <a:solidFill>
                  <a:schemeClr val="bg1"/>
                </a:solidFill>
              </a:rPr>
              <a:t>while</a:t>
            </a:r>
            <a:r>
              <a:rPr lang="en-US" sz="2100" dirty="0"/>
              <a:t> (collectedSum &lt; neededSum) 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dirty="0"/>
              <a:t>  {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dirty="0"/>
              <a:t>    collectedSum += </a:t>
            </a:r>
            <a:r>
              <a:rPr lang="en-US" sz="2100" dirty="0" err="1"/>
              <a:t>double.Parse</a:t>
            </a:r>
            <a:r>
              <a:rPr lang="en-US" sz="2100" dirty="0"/>
              <a:t>(</a:t>
            </a:r>
            <a:r>
              <a:rPr lang="en-US" sz="2100" dirty="0" err="1"/>
              <a:t>Console.ReadLine</a:t>
            </a:r>
            <a:r>
              <a:rPr lang="en-US" sz="2100" dirty="0"/>
              <a:t>());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dirty="0"/>
              <a:t>    </a:t>
            </a:r>
            <a:r>
              <a:rPr lang="en-US" sz="2100" dirty="0" err="1"/>
              <a:t>Console.WriteLine</a:t>
            </a:r>
            <a:r>
              <a:rPr lang="en-US" sz="2100" dirty="0"/>
              <a:t>(</a:t>
            </a:r>
            <a:r>
              <a:rPr lang="bg-BG" sz="2100" dirty="0"/>
              <a:t>$</a:t>
            </a:r>
            <a:r>
              <a:rPr lang="en-US" sz="2100" dirty="0"/>
              <a:t>"</a:t>
            </a:r>
            <a:r>
              <a:rPr lang="en-US" sz="2100" dirty="0">
                <a:solidFill>
                  <a:schemeClr val="bg1"/>
                </a:solidFill>
              </a:rPr>
              <a:t>Collected</a:t>
            </a:r>
            <a:r>
              <a:rPr lang="en-US" sz="2100" dirty="0">
                <a:solidFill>
                  <a:schemeClr val="bg1"/>
                </a:solidFill>
                <a:latin typeface="+mn-lt"/>
              </a:rPr>
              <a:t>: </a:t>
            </a:r>
            <a:r>
              <a:rPr lang="en-US" sz="2100" dirty="0">
                <a:solidFill>
                  <a:schemeClr val="bg1"/>
                </a:solidFill>
              </a:rPr>
              <a:t>{</a:t>
            </a:r>
            <a:r>
              <a:rPr lang="en-US" sz="2100" dirty="0"/>
              <a:t>collectedSum:F2</a:t>
            </a:r>
            <a:r>
              <a:rPr lang="en-US" sz="2100" dirty="0">
                <a:solidFill>
                  <a:schemeClr val="bg1"/>
                </a:solidFill>
              </a:rPr>
              <a:t>}</a:t>
            </a:r>
            <a:r>
              <a:rPr lang="en-US" sz="2100" dirty="0"/>
              <a:t>");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dirty="0"/>
              <a:t>  }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dirty="0"/>
              <a:t> </a:t>
            </a:r>
            <a:r>
              <a:rPr lang="en-US" sz="2100" dirty="0" err="1"/>
              <a:t>Console.WriteLine</a:t>
            </a:r>
            <a:r>
              <a:rPr lang="en-US" sz="2100" dirty="0"/>
              <a:t>($"</a:t>
            </a:r>
            <a:r>
              <a:rPr lang="en-US" sz="2100" dirty="0">
                <a:solidFill>
                  <a:schemeClr val="bg1"/>
                </a:solidFill>
              </a:rPr>
              <a:t>Going to {</a:t>
            </a:r>
            <a:r>
              <a:rPr lang="en-US" sz="2100" dirty="0"/>
              <a:t>destination</a:t>
            </a:r>
            <a:r>
              <a:rPr lang="en-US" sz="2100" dirty="0">
                <a:solidFill>
                  <a:schemeClr val="bg1"/>
                </a:solidFill>
              </a:rPr>
              <a:t>}!</a:t>
            </a:r>
            <a:r>
              <a:rPr lang="en-US" sz="2100" dirty="0"/>
              <a:t>");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dirty="0"/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dirty="0"/>
              <a:t>  destination</a:t>
            </a:r>
            <a:r>
              <a:rPr lang="bg-BG" sz="2100" dirty="0"/>
              <a:t> = </a:t>
            </a:r>
            <a:r>
              <a:rPr lang="en-US" sz="2100" dirty="0" err="1"/>
              <a:t>Console.ReadLine</a:t>
            </a:r>
            <a:r>
              <a:rPr lang="en-US" sz="2100" dirty="0"/>
              <a:t>();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976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6712" y="1550509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  <a:r>
              <a:rPr lang="bg-BG" dirty="0"/>
              <a:t>: </a:t>
            </a:r>
            <a:r>
              <a:rPr lang="en-US" dirty="0"/>
              <a:t>Nested Loops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18929" y="1314033"/>
            <a:ext cx="8618683" cy="5201067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6840" y="1676545"/>
              <a:ext cx="90820" cy="4530044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7110" y="1882459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12544" y="1724025"/>
            <a:ext cx="2383166" cy="2579185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0849" y="1493359"/>
            <a:ext cx="7817075" cy="483991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</a:pPr>
            <a:r>
              <a:rPr lang="en-US" sz="3500" b="1" dirty="0">
                <a:solidFill>
                  <a:schemeClr val="bg2"/>
                </a:solidFill>
              </a:rPr>
              <a:t>For-loops can use different </a:t>
            </a:r>
            <a:r>
              <a:rPr lang="en-US" sz="3500" b="1" dirty="0">
                <a:solidFill>
                  <a:schemeClr val="bg1"/>
                </a:solidFill>
              </a:rPr>
              <a:t>steps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500" b="1" dirty="0">
                <a:solidFill>
                  <a:schemeClr val="bg1"/>
                </a:solidFill>
              </a:rPr>
              <a:t>Nested loops </a:t>
            </a:r>
            <a:r>
              <a:rPr lang="en-US" sz="3500" b="1" dirty="0">
                <a:solidFill>
                  <a:schemeClr val="bg2"/>
                </a:solidFill>
              </a:rPr>
              <a:t>are loops </a:t>
            </a:r>
            <a:r>
              <a:rPr lang="en-US" sz="3500" b="1" dirty="0">
                <a:solidFill>
                  <a:schemeClr val="bg1"/>
                </a:solidFill>
              </a:rPr>
              <a:t>within another loop</a:t>
            </a:r>
            <a:endParaRPr lang="bg-BG" sz="35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300" b="1" dirty="0">
                <a:solidFill>
                  <a:schemeClr val="bg2"/>
                </a:solidFill>
              </a:rPr>
              <a:t>Nested </a:t>
            </a: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300" b="1" dirty="0">
                <a:solidFill>
                  <a:schemeClr val="bg2"/>
                </a:solidFill>
              </a:rPr>
              <a:t> loops, e.g. process data by rows and columns</a:t>
            </a:r>
          </a:p>
          <a:p>
            <a:pPr lvl="1">
              <a:lnSpc>
                <a:spcPct val="100000"/>
              </a:lnSpc>
            </a:pPr>
            <a:r>
              <a:rPr lang="en-US" sz="3300" b="1" dirty="0">
                <a:solidFill>
                  <a:schemeClr val="bg2"/>
                </a:solidFill>
              </a:rPr>
              <a:t>Nested </a:t>
            </a: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300" b="1" dirty="0">
                <a:solidFill>
                  <a:schemeClr val="bg2"/>
                </a:solidFill>
              </a:rPr>
              <a:t> loops, e.g. nested repeating logic with exit conditions</a:t>
            </a:r>
          </a:p>
        </p:txBody>
      </p:sp>
    </p:spTree>
    <p:extLst>
      <p:ext uri="{BB962C8B-B14F-4D97-AF65-F5344CB8AC3E}">
        <p14:creationId xmlns:p14="http://schemas.microsoft.com/office/powerpoint/2010/main" val="172352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6587" y="1622994"/>
            <a:ext cx="7785413" cy="3498019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63" y="2319710"/>
            <a:ext cx="3659223" cy="4246043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417" y="703954"/>
            <a:ext cx="5914831" cy="103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en-US" sz="8797" dirty="0">
                <a:solidFill>
                  <a:srgbClr val="234465"/>
                </a:solidFill>
              </a:rPr>
              <a:t>Questions?</a:t>
            </a:r>
            <a:endParaRPr lang="en-US" sz="8797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88765" y="202863"/>
            <a:ext cx="2028297" cy="790369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1" y="6387701"/>
            <a:ext cx="12188825" cy="48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38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2" name="Picture 1" descr="Logo, company nam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409912A7-4AD3-4826-C228-5C7907CDDC1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163" y="5406705"/>
            <a:ext cx="2333177" cy="1083300"/>
          </a:xfrm>
          <a:prstGeom prst="rect">
            <a:avLst/>
          </a:prstGeom>
        </p:spPr>
      </p:pic>
      <p:pic>
        <p:nvPicPr>
          <p:cNvPr id="4" name="Picture 3" descr="A picture containing logo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42D0DF7-E76D-D3CD-565E-82F437070E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64" y="1421512"/>
            <a:ext cx="2094141" cy="1217714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1F36F515-443B-C2A0-5138-B9D053C6505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7993245" y="4006466"/>
            <a:ext cx="2903089" cy="1424666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9C58C09-F0C6-1EC1-98F3-C17679D995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45" y="4163291"/>
            <a:ext cx="2721697" cy="1179193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low confidence">
            <a:hlinkClick r:id="rId11"/>
            <a:extLst>
              <a:ext uri="{FF2B5EF4-FFF2-40B4-BE49-F238E27FC236}">
                <a16:creationId xmlns:a16="http://schemas.microsoft.com/office/drawing/2014/main" id="{0E321D4C-15EA-80AF-F2D1-84CF70EF35F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0516" y="1390047"/>
            <a:ext cx="3217301" cy="1098544"/>
          </a:xfrm>
          <a:prstGeom prst="rect">
            <a:avLst/>
          </a:prstGeom>
        </p:spPr>
      </p:pic>
      <p:pic>
        <p:nvPicPr>
          <p:cNvPr id="20" name="Picture 19" descr="A picture containing logo&#10;&#10;Description automatically generated">
            <a:hlinkClick r:id="rId13"/>
            <a:extLst>
              <a:ext uri="{FF2B5EF4-FFF2-40B4-BE49-F238E27FC236}">
                <a16:creationId xmlns:a16="http://schemas.microsoft.com/office/drawing/2014/main" id="{1BBA2A48-9C92-DDDE-EB02-827350BBA74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170" y="5455560"/>
            <a:ext cx="2234522" cy="1034445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medium confidence">
            <a:hlinkClick r:id="rId15"/>
            <a:extLst>
              <a:ext uri="{FF2B5EF4-FFF2-40B4-BE49-F238E27FC236}">
                <a16:creationId xmlns:a16="http://schemas.microsoft.com/office/drawing/2014/main" id="{E329FF98-9309-6F05-7413-9BBED74AF852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042" y="5523472"/>
            <a:ext cx="2642691" cy="911938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7"/>
            <a:extLst>
              <a:ext uri="{FF2B5EF4-FFF2-40B4-BE49-F238E27FC236}">
                <a16:creationId xmlns:a16="http://schemas.microsoft.com/office/drawing/2014/main" id="{315D200A-F76C-25DF-37B7-3CD7E7D0DFC7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46" y="3083732"/>
            <a:ext cx="3062131" cy="690537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9"/>
            <a:extLst>
              <a:ext uri="{FF2B5EF4-FFF2-40B4-BE49-F238E27FC236}">
                <a16:creationId xmlns:a16="http://schemas.microsoft.com/office/drawing/2014/main" id="{3452E366-249B-1897-755B-66A1902909B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352" y="2593442"/>
            <a:ext cx="2105821" cy="1474074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hlinkClick r:id="rId21"/>
            <a:extLst>
              <a:ext uri="{FF2B5EF4-FFF2-40B4-BE49-F238E27FC236}">
                <a16:creationId xmlns:a16="http://schemas.microsoft.com/office/drawing/2014/main" id="{5BA4E905-5CBE-FD72-EBC0-7145D318175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139" y="5342484"/>
            <a:ext cx="2013329" cy="1342218"/>
          </a:xfrm>
          <a:prstGeom prst="rect">
            <a:avLst/>
          </a:prstGeom>
        </p:spPr>
      </p:pic>
      <p:pic>
        <p:nvPicPr>
          <p:cNvPr id="25" name="Picture 3">
            <a:hlinkClick r:id="rId23"/>
            <a:extLst>
              <a:ext uri="{FF2B5EF4-FFF2-40B4-BE49-F238E27FC236}">
                <a16:creationId xmlns:a16="http://schemas.microsoft.com/office/drawing/2014/main" id="{ADBC8A48-C714-3EE7-0BFB-3095CE2EB7C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447769" y="2781207"/>
            <a:ext cx="3981360" cy="1098544"/>
          </a:xfrm>
          <a:prstGeom prst="rect">
            <a:avLst/>
          </a:prstGeom>
        </p:spPr>
      </p:pic>
      <p:pic>
        <p:nvPicPr>
          <p:cNvPr id="26" name="Picture 4" descr="Logo&#10;&#10;Description automatically generated">
            <a:hlinkClick r:id="rId25"/>
            <a:extLst>
              <a:ext uri="{FF2B5EF4-FFF2-40B4-BE49-F238E27FC236}">
                <a16:creationId xmlns:a16="http://schemas.microsoft.com/office/drawing/2014/main" id="{2F327446-72F8-99DA-4D2E-0D2E7D306628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7158" t="17315" r="7469" b="13827"/>
          <a:stretch/>
        </p:blipFill>
        <p:spPr>
          <a:xfrm>
            <a:off x="4010516" y="4250918"/>
            <a:ext cx="3057037" cy="974050"/>
          </a:xfrm>
          <a:prstGeom prst="rect">
            <a:avLst/>
          </a:prstGeom>
        </p:spPr>
      </p:pic>
      <p:pic>
        <p:nvPicPr>
          <p:cNvPr id="27" name="Graphic 26">
            <a:hlinkClick r:id="rId27"/>
            <a:extLst>
              <a:ext uri="{FF2B5EF4-FFF2-40B4-BE49-F238E27FC236}">
                <a16:creationId xmlns:a16="http://schemas.microsoft.com/office/drawing/2014/main" id="{9609B910-DD1A-D709-345C-7A7B5AA622FB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9715" t="18168" r="7091" b="12292"/>
          <a:stretch/>
        </p:blipFill>
        <p:spPr>
          <a:xfrm>
            <a:off x="8264615" y="1426868"/>
            <a:ext cx="3133145" cy="122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354" y="1179586"/>
            <a:ext cx="8693332" cy="5488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Education, Profession and Job for Software Developers</a:t>
            </a:r>
          </a:p>
          <a:p>
            <a:pPr lvl="1"/>
            <a:r>
              <a:rPr lang="en-US" sz="2999" noProof="1">
                <a:hlinkClick r:id="rId3"/>
              </a:rPr>
              <a:t>softuni.bg</a:t>
            </a:r>
            <a:r>
              <a:rPr lang="en-US" sz="2999" noProof="1"/>
              <a:t>, </a:t>
            </a:r>
            <a:r>
              <a:rPr lang="en-US" sz="2799" dirty="0">
                <a:hlinkClick r:id="rId4"/>
              </a:rPr>
              <a:t>about.softuni.bg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/>
            <a:r>
              <a:rPr lang="en-US" sz="2999" noProof="1">
                <a:hlinkClick r:id="rId5"/>
              </a:rPr>
              <a:t>softuni.foundation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lvl="1"/>
            <a:r>
              <a:rPr lang="en-US" sz="2999" noProof="1">
                <a:hlinkClick r:id="rId6"/>
              </a:rPr>
              <a:t>facebook.com/SoftwareUniversity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lvl="1"/>
            <a:r>
              <a:rPr lang="en-US" sz="2999" dirty="0">
                <a:hlinkClick r:id="rId7"/>
              </a:rPr>
              <a:t>forum.softuni.bg</a:t>
            </a:r>
            <a:endParaRPr lang="en-US" sz="2999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3EE287F-C028-4FC3-A8A0-D4983AEF53EE}"/>
              </a:ext>
            </a:extLst>
          </p:cNvPr>
          <p:cNvSpPr txBox="1">
            <a:spLocks/>
          </p:cNvSpPr>
          <p:nvPr/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1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21350E02-B38F-4AB1-9D00-1DBE2FF7E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2485" y="4445191"/>
            <a:ext cx="1930474" cy="20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9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DE33D4-50F7-4A33-A1A7-FECD0D7499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2810" y="1600200"/>
            <a:ext cx="6934199" cy="844892"/>
          </a:xfrm>
        </p:spPr>
        <p:txBody>
          <a:bodyPr/>
          <a:lstStyle/>
          <a:p>
            <a:r>
              <a:rPr lang="en-US" sz="6000" dirty="0"/>
              <a:t>Review</a:t>
            </a:r>
            <a:endParaRPr lang="bg-BG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6E4C4-18D2-4EBF-94BD-1D07C6CE4F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2811" y="2583179"/>
            <a:ext cx="6934201" cy="693421"/>
          </a:xfrm>
        </p:spPr>
        <p:txBody>
          <a:bodyPr/>
          <a:lstStyle/>
          <a:p>
            <a:r>
              <a:rPr lang="en-US" dirty="0"/>
              <a:t>While Loops</a:t>
            </a:r>
            <a:endParaRPr lang="bg-BG" dirty="0"/>
          </a:p>
        </p:txBody>
      </p:sp>
      <p:pic>
        <p:nvPicPr>
          <p:cNvPr id="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EEF4F68B-66BF-45CF-97FE-BDAB91047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2" y="1248316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85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AC603E-3D57-4CEF-89D5-1253ACDCD9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Control flow </a:t>
            </a:r>
            <a:r>
              <a:rPr lang="en-US" b="1" dirty="0">
                <a:solidFill>
                  <a:schemeClr val="bg1"/>
                </a:solidFill>
              </a:rPr>
              <a:t>statement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Executes code repeatedly while a condition is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6CD240E-2FE3-4A1A-BAAD-763868B9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60612" y="3610604"/>
            <a:ext cx="4876800" cy="2318680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/>
          <a:p>
            <a:pPr algn="l"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2800" b="1" dirty="0">
                <a:latin typeface="Consolas" panose="020B0609020204030204" pitchFamily="49" charset="0"/>
              </a:rPr>
              <a:t> (condition) </a:t>
            </a:r>
          </a:p>
          <a:p>
            <a:pPr algn="l"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// Body of the loop</a:t>
            </a:r>
            <a:endParaRPr lang="en-US" sz="28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F69A785E-8322-4462-BC34-0C6172AABFD7}"/>
              </a:ext>
            </a:extLst>
          </p:cNvPr>
          <p:cNvSpPr/>
          <p:nvPr/>
        </p:nvSpPr>
        <p:spPr bwMode="auto">
          <a:xfrm>
            <a:off x="2360612" y="2764828"/>
            <a:ext cx="1752600" cy="664172"/>
          </a:xfrm>
          <a:prstGeom prst="wedgeRoundRectCallout">
            <a:avLst>
              <a:gd name="adj1" fmla="val -1524"/>
              <a:gd name="adj2" fmla="val 923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E2239264-98B5-4D9A-98BF-DE4AC51B5D5E}"/>
              </a:ext>
            </a:extLst>
          </p:cNvPr>
          <p:cNvSpPr/>
          <p:nvPr/>
        </p:nvSpPr>
        <p:spPr bwMode="auto">
          <a:xfrm>
            <a:off x="5257672" y="2946432"/>
            <a:ext cx="1981200" cy="664172"/>
          </a:xfrm>
          <a:prstGeom prst="wedgeRoundRectCallout">
            <a:avLst>
              <a:gd name="adj1" fmla="val -64633"/>
              <a:gd name="adj2" fmla="val 562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F3721A62-F4E0-4842-A29C-D8FE6CE6DF8A}"/>
              </a:ext>
            </a:extLst>
          </p:cNvPr>
          <p:cNvSpPr/>
          <p:nvPr/>
        </p:nvSpPr>
        <p:spPr bwMode="auto">
          <a:xfrm>
            <a:off x="7313612" y="3830312"/>
            <a:ext cx="1447800" cy="664172"/>
          </a:xfrm>
          <a:prstGeom prst="wedgeRoundRectCallout">
            <a:avLst>
              <a:gd name="adj1" fmla="val -78471"/>
              <a:gd name="adj2" fmla="val 554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341930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E4BDAD-7E8A-4728-8DB3-C7234360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While Loop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5E8471-BE29-4EB0-BE02-06598FEEC5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numbers from </a:t>
            </a:r>
            <a:r>
              <a:rPr lang="en-US" b="1" dirty="0">
                <a:solidFill>
                  <a:schemeClr val="bg1"/>
                </a:solidFill>
              </a:rPr>
              <a:t>1 to 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0412" y="1994200"/>
            <a:ext cx="5402857" cy="3420520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/>
          <a:p>
            <a:pPr algn="l"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int i = 1;</a:t>
            </a:r>
          </a:p>
          <a:p>
            <a:pPr algn="l"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2800" b="1" noProof="1">
                <a:latin typeface="Consolas" panose="020B0609020204030204" pitchFamily="49" charset="0"/>
              </a:rPr>
              <a:t> (i &lt;= 5) </a:t>
            </a:r>
          </a:p>
          <a:p>
            <a:pPr algn="l"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 Console.WriteLine(i);</a:t>
            </a:r>
          </a:p>
          <a:p>
            <a:pPr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 i++;</a:t>
            </a:r>
          </a:p>
          <a:p>
            <a:pPr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7504FD-8DC5-4116-8BDE-4880EFFF59AA}"/>
              </a:ext>
            </a:extLst>
          </p:cNvPr>
          <p:cNvSpPr/>
          <p:nvPr/>
        </p:nvSpPr>
        <p:spPr>
          <a:xfrm>
            <a:off x="6931324" y="2209800"/>
            <a:ext cx="403988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0"/>
                <a:solidFill>
                  <a:schemeClr val="tx1"/>
                </a:solidFill>
              </a:rPr>
              <a:t>1 … 5</a:t>
            </a:r>
          </a:p>
        </p:txBody>
      </p:sp>
    </p:spTree>
    <p:extLst>
      <p:ext uri="{BB962C8B-B14F-4D97-AF65-F5344CB8AC3E}">
        <p14:creationId xmlns:p14="http://schemas.microsoft.com/office/powerpoint/2010/main" val="246068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AC603E-3D57-4CEF-89D5-1253ACDCD9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 loops </a:t>
            </a:r>
            <a:r>
              <a:rPr lang="en-US" sz="3600" b="1" dirty="0">
                <a:solidFill>
                  <a:schemeClr val="bg1"/>
                </a:solidFill>
              </a:rPr>
              <a:t>repeat </a:t>
            </a:r>
            <a:r>
              <a:rPr lang="en-US" sz="3600" dirty="0"/>
              <a:t>blocks of </a:t>
            </a:r>
            <a:r>
              <a:rPr lang="en-US" sz="3600" b="1" dirty="0">
                <a:solidFill>
                  <a:schemeClr val="bg1"/>
                </a:solidFill>
              </a:rPr>
              <a:t>code</a:t>
            </a:r>
            <a:endParaRPr lang="en-US" sz="3600" dirty="0"/>
          </a:p>
          <a:p>
            <a:r>
              <a:rPr lang="en-US" sz="3600" dirty="0"/>
              <a:t>Use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 when you know in advance the </a:t>
            </a:r>
            <a:r>
              <a:rPr lang="en-US" sz="3600" b="1" dirty="0">
                <a:solidFill>
                  <a:schemeClr val="bg1"/>
                </a:solidFill>
              </a:rPr>
              <a:t>number of repetitions</a:t>
            </a:r>
          </a:p>
          <a:p>
            <a:pPr lvl="1"/>
            <a:r>
              <a:rPr lang="en-US" sz="3200" dirty="0"/>
              <a:t>For example, repeat exactly 10 times</a:t>
            </a:r>
            <a:endParaRPr lang="en-US" sz="3400" dirty="0"/>
          </a:p>
          <a:p>
            <a:r>
              <a:rPr lang="en-US" sz="3600" dirty="0"/>
              <a:t>Use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600" dirty="0"/>
              <a:t> when you don</a:t>
            </a:r>
            <a:r>
              <a:rPr lang="en-GB" sz="3600" dirty="0"/>
              <a:t>'t know when the </a:t>
            </a:r>
            <a:r>
              <a:rPr lang="en-GB" sz="3600" b="1" dirty="0">
                <a:solidFill>
                  <a:schemeClr val="bg1"/>
                </a:solidFill>
              </a:rPr>
              <a:t>exit </a:t>
            </a:r>
            <a:br>
              <a:rPr lang="en-GB" sz="3600" b="1" dirty="0">
                <a:solidFill>
                  <a:schemeClr val="bg1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condition</a:t>
            </a:r>
            <a:r>
              <a:rPr lang="en-GB" sz="3600" dirty="0"/>
              <a:t> will be met</a:t>
            </a:r>
          </a:p>
          <a:p>
            <a:pPr lvl="1"/>
            <a:r>
              <a:rPr lang="en-GB" sz="3400" dirty="0"/>
              <a:t>For example, repeat until </a:t>
            </a:r>
            <a:r>
              <a:rPr lang="en-GB" sz="3400" dirty="0">
                <a:latin typeface="Consolas" panose="020B0609020204030204" pitchFamily="49" charset="0"/>
              </a:rPr>
              <a:t>0</a:t>
            </a:r>
            <a:r>
              <a:rPr lang="en-GB" sz="3400" dirty="0"/>
              <a:t> is reached</a:t>
            </a:r>
            <a:endParaRPr lang="en-US" sz="3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6CD240E-2FE3-4A1A-BAAD-763868B9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or For</a:t>
            </a:r>
            <a:r>
              <a:rPr lang="bg-BG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9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AC603E-3D57-4CEF-89D5-1253ACDCD9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0888" y="1083820"/>
            <a:ext cx="4876800" cy="546938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Used for </a:t>
            </a:r>
            <a:r>
              <a:rPr lang="en-US" sz="3400" b="1" dirty="0">
                <a:solidFill>
                  <a:schemeClr val="bg1"/>
                </a:solidFill>
              </a:rPr>
              <a:t>prematurely exiting </a:t>
            </a:r>
            <a:r>
              <a:rPr lang="en-US" sz="3400" dirty="0"/>
              <a:t>the loop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Can only be executed from the</a:t>
            </a:r>
            <a:r>
              <a:rPr lang="en-US" sz="3400" b="1" dirty="0">
                <a:solidFill>
                  <a:schemeClr val="bg1"/>
                </a:solidFill>
              </a:rPr>
              <a:t> body</a:t>
            </a:r>
            <a:r>
              <a:rPr lang="en-US" sz="3400" dirty="0"/>
              <a:t>, during </a:t>
            </a:r>
            <a:r>
              <a:rPr lang="en-US" sz="3400" b="1" dirty="0">
                <a:solidFill>
                  <a:schemeClr val="bg1"/>
                </a:solidFill>
              </a:rPr>
              <a:t>an iteration </a:t>
            </a:r>
            <a:r>
              <a:rPr lang="en-US" sz="3400" dirty="0"/>
              <a:t>of the loop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400" dirty="0"/>
              <a:t> immediately exits from the loop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rest of the loop body </a:t>
            </a:r>
            <a:r>
              <a:rPr lang="en-US" sz="3200" b="1" dirty="0">
                <a:solidFill>
                  <a:schemeClr val="bg1"/>
                </a:solidFill>
              </a:rPr>
              <a:t>is skipped</a:t>
            </a:r>
            <a:endParaRPr lang="en-US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6CD240E-2FE3-4A1A-BAAD-763868B9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"break" Operator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92B553-4C8D-45AE-BCC1-BA2A362C6CD2}"/>
              </a:ext>
            </a:extLst>
          </p:cNvPr>
          <p:cNvSpPr txBox="1"/>
          <p:nvPr/>
        </p:nvSpPr>
        <p:spPr>
          <a:xfrm>
            <a:off x="7172065" y="1295400"/>
            <a:ext cx="4463114" cy="3695980"/>
          </a:xfrm>
          <a:prstGeom prst="rect">
            <a:avLst/>
          </a:prstGeom>
          <a:solidFill>
            <a:srgbClr val="90B4D8">
              <a:alpha val="15000"/>
            </a:srgbClr>
          </a:solidFill>
          <a:ln w="12700">
            <a:solidFill>
              <a:srgbClr val="122233"/>
            </a:solidFill>
          </a:ln>
        </p:spPr>
        <p:txBody>
          <a:bodyPr vert="horz" wrap="square" lIns="179997" tIns="107998" rIns="179997" bIns="107998" rtlCol="0">
            <a:spAutoFit/>
          </a:bodyPr>
          <a:lstStyle/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int i = 1;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2800" b="1" noProof="1">
                <a:latin typeface="Consolas" panose="020B0609020204030204" pitchFamily="49" charset="0"/>
              </a:rPr>
              <a:t> (true) 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if (i &gt; 10)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  break</a:t>
            </a:r>
            <a:r>
              <a:rPr lang="en-US" sz="2800" b="1" noProof="1">
                <a:latin typeface="Consolas" panose="020B0609020204030204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i++;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954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B93735-4866-455B-AEA8-625EEF6E39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Complex 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CB3068-4C34-4523-8538-B091B515CE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2811" y="2646217"/>
            <a:ext cx="6934201" cy="630383"/>
          </a:xfrm>
        </p:spPr>
        <p:txBody>
          <a:bodyPr/>
          <a:lstStyle/>
          <a:p>
            <a:r>
              <a:rPr lang="en-US" dirty="0"/>
              <a:t>Loops with a Special Step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4E1B64-471B-41F3-9A89-86932BD8E711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285" y="1432333"/>
            <a:ext cx="2441864" cy="233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3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9864</TotalTime>
  <Words>1812</Words>
  <Application>Microsoft Office PowerPoint</Application>
  <PresentationFormat>Custom</PresentationFormat>
  <Paragraphs>337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Nested Loops</vt:lpstr>
      <vt:lpstr>Table of Contents</vt:lpstr>
      <vt:lpstr>Have a Question?</vt:lpstr>
      <vt:lpstr>PowerPoint Presentation</vt:lpstr>
      <vt:lpstr>While Loop </vt:lpstr>
      <vt:lpstr>Example: While Loop</vt:lpstr>
      <vt:lpstr>While or For?</vt:lpstr>
      <vt:lpstr>The "break" Operator</vt:lpstr>
      <vt:lpstr>PowerPoint Presentation</vt:lpstr>
      <vt:lpstr>Complex Loops</vt:lpstr>
      <vt:lpstr>Do…While Loops</vt:lpstr>
      <vt:lpstr>PowerPoint Presentation</vt:lpstr>
      <vt:lpstr>Real Life Example: Clock</vt:lpstr>
      <vt:lpstr>PowerPoint Presentation</vt:lpstr>
      <vt:lpstr>Nested Loops</vt:lpstr>
      <vt:lpstr>Nested Loops</vt:lpstr>
      <vt:lpstr>Multiple Levels of Nested Loops</vt:lpstr>
      <vt:lpstr>PowerPoint Presentation</vt:lpstr>
      <vt:lpstr>Nested For Loops</vt:lpstr>
      <vt:lpstr>Example: Nested For Loops</vt:lpstr>
      <vt:lpstr>Problem: Triangle of Stars</vt:lpstr>
      <vt:lpstr>Solution: Triangle of Stars</vt:lpstr>
      <vt:lpstr>Problem: Building</vt:lpstr>
      <vt:lpstr>Example: Building</vt:lpstr>
      <vt:lpstr>Solution: Building</vt:lpstr>
      <vt:lpstr>PowerPoint Presentation</vt:lpstr>
      <vt:lpstr>Nested While Loops</vt:lpstr>
      <vt:lpstr>Example: Nested While Loops</vt:lpstr>
      <vt:lpstr>Problem: Travel Savings</vt:lpstr>
      <vt:lpstr>Example: Travel Savings</vt:lpstr>
      <vt:lpstr>Solution: Travel Savings</vt:lpstr>
      <vt:lpstr>Summary: Nested Loops</vt:lpstr>
      <vt:lpstr>PowerPoint Presentation</vt:lpstr>
      <vt:lpstr>SoftUni Diamond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 Tutorial: Part 9 - Nested Loops</dc:title>
  <dc:subject/>
  <dc:creator>SoftUni</dc:creator>
  <cp:keywords>softuni, nakov, codewithnakov, java, lesson, tutorial, free, code lessons</cp:keywords>
  <dc:description>SoftUni – https://softuni.org</dc:description>
  <cp:lastModifiedBy>Topuzakova, Desislava</cp:lastModifiedBy>
  <cp:revision>1331</cp:revision>
  <dcterms:created xsi:type="dcterms:W3CDTF">2014-01-02T17:00:34Z</dcterms:created>
  <dcterms:modified xsi:type="dcterms:W3CDTF">2023-10-08T13:44:10Z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