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0"/>
  </p:notesMasterIdLst>
  <p:handoutMasterIdLst>
    <p:handoutMasterId r:id="rId31"/>
  </p:handoutMasterIdLst>
  <p:sldIdLst>
    <p:sldId id="973" r:id="rId3"/>
    <p:sldId id="992" r:id="rId4"/>
    <p:sldId id="293" r:id="rId5"/>
    <p:sldId id="993" r:id="rId6"/>
    <p:sldId id="994" r:id="rId7"/>
    <p:sldId id="995" r:id="rId8"/>
    <p:sldId id="996" r:id="rId9"/>
    <p:sldId id="997" r:id="rId10"/>
    <p:sldId id="998" r:id="rId11"/>
    <p:sldId id="999" r:id="rId12"/>
    <p:sldId id="1000" r:id="rId13"/>
    <p:sldId id="483" r:id="rId14"/>
    <p:sldId id="1015" r:id="rId15"/>
    <p:sldId id="1017" r:id="rId16"/>
    <p:sldId id="1013" r:id="rId17"/>
    <p:sldId id="1001" r:id="rId18"/>
    <p:sldId id="1004" r:id="rId19"/>
    <p:sldId id="1002" r:id="rId20"/>
    <p:sldId id="1003" r:id="rId21"/>
    <p:sldId id="1016" r:id="rId22"/>
    <p:sldId id="279" r:id="rId23"/>
    <p:sldId id="280" r:id="rId24"/>
    <p:sldId id="1012" r:id="rId25"/>
    <p:sldId id="498" r:id="rId26"/>
    <p:sldId id="613" r:id="rId27"/>
    <p:sldId id="405" r:id="rId28"/>
    <p:sldId id="493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973"/>
            <p14:sldId id="992"/>
            <p14:sldId id="293"/>
          </p14:sldIdLst>
        </p14:section>
        <p14:section name="Arrays" id="{B07F7127-DDDB-4075-9D72-BEE71AD7BC51}">
          <p14:sldIdLst>
            <p14:sldId id="993"/>
            <p14:sldId id="994"/>
            <p14:sldId id="995"/>
            <p14:sldId id="996"/>
            <p14:sldId id="997"/>
            <p14:sldId id="998"/>
            <p14:sldId id="999"/>
            <p14:sldId id="1000"/>
            <p14:sldId id="483"/>
            <p14:sldId id="1015"/>
            <p14:sldId id="1017"/>
            <p14:sldId id="1013"/>
            <p14:sldId id="1001"/>
            <p14:sldId id="1004"/>
            <p14:sldId id="1002"/>
            <p14:sldId id="1003"/>
            <p14:sldId id="1016"/>
            <p14:sldId id="279"/>
            <p14:sldId id="280"/>
          </p14:sldIdLst>
        </p14:section>
        <p14:section name="Conclusion" id="{DF8B232C-5539-4FAA-BC84-D4B7889F6FC5}">
          <p14:sldIdLst>
            <p14:sldId id="1012"/>
            <p14:sldId id="498"/>
            <p14:sldId id="613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02B0CA-FC54-4496-8BCA-5EF66A818D2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533" autoAdjust="0"/>
  </p:normalViewPr>
  <p:slideViewPr>
    <p:cSldViewPr>
      <p:cViewPr varScale="1">
        <p:scale>
          <a:sx n="107" d="100"/>
          <a:sy n="107" d="100"/>
        </p:scale>
        <p:origin x="66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10/15/2023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5B3CD96-D4A1-4504-A427-03010F9F1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561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t>24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4934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5936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C37313-7ED8-477E-BB62-0C95A8E2A3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054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7D47B6C-B291-45F2-9221-B213E715AB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15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.sv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hyperlink" Target="http://creativecommons.org/licenses/by-nc-sa/4.0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56165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371603"/>
            <a:ext cx="8336097" cy="5105397"/>
          </a:xfrm>
          <a:prstGeom prst="rect">
            <a:avLst/>
          </a:prstGeo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A5A40E9-F55B-48B7-BAF2-FCF5815844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6285" y="214842"/>
            <a:ext cx="2125527" cy="6544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713C4D-0AC1-423F-ADC2-C9DFE79F1BC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ouTube Section Title - Geo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25993" y="295660"/>
            <a:ext cx="8091922" cy="13607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7200" b="1" kern="1200" baseline="0" dirty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25993" y="4572000"/>
            <a:ext cx="8091922" cy="199066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lang="en-US" sz="5400" b="1" kern="1200" baseline="0" dirty="0">
                <a:solidFill>
                  <a:srgbClr val="7F5000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471FF-894B-4323-8A57-170298EF5F19}"/>
              </a:ext>
            </a:extLst>
          </p:cNvPr>
          <p:cNvSpPr/>
          <p:nvPr userDrawn="1"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Picture 7" descr="A person with his arms crossed&#10;&#10;Description automatically generated with medium confidence">
            <a:extLst>
              <a:ext uri="{FF2B5EF4-FFF2-40B4-BE49-F238E27FC236}">
                <a16:creationId xmlns:a16="http://schemas.microsoft.com/office/drawing/2014/main" id="{8DD8C3DB-E50F-4605-9C49-9E4E6EF5A5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26025"/>
            <a:ext cx="4085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ouTube Section Title Right Single H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25993" y="295660"/>
            <a:ext cx="8091922" cy="13607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7200" b="1" kern="1200" baseline="0" dirty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25993" y="4572000"/>
            <a:ext cx="8091922" cy="199066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lang="en-US" sz="5400" b="1" kern="1200" baseline="0" dirty="0">
                <a:solidFill>
                  <a:srgbClr val="7F5000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3" descr="A picture containing person, standing, person, posing&#10;&#10;Description automatically generated">
            <a:extLst>
              <a:ext uri="{FF2B5EF4-FFF2-40B4-BE49-F238E27FC236}">
                <a16:creationId xmlns:a16="http://schemas.microsoft.com/office/drawing/2014/main" id="{F16A6009-295B-48E9-94EF-A8AAC5FE75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5612" y="494349"/>
            <a:ext cx="4724400" cy="62083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A471FF-894B-4323-8A57-170298EF5F19}"/>
              </a:ext>
            </a:extLst>
          </p:cNvPr>
          <p:cNvSpPr/>
          <p:nvPr userDrawn="1"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66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4BCDE94-E1E5-49F4-B7A6-CB9D4A0E4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6285" y="214842"/>
            <a:ext cx="2125527" cy="6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685" y="1295400"/>
            <a:ext cx="2438052" cy="2639273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27411" y="1303142"/>
            <a:ext cx="8201721" cy="13638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0430" y="5576113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053212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4600568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021CC3F-D9DC-4239-BDB4-3A4D1E24BC3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012" y="5208472"/>
            <a:ext cx="3624854" cy="111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9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t>15.10.2023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92957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609" y="5249556"/>
            <a:ext cx="969903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4714" y="3689937"/>
            <a:ext cx="1003693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89" y="1674000"/>
            <a:ext cx="119174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087" y="2584290"/>
            <a:ext cx="2732243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8686327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740089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609" y="5249556"/>
            <a:ext cx="969903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4714" y="3689937"/>
            <a:ext cx="1003693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89" y="1674000"/>
            <a:ext cx="119174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9449" y="4686353"/>
            <a:ext cx="10825164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9449" y="5560289"/>
            <a:ext cx="10825166" cy="6303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722810" y="1688007"/>
            <a:ext cx="6934199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22811" y="2543471"/>
            <a:ext cx="6934201" cy="6303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876672-528D-436E-8197-31854ABC0EF5}"/>
              </a:ext>
            </a:extLst>
          </p:cNvPr>
          <p:cNvSpPr>
            <a:spLocks noChangeAspect="1"/>
          </p:cNvSpPr>
          <p:nvPr userDrawn="1"/>
        </p:nvSpPr>
        <p:spPr>
          <a:xfrm>
            <a:off x="714008" y="73429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0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F785059-C1E1-47F3-A2A6-DAA07EB1C0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7525" y="211954"/>
            <a:ext cx="2144287" cy="6602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896840" cy="52760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1554EB-6BDC-4C12-A649-38C86874A953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63" y="1121144"/>
            <a:ext cx="9898049" cy="52760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E2F004A-BC13-4C9E-A9B9-1611661157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7525" y="211954"/>
            <a:ext cx="2144287" cy="6602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893896-E551-401A-80BB-82AC213637C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  <a:prstGeom prst="rect">
            <a:avLst/>
          </a:prstGeom>
        </p:spPr>
        <p:txBody>
          <a:bodyPr/>
          <a:lstStyle>
            <a:lvl2pPr marL="792000" indent="-360000">
              <a:defRPr/>
            </a:lvl2pPr>
            <a:lvl3pPr marL="1224000" indent="-360000">
              <a:defRPr/>
            </a:lvl3pPr>
            <a:lvl4pPr marL="1656000" indent="-360000">
              <a:defRPr/>
            </a:lvl4pPr>
            <a:lvl5pPr marL="2088000" indent="-36000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56165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1A7088A-565A-4D8B-A6E2-BCB6D4DA98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6285" y="214842"/>
            <a:ext cx="2125527" cy="6544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A69DE8-5F21-49BD-88E4-FB84A3FD0E70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56165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7D6283F-3493-4809-B55A-7CE66763CD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6285" y="214842"/>
            <a:ext cx="2125527" cy="65447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7F8DF85-68AA-4C44-80BD-2BA1399684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5287534" y="5518779"/>
            <a:ext cx="1560426" cy="4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608012" y="595562"/>
            <a:ext cx="5971742" cy="1157078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7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7500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65" y="57615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88" y="264997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97" y="264997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22" y="264934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647" y="2643443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272" y="264997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40" y="2649979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847399" y="2209249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847399" y="2209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241622" y="2209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688445" y="22028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128070" y="22028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567695" y="22028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007320" y="2209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427360" y="196667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DACE578-B10A-4B9B-8060-9A488C8714D6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ouTube Section Title Left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5102" y="295660"/>
            <a:ext cx="8381997" cy="13607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en-US" sz="7200" b="1" kern="1200" baseline="0" dirty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1813" y="4572000"/>
            <a:ext cx="7619999" cy="199066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5400" b="1" kern="1200" baseline="0" dirty="0">
                <a:solidFill>
                  <a:srgbClr val="7F5000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Picture 2" descr="A person holding the hands up&#10;&#10;Description automatically generated with low confidence">
            <a:extLst>
              <a:ext uri="{FF2B5EF4-FFF2-40B4-BE49-F238E27FC236}">
                <a16:creationId xmlns:a16="http://schemas.microsoft.com/office/drawing/2014/main" id="{CFA47733-E8BE-4DBD-AD0D-043A7C977F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388483"/>
            <a:ext cx="4037013" cy="6314193"/>
          </a:xfrm>
          <a:prstGeom prst="rect">
            <a:avLst/>
          </a:prstGeom>
          <a:effectLst>
            <a:outerShdw blurRad="63500" dist="25400" dir="108000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A471FF-894B-4323-8A57-170298EF5F19}"/>
              </a:ext>
            </a:extLst>
          </p:cNvPr>
          <p:cNvSpPr/>
          <p:nvPr userDrawn="1"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41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3" r:id="rId3"/>
    <p:sldLayoutId id="2147483673" r:id="rId4"/>
    <p:sldLayoutId id="2147483674" r:id="rId5"/>
    <p:sldLayoutId id="2147483675" r:id="rId6"/>
    <p:sldLayoutId id="2147483677" r:id="rId7"/>
    <p:sldLayoutId id="2147483680" r:id="rId8"/>
    <p:sldLayoutId id="2147483699" r:id="rId9"/>
    <p:sldLayoutId id="2147483724" r:id="rId10"/>
    <p:sldLayoutId id="2147483700" r:id="rId11"/>
    <p:sldLayoutId id="2147483725" r:id="rId12"/>
    <p:sldLayoutId id="2147483726" r:id="rId13"/>
    <p:sldLayoutId id="2147483727" r:id="rId14"/>
    <p:sldLayoutId id="214748372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792000" indent="-36000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24000" indent="-36000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656000" indent="-36000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88000" indent="-36000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ocs.microsoft.com/en-us/dotnet/csharp/programming-guide/arrays/using-foreach-with-arrays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sv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hyperlink" Target="https://createx.bg/" TargetMode="External"/><Relationship Id="rId18" Type="http://schemas.openxmlformats.org/officeDocument/2006/relationships/image" Target="../media/image50.png"/><Relationship Id="rId26" Type="http://schemas.openxmlformats.org/officeDocument/2006/relationships/image" Target="../media/image54.png"/><Relationship Id="rId3" Type="http://schemas.openxmlformats.org/officeDocument/2006/relationships/hyperlink" Target="https://www.pharvision.ai/" TargetMode="External"/><Relationship Id="rId21" Type="http://schemas.openxmlformats.org/officeDocument/2006/relationships/hyperlink" Target="https://dxc.com/us/en" TargetMode="External"/><Relationship Id="rId7" Type="http://schemas.openxmlformats.org/officeDocument/2006/relationships/hyperlink" Target="https://www.careers.postbank.bg/" TargetMode="External"/><Relationship Id="rId12" Type="http://schemas.openxmlformats.org/officeDocument/2006/relationships/image" Target="../media/image47.png"/><Relationship Id="rId17" Type="http://schemas.openxmlformats.org/officeDocument/2006/relationships/hyperlink" Target="https://indeavr.com/careers/" TargetMode="External"/><Relationship Id="rId25" Type="http://schemas.openxmlformats.org/officeDocument/2006/relationships/hyperlink" Target="https://www.bosch-digital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9.png"/><Relationship Id="rId20" Type="http://schemas.openxmlformats.org/officeDocument/2006/relationships/image" Target="../media/image51.png"/><Relationship Id="rId29" Type="http://schemas.openxmlformats.org/officeDocument/2006/relationships/image" Target="../media/image56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hyperlink" Target="https://bg.coca-colahellenic.com/bg/working-with-us" TargetMode="External"/><Relationship Id="rId24" Type="http://schemas.openxmlformats.org/officeDocument/2006/relationships/image" Target="../media/image53.jpeg"/><Relationship Id="rId5" Type="http://schemas.openxmlformats.org/officeDocument/2006/relationships/hyperlink" Target="https://en.superhosting.bg/" TargetMode="External"/><Relationship Id="rId15" Type="http://schemas.openxmlformats.org/officeDocument/2006/relationships/hyperlink" Target="https://smartit.bg/" TargetMode="External"/><Relationship Id="rId23" Type="http://schemas.openxmlformats.org/officeDocument/2006/relationships/hyperlink" Target="https://ambitioned.com/" TargetMode="External"/><Relationship Id="rId28" Type="http://schemas.openxmlformats.org/officeDocument/2006/relationships/image" Target="../media/image55.png"/><Relationship Id="rId10" Type="http://schemas.openxmlformats.org/officeDocument/2006/relationships/image" Target="../media/image46.png"/><Relationship Id="rId19" Type="http://schemas.openxmlformats.org/officeDocument/2006/relationships/hyperlink" Target="https://www.draftkings.com/" TargetMode="External"/><Relationship Id="rId4" Type="http://schemas.openxmlformats.org/officeDocument/2006/relationships/image" Target="../media/image43.jpe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8.png"/><Relationship Id="rId22" Type="http://schemas.openxmlformats.org/officeDocument/2006/relationships/image" Target="../media/image52.png"/><Relationship Id="rId27" Type="http://schemas.openxmlformats.org/officeDocument/2006/relationships/hyperlink" Target="https://careers.flutterinternational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2CD7A0-71DD-2806-2E58-0C3B5420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1DB87-CC11-DCE8-F28F-BBD464B9B9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211D1-B9F8-1923-AB9B-30E3E07EFC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D949DE-1540-5B5A-2621-D7BCDF13D984}"/>
              </a:ext>
            </a:extLst>
          </p:cNvPr>
          <p:cNvGrpSpPr/>
          <p:nvPr/>
        </p:nvGrpSpPr>
        <p:grpSpPr>
          <a:xfrm>
            <a:off x="5256212" y="1905000"/>
            <a:ext cx="5868986" cy="2244369"/>
            <a:chOff x="4949654" y="2356199"/>
            <a:chExt cx="5868986" cy="224436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738EF5-D438-5B00-13CD-BC89A8B0D139}"/>
                </a:ext>
              </a:extLst>
            </p:cNvPr>
            <p:cNvSpPr/>
            <p:nvPr/>
          </p:nvSpPr>
          <p:spPr bwMode="auto">
            <a:xfrm>
              <a:off x="4949654" y="3386266"/>
              <a:ext cx="1173797" cy="121430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1A943B-A5D4-7AEA-3C6E-47AD24971283}"/>
                </a:ext>
              </a:extLst>
            </p:cNvPr>
            <p:cNvSpPr/>
            <p:nvPr/>
          </p:nvSpPr>
          <p:spPr bwMode="auto">
            <a:xfrm>
              <a:off x="6123451" y="3386266"/>
              <a:ext cx="1173797" cy="121430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191256-CDE2-5A73-9FCA-35AE76F8D8C0}"/>
                </a:ext>
              </a:extLst>
            </p:cNvPr>
            <p:cNvSpPr/>
            <p:nvPr/>
          </p:nvSpPr>
          <p:spPr bwMode="auto">
            <a:xfrm>
              <a:off x="7297248" y="3386266"/>
              <a:ext cx="1173797" cy="121430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99F423-6DF8-9F6F-D153-34A1BBC9B73C}"/>
                </a:ext>
              </a:extLst>
            </p:cNvPr>
            <p:cNvSpPr/>
            <p:nvPr/>
          </p:nvSpPr>
          <p:spPr bwMode="auto">
            <a:xfrm>
              <a:off x="8471046" y="3386266"/>
              <a:ext cx="1173797" cy="121430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696FD3-9F24-94BD-A044-1507F11F134B}"/>
                </a:ext>
              </a:extLst>
            </p:cNvPr>
            <p:cNvSpPr/>
            <p:nvPr/>
          </p:nvSpPr>
          <p:spPr bwMode="auto">
            <a:xfrm>
              <a:off x="9644843" y="3386266"/>
              <a:ext cx="1173797" cy="121430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C5BD8E-5600-8AD9-F3FE-289CA17F59EF}"/>
                </a:ext>
              </a:extLst>
            </p:cNvPr>
            <p:cNvSpPr txBox="1"/>
            <p:nvPr/>
          </p:nvSpPr>
          <p:spPr>
            <a:xfrm>
              <a:off x="5194617" y="2356201"/>
              <a:ext cx="583864" cy="982238"/>
            </a:xfrm>
            <a:prstGeom prst="rect">
              <a:avLst/>
            </a:prstGeom>
            <a:noFill/>
            <a:ln w="12700">
              <a:noFill/>
            </a:ln>
            <a:scene3d>
              <a:camera prst="perspectiveContrastingRightFacing"/>
              <a:lightRig rig="threePt" dir="t"/>
            </a:scene3d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BDA4FF-BCB2-6748-4B29-AC54FA3B2C80}"/>
                </a:ext>
              </a:extLst>
            </p:cNvPr>
            <p:cNvSpPr txBox="1"/>
            <p:nvPr/>
          </p:nvSpPr>
          <p:spPr>
            <a:xfrm>
              <a:off x="6368414" y="2356201"/>
              <a:ext cx="583864" cy="982238"/>
            </a:xfrm>
            <a:prstGeom prst="rect">
              <a:avLst/>
            </a:prstGeom>
            <a:noFill/>
            <a:ln w="12700">
              <a:noFill/>
            </a:ln>
            <a:scene3d>
              <a:camera prst="perspectiveContrastingRightFacing"/>
              <a:lightRig rig="threePt" dir="t"/>
            </a:scene3d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4FDA9A-A26F-B423-E52E-D2B00D2F37D4}"/>
                </a:ext>
              </a:extLst>
            </p:cNvPr>
            <p:cNvSpPr txBox="1"/>
            <p:nvPr/>
          </p:nvSpPr>
          <p:spPr>
            <a:xfrm>
              <a:off x="7542212" y="2356199"/>
              <a:ext cx="583864" cy="982238"/>
            </a:xfrm>
            <a:prstGeom prst="rect">
              <a:avLst/>
            </a:prstGeom>
            <a:noFill/>
            <a:ln w="12700">
              <a:noFill/>
            </a:ln>
            <a:scene3d>
              <a:camera prst="perspectiveContrastingRightFacing"/>
              <a:lightRig rig="threePt" dir="t"/>
            </a:scene3d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0A42F8-E799-09F3-150D-D28938E21178}"/>
                </a:ext>
              </a:extLst>
            </p:cNvPr>
            <p:cNvSpPr txBox="1"/>
            <p:nvPr/>
          </p:nvSpPr>
          <p:spPr>
            <a:xfrm>
              <a:off x="8716009" y="2363058"/>
              <a:ext cx="583864" cy="982238"/>
            </a:xfrm>
            <a:prstGeom prst="rect">
              <a:avLst/>
            </a:prstGeom>
            <a:noFill/>
            <a:ln w="12700">
              <a:noFill/>
            </a:ln>
            <a:scene3d>
              <a:camera prst="perspectiveContrastingRightFacing"/>
              <a:lightRig rig="threePt" dir="t"/>
            </a:scene3d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00DEBD-38F7-5EBA-7D23-161F7D64F72A}"/>
                </a:ext>
              </a:extLst>
            </p:cNvPr>
            <p:cNvSpPr txBox="1"/>
            <p:nvPr/>
          </p:nvSpPr>
          <p:spPr>
            <a:xfrm>
              <a:off x="9886229" y="2356199"/>
              <a:ext cx="583864" cy="982238"/>
            </a:xfrm>
            <a:prstGeom prst="rect">
              <a:avLst/>
            </a:prstGeom>
            <a:noFill/>
            <a:ln w="12700">
              <a:noFill/>
            </a:ln>
            <a:scene3d>
              <a:camera prst="perspectiveContrastingRightFacing"/>
              <a:lightRig rig="threePt" dir="t"/>
            </a:scene3d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3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First, read the array </a:t>
            </a:r>
            <a:r>
              <a:rPr lang="en-US" b="1" dirty="0">
                <a:solidFill>
                  <a:schemeClr val="bg1"/>
                </a:solidFill>
              </a:rPr>
              <a:t>length </a:t>
            </a:r>
            <a:r>
              <a:rPr lang="en-US" dirty="0"/>
              <a:t>from the console 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8763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800" b="1" noProof="1">
                <a:latin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29653"/>
            <a:ext cx="8763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int[length]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length; i++)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space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827926"/>
            <a:ext cx="8077200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</a:t>
            </a:r>
            <a:r>
              <a:rPr lang="en-US" sz="2800" b="1" noProof="1">
                <a:latin typeface="Consolas" pitchFamily="49" charset="0"/>
              </a:rPr>
              <a:t> 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16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891198"/>
            <a:ext cx="807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8 30 25 40 72 -2 44 56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 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9240" y="4648200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int[] </a:t>
            </a:r>
            <a:r>
              <a:rPr lang="en-US" sz="2800" b="1" dirty="0" err="1">
                <a:latin typeface="Consolas" panose="020B0609020204030204" pitchFamily="49" charset="0"/>
              </a:rPr>
              <a:t>arr</a:t>
            </a:r>
            <a:r>
              <a:rPr lang="en-US" sz="2800" b="1" dirty="0"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latin typeface="Consolas" panose="020B0609020204030204" pitchFamily="49" charset="0"/>
              </a:rPr>
              <a:t>Console.ReadLine</a:t>
            </a:r>
            <a:r>
              <a:rPr lang="en-US" sz="2800" b="1" dirty="0">
                <a:latin typeface="Consolas" panose="020B0609020204030204" pitchFamily="49" charset="0"/>
              </a:rPr>
              <a:t>().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800" b="1" dirty="0">
                <a:latin typeface="Consolas" panose="020B0609020204030204" pitchFamily="49" charset="0"/>
              </a:rPr>
              <a:t>(", 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		  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800" b="1" dirty="0"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latin typeface="Consolas" panose="020B0609020204030204" pitchFamily="49" charset="0"/>
              </a:rPr>
              <a:t>int.Parse</a:t>
            </a:r>
            <a:r>
              <a:rPr lang="en-US" sz="2800" b="1" dirty="0">
                <a:latin typeface="Consolas" panose="020B0609020204030204" pitchFamily="49" charset="0"/>
              </a:rPr>
              <a:t>).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ToArray</a:t>
            </a:r>
            <a:r>
              <a:rPr lang="en-US" sz="2800" b="1" dirty="0">
                <a:latin typeface="Consolas" panose="020B0609020204030204" pitchFamily="49" charset="0"/>
              </a:rPr>
              <a:t>(); 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4892" y="1940077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inputLine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</a:t>
            </a:r>
            <a:r>
              <a:rPr lang="en-US" sz="3200" b="1" dirty="0"/>
              <a:t>array of integers </a:t>
            </a:r>
            <a:r>
              <a:rPr lang="en-US" sz="3200" dirty="0"/>
              <a:t>(from a single line)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Print the </a:t>
            </a:r>
            <a:r>
              <a:rPr lang="en-US" sz="3200" b="1" dirty="0"/>
              <a:t>sum</a:t>
            </a:r>
            <a:r>
              <a:rPr lang="en-US" sz="3200" dirty="0"/>
              <a:t> of all items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an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34544" y="2959480"/>
            <a:ext cx="92430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960812" y="30480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D536E-EF71-4980-6F34-14EC98D43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491" y="295948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5 3 6 3 4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5B83B4-E1C4-B8F5-79ED-73490D62F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544" y="3872698"/>
            <a:ext cx="92430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45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24B07159-FE91-E309-A63B-40A4DD507CF3}"/>
              </a:ext>
            </a:extLst>
          </p:cNvPr>
          <p:cNvSpPr/>
          <p:nvPr/>
        </p:nvSpPr>
        <p:spPr>
          <a:xfrm>
            <a:off x="3960812" y="396121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5E360F-5A30-E61D-AABE-47BB42AD1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491" y="3872698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20 30 -5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F78B36-C00D-79BD-097B-FE3B54D04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519" y="4785916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25 45 -3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5FB26CB8-BD50-73E9-C360-E012608869CB}"/>
              </a:ext>
            </a:extLst>
          </p:cNvPr>
          <p:cNvSpPr/>
          <p:nvPr/>
        </p:nvSpPr>
        <p:spPr>
          <a:xfrm>
            <a:off x="3960811" y="487443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6B4993-A06A-D5E7-69FE-61B433D7D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856" y="4755138"/>
            <a:ext cx="92430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67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54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  <p:bldP spid="12" grpId="0" animBg="1"/>
      <p:bldP spid="13" grpId="0" animBg="1"/>
      <p:bldP spid="14" grpId="0" animBg="1"/>
      <p:bldP spid="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an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4580" y="1219200"/>
            <a:ext cx="8775119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int[] numbers =    </a:t>
            </a:r>
            <a:r>
              <a:rPr lang="en-US" sz="2800" b="1" dirty="0" err="1">
                <a:latin typeface="Consolas" panose="020B0609020204030204" pitchFamily="49" charset="0"/>
              </a:rPr>
              <a:t>Console.ReadLine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sz="2800" b="1" dirty="0">
                <a:latin typeface="Consolas" panose="020B0609020204030204" pitchFamily="49" charset="0"/>
              </a:rPr>
              <a:t>			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800" b="1" dirty="0">
                <a:latin typeface="Consolas" panose="020B0609020204030204" pitchFamily="49" charset="0"/>
              </a:rPr>
              <a:t>(" ")</a:t>
            </a:r>
          </a:p>
          <a:p>
            <a:pPr lvl="2"/>
            <a:r>
              <a:rPr lang="en-US" sz="2800" b="1" dirty="0">
                <a:latin typeface="Consolas" panose="020B0609020204030204" pitchFamily="49" charset="0"/>
              </a:rPr>
              <a:t>			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800" b="1" dirty="0"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latin typeface="Consolas" panose="020B0609020204030204" pitchFamily="49" charset="0"/>
              </a:rPr>
              <a:t>int.Parse</a:t>
            </a:r>
            <a:r>
              <a:rPr lang="en-US" sz="2800" b="1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2800" b="1" dirty="0">
                <a:latin typeface="Consolas" panose="020B0609020204030204" pitchFamily="49" charset="0"/>
              </a:rPr>
              <a:t>			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ToArray</a:t>
            </a:r>
            <a:r>
              <a:rPr lang="en-US" sz="28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int sum = 0;</a:t>
            </a:r>
          </a:p>
          <a:p>
            <a:endParaRPr lang="en-US" sz="2800" b="1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for (int i = 0; i &lt; </a:t>
            </a:r>
            <a:r>
              <a:rPr lang="en-US" sz="2800" b="1" dirty="0" err="1">
                <a:latin typeface="Consolas" panose="020B0609020204030204" pitchFamily="49" charset="0"/>
              </a:rPr>
              <a:t>numbers.Length</a:t>
            </a:r>
            <a:r>
              <a:rPr lang="en-US" sz="2800" b="1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sum += numbers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</a:p>
          <a:p>
            <a:r>
              <a:rPr lang="bg-BG" sz="2800" b="1" dirty="0">
                <a:latin typeface="Consolas" panose="020B0609020204030204" pitchFamily="49" charset="0"/>
              </a:rPr>
              <a:t>}</a:t>
            </a:r>
            <a:endParaRPr lang="en-US" sz="2800" b="1" dirty="0">
              <a:latin typeface="Consolas" panose="020B0609020204030204" pitchFamily="49" charset="0"/>
            </a:endParaRPr>
          </a:p>
          <a:p>
            <a:endParaRPr lang="bg-BG" sz="2800" b="1" dirty="0">
              <a:latin typeface="Consolas" panose="020B0609020204030204" pitchFamily="49" charset="0"/>
            </a:endParaRPr>
          </a:p>
          <a:p>
            <a:r>
              <a:rPr lang="en-US" sz="2800" b="1" dirty="0" err="1">
                <a:latin typeface="Consolas" panose="020B0609020204030204" pitchFamily="49" charset="0"/>
              </a:rPr>
              <a:t>Console.WriteLine</a:t>
            </a:r>
            <a:r>
              <a:rPr lang="en-US" sz="2800" b="1" dirty="0">
                <a:latin typeface="Consolas" panose="020B0609020204030204" pitchFamily="49" charset="0"/>
              </a:rPr>
              <a:t>(sum);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Printing Arrays</a:t>
            </a:r>
            <a:endParaRPr lang="en-US" b="1" noProof="1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7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</a:t>
            </a:r>
            <a:r>
              <a:rPr lang="en-US" b="1" dirty="0"/>
              <a:t>for</a:t>
            </a:r>
            <a:r>
              <a:rPr lang="en-US" dirty="0"/>
              <a:t>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to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8079" y="2650702"/>
            <a:ext cx="10632665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</a:rPr>
              <a:t>"one", "two"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800" b="1" noProof="1">
                <a:latin typeface="Consolas" pitchFamily="49" charset="0"/>
              </a:rPr>
              <a:t>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arr.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800" b="1" noProof="1">
                <a:latin typeface="Consolas" pitchFamily="49" charset="0"/>
              </a:rPr>
              <a:t>; i++)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Console.WriteLine("arr[{i}] = {arr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}");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noProof="1"/>
              <a:t> to print an array:</a:t>
            </a:r>
            <a:endParaRPr lang="en-US" sz="3200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</a:t>
            </a:r>
            <a:r>
              <a:rPr lang="en-US" noProof="1"/>
              <a:t>string.Join(…)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53205" y="1981200"/>
            <a:ext cx="10522807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strings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//one two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10D8948-1A61-4214-8CD1-54B6FDF7E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05" y="3537795"/>
            <a:ext cx="10522807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",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//1, 2, 3</a:t>
            </a: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97660" y="2812615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34265" y="355128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360533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06268" y="2667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939226" y="352683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265059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48293" y="1364499"/>
            <a:ext cx="1069223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int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int[]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arr[i] = int.Parse(Console.ReadLine());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for (int i = n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-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1;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Console.Write(arr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700" b="1" noProof="1">
                <a:latin typeface="Consolas" pitchFamily="49" charset="0"/>
              </a:rPr>
              <a:t>i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700" b="1" noProof="1">
                <a:latin typeface="Consolas" pitchFamily="49" charset="0"/>
              </a:rPr>
              <a:t> + " ");</a:t>
            </a:r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212" y="1371603"/>
            <a:ext cx="11456932" cy="5025592"/>
          </a:xfrm>
        </p:spPr>
        <p:txBody>
          <a:bodyPr/>
          <a:lstStyle/>
          <a:p>
            <a:r>
              <a:rPr lang="en-GB" sz="3600" b="1" dirty="0"/>
              <a:t>Arrays</a:t>
            </a:r>
            <a:r>
              <a:rPr lang="en-GB" sz="3600" dirty="0"/>
              <a:t> and Array Operations</a:t>
            </a:r>
          </a:p>
          <a:p>
            <a:r>
              <a:rPr lang="en-US" sz="3600" b="1" dirty="0"/>
              <a:t>Reading</a:t>
            </a:r>
            <a:r>
              <a:rPr lang="en-US" sz="3600" dirty="0"/>
              <a:t> Arrays from the Console</a:t>
            </a:r>
          </a:p>
          <a:p>
            <a:r>
              <a:rPr lang="en-US" sz="3600" b="1" dirty="0"/>
              <a:t>Printing</a:t>
            </a:r>
            <a:r>
              <a:rPr lang="en-US" sz="3600" dirty="0"/>
              <a:t> Arrays to the Console</a:t>
            </a:r>
          </a:p>
          <a:p>
            <a:r>
              <a:rPr lang="en-US" sz="3600" b="1" dirty="0"/>
              <a:t>Foreach</a:t>
            </a:r>
            <a:r>
              <a:rPr lang="en-US" sz="3600" dirty="0"/>
              <a:t> Loop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5D8F3-940D-466D-9C0F-D7A94B9B4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576" y="1452390"/>
            <a:ext cx="1514222" cy="202535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4B6184-2E95-4FE3-A6D8-E1896A90C0CC}"/>
              </a:ext>
            </a:extLst>
          </p:cNvPr>
          <p:cNvGrpSpPr/>
          <p:nvPr/>
        </p:nvGrpSpPr>
        <p:grpSpPr>
          <a:xfrm rot="227083">
            <a:off x="6828864" y="3723296"/>
            <a:ext cx="6024479" cy="1673167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5E7774-806A-4B5E-B905-44C8D272C360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9E31A6-2EC6-4A64-B147-0A851AFF174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9319B9-6AB6-4869-BC84-981C896E019C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B94604-0CFA-4C8E-84B9-69D1EE1AB363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5FB210-04A8-4F76-B169-4484DCF877B6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623240-2BBC-43B2-B832-39F5258BF0A6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C0BF3-BCCC-4FEE-8C69-0BE86EB7FC2F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FD93D6-1FC1-4C92-BDC4-F15AF63EFEC7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FB4F5D-5F71-4B11-95D2-6A6AC4A690EA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122513-5CE3-4ABB-BD6B-E0D83609B6B6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54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EDBDE1-77C7-C1FC-B851-42A0572D6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Foreach Loop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13193-CAB9-D770-2D19-7F1DF3F628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7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0068" y="1106834"/>
            <a:ext cx="10126596" cy="5545145"/>
          </a:xfrm>
        </p:spPr>
        <p:txBody>
          <a:bodyPr/>
          <a:lstStyle/>
          <a:p>
            <a:r>
              <a:rPr lang="en-GB" sz="3599" b="1" dirty="0"/>
              <a:t> </a:t>
            </a:r>
            <a:r>
              <a:rPr lang="en-GB" sz="3599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Iterates</a:t>
            </a:r>
            <a:r>
              <a:rPr lang="en-GB" sz="3599" b="1" dirty="0"/>
              <a:t> </a:t>
            </a:r>
            <a:r>
              <a:rPr lang="en-GB" sz="3599" dirty="0"/>
              <a:t>through all elements in a collection</a:t>
            </a:r>
          </a:p>
          <a:p>
            <a:r>
              <a:rPr lang="en-GB" sz="3599" dirty="0"/>
              <a:t> Cannot access the current index</a:t>
            </a:r>
          </a:p>
          <a:p>
            <a:r>
              <a:rPr lang="en-GB" sz="3599" dirty="0"/>
              <a:t> </a:t>
            </a:r>
            <a:r>
              <a:rPr lang="en-GB" sz="3599" b="1" dirty="0">
                <a:solidFill>
                  <a:schemeClr val="bg1"/>
                </a:solidFill>
              </a:rPr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373" y="3621964"/>
            <a:ext cx="7922736" cy="24026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799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799" b="1" dirty="0">
                <a:latin typeface="Consolas" pitchFamily="49" charset="0"/>
              </a:rPr>
              <a:t>(var </a:t>
            </a:r>
            <a:r>
              <a:rPr lang="en-GB" sz="2799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799" b="1" dirty="0">
                <a:latin typeface="Consolas" pitchFamily="49" charset="0"/>
              </a:rPr>
              <a:t>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799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799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799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799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344850" y="2660851"/>
            <a:ext cx="1966518" cy="1799433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0685" y="1349077"/>
            <a:ext cx="7995362" cy="3394377"/>
          </a:xfrm>
        </p:spPr>
        <p:txBody>
          <a:bodyPr/>
          <a:lstStyle/>
          <a:p>
            <a:r>
              <a:rPr lang="en-US" sz="3199" dirty="0" err="1">
                <a:solidFill>
                  <a:schemeClr val="bg1"/>
                </a:solidFill>
              </a:rPr>
              <a:t>int</a:t>
            </a:r>
            <a:r>
              <a:rPr lang="en-US" sz="3199" dirty="0">
                <a:solidFill>
                  <a:schemeClr val="bg1"/>
                </a:solidFill>
              </a:rPr>
              <a:t>[]</a:t>
            </a:r>
            <a:r>
              <a:rPr lang="en-US" sz="3199" dirty="0"/>
              <a:t> </a:t>
            </a:r>
            <a:r>
              <a:rPr lang="en-US" sz="3199" dirty="0">
                <a:solidFill>
                  <a:schemeClr val="tx1"/>
                </a:solidFill>
              </a:rPr>
              <a:t>numbers</a:t>
            </a:r>
            <a:r>
              <a:rPr lang="en-US" sz="3199" dirty="0"/>
              <a:t> </a:t>
            </a:r>
            <a:r>
              <a:rPr lang="en-US" sz="3199" dirty="0">
                <a:solidFill>
                  <a:schemeClr val="tx1"/>
                </a:solidFill>
              </a:rPr>
              <a:t>= { 1, 2, 3, 4, 5 };</a:t>
            </a:r>
          </a:p>
          <a:p>
            <a:r>
              <a:rPr lang="en-US" sz="3199" dirty="0" err="1">
                <a:solidFill>
                  <a:schemeClr val="tx1"/>
                </a:solidFill>
              </a:rPr>
              <a:t>foreach</a:t>
            </a:r>
            <a:r>
              <a:rPr lang="en-US" sz="3199" dirty="0">
                <a:solidFill>
                  <a:schemeClr val="tx1"/>
                </a:solidFill>
              </a:rPr>
              <a:t> (</a:t>
            </a:r>
            <a:r>
              <a:rPr lang="en-US" sz="3199" dirty="0" err="1">
                <a:solidFill>
                  <a:schemeClr val="bg1"/>
                </a:solidFill>
              </a:rPr>
              <a:t>int</a:t>
            </a:r>
            <a:r>
              <a:rPr lang="en-US" sz="3199" dirty="0"/>
              <a:t> </a:t>
            </a:r>
            <a:r>
              <a:rPr lang="en-US" sz="3199" dirty="0">
                <a:solidFill>
                  <a:schemeClr val="tx1"/>
                </a:solidFill>
              </a:rPr>
              <a:t>number</a:t>
            </a:r>
            <a:r>
              <a:rPr lang="en-US" sz="3199" dirty="0"/>
              <a:t> </a:t>
            </a:r>
            <a:r>
              <a:rPr lang="en-US" sz="3199" dirty="0">
                <a:solidFill>
                  <a:schemeClr val="bg1"/>
                </a:solidFill>
              </a:rPr>
              <a:t>in</a:t>
            </a:r>
            <a:r>
              <a:rPr lang="en-US" sz="3199" dirty="0"/>
              <a:t> </a:t>
            </a:r>
            <a:r>
              <a:rPr lang="en-US" sz="3199" dirty="0">
                <a:solidFill>
                  <a:schemeClr val="tx1"/>
                </a:solidFill>
              </a:rPr>
              <a:t>numbers) </a:t>
            </a:r>
          </a:p>
          <a:p>
            <a:r>
              <a:rPr lang="en-US" sz="3199" dirty="0">
                <a:solidFill>
                  <a:schemeClr val="tx1"/>
                </a:solidFill>
              </a:rPr>
              <a:t>{</a:t>
            </a:r>
          </a:p>
          <a:p>
            <a:r>
              <a:rPr lang="en-US" sz="3199" dirty="0">
                <a:solidFill>
                  <a:schemeClr val="tx1"/>
                </a:solidFill>
              </a:rPr>
              <a:t>    </a:t>
            </a:r>
            <a:r>
              <a:rPr lang="en-US" sz="3199" dirty="0" err="1">
                <a:solidFill>
                  <a:schemeClr val="tx1"/>
                </a:solidFill>
              </a:rPr>
              <a:t>Console.Write</a:t>
            </a:r>
            <a:r>
              <a:rPr lang="en-US" sz="3199" dirty="0">
                <a:solidFill>
                  <a:schemeClr val="tx1"/>
                </a:solidFill>
              </a:rPr>
              <a:t>($"{number} ");</a:t>
            </a:r>
          </a:p>
          <a:p>
            <a:r>
              <a:rPr lang="en-US" sz="31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Foreach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440104" y="4913614"/>
            <a:ext cx="1456288" cy="1453960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046888" y="5465174"/>
            <a:ext cx="2590125" cy="902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3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3876" y="148557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46092" y="124910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60056" y="3277414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90534" y="1618772"/>
            <a:ext cx="8067527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Arrays</a:t>
            </a:r>
            <a:r>
              <a:rPr lang="en-US" sz="3600" dirty="0">
                <a:solidFill>
                  <a:schemeClr val="bg2"/>
                </a:solidFill>
              </a:rPr>
              <a:t>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 – 1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Lists</a:t>
            </a:r>
            <a:r>
              <a:rPr lang="en-US" sz="3600" dirty="0">
                <a:solidFill>
                  <a:schemeClr val="bg2"/>
                </a:solidFill>
              </a:rPr>
              <a:t> are like arrays, but can add / remove / insert / replace / find elements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Creating</a:t>
            </a:r>
            <a:r>
              <a:rPr lang="en-US" sz="3600" dirty="0">
                <a:solidFill>
                  <a:schemeClr val="bg2"/>
                </a:solidFill>
              </a:rPr>
              <a:t> (allocating) an array and list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Reading</a:t>
            </a:r>
            <a:r>
              <a:rPr lang="en-US" sz="3600" dirty="0">
                <a:solidFill>
                  <a:schemeClr val="bg2"/>
                </a:solidFill>
              </a:rPr>
              <a:t> and </a:t>
            </a:r>
            <a:r>
              <a:rPr lang="en-US" sz="3600" b="1" dirty="0">
                <a:solidFill>
                  <a:schemeClr val="bg1"/>
                </a:solidFill>
              </a:rPr>
              <a:t>printing</a:t>
            </a:r>
            <a:r>
              <a:rPr lang="en-US" sz="3600" dirty="0">
                <a:solidFill>
                  <a:schemeClr val="bg2"/>
                </a:solidFill>
              </a:rPr>
              <a:t> arrays and lists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Accessing array / list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8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6587" y="1622994"/>
            <a:ext cx="7785413" cy="3498019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63" y="2319710"/>
            <a:ext cx="3659223" cy="4246043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417" y="703954"/>
            <a:ext cx="5914831" cy="103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88765" y="202863"/>
            <a:ext cx="2028297" cy="790369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" y="6387701"/>
            <a:ext cx="12188825" cy="4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38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2" name="Picture 1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09912A7-4AD3-4826-C228-5C7907CDDC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163" y="5406705"/>
            <a:ext cx="2333177" cy="1083300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42D0DF7-E76D-D3CD-565E-82F437070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4" y="1421512"/>
            <a:ext cx="2094141" cy="1217714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F36F515-443B-C2A0-5138-B9D053C6505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993245" y="4006466"/>
            <a:ext cx="2903089" cy="1424666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9C58C09-F0C6-1EC1-98F3-C17679D99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5" y="4163291"/>
            <a:ext cx="2721697" cy="1179193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hlinkClick r:id="rId11"/>
            <a:extLst>
              <a:ext uri="{FF2B5EF4-FFF2-40B4-BE49-F238E27FC236}">
                <a16:creationId xmlns:a16="http://schemas.microsoft.com/office/drawing/2014/main" id="{0E321D4C-15EA-80AF-F2D1-84CF70EF35F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0516" y="1390047"/>
            <a:ext cx="3217301" cy="1098544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1BBA2A48-9C92-DDDE-EB02-827350BBA74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170" y="5455560"/>
            <a:ext cx="2234522" cy="1034445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hlinkClick r:id="rId15"/>
            <a:extLst>
              <a:ext uri="{FF2B5EF4-FFF2-40B4-BE49-F238E27FC236}">
                <a16:creationId xmlns:a16="http://schemas.microsoft.com/office/drawing/2014/main" id="{E329FF98-9309-6F05-7413-9BBED74AF85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42" y="5523472"/>
            <a:ext cx="2642691" cy="911938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315D200A-F76C-25DF-37B7-3CD7E7D0DFC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6" y="3083732"/>
            <a:ext cx="3062131" cy="69053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9"/>
            <a:extLst>
              <a:ext uri="{FF2B5EF4-FFF2-40B4-BE49-F238E27FC236}">
                <a16:creationId xmlns:a16="http://schemas.microsoft.com/office/drawing/2014/main" id="{3452E366-249B-1897-755B-66A1902909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352" y="2593442"/>
            <a:ext cx="2105821" cy="1474074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5BA4E905-5CBE-FD72-EBC0-7145D3181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39" y="5342484"/>
            <a:ext cx="2013329" cy="1342218"/>
          </a:xfrm>
          <a:prstGeom prst="rect">
            <a:avLst/>
          </a:prstGeom>
        </p:spPr>
      </p:pic>
      <p:pic>
        <p:nvPicPr>
          <p:cNvPr id="25" name="Picture 3">
            <a:hlinkClick r:id="rId23"/>
            <a:extLst>
              <a:ext uri="{FF2B5EF4-FFF2-40B4-BE49-F238E27FC236}">
                <a16:creationId xmlns:a16="http://schemas.microsoft.com/office/drawing/2014/main" id="{ADBC8A48-C714-3EE7-0BFB-3095CE2EB7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7769" y="2781207"/>
            <a:ext cx="3981360" cy="1098544"/>
          </a:xfrm>
          <a:prstGeom prst="rect">
            <a:avLst/>
          </a:prstGeom>
        </p:spPr>
      </p:pic>
      <p:pic>
        <p:nvPicPr>
          <p:cNvPr id="26" name="Picture 4" descr="Logo&#10;&#10;Description automatically generated">
            <a:hlinkClick r:id="rId25"/>
            <a:extLst>
              <a:ext uri="{FF2B5EF4-FFF2-40B4-BE49-F238E27FC236}">
                <a16:creationId xmlns:a16="http://schemas.microsoft.com/office/drawing/2014/main" id="{2F327446-72F8-99DA-4D2E-0D2E7D30662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7158" t="17315" r="7469" b="13827"/>
          <a:stretch/>
        </p:blipFill>
        <p:spPr>
          <a:xfrm>
            <a:off x="4010516" y="4250918"/>
            <a:ext cx="3057037" cy="974050"/>
          </a:xfrm>
          <a:prstGeom prst="rect">
            <a:avLst/>
          </a:prstGeom>
        </p:spPr>
      </p:pic>
      <p:pic>
        <p:nvPicPr>
          <p:cNvPr id="27" name="Graphic 26">
            <a:hlinkClick r:id="rId27"/>
            <a:extLst>
              <a:ext uri="{FF2B5EF4-FFF2-40B4-BE49-F238E27FC236}">
                <a16:creationId xmlns:a16="http://schemas.microsoft.com/office/drawing/2014/main" id="{9609B910-DD1A-D709-345C-7A7B5AA622FB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9715" t="18168" r="7091" b="12292"/>
          <a:stretch/>
        </p:blipFill>
        <p:spPr>
          <a:xfrm>
            <a:off x="8264615" y="1426868"/>
            <a:ext cx="3133145" cy="12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354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799" dirty="0">
                <a:hlinkClick r:id="rId4"/>
              </a:rPr>
              <a:t>about.softuni.bg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EE287F-C028-4FC3-A8A0-D4983AEF53EE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1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1350E02-B38F-4AB1-9D00-1DBE2FF7E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9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BBF4633-6469-4F49-AF46-F611F332A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497" b="1" noProof="1"/>
              <a:t>prgm-for-qa</a:t>
            </a:r>
            <a:endParaRPr lang="en-US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764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01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cannot be resized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 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3309" y="2294276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651344" y="1794238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Element's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837612" y="2971800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1643" y="1817160"/>
            <a:ext cx="3253712" cy="1369967"/>
            <a:chOff x="3503612" y="2410405"/>
            <a:chExt cx="3810000" cy="16041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4906" y="2410405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32702" y="2418427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06356" y="2419405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60285" y="2418427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576318" y="2418427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5029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7010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(int i = 0; i &lt; </a:t>
            </a:r>
            <a:r>
              <a:rPr lang="en-US" dirty="0" err="1">
                <a:solidFill>
                  <a:schemeClr val="tx1"/>
                </a:solidFill>
              </a:rPr>
              <a:t>numbers.</a:t>
            </a:r>
            <a:r>
              <a:rPr lang="en-US" dirty="0" err="1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86867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1"/>
                </a:solidFill>
              </a:rPr>
              <a:t>1;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IndexOutOfRangeException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246812" y="1782590"/>
            <a:ext cx="2629037" cy="890107"/>
          </a:xfrm>
          <a:prstGeom prst="wedgeRoundRectCallout">
            <a:avLst>
              <a:gd name="adj1" fmla="val -60139"/>
              <a:gd name="adj2" fmla="val -15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80412" y="2883471"/>
            <a:ext cx="2629037" cy="1362723"/>
          </a:xfrm>
          <a:prstGeom prst="wedgeRoundRectCallout">
            <a:avLst>
              <a:gd name="adj1" fmla="val -66434"/>
              <a:gd name="adj2" fmla="val 15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618412" y="4572000"/>
            <a:ext cx="2629037" cy="1362722"/>
          </a:xfrm>
          <a:prstGeom prst="wedgeRoundRectCallout">
            <a:avLst>
              <a:gd name="adj1" fmla="val -59938"/>
              <a:gd name="adj2" fmla="val 193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a week can be stored in an </a:t>
            </a:r>
            <a:r>
              <a:rPr lang="en-US" b="1" dirty="0"/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/>
        </p:nvGraphicFramePr>
        <p:xfrm>
          <a:off x="6569757" y="2113239"/>
          <a:ext cx="4175216" cy="4025011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b="1" dirty="0"/>
              <a:t>day number </a:t>
            </a:r>
            <a:r>
              <a:rPr lang="en-US" dirty="0"/>
              <a:t>[1…7] </a:t>
            </a:r>
          </a:p>
          <a:p>
            <a:r>
              <a:rPr lang="en-US" dirty="0"/>
              <a:t>Print the </a:t>
            </a:r>
            <a:r>
              <a:rPr lang="en-US" b="1" dirty="0"/>
              <a:t>day name </a:t>
            </a:r>
            <a:r>
              <a:rPr lang="en-US" dirty="0"/>
              <a:t>or "</a:t>
            </a:r>
            <a:r>
              <a:rPr lang="en-US" b="1" dirty="0">
                <a:latin typeface="Consolas" panose="020B0609020204030204" pitchFamily="49" charset="0"/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7714B69-79A6-4817-A710-F27616756C34}"/>
              </a:ext>
            </a:extLst>
          </p:cNvPr>
          <p:cNvSpPr txBox="1">
            <a:spLocks/>
          </p:cNvSpPr>
          <p:nvPr/>
        </p:nvSpPr>
        <p:spPr>
          <a:xfrm>
            <a:off x="760412" y="2667000"/>
            <a:ext cx="9131347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"Monday", "Tuesday", "Wednesday", "Thursday", "Friday", "Saturday", "Sunday"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</a:t>
            </a:r>
            <a:r>
              <a:rPr lang="en-US" dirty="0" err="1"/>
              <a:t>int.Parse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</a:t>
            </a:r>
            <a:r>
              <a:rPr lang="en-GB" dirty="0" err="1"/>
              <a:t>Console.WriteLine</a:t>
            </a:r>
            <a:r>
              <a:rPr lang="en-GB" dirty="0"/>
              <a:t>(days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day - 1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</a:t>
            </a:r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 </a:t>
            </a:r>
            <a:r>
              <a:rPr lang="en-GB" dirty="0" err="1"/>
              <a:t>Console.WriteLine</a:t>
            </a:r>
            <a:r>
              <a:rPr lang="en-US" dirty="0"/>
              <a:t>("Invalid day!");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9C9F38A7-9049-4DA6-9892-58CECEDC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4648200"/>
            <a:ext cx="3581400" cy="1089875"/>
          </a:xfrm>
          <a:prstGeom prst="wedgeRoundRectCallout">
            <a:avLst>
              <a:gd name="adj1" fmla="val -56597"/>
              <a:gd name="adj2" fmla="val -289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not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Arrays</a:t>
            </a:r>
            <a:endParaRPr lang="en-US" b="1" noProof="1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11157</TotalTime>
  <Words>1471</Words>
  <Application>Microsoft Office PowerPoint</Application>
  <PresentationFormat>Custom</PresentationFormat>
  <Paragraphs>278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Have a Question?</vt:lpstr>
      <vt:lpstr>PowerPoint Presentation</vt:lpstr>
      <vt:lpstr>What are Arrays?</vt:lpstr>
      <vt:lpstr>Working with Arrays</vt:lpstr>
      <vt:lpstr>Days of Week – Example</vt:lpstr>
      <vt:lpstr>Problem: Day of Week</vt:lpstr>
      <vt:lpstr>PowerPoint Presentation</vt:lpstr>
      <vt:lpstr>Reading Arrays From the Console</vt:lpstr>
      <vt:lpstr>Reading Array Values from a Single Line</vt:lpstr>
      <vt:lpstr>Shorter: Reading Array from a Single Line</vt:lpstr>
      <vt:lpstr>Problem: Sum an Array</vt:lpstr>
      <vt:lpstr>Solution: Sum an Array</vt:lpstr>
      <vt:lpstr>PowerPoint Presentation</vt:lpstr>
      <vt:lpstr>Printing Arrays to the Console</vt:lpstr>
      <vt:lpstr>Printing Arrays with string.Join(…)</vt:lpstr>
      <vt:lpstr>Problem: Reverse an Array</vt:lpstr>
      <vt:lpstr>Solution: Reverse an Array</vt:lpstr>
      <vt:lpstr>PowerPoint Presentation</vt:lpstr>
      <vt:lpstr>Foreach Loop</vt:lpstr>
      <vt:lpstr>Print an Array with Foreach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Foundations: Arrays in Java</dc:title>
  <dc:subject/>
  <dc:creator>SoftUni</dc:creator>
  <cp:keywords/>
  <dc:description>SoftUni – https://softuni.org</dc:description>
  <cp:lastModifiedBy>Topuzakova, Desislava</cp:lastModifiedBy>
  <cp:revision>1561</cp:revision>
  <dcterms:created xsi:type="dcterms:W3CDTF">2014-01-02T17:00:34Z</dcterms:created>
  <dcterms:modified xsi:type="dcterms:W3CDTF">2023-10-15T13:17:34Z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