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5"/>
  </p:notesMasterIdLst>
  <p:handoutMasterIdLst>
    <p:handoutMasterId r:id="rId36"/>
  </p:handoutMasterIdLst>
  <p:sldIdLst>
    <p:sldId id="297" r:id="rId3"/>
    <p:sldId id="616" r:id="rId4"/>
    <p:sldId id="298" r:id="rId5"/>
    <p:sldId id="494" r:id="rId6"/>
    <p:sldId id="304" r:id="rId7"/>
    <p:sldId id="306" r:id="rId8"/>
    <p:sldId id="308" r:id="rId9"/>
    <p:sldId id="309" r:id="rId10"/>
    <p:sldId id="496" r:id="rId11"/>
    <p:sldId id="312" r:id="rId12"/>
    <p:sldId id="313" r:id="rId13"/>
    <p:sldId id="315" r:id="rId14"/>
    <p:sldId id="316" r:id="rId15"/>
    <p:sldId id="321" r:id="rId16"/>
    <p:sldId id="495" r:id="rId17"/>
    <p:sldId id="324" r:id="rId18"/>
    <p:sldId id="325" r:id="rId19"/>
    <p:sldId id="333" r:id="rId20"/>
    <p:sldId id="334" r:id="rId21"/>
    <p:sldId id="335" r:id="rId22"/>
    <p:sldId id="497" r:id="rId23"/>
    <p:sldId id="337" r:id="rId24"/>
    <p:sldId id="338" r:id="rId25"/>
    <p:sldId id="339" r:id="rId26"/>
    <p:sldId id="340" r:id="rId27"/>
    <p:sldId id="498" r:id="rId28"/>
    <p:sldId id="342" r:id="rId29"/>
    <p:sldId id="343" r:id="rId30"/>
    <p:sldId id="501" r:id="rId31"/>
    <p:sldId id="613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B0FD76-608E-493D-BAD8-6C664B541162}">
          <p14:sldIdLst>
            <p14:sldId id="297"/>
            <p14:sldId id="616"/>
            <p14:sldId id="298"/>
          </p14:sldIdLst>
        </p14:section>
        <p14:section name="Defining Simple Classes" id="{915B99B5-69C6-46BA-917E-F76BBFB1C0A7}">
          <p14:sldIdLst>
            <p14:sldId id="494"/>
            <p14:sldId id="304"/>
            <p14:sldId id="306"/>
            <p14:sldId id="308"/>
            <p14:sldId id="309"/>
          </p14:sldIdLst>
        </p14:section>
        <p14:section name="Fields and Properties" id="{98DAF176-3CB4-410B-8252-60D43EC21E0E}">
          <p14:sldIdLst>
            <p14:sldId id="496"/>
            <p14:sldId id="312"/>
            <p14:sldId id="313"/>
          </p14:sldIdLst>
        </p14:section>
        <p14:section name="Methods" id="{230E0C7F-60DD-4930-83EF-AD2392825715}">
          <p14:sldIdLst>
            <p14:sldId id="315"/>
            <p14:sldId id="316"/>
          </p14:sldIdLst>
        </p14:section>
        <p14:section name="Constructors" id="{9DBB488D-0934-45C8-B91D-B9089A614C8F}">
          <p14:sldIdLst>
            <p14:sldId id="321"/>
            <p14:sldId id="495"/>
            <p14:sldId id="324"/>
            <p14:sldId id="325"/>
          </p14:sldIdLst>
        </p14:section>
        <p14:section name="Enumerations" id="{F76AEA12-F203-4FFF-BBBA-3C5F543F4B53}">
          <p14:sldIdLst>
            <p14:sldId id="333"/>
            <p14:sldId id="334"/>
            <p14:sldId id="335"/>
          </p14:sldIdLst>
        </p14:section>
        <p14:section name="Static Classes" id="{EFD3C989-375D-437A-8A8D-FA311AEDA971}">
          <p14:sldIdLst>
            <p14:sldId id="497"/>
            <p14:sldId id="337"/>
            <p14:sldId id="338"/>
            <p14:sldId id="339"/>
            <p14:sldId id="340"/>
          </p14:sldIdLst>
        </p14:section>
        <p14:section name="Namespaces" id="{F0FFE85A-6BF9-42AD-8634-666A3E233C79}">
          <p14:sldIdLst>
            <p14:sldId id="498"/>
            <p14:sldId id="342"/>
          </p14:sldIdLst>
        </p14:section>
        <p14:section name="Conclusion" id="{8DBC6D3C-BF7C-42C3-8F05-066B494DF484}">
          <p14:sldIdLst>
            <p14:sldId id="343"/>
            <p14:sldId id="501"/>
            <p14:sldId id="61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214" autoAdjust="0"/>
  </p:normalViewPr>
  <p:slideViewPr>
    <p:cSldViewPr showGuides="1">
      <p:cViewPr>
        <p:scale>
          <a:sx n="75" d="100"/>
          <a:sy n="75" d="100"/>
        </p:scale>
        <p:origin x="278" y="4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37076-C007-4F22-A6D3-14CA483120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982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90E3A5-5575-4A69-BFD9-BF8BD3AB78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9490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BED0D2C-8442-459F-A8E2-BFF316C24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109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ED6720-DED3-4FED-937F-5DE3BB4A2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8902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84E51A-C940-41EA-85C1-E0D64CDC0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837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t>29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812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93350-E22E-403C-98FB-5760384FA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879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099D72-43C3-4EBD-956E-5D1D66AB46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09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B3CD96-D4A1-4504-A427-03010F9F1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561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4620FB-07BD-4248-85B6-A7519FA52E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704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24D6E1-64CB-49A3-95FD-43180049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867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B46313-50B2-4E3C-8585-C9ADAF6AF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01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1CB385-99AF-4877-B51C-AE4751E392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1314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292A134-09A8-40E2-BE62-F0A1A31FC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805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9B357B-EF6B-4B13-B927-E53FFEB5B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466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E59960-ED43-41DF-860F-F6EF2A8412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3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t>20.11.2023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23051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5285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8247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452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0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09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56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24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7344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665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147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6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5799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098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li.d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29" Type="http://schemas.openxmlformats.org/officeDocument/2006/relationships/image" Target="../media/image65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64.png"/><Relationship Id="rId10" Type="http://schemas.openxmlformats.org/officeDocument/2006/relationships/image" Target="../media/image55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52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Relationship Id="rId27" Type="http://schemas.openxmlformats.org/officeDocument/2006/relationships/hyperlink" Target="https://careers.flutterinternationa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2142658"/>
            <a:ext cx="3870000" cy="2209435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640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616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have type and name</a:t>
            </a:r>
          </a:p>
          <a:p>
            <a:pPr indent="-356616"/>
            <a:r>
              <a:rPr lang="en-US" dirty="0"/>
              <a:t>Access modifiers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) define accessibility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213228" y="2707694"/>
            <a:ext cx="5762368" cy="3139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public class Animal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string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int</a:t>
            </a:r>
            <a:r>
              <a:rPr lang="en-US" sz="2600" noProof="1">
                <a:solidFill>
                  <a:schemeClr val="tx1"/>
                </a:solidFill>
              </a:rPr>
              <a:t> legs;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private 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1"/>
                </a:solidFill>
              </a:rPr>
              <a:t> owner;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public void Walk </a:t>
            </a:r>
            <a:r>
              <a:rPr lang="en-US" sz="2600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46880" y="4644000"/>
            <a:ext cx="2024545" cy="919401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can be of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51000" y="2744128"/>
            <a:ext cx="2165652" cy="510778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modifier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2037" y="3459058"/>
            <a:ext cx="2603088" cy="919401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should </a:t>
            </a:r>
            <a:b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be private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7644F42-015A-4C12-9424-69CA980B8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mutators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)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6774" y="1980796"/>
            <a:ext cx="6415277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Animal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private int legs;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Legs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get { return </a:t>
            </a:r>
            <a:r>
              <a:rPr lang="en-US" dirty="0" err="1">
                <a:solidFill>
                  <a:schemeClr val="bg1"/>
                </a:solidFill>
              </a:rPr>
              <a:t>this.legs</a:t>
            </a:r>
            <a:r>
              <a:rPr lang="en-US" dirty="0">
                <a:solidFill>
                  <a:schemeClr val="bg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>
                <a:solidFill>
                  <a:schemeClr val="bg1"/>
                </a:solidFill>
              </a:rPr>
              <a:t>set { </a:t>
            </a:r>
            <a:r>
              <a:rPr lang="en-US" dirty="0" err="1">
                <a:solidFill>
                  <a:schemeClr val="bg1"/>
                </a:solidFill>
              </a:rPr>
              <a:t>this.legs</a:t>
            </a:r>
            <a:r>
              <a:rPr lang="en-US" dirty="0">
                <a:solidFill>
                  <a:schemeClr val="bg1"/>
                </a:solidFill>
              </a:rPr>
              <a:t> = value; }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05767" y="2490643"/>
            <a:ext cx="2760233" cy="510778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hidden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943600" y="3624363"/>
            <a:ext cx="2760233" cy="919401"/>
          </a:xfrm>
          <a:prstGeom prst="wedgeRoundRectCallout">
            <a:avLst>
              <a:gd name="adj1" fmla="val -56826"/>
              <a:gd name="adj2" fmla="val 44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getter provides access to the 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128412" y="5404937"/>
            <a:ext cx="2760233" cy="919401"/>
          </a:xfrm>
          <a:prstGeom prst="wedgeRoundRectCallout">
            <a:avLst>
              <a:gd name="adj1" fmla="val -57732"/>
              <a:gd name="adj2" fmla="val -4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setter provides field change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DC61D8A-52FD-4A49-BEB0-BE7DC5A2E6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E96F05-8CE8-4C65-8658-3CBACB20905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Defining a Class </a:t>
            </a:r>
            <a:r>
              <a:rPr lang="en-US" noProof="1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21944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(an algorithm)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76000" y="2254121"/>
            <a:ext cx="6030000" cy="3364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Animal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int legs;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  public int Walk()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accent2"/>
                </a:solidFill>
              </a:rPr>
              <a:t>//implement behavior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07D0C4D-3120-4D8C-99B2-4866D0E9FF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Кученце, Natur, „Природата, Nature, Куче">
            <a:extLst>
              <a:ext uri="{FF2B5EF4-FFF2-40B4-BE49-F238E27FC236}">
                <a16:creationId xmlns:a16="http://schemas.microsoft.com/office/drawing/2014/main" id="{21FFB359-568E-8C30-2640-7B538DE4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000" y="2574000"/>
            <a:ext cx="3722595" cy="32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30" y="762000"/>
            <a:ext cx="3670540" cy="36705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FBD7EAD-B03B-4580-9271-EE193D95A2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 Initialization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75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08911"/>
            <a:ext cx="9994234" cy="5546589"/>
          </a:xfrm>
        </p:spPr>
        <p:txBody>
          <a:bodyPr/>
          <a:lstStyle/>
          <a:p>
            <a:r>
              <a:rPr lang="en-GB" dirty="0"/>
              <a:t>When a </a:t>
            </a:r>
            <a:r>
              <a:rPr lang="en-GB" b="1" dirty="0">
                <a:solidFill>
                  <a:schemeClr val="bg1"/>
                </a:solidFill>
              </a:rPr>
              <a:t>constructor</a:t>
            </a:r>
            <a:r>
              <a:rPr lang="en-GB" dirty="0"/>
              <a:t> is invoked, it creates an instance of its class and usually initializes its members</a:t>
            </a:r>
          </a:p>
          <a:p>
            <a:r>
              <a:rPr lang="en-GB" dirty="0"/>
              <a:t>Classes in C# are instantiated with the </a:t>
            </a:r>
            <a:r>
              <a:rPr lang="en-GB" b="1" dirty="0">
                <a:solidFill>
                  <a:schemeClr val="bg1"/>
                </a:solidFill>
              </a:rPr>
              <a:t>keyword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1000" y="3882205"/>
            <a:ext cx="4230000" cy="1904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Animal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Animal() </a:t>
            </a:r>
            <a:r>
              <a:rPr lang="en-US" sz="2400" dirty="0">
                <a:solidFill>
                  <a:schemeClr val="tx1"/>
                </a:solidFill>
              </a:rPr>
              <a:t>{}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98309" y="3270810"/>
            <a:ext cx="5882030" cy="3067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367200" tIns="183600" rIns="367200" bIns="1836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</a:t>
            </a:r>
            <a:r>
              <a:rPr lang="en-US" sz="2400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Animal</a:t>
            </a:r>
            <a:r>
              <a:rPr lang="en-US" sz="2400" dirty="0">
                <a:solidFill>
                  <a:schemeClr val="tx1"/>
                </a:solidFill>
              </a:rPr>
              <a:t> cat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Animal()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EABDBA-046B-4D75-A35C-D5AFBC6A87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09908" y="2034000"/>
            <a:ext cx="6006092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Animal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</a:t>
            </a:r>
            <a:r>
              <a:rPr lang="en-US" sz="2800" noProof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legs;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public </a:t>
            </a:r>
            <a:r>
              <a:rPr lang="en-US" sz="2800" dirty="0">
                <a:solidFill>
                  <a:schemeClr val="bg1"/>
                </a:solidFill>
              </a:rPr>
              <a:t>Animal() </a:t>
            </a:r>
            <a:r>
              <a:rPr lang="en-US" sz="2800" dirty="0">
                <a:solidFill>
                  <a:schemeClr val="tx1"/>
                </a:solidFill>
              </a:rPr>
              <a:t>{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 public </a:t>
            </a:r>
            <a:r>
              <a:rPr lang="en-US" sz="2800" dirty="0">
                <a:solidFill>
                  <a:schemeClr val="bg1"/>
                </a:solidFill>
              </a:rPr>
              <a:t>Animal(</a:t>
            </a:r>
            <a:r>
              <a:rPr lang="en-US" sz="2800" dirty="0">
                <a:solidFill>
                  <a:schemeClr val="tx1"/>
                </a:solidFill>
              </a:rPr>
              <a:t>int legs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this.legs</a:t>
            </a:r>
            <a:r>
              <a:rPr lang="en-US" sz="2800" dirty="0">
                <a:solidFill>
                  <a:schemeClr val="tx1"/>
                </a:solidFill>
              </a:rPr>
              <a:t> = legs;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31000" y="3967908"/>
            <a:ext cx="2790000" cy="1055608"/>
          </a:xfrm>
          <a:prstGeom prst="wedgeRoundRectCallout">
            <a:avLst>
              <a:gd name="adj1" fmla="val -59999"/>
              <a:gd name="adj2" fmla="val -2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76000" y="2682326"/>
            <a:ext cx="3281411" cy="1055608"/>
          </a:xfrm>
          <a:prstGeom prst="wedgeRoundRectCallout">
            <a:avLst>
              <a:gd name="adj1" fmla="val -58777"/>
              <a:gd name="adj2" fmla="val 4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parameters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8E0BC23-C2D8-48E3-880A-49CA1993C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8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14638" y="1800169"/>
            <a:ext cx="6562724" cy="4853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public class Person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string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private </a:t>
            </a:r>
            <a:r>
              <a:rPr lang="en-US" sz="2400" noProof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age;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>
                <a:solidFill>
                  <a:schemeClr val="bg1"/>
                </a:solidFill>
              </a:rPr>
              <a:t>Person()</a:t>
            </a:r>
            <a:r>
              <a:rPr lang="en-US" sz="2400" dirty="0"/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tx1"/>
                </a:solidFill>
              </a:rPr>
              <a:t>    this.age = 18;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public Person(string name) : </a:t>
            </a:r>
            <a:r>
              <a:rPr lang="en-US" sz="2400" dirty="0">
                <a:solidFill>
                  <a:schemeClr val="bg1"/>
                </a:solidFill>
              </a:rPr>
              <a:t>this()</a:t>
            </a:r>
            <a:br>
              <a:rPr lang="bg-BG" sz="2400" dirty="0">
                <a:solidFill>
                  <a:schemeClr val="bg1"/>
                </a:solidFill>
              </a:rPr>
            </a:br>
            <a:r>
              <a:rPr lang="bg-BG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this.name = name;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76000" y="4956953"/>
            <a:ext cx="2250000" cy="1055608"/>
          </a:xfrm>
          <a:prstGeom prst="wedgeRoundRectCallout">
            <a:avLst>
              <a:gd name="adj1" fmla="val -59723"/>
              <a:gd name="adj2" fmla="val -394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Calls default constructor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F0A22B-3B9C-4173-9A64-7C164F62E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2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92" y="1332412"/>
            <a:ext cx="2557838" cy="25578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2BA0E4-8AF8-43AE-B9BC-E5F6CB1B14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3616"/>
            <a:ext cx="10961783" cy="768084"/>
          </a:xfrm>
        </p:spPr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A4E602-43DB-4A66-B449-151C077897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9000"/>
            <a:ext cx="10961783" cy="768084"/>
          </a:xfrm>
        </p:spPr>
        <p:txBody>
          <a:bodyPr/>
          <a:lstStyle/>
          <a:p>
            <a:r>
              <a:rPr lang="en-US" dirty="0"/>
              <a:t>Syntax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79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75410" y="1075712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Represent</a:t>
            </a:r>
            <a:r>
              <a:rPr lang="en-US" noProof="1"/>
              <a:t>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361000" y="4012146"/>
            <a:ext cx="3569433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6577922" y="4012146"/>
            <a:ext cx="457748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GetDailySchedule(Day.Mon)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114856" y="4194933"/>
            <a:ext cx="296309" cy="221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361000" y="3204000"/>
            <a:ext cx="879440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 Day { Mon, Tue, Wed, Thu, Fri, Sat, Sun 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7057B74-5A99-43FA-A504-3444B37DEE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BBF4633-6469-4F49-AF46-F611F332A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3" action="ppaction://hlinkfile"/>
              </a:rPr>
              <a:t>sli</a:t>
            </a:r>
            <a:r>
              <a:rPr lang="en-US" sz="8797" b="1" u="sng" dirty="0">
                <a:solidFill>
                  <a:schemeClr val="bg1"/>
                </a:solidFill>
              </a:rPr>
              <a:t>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497" b="1" noProof="1"/>
              <a:t>prgm-for-qa</a:t>
            </a:r>
            <a:endParaRPr lang="en-US" sz="11497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764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</a:t>
            </a:r>
            <a:r>
              <a:rPr lang="en-GB" noProof="1">
                <a:solidFill>
                  <a:schemeClr val="tx2"/>
                </a:solidFill>
                <a:latin typeface="Consolas" panose="020B0609020204030204" pitchFamily="49" charset="0"/>
              </a:rPr>
              <a:t>enum</a:t>
            </a:r>
            <a:r>
              <a:rPr lang="en-GB" noProof="1">
                <a:solidFill>
                  <a:schemeClr val="tx2"/>
                </a:solidFill>
              </a:rPr>
              <a:t>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3" y="2007157"/>
            <a:ext cx="302626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enum</a:t>
            </a:r>
            <a:r>
              <a:rPr lang="en-US" dirty="0"/>
              <a:t> Day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Mon = 1</a:t>
            </a:r>
            <a:r>
              <a:rPr lang="en-US" dirty="0"/>
              <a:t>, </a:t>
            </a:r>
          </a:p>
          <a:p>
            <a:r>
              <a:rPr lang="en-US" dirty="0"/>
              <a:t>  Tue, 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r>
              <a:rPr lang="en-US" dirty="0"/>
              <a:t>  Wed,  </a:t>
            </a:r>
            <a:r>
              <a:rPr lang="en-US" i="1" dirty="0">
                <a:solidFill>
                  <a:schemeClr val="accent2"/>
                </a:solidFill>
              </a:rPr>
              <a:t>// 3</a:t>
            </a:r>
          </a:p>
          <a:p>
            <a:r>
              <a:rPr lang="en-US" dirty="0"/>
              <a:t>  Thu,  </a:t>
            </a:r>
            <a:r>
              <a:rPr lang="en-US" i="1" dirty="0">
                <a:solidFill>
                  <a:schemeClr val="accent2"/>
                </a:solidFill>
              </a:rPr>
              <a:t>// 4 </a:t>
            </a:r>
          </a:p>
          <a:p>
            <a:r>
              <a:rPr lang="en-US" dirty="0"/>
              <a:t>  Fri,  </a:t>
            </a:r>
            <a:r>
              <a:rPr lang="en-US" i="1" dirty="0">
                <a:solidFill>
                  <a:schemeClr val="accent2"/>
                </a:solidFill>
              </a:rPr>
              <a:t>// 5 </a:t>
            </a:r>
          </a:p>
          <a:p>
            <a:r>
              <a:rPr lang="en-US" dirty="0"/>
              <a:t>  Sat,  </a:t>
            </a:r>
            <a:r>
              <a:rPr lang="en-US" i="1" dirty="0">
                <a:solidFill>
                  <a:schemeClr val="accent2"/>
                </a:solidFill>
              </a:rPr>
              <a:t>// 6 </a:t>
            </a:r>
          </a:p>
          <a:p>
            <a:r>
              <a:rPr lang="en-US" dirty="0"/>
              <a:t>  Sun   </a:t>
            </a:r>
            <a:r>
              <a:rPr lang="en-US" i="1" dirty="0">
                <a:solidFill>
                  <a:schemeClr val="accent2"/>
                </a:solidFill>
              </a:rPr>
              <a:t>// 7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767507" y="2007157"/>
            <a:ext cx="3941952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enum</a:t>
            </a:r>
            <a:r>
              <a:rPr lang="en-US" dirty="0">
                <a:solidFill>
                  <a:schemeClr val="tx1"/>
                </a:solidFill>
              </a:rPr>
              <a:t> CoffeeSize </a:t>
            </a:r>
          </a:p>
          <a:p>
            <a:r>
              <a:rPr lang="en-US" dirty="0">
                <a:solidFill>
                  <a:schemeClr val="tx1"/>
                </a:solidFill>
              </a:rPr>
              <a:t>{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altLang="ko-KR" dirty="0"/>
              <a:t>Small = 100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Normal = 150,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Double = 300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438" y="3436200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167318" y="5207949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28CC3E2F-09B7-4E84-A09A-E78373F6F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8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661D06-CFCD-44AE-AD17-971E10D1C0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Classes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7D21F11-D16E-419F-9050-7E1BE4269A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Static Class Members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392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class is declared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keyword</a:t>
            </a:r>
            <a:endParaRPr lang="bg-BG" dirty="0"/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</a:p>
          <a:p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declare</a:t>
            </a:r>
            <a:r>
              <a:rPr lang="en-US" dirty="0"/>
              <a:t> variables from its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 You access its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by using the </a:t>
            </a:r>
            <a:r>
              <a:rPr lang="en-US" b="1" dirty="0">
                <a:solidFill>
                  <a:schemeClr val="bg1"/>
                </a:solidFill>
              </a:rPr>
              <a:t>its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4196822"/>
            <a:ext cx="801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roundedNumber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.Round(num);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absoluteValue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.Abs(num);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pi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.PI;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35EBEB-674B-4247-9E15-6B99C747A9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798769" y="1121143"/>
            <a:ext cx="10321675" cy="5546589"/>
          </a:xfrm>
        </p:spPr>
        <p:txBody>
          <a:bodyPr/>
          <a:lstStyle/>
          <a:p>
            <a:r>
              <a:rPr lang="en-US" dirty="0"/>
              <a:t>Both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non-static</a:t>
            </a:r>
            <a:r>
              <a:rPr lang="en-US" dirty="0"/>
              <a:t> classes can contain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members:</a:t>
            </a:r>
          </a:p>
          <a:p>
            <a:pPr lvl="1"/>
            <a:r>
              <a:rPr lang="en-US" dirty="0"/>
              <a:t> Methods, fields, properties, etc.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static member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callable</a:t>
            </a:r>
            <a:r>
              <a:rPr lang="en-US" dirty="0"/>
              <a:t> on a class even when no instance of the class has been created</a:t>
            </a:r>
            <a:endParaRPr lang="bg-BG" dirty="0"/>
          </a:p>
          <a:p>
            <a:r>
              <a:rPr lang="bg-BG" dirty="0"/>
              <a:t>А</a:t>
            </a:r>
            <a:r>
              <a:rPr lang="en-US" noProof="1"/>
              <a:t>ccessed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class' </a:t>
            </a:r>
            <a:r>
              <a:rPr lang="en-US" dirty="0"/>
              <a:t>name, not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name</a:t>
            </a:r>
            <a:endParaRPr lang="bg-BG" dirty="0"/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 copy </a:t>
            </a:r>
            <a:r>
              <a:rPr lang="en-US" dirty="0"/>
              <a:t>of a static member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  <a:r>
              <a:rPr lang="en-US" dirty="0"/>
              <a:t>, regardless of how many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the class are created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FB08E7B-B2CB-47DD-B633-1EB89CA492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1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methods can be overloaded but not overridden</a:t>
            </a:r>
          </a:p>
          <a:p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</a:rPr>
              <a:t>const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field</a:t>
            </a:r>
            <a:r>
              <a:rPr lang="en-US" dirty="0"/>
              <a:t> is essentially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in its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and it </a:t>
            </a:r>
            <a:br>
              <a:rPr lang="en-US" dirty="0"/>
            </a:br>
            <a:r>
              <a:rPr lang="en-US" dirty="0"/>
              <a:t>belongs to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</a:p>
          <a:p>
            <a:r>
              <a:rPr lang="en-US" dirty="0"/>
              <a:t>Static members are initialized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member 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the static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2" y="4448678"/>
            <a:ext cx="6588438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Bus.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Drive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wheels = Human.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NumberOfWheels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8F15173-3F94-496D-99A3-D660BBF9A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79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Members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10" y="1423192"/>
            <a:ext cx="902680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Engine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Console.WriteLine("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 is a static 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"); 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09" y="4396368"/>
            <a:ext cx="9026807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static void Main()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Engine.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Output: This is a static method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C4AA9B5-B54D-4905-9FC3-E4553921E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1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FCB9D8-AD83-43E0-AF31-8141B81A3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0F8CA05-EEFD-479D-8DC0-8D3C2F5B43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2929" y="960411"/>
            <a:ext cx="10129234" cy="5546589"/>
          </a:xfrm>
        </p:spPr>
        <p:txBody>
          <a:bodyPr/>
          <a:lstStyle/>
          <a:p>
            <a:r>
              <a:rPr lang="en-US" dirty="0"/>
              <a:t>Used to organize classes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keyword allows us not to write </a:t>
            </a:r>
            <a:br>
              <a:rPr lang="en-US" dirty="0"/>
            </a:br>
            <a:r>
              <a:rPr lang="en-US" dirty="0"/>
              <a:t>their names</a:t>
            </a:r>
          </a:p>
          <a:p>
            <a:r>
              <a:rPr lang="en-US" dirty="0"/>
              <a:t>Declaring your own namespaces can help you </a:t>
            </a:r>
            <a:br>
              <a:rPr lang="en-US" dirty="0"/>
            </a:br>
            <a:r>
              <a:rPr lang="en-US" dirty="0"/>
              <a:t>control the scope of class and method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4554000"/>
            <a:ext cx="8730000" cy="15545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.Console.WriteLine("Hello world!");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list = new  </a:t>
            </a:r>
          </a:p>
          <a:p>
            <a:pPr defTabSz="1218438" latinLnBrk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Generic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.List&lt;int&gt;();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7555A7-0E71-4CD8-8932-2C5FC047A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Objects are </a:t>
            </a:r>
            <a:r>
              <a:rPr lang="en-US" sz="36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Classes define </a:t>
            </a:r>
            <a:r>
              <a:rPr lang="en-US" sz="3600" b="1" dirty="0">
                <a:solidFill>
                  <a:schemeClr val="bg1"/>
                </a:solidFill>
              </a:rPr>
              <a:t>fields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constructors</a:t>
            </a:r>
            <a:r>
              <a:rPr lang="en-US" sz="3600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>
                <a:solidFill>
                  <a:schemeClr val="bg2"/>
                </a:solidFill>
              </a:rPr>
              <a:t> when creating 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Initialize</a:t>
            </a:r>
            <a:r>
              <a:rPr lang="en-US" sz="3400" dirty="0">
                <a:solidFill>
                  <a:schemeClr val="bg2"/>
                </a:solidFill>
              </a:rPr>
              <a:t> the </a:t>
            </a:r>
            <a:r>
              <a:rPr lang="en-US" sz="3400" b="1" dirty="0">
                <a:solidFill>
                  <a:schemeClr val="bg1"/>
                </a:solidFill>
              </a:rPr>
              <a:t>object's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1451DFD-FD44-4E13-B2E9-FE3B84E50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5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Revision</a:t>
            </a:r>
            <a:r>
              <a:rPr lang="en-US" dirty="0"/>
              <a:t>: Classes and Objects</a:t>
            </a:r>
            <a:endParaRPr lang="bg-BG" dirty="0"/>
          </a:p>
          <a:p>
            <a:pPr lvl="1"/>
            <a:r>
              <a:rPr lang="en-GB" dirty="0"/>
              <a:t>Fields and Properties</a:t>
            </a:r>
          </a:p>
          <a:p>
            <a:pPr lvl="1"/>
            <a:r>
              <a:rPr lang="en-GB" dirty="0"/>
              <a:t>Methods</a:t>
            </a:r>
            <a:endParaRPr lang="en-US" dirty="0"/>
          </a:p>
          <a:p>
            <a:pPr lvl="1"/>
            <a:r>
              <a:rPr lang="en-US" dirty="0"/>
              <a:t>Constructors and Constructors Chaining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Enumerations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Static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Namespaces</a:t>
            </a:r>
            <a:endParaRPr lang="en-GB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371260" y="5407220"/>
            <a:ext cx="2333785" cy="1083582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1" y="1420989"/>
            <a:ext cx="2094686" cy="1218031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5327" y="4006616"/>
            <a:ext cx="2903845" cy="142503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4163482"/>
            <a:ext cx="2722406" cy="1179500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3" b="25044"/>
          <a:stretch/>
        </p:blipFill>
        <p:spPr>
          <a:xfrm>
            <a:off x="4011561" y="1389516"/>
            <a:ext cx="3218139" cy="1098830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40" y="5456088"/>
            <a:ext cx="2235104" cy="1034714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09" y="5524017"/>
            <a:ext cx="2643379" cy="912176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03" y="3083641"/>
            <a:ext cx="3062929" cy="69071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3" y="2593224"/>
            <a:ext cx="2106370" cy="1474458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23" y="5342982"/>
            <a:ext cx="2013853" cy="134256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8928" y="2781038"/>
            <a:ext cx="3982397" cy="1098830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1561" y="4251132"/>
            <a:ext cx="3057833" cy="974304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6768" y="1426347"/>
            <a:ext cx="3133961" cy="12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5A93F9A-6F6E-47D6-B5FF-A31B53C8A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BB631D-AD41-4747-9B2F-360E02BCC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6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2332014-3B44-496C-98A8-E6F9714BB2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4000"/>
            <a:ext cx="10961783" cy="768084"/>
          </a:xfrm>
        </p:spPr>
        <p:txBody>
          <a:bodyPr/>
          <a:lstStyle/>
          <a:p>
            <a:r>
              <a:rPr lang="en-US" dirty="0"/>
              <a:t>Revision: Defining Simple Classes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4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102843" y="1211072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ADT</a:t>
            </a:r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describing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creating </a:t>
            </a:r>
            <a:r>
              <a:rPr lang="en-US" dirty="0"/>
              <a:t>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974237" y="3845078"/>
            <a:ext cx="3092175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Animal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277236" y="3432761"/>
            <a:ext cx="1905000" cy="510778"/>
          </a:xfrm>
          <a:prstGeom prst="wedgeRoundRectCallout">
            <a:avLst>
              <a:gd name="adj1" fmla="val -58231"/>
              <a:gd name="adj2" fmla="val 50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018061" y="5641991"/>
            <a:ext cx="1905000" cy="510778"/>
          </a:xfrm>
          <a:prstGeom prst="wedgeRoundRectCallout">
            <a:avLst>
              <a:gd name="adj1" fmla="val -58872"/>
              <a:gd name="adj2" fmla="val -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body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438400" y="3432761"/>
            <a:ext cx="1905000" cy="510778"/>
          </a:xfrm>
          <a:prstGeom prst="wedgeRoundRectCallout">
            <a:avLst>
              <a:gd name="adj1" fmla="val 55948"/>
              <a:gd name="adj2" fmla="val 50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A64089-9D4E-4496-8621-248927DB7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5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Members</a:t>
            </a:r>
            <a:r>
              <a:rPr lang="en-US" sz="3600" dirty="0"/>
              <a:t> are </a:t>
            </a:r>
            <a:r>
              <a:rPr lang="en-US" sz="3600" b="1" dirty="0">
                <a:solidFill>
                  <a:schemeClr val="bg1"/>
                </a:solidFill>
              </a:rPr>
              <a:t>declared</a:t>
            </a:r>
            <a:r>
              <a:rPr lang="en-US" sz="3600" dirty="0"/>
              <a:t> in the class and they have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600" dirty="0"/>
              <a:t>     certain accessibility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They can be:</a:t>
            </a:r>
          </a:p>
          <a:p>
            <a:pPr lvl="1"/>
            <a:r>
              <a:rPr lang="en-GB" sz="3400" dirty="0"/>
              <a:t>Fields</a:t>
            </a:r>
          </a:p>
          <a:p>
            <a:pPr lvl="1"/>
            <a:r>
              <a:rPr lang="en-GB" sz="3400" dirty="0"/>
              <a:t>Properties</a:t>
            </a:r>
          </a:p>
          <a:p>
            <a:pPr lvl="1"/>
            <a:r>
              <a:rPr lang="en-GB" sz="3400" dirty="0"/>
              <a:t>Methods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214112" y="2619000"/>
            <a:ext cx="4864137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 Animal 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int legs;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string Name {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get;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void Walk()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58085" y="3173611"/>
            <a:ext cx="898026" cy="510778"/>
          </a:xfrm>
          <a:prstGeom prst="wedgeRoundRectCallout">
            <a:avLst>
              <a:gd name="adj1" fmla="val -79760"/>
              <a:gd name="adj2" fmla="val 452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976000" y="4421234"/>
            <a:ext cx="1423138" cy="510778"/>
          </a:xfrm>
          <a:prstGeom prst="wedgeRoundRectCallout">
            <a:avLst>
              <a:gd name="adj1" fmla="val -70519"/>
              <a:gd name="adj2" fmla="val -250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433571" y="3455865"/>
            <a:ext cx="1423138" cy="510778"/>
          </a:xfrm>
          <a:prstGeom prst="wedgeRoundRectCallout">
            <a:avLst>
              <a:gd name="adj1" fmla="val -75949"/>
              <a:gd name="adj2" fmla="val 57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41F3B55-3570-441C-90A3-90388A91DC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pPr marL="0"/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pPr marL="0"/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GB" dirty="0"/>
              <a:t> keyword allocates memory on the heap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603864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Animal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Animal();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2"/>
            <a:ext cx="6041546" cy="2718637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612857"/>
              <a:ext cx="2819400" cy="5278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Heap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612364"/>
              <a:ext cx="2819400" cy="5278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</a:rPr>
                <a:t>Stack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222890"/>
              <a:ext cx="5708936" cy="1020174"/>
              <a:chOff x="5838432" y="2012598"/>
              <a:chExt cx="5708936" cy="102017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dog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2012598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000" b="1" dirty="0"/>
                  <a:t>obj</a:t>
                </a:r>
                <a:endParaRPr lang="en-US" sz="20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name = null</a:t>
                </a:r>
              </a:p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</a:rPr>
                  <a:t>legs = 0</a:t>
                </a:r>
                <a:endParaRPr 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689127E-9E6A-43FD-A66D-D6536526B3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56616"/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pPr marL="0" indent="-356616"/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3800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50824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 (Class)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10600" y="5357045"/>
            <a:ext cx="2438400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 (Object)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6786" y="2819399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Animal 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4386" y="5357045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21325" y="5504590"/>
            <a:ext cx="685800" cy="6596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53448" y="2819400"/>
            <a:ext cx="2080752" cy="20807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9" name="Oval 18"/>
          <p:cNvSpPr/>
          <p:nvPr/>
        </p:nvSpPr>
        <p:spPr>
          <a:xfrm>
            <a:off x="8751000" y="2819399"/>
            <a:ext cx="2027986" cy="20279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96A298A5-4EBC-45DA-B8CD-1CEF494161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Куче, Животно, Корги, Бигъл, Болонка">
            <a:extLst>
              <a:ext uri="{FF2B5EF4-FFF2-40B4-BE49-F238E27FC236}">
                <a16:creationId xmlns:a16="http://schemas.microsoft.com/office/drawing/2014/main" id="{8A471457-D61F-0849-EDD8-28B1D8F2D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3"/>
          <a:stretch/>
        </p:blipFill>
        <p:spPr bwMode="auto">
          <a:xfrm>
            <a:off x="5016000" y="3184167"/>
            <a:ext cx="1800000" cy="122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уче, Приро, Домашен Любимец, Животно">
            <a:extLst>
              <a:ext uri="{FF2B5EF4-FFF2-40B4-BE49-F238E27FC236}">
                <a16:creationId xmlns:a16="http://schemas.microsoft.com/office/drawing/2014/main" id="{36D9EEA7-27AC-958C-C4A9-A81F1D767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000" y="3024000"/>
            <a:ext cx="1130009" cy="150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Fields and Properties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DD37687-EA17-474C-88C9-C83FB5E16AD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Storing Data Inside a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770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4287</TotalTime>
  <Words>1487</Words>
  <Application>Microsoft Office PowerPoint</Application>
  <PresentationFormat>Widescreen</PresentationFormat>
  <Paragraphs>296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Defining Classes</vt:lpstr>
      <vt:lpstr>Have a Question?</vt:lpstr>
      <vt:lpstr>Table of Contents</vt:lpstr>
      <vt:lpstr>Revision: Defining Simple Classes</vt:lpstr>
      <vt:lpstr>Defining Simple Classes</vt:lpstr>
      <vt:lpstr>Class Members</vt:lpstr>
      <vt:lpstr>Object Reference</vt:lpstr>
      <vt:lpstr>Classes vs. Objects</vt:lpstr>
      <vt:lpstr>Fields and Properties</vt:lpstr>
      <vt:lpstr>Fields and Modifiers</vt:lpstr>
      <vt:lpstr>Properties</vt:lpstr>
      <vt:lpstr>Methods</vt:lpstr>
      <vt:lpstr>Methods</vt:lpstr>
      <vt:lpstr>Constructors</vt:lpstr>
      <vt:lpstr>Constructors</vt:lpstr>
      <vt:lpstr>Multiple Constructors</vt:lpstr>
      <vt:lpstr>Constructor Chaining</vt:lpstr>
      <vt:lpstr>Enumerations</vt:lpstr>
      <vt:lpstr>Enumerations</vt:lpstr>
      <vt:lpstr>Enumerations (2)</vt:lpstr>
      <vt:lpstr>Static Classes</vt:lpstr>
      <vt:lpstr>Static Class</vt:lpstr>
      <vt:lpstr>Static Members</vt:lpstr>
      <vt:lpstr>Static Members</vt:lpstr>
      <vt:lpstr>Example: Static Members</vt:lpstr>
      <vt:lpstr>Namespaces</vt:lpstr>
      <vt:lpstr>Namespaces</vt:lpstr>
      <vt:lpstr>Summary</vt:lpstr>
      <vt:lpstr>PowerPoint Presentation</vt:lpstr>
      <vt:lpstr>SoftUni Diamond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80</cp:revision>
  <dcterms:created xsi:type="dcterms:W3CDTF">2018-05-23T13:08:44Z</dcterms:created>
  <dcterms:modified xsi:type="dcterms:W3CDTF">2023-11-20T16:38:26Z</dcterms:modified>
  <cp:category>programming;education;software engineering;software development</cp:category>
</cp:coreProperties>
</file>