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33"/>
  </p:notesMasterIdLst>
  <p:handoutMasterIdLst>
    <p:handoutMasterId r:id="rId34"/>
  </p:handoutMasterIdLst>
  <p:sldIdLst>
    <p:sldId id="291" r:id="rId3"/>
    <p:sldId id="62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8" r:id="rId14"/>
    <p:sldId id="309" r:id="rId15"/>
    <p:sldId id="310" r:id="rId16"/>
    <p:sldId id="311" r:id="rId17"/>
    <p:sldId id="312" r:id="rId18"/>
    <p:sldId id="313" r:id="rId19"/>
    <p:sldId id="620" r:id="rId20"/>
    <p:sldId id="614" r:id="rId21"/>
    <p:sldId id="615" r:id="rId22"/>
    <p:sldId id="616" r:id="rId23"/>
    <p:sldId id="617" r:id="rId24"/>
    <p:sldId id="618" r:id="rId25"/>
    <p:sldId id="619" r:id="rId26"/>
    <p:sldId id="304" r:id="rId27"/>
    <p:sldId id="318" r:id="rId28"/>
    <p:sldId id="495" r:id="rId29"/>
    <p:sldId id="613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621"/>
            <p14:sldId id="292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</p14:sldIdLst>
        </p14:section>
        <p14:section name="Polymorphism" id="{AF1C79F2-22C3-42F8-B2A5-EDEB62B5EFC4}">
          <p14:sldIdLst>
            <p14:sldId id="620"/>
            <p14:sldId id="614"/>
            <p14:sldId id="615"/>
            <p14:sldId id="616"/>
            <p14:sldId id="617"/>
            <p14:sldId id="618"/>
            <p14:sldId id="619"/>
            <p14:sldId id="304"/>
          </p14:sldIdLst>
        </p14:section>
        <p14:section name="Conclusion" id="{B7BDB0D1-0555-4CE2-B6EE-79C8875ED3D9}">
          <p14:sldIdLst>
            <p14:sldId id="318"/>
            <p14:sldId id="495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81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3418E0-C296-4E6B-BBD2-484A68E95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907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2A23E6-06E6-4ADC-BE75-C5B608409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32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EBE39C-76B6-4F22-B9C2-2239BDB64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36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6AE551-6496-4A9C-9CA5-49769AF66C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434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0751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26.11.2023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535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38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578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131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12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74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07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746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360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420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474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9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image" Target="../media/image5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5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hyperlink" Target="https://careers.flutterinternationa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  <a:r>
              <a:rPr lang="bg-BG" dirty="0"/>
              <a:t> </a:t>
            </a:r>
            <a:r>
              <a:rPr lang="en-US" dirty="0"/>
              <a:t>and Polymorphism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D8EBE6-D0C1-6BDF-BF43-BC665C6F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02" y="2496967"/>
            <a:ext cx="2904795" cy="234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6815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736856"/>
          </a:xfrm>
        </p:spPr>
        <p:txBody>
          <a:bodyPr>
            <a:normAutofit/>
          </a:bodyPr>
          <a:lstStyle/>
          <a:p>
            <a:r>
              <a:rPr lang="en-US" dirty="0"/>
              <a:t>From the </a:t>
            </a:r>
            <a:r>
              <a:rPr lang="en-US" b="1" dirty="0"/>
              <a:t>Greek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This is something similar to a </a:t>
            </a:r>
            <a:r>
              <a:rPr lang="en-GB" b="1" dirty="0"/>
              <a:t>word having several </a:t>
            </a:r>
            <a:br>
              <a:rPr lang="en-GB" b="1" dirty="0"/>
            </a:br>
            <a:r>
              <a:rPr lang="en-GB" b="1" dirty="0"/>
              <a:t>different meanings depending on the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Polimorphism?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38749" y="1782699"/>
            <a:ext cx="8091933" cy="2206873"/>
            <a:chOff x="2058180" y="1851849"/>
            <a:chExt cx="8091933" cy="261061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2058180" y="1851849"/>
              <a:ext cx="3107908" cy="116935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(many)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7025913" y="1851849"/>
              <a:ext cx="3124200" cy="116935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(shape/forms)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533900" y="3429000"/>
              <a:ext cx="3124200" cy="103346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8" y="2436526"/>
              <a:ext cx="1859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6096000" y="2436524"/>
              <a:ext cx="0" cy="9924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5F482650-6B72-48E0-98F6-ACA55ED2B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of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take on </a:t>
            </a:r>
            <a:r>
              <a:rPr lang="en-US" b="1" dirty="0">
                <a:solidFill>
                  <a:schemeClr val="bg1"/>
                </a:solidFill>
              </a:rPr>
              <a:t>many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OOP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7343" y="1937473"/>
            <a:ext cx="8088086" cy="1529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50881" y="3796512"/>
            <a:ext cx="370522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38579" y="4651406"/>
            <a:ext cx="370522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38580" y="3805689"/>
            <a:ext cx="370522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50881" y="4651406"/>
            <a:ext cx="370522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F7ED23-15B0-4F95-A9C1-81CDA91531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9A09652B-C4CE-4CB8-8E59-7D17E39DB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 Type</a:t>
            </a:r>
            <a:r>
              <a:rPr lang="en-US" dirty="0"/>
              <a:t> is the compile-time type of the variable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is the actual runtime type of the variable</a:t>
            </a:r>
          </a:p>
          <a:p>
            <a:r>
              <a:rPr lang="en-US" dirty="0"/>
              <a:t>If you need an </a:t>
            </a:r>
            <a:r>
              <a:rPr lang="en-US" b="1" dirty="0">
                <a:solidFill>
                  <a:schemeClr val="bg1"/>
                </a:solidFill>
              </a:rPr>
              <a:t>object method </a:t>
            </a: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cast it or override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 and Data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7112" y="3359635"/>
            <a:ext cx="7827300" cy="24728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object objPerson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IAnimal person 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Mammal mammal  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person   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657015" y="3912679"/>
            <a:ext cx="1224642" cy="1815658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95312" y="5881300"/>
            <a:ext cx="2590800" cy="675999"/>
          </a:xfrm>
          <a:prstGeom prst="wedgeRoundRectCallout">
            <a:avLst>
              <a:gd name="adj1" fmla="val -54878"/>
              <a:gd name="adj2" fmla="val -496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Variable</a:t>
            </a:r>
            <a:r>
              <a:rPr lang="en-US" sz="2800" b="1" dirty="0">
                <a:solidFill>
                  <a:srgbClr val="FFFFFF"/>
                </a:solidFill>
              </a:rPr>
              <a:t>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410843" y="3936235"/>
            <a:ext cx="1706880" cy="1815657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591022" y="5831001"/>
            <a:ext cx="2561771" cy="675999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b="1" dirty="0">
                <a:solidFill>
                  <a:srgbClr val="FFFFFF"/>
                </a:solidFill>
              </a:rPr>
              <a:t> 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C6D9792-E7A8-4D1B-9AEE-A153F5CD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Runtime check if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bg-BG" dirty="0"/>
              <a:t>а </a:t>
            </a:r>
            <a:r>
              <a:rPr lang="en-US" dirty="0"/>
              <a:t>specific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–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866452"/>
            <a:ext cx="7066562" cy="3887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((Person)person)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794600" y="5270665"/>
            <a:ext cx="2387000" cy="1209285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Cast to object type and use its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770845" y="3796658"/>
            <a:ext cx="3898731" cy="451999"/>
          </a:xfrm>
          <a:prstGeom prst="wedgeRoundRectCallout">
            <a:avLst>
              <a:gd name="adj1" fmla="val -55627"/>
              <a:gd name="adj2" fmla="val -11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 object type of person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B27F939-0197-44CC-B82C-EA81A3387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2574000"/>
            <a:ext cx="7066562" cy="3415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if (personOne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950959" y="5573295"/>
            <a:ext cx="1512432" cy="83298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Uses its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AF9134-5689-4A10-9E67-4F98FF5E6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9454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pattern </a:t>
            </a:r>
            <a:r>
              <a:rPr lang="en-US" dirty="0"/>
              <a:t>- tests whether an expression can be converted </a:t>
            </a:r>
            <a:br>
              <a:rPr lang="en-US" dirty="0"/>
            </a:br>
            <a:r>
              <a:rPr lang="en-US" dirty="0"/>
              <a:t>to a specified type and casts it to a variable of that type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39841" y="4076832"/>
            <a:ext cx="3898731" cy="934339"/>
          </a:xfrm>
          <a:prstGeom prst="wedgeRoundRectCallout">
            <a:avLst>
              <a:gd name="adj1" fmla="val -59092"/>
              <a:gd name="adj2" fmla="val -260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Checks if object is of type person and casts it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66A3C48-DE6F-4704-A3DB-205C96179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performing pattern matching with the constant pattern,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en-US" dirty="0"/>
              <a:t> tests whether an expression equals a specified constant</a:t>
            </a:r>
          </a:p>
          <a:p>
            <a:r>
              <a:rPr lang="en-US" dirty="0"/>
              <a:t>Checking for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</a:t>
            </a:r>
            <a:br>
              <a:rPr lang="en-US" dirty="0"/>
            </a:br>
            <a:r>
              <a:rPr lang="en-US" dirty="0"/>
              <a:t>be performed using </a:t>
            </a:r>
            <a:br>
              <a:rPr lang="en-US" dirty="0"/>
            </a:br>
            <a:r>
              <a:rPr lang="en-US" dirty="0"/>
              <a:t>the constant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Constant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F7546-E596-4B83-9371-4FCA5AB9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813" y="2496576"/>
            <a:ext cx="7066562" cy="3887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i = 0;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min = 0, max = 10;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Console.WriteLine($"i is {i}");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i++;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if(i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max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min) break;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2067994-4817-4D4B-9C46-3E145D924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u="sng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 to perform certain types of </a:t>
            </a:r>
            <a:br>
              <a:rPr lang="en-US" dirty="0"/>
            </a:br>
            <a:r>
              <a:rPr lang="en-US" dirty="0"/>
              <a:t>conversions between compatible reference types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–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1" y="2401112"/>
            <a:ext cx="7066562" cy="390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something specific for 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926000" y="4681668"/>
            <a:ext cx="3169783" cy="739844"/>
          </a:xfrm>
          <a:prstGeom prst="wedgeRoundRectCallout">
            <a:avLst>
              <a:gd name="adj1" fmla="val -56154"/>
              <a:gd name="adj2" fmla="val -188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 if conversion is successful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366000" y="3901524"/>
            <a:ext cx="3898731" cy="451999"/>
          </a:xfrm>
          <a:prstGeom prst="wedgeRoundRectCallout">
            <a:avLst>
              <a:gd name="adj1" fmla="val -57359"/>
              <a:gd name="adj2" fmla="val 49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Convert Mammal to Person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abstraction?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Polymorphism - </a:t>
            </a:r>
            <a:r>
              <a:rPr lang="en-US" sz="3600" b="1" dirty="0">
                <a:solidFill>
                  <a:schemeClr val="bg1"/>
                </a:solidFill>
              </a:rPr>
              <a:t>Definition </a:t>
            </a:r>
            <a:r>
              <a:rPr lang="en-US" sz="3600" dirty="0">
                <a:solidFill>
                  <a:schemeClr val="bg2"/>
                </a:solidFill>
              </a:rPr>
              <a:t>and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is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Keyword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as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Keyword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</a:t>
            </a:r>
          </a:p>
          <a:p>
            <a:r>
              <a:rPr lang="en-US" sz="4000" dirty="0"/>
              <a:t>Polymorphism</a:t>
            </a:r>
          </a:p>
          <a:p>
            <a:r>
              <a:rPr lang="en-US" sz="4000" dirty="0"/>
              <a:t>The </a:t>
            </a:r>
            <a:r>
              <a:rPr lang="en-US" sz="4000" b="1" dirty="0">
                <a:solidFill>
                  <a:schemeClr val="bg1"/>
                </a:solidFill>
              </a:rPr>
              <a:t>is</a:t>
            </a:r>
            <a:r>
              <a:rPr lang="en-US" sz="4000" dirty="0"/>
              <a:t> Keyword</a:t>
            </a:r>
          </a:p>
          <a:p>
            <a:r>
              <a:rPr lang="en-US" sz="4000" dirty="0"/>
              <a:t>The </a:t>
            </a:r>
            <a:r>
              <a:rPr lang="en-US" sz="4000" b="1" dirty="0">
                <a:solidFill>
                  <a:schemeClr val="bg1"/>
                </a:solidFill>
              </a:rPr>
              <a:t>as</a:t>
            </a:r>
            <a:r>
              <a:rPr lang="en-US" sz="4000" dirty="0"/>
              <a:t> Keyword</a:t>
            </a:r>
            <a:r>
              <a:rPr lang="fr-FR" sz="40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1585</Words>
  <Application>Microsoft Office PowerPoint</Application>
  <PresentationFormat>Widescreen</PresentationFormat>
  <Paragraphs>280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SoftUni</vt:lpstr>
      <vt:lpstr>Abstraction and Polymorphism  </vt:lpstr>
      <vt:lpstr>Have a Question?</vt:lpstr>
      <vt:lpstr>Table of Contents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Polymorphism</vt:lpstr>
      <vt:lpstr>What is Polimorphism?</vt:lpstr>
      <vt:lpstr>Polymorphism in OOP</vt:lpstr>
      <vt:lpstr>Variable Type and Data Type</vt:lpstr>
      <vt:lpstr>Keyword – is</vt:lpstr>
      <vt:lpstr>is Type Pattern</vt:lpstr>
      <vt:lpstr>is Constant Pattern</vt:lpstr>
      <vt:lpstr>Keyword – as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46</cp:revision>
  <dcterms:created xsi:type="dcterms:W3CDTF">2018-05-23T13:08:44Z</dcterms:created>
  <dcterms:modified xsi:type="dcterms:W3CDTF">2023-11-26T14:26:30Z</dcterms:modified>
  <cp:category>programming;education;software engineering;software development</cp:category>
</cp:coreProperties>
</file>