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92" r:id="rId2"/>
    <p:sldMasterId id="2147483705" r:id="rId3"/>
  </p:sldMasterIdLst>
  <p:notesMasterIdLst>
    <p:notesMasterId r:id="rId30"/>
  </p:notesMasterIdLst>
  <p:handoutMasterIdLst>
    <p:handoutMasterId r:id="rId31"/>
  </p:handoutMasterIdLst>
  <p:sldIdLst>
    <p:sldId id="291" r:id="rId4"/>
    <p:sldId id="616" r:id="rId5"/>
    <p:sldId id="292" r:id="rId6"/>
    <p:sldId id="1211" r:id="rId7"/>
    <p:sldId id="1212" r:id="rId8"/>
    <p:sldId id="294" r:id="rId9"/>
    <p:sldId id="295" r:id="rId10"/>
    <p:sldId id="296" r:id="rId11"/>
    <p:sldId id="297" r:id="rId12"/>
    <p:sldId id="298" r:id="rId13"/>
    <p:sldId id="299" r:id="rId14"/>
    <p:sldId id="300" r:id="rId15"/>
    <p:sldId id="301" r:id="rId16"/>
    <p:sldId id="308" r:id="rId17"/>
    <p:sldId id="309" r:id="rId18"/>
    <p:sldId id="310" r:id="rId19"/>
    <p:sldId id="1213" r:id="rId20"/>
    <p:sldId id="1214" r:id="rId21"/>
    <p:sldId id="1215" r:id="rId22"/>
    <p:sldId id="306" r:id="rId23"/>
    <p:sldId id="307" r:id="rId24"/>
    <p:sldId id="319" r:id="rId25"/>
    <p:sldId id="494" r:id="rId26"/>
    <p:sldId id="613" r:id="rId27"/>
    <p:sldId id="405" r:id="rId28"/>
    <p:sldId id="49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8BCAF3BA-0096-4154-BED2-C3CE537F0DCC}">
          <p14:sldIdLst>
            <p14:sldId id="291"/>
            <p14:sldId id="616"/>
            <p14:sldId id="292"/>
          </p14:sldIdLst>
        </p14:section>
        <p14:section name="OOP Principles" id="{05568CCB-E558-40ED-BEAA-C361056877B9}">
          <p14:sldIdLst>
            <p14:sldId id="1211"/>
            <p14:sldId id="1212"/>
          </p14:sldIdLst>
        </p14:section>
        <p14:section name="Encapsulation" id="{7952EC72-790D-4217-A74E-0A9869159240}">
          <p14:sldIdLst>
            <p14:sldId id="294"/>
            <p14:sldId id="295"/>
            <p14:sldId id="296"/>
            <p14:sldId id="297"/>
          </p14:sldIdLst>
        </p14:section>
        <p14:section name="Access Modifiers" id="{7919869E-FBD6-4467-B4A7-F5872A6F8965}">
          <p14:sldIdLst>
            <p14:sldId id="298"/>
            <p14:sldId id="299"/>
            <p14:sldId id="300"/>
            <p14:sldId id="301"/>
          </p14:sldIdLst>
        </p14:section>
        <p14:section name="State Validation" id="{1E2ACA83-A326-41E1-83C9-09E9E6FB6F18}">
          <p14:sldIdLst>
            <p14:sldId id="308"/>
            <p14:sldId id="309"/>
            <p14:sldId id="310"/>
          </p14:sldIdLst>
        </p14:section>
        <p14:section name="Inheritance" id="{4E1F89D8-F57F-4F44-AA97-B0E565F05618}">
          <p14:sldIdLst>
            <p14:sldId id="1213"/>
            <p14:sldId id="1214"/>
            <p14:sldId id="1215"/>
          </p14:sldIdLst>
        </p14:section>
        <p14:section name="Accessing Base Class Members" id="{57E7CDDF-2539-4CF0-A82F-99F869648D82}">
          <p14:sldIdLst>
            <p14:sldId id="306"/>
            <p14:sldId id="307"/>
          </p14:sldIdLst>
        </p14:section>
        <p14:section name="Conclusion" id="{00549926-ABC6-45B1-A43F-45EF4C0E8B48}">
          <p14:sldIdLst>
            <p14:sldId id="319"/>
            <p14:sldId id="494"/>
            <p14:sldId id="613"/>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232DE-2511-49A3-B33B-FD78A94CD8E3}" v="22" dt="2019-12-04T16:40:3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3750" autoAdjust="0"/>
  </p:normalViewPr>
  <p:slideViewPr>
    <p:cSldViewPr showGuides="1">
      <p:cViewPr varScale="1">
        <p:scale>
          <a:sx n="106" d="100"/>
          <a:sy n="106" d="100"/>
        </p:scale>
        <p:origin x="846" y="96"/>
      </p:cViewPr>
      <p:guideLst>
        <p:guide orient="horz" pos="2184"/>
        <p:guide pos="3840"/>
      </p:guideLst>
    </p:cSldViewPr>
  </p:slideViewPr>
  <p:outlineViewPr>
    <p:cViewPr>
      <p:scale>
        <a:sx n="33" d="100"/>
        <a:sy n="33" d="100"/>
      </p:scale>
      <p:origin x="0" y="-9989"/>
    </p:cViewPr>
  </p:outlineViewPr>
  <p:notesTextViewPr>
    <p:cViewPr>
      <p:scale>
        <a:sx n="3" d="2"/>
        <a:sy n="3" d="2"/>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26.11.2023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11/26/2023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7">
            <a:extLst>
              <a:ext uri="{FF2B5EF4-FFF2-40B4-BE49-F238E27FC236}">
                <a16:creationId xmlns:a16="http://schemas.microsoft.com/office/drawing/2014/main" id="{A2B76E5E-101E-4657-ABB5-7476F651D2B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76293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b="1" i="0" kern="1200" dirty="0">
                <a:solidFill>
                  <a:schemeClr val="tx1"/>
                </a:solidFill>
                <a:effectLst/>
                <a:latin typeface="+mn-lt"/>
                <a:ea typeface="+mn-ea"/>
                <a:cs typeface="+mn-cs"/>
              </a:rPr>
              <a:t>Access Level "public"</a:t>
            </a:r>
            <a:endParaRPr lang="en-GB" sz="1600" b="0" i="0" kern="1200" dirty="0">
              <a:solidFill>
                <a:schemeClr val="tx1"/>
              </a:solidFill>
              <a:effectLst/>
              <a:latin typeface="+mn-lt"/>
              <a:ea typeface="+mn-ea"/>
              <a:cs typeface="+mn-cs"/>
            </a:endParaRPr>
          </a:p>
          <a:p>
            <a:r>
              <a:rPr lang="en-GB" sz="1600" b="0" i="0" kern="1200" dirty="0">
                <a:solidFill>
                  <a:schemeClr val="tx1"/>
                </a:solidFill>
                <a:effectLst/>
                <a:latin typeface="+mn-lt"/>
                <a:ea typeface="+mn-ea"/>
                <a:cs typeface="+mn-cs"/>
              </a:rPr>
              <a:t>When we use the modifier </a:t>
            </a:r>
            <a:r>
              <a:rPr lang="en-GB" sz="1600" b="1" i="0" kern="1200" dirty="0">
                <a:solidFill>
                  <a:schemeClr val="tx1"/>
                </a:solidFill>
                <a:effectLst/>
                <a:latin typeface="+mn-lt"/>
                <a:ea typeface="+mn-ea"/>
                <a:cs typeface="+mn-cs"/>
              </a:rPr>
              <a:t>public</a:t>
            </a:r>
            <a:r>
              <a:rPr lang="en-GB" sz="1600" b="0" i="0" kern="1200" dirty="0">
                <a:solidFill>
                  <a:schemeClr val="tx1"/>
                </a:solidFill>
                <a:effectLst/>
                <a:latin typeface="+mn-lt"/>
                <a:ea typeface="+mn-ea"/>
                <a:cs typeface="+mn-cs"/>
              </a:rPr>
              <a:t> in front of some element, we are telling the compiler, that this element </a:t>
            </a:r>
            <a:r>
              <a:rPr lang="en-GB" sz="1600" b="1" i="0" kern="1200" dirty="0">
                <a:solidFill>
                  <a:schemeClr val="tx1"/>
                </a:solidFill>
                <a:effectLst/>
                <a:latin typeface="+mn-lt"/>
                <a:ea typeface="+mn-ea"/>
                <a:cs typeface="+mn-cs"/>
              </a:rPr>
              <a:t>can be accessed from every class</a:t>
            </a:r>
            <a:r>
              <a:rPr lang="en-GB" sz="1600" b="0" i="0" kern="1200" dirty="0">
                <a:solidFill>
                  <a:schemeClr val="tx1"/>
                </a:solidFill>
                <a:effectLst/>
                <a:latin typeface="+mn-lt"/>
                <a:ea typeface="+mn-ea"/>
                <a:cs typeface="+mn-cs"/>
              </a:rPr>
              <a:t>, no matter from the current project (assembly), from the current package. The access level </a:t>
            </a:r>
            <a:r>
              <a:rPr lang="en-GB" sz="1600" b="1" i="0" kern="1200" dirty="0">
                <a:solidFill>
                  <a:schemeClr val="tx1"/>
                </a:solidFill>
                <a:effectLst/>
                <a:latin typeface="+mn-lt"/>
                <a:ea typeface="+mn-ea"/>
                <a:cs typeface="+mn-cs"/>
              </a:rPr>
              <a:t>public </a:t>
            </a:r>
            <a:r>
              <a:rPr lang="en-GB" sz="1600" b="0" i="0" kern="1200" dirty="0">
                <a:solidFill>
                  <a:schemeClr val="tx1"/>
                </a:solidFill>
                <a:effectLst/>
                <a:latin typeface="+mn-lt"/>
                <a:ea typeface="+mn-ea"/>
                <a:cs typeface="+mn-cs"/>
              </a:rPr>
              <a:t>defines the miss of restrictions regarding the visibility. This access level is the least restricted access level in Java.</a:t>
            </a:r>
          </a:p>
          <a:p>
            <a:r>
              <a:rPr lang="en-GB" sz="1600" b="1" i="0" kern="1200" dirty="0">
                <a:solidFill>
                  <a:schemeClr val="tx1"/>
                </a:solidFill>
                <a:effectLst/>
                <a:latin typeface="+mn-lt"/>
                <a:ea typeface="+mn-ea"/>
                <a:cs typeface="+mn-cs"/>
              </a:rPr>
              <a:t>Access Level "private"</a:t>
            </a:r>
            <a:endParaRPr lang="en-GB" sz="1600" b="0" i="0" kern="1200" dirty="0">
              <a:solidFill>
                <a:schemeClr val="tx1"/>
              </a:solidFill>
              <a:effectLst/>
              <a:latin typeface="+mn-lt"/>
              <a:ea typeface="+mn-ea"/>
              <a:cs typeface="+mn-cs"/>
            </a:endParaRPr>
          </a:p>
          <a:p>
            <a:r>
              <a:rPr lang="en-GB" sz="1600" b="0" i="0" kern="1200" dirty="0">
                <a:solidFill>
                  <a:schemeClr val="tx1"/>
                </a:solidFill>
                <a:effectLst/>
                <a:latin typeface="+mn-lt"/>
                <a:ea typeface="+mn-ea"/>
                <a:cs typeface="+mn-cs"/>
              </a:rPr>
              <a:t>The access level </a:t>
            </a:r>
            <a:r>
              <a:rPr lang="en-GB" sz="1600" b="1" i="0" kern="1200" dirty="0">
                <a:solidFill>
                  <a:schemeClr val="tx1"/>
                </a:solidFill>
                <a:effectLst/>
                <a:latin typeface="+mn-lt"/>
                <a:ea typeface="+mn-ea"/>
                <a:cs typeface="+mn-cs"/>
              </a:rPr>
              <a:t>private</a:t>
            </a:r>
            <a:r>
              <a:rPr lang="en-GB" sz="1600" b="0" i="0" kern="1200" dirty="0">
                <a:solidFill>
                  <a:schemeClr val="tx1"/>
                </a:solidFill>
                <a:effectLst/>
                <a:latin typeface="+mn-lt"/>
                <a:ea typeface="+mn-ea"/>
                <a:cs typeface="+mn-cs"/>
              </a:rPr>
              <a:t> is the one, which defines </a:t>
            </a:r>
            <a:r>
              <a:rPr lang="en-GB" sz="1600" b="1" i="0" kern="1200" dirty="0">
                <a:solidFill>
                  <a:schemeClr val="tx1"/>
                </a:solidFill>
                <a:effectLst/>
                <a:latin typeface="+mn-lt"/>
                <a:ea typeface="+mn-ea"/>
                <a:cs typeface="+mn-cs"/>
              </a:rPr>
              <a:t>the most restrictive level of visibility</a:t>
            </a:r>
            <a:r>
              <a:rPr lang="en-GB" sz="1600" b="0" i="0" kern="1200" dirty="0">
                <a:solidFill>
                  <a:schemeClr val="tx1"/>
                </a:solidFill>
                <a:effectLst/>
                <a:latin typeface="+mn-lt"/>
                <a:ea typeface="+mn-ea"/>
                <a:cs typeface="+mn-cs"/>
              </a:rPr>
              <a:t> of the class and its elements. The modifier </a:t>
            </a:r>
            <a:r>
              <a:rPr lang="en-GB" sz="1600" b="1" i="0" kern="1200" dirty="0">
                <a:solidFill>
                  <a:schemeClr val="tx1"/>
                </a:solidFill>
                <a:effectLst/>
                <a:latin typeface="+mn-lt"/>
                <a:ea typeface="+mn-ea"/>
                <a:cs typeface="+mn-cs"/>
              </a:rPr>
              <a:t>private</a:t>
            </a:r>
            <a:r>
              <a:rPr lang="en-GB" sz="1600" b="0" i="0" kern="1200" dirty="0">
                <a:solidFill>
                  <a:schemeClr val="tx1"/>
                </a:solidFill>
                <a:effectLst/>
                <a:latin typeface="+mn-lt"/>
                <a:ea typeface="+mn-ea"/>
                <a:cs typeface="+mn-cs"/>
              </a:rPr>
              <a:t> is used to indicate, that the element, to which is issued, </a:t>
            </a:r>
            <a:r>
              <a:rPr lang="en-GB" sz="1600" b="1" i="0" kern="1200" dirty="0">
                <a:solidFill>
                  <a:schemeClr val="tx1"/>
                </a:solidFill>
                <a:effectLst/>
                <a:latin typeface="+mn-lt"/>
                <a:ea typeface="+mn-ea"/>
                <a:cs typeface="+mn-cs"/>
              </a:rPr>
              <a:t>cannot be accessed from any other class </a:t>
            </a:r>
            <a:r>
              <a:rPr lang="en-GB" sz="1600" b="0" i="0" kern="1200" dirty="0">
                <a:solidFill>
                  <a:schemeClr val="tx1"/>
                </a:solidFill>
                <a:effectLst/>
                <a:latin typeface="+mn-lt"/>
                <a:ea typeface="+mn-ea"/>
                <a:cs typeface="+mn-cs"/>
              </a:rPr>
              <a:t>(except the class, in which it is defined), even if this class exists in the same package. </a:t>
            </a:r>
          </a:p>
          <a:p>
            <a:r>
              <a:rPr lang="en-GB" sz="1600" b="1" i="0" kern="1200" dirty="0">
                <a:solidFill>
                  <a:schemeClr val="tx1"/>
                </a:solidFill>
                <a:effectLst/>
                <a:latin typeface="+mn-lt"/>
                <a:ea typeface="+mn-ea"/>
                <a:cs typeface="+mn-cs"/>
              </a:rPr>
              <a:t>Access Level “protected"</a:t>
            </a:r>
            <a:endParaRPr lang="en-GB" sz="1600" b="0" i="0" kern="1200" dirty="0">
              <a:solidFill>
                <a:schemeClr val="tx1"/>
              </a:solidFill>
              <a:effectLst/>
              <a:latin typeface="+mn-lt"/>
              <a:ea typeface="+mn-ea"/>
              <a:cs typeface="+mn-cs"/>
            </a:endParaRPr>
          </a:p>
          <a:p>
            <a:r>
              <a:rPr lang="en-GB" sz="1600" b="0" i="0" kern="1200" dirty="0">
                <a:solidFill>
                  <a:schemeClr val="tx1"/>
                </a:solidFill>
                <a:effectLst/>
                <a:latin typeface="+mn-lt"/>
                <a:ea typeface="+mn-ea"/>
                <a:cs typeface="+mn-cs"/>
              </a:rPr>
              <a:t>The access level </a:t>
            </a:r>
            <a:r>
              <a:rPr lang="en-GB" sz="1600" b="1" i="0" kern="1200" dirty="0">
                <a:solidFill>
                  <a:schemeClr val="tx1"/>
                </a:solidFill>
                <a:effectLst/>
                <a:latin typeface="+mn-lt"/>
                <a:ea typeface="+mn-ea"/>
                <a:cs typeface="+mn-cs"/>
              </a:rPr>
              <a:t>private</a:t>
            </a:r>
            <a:r>
              <a:rPr lang="en-GB" sz="1600" b="0" i="0" kern="1200" dirty="0">
                <a:solidFill>
                  <a:schemeClr val="tx1"/>
                </a:solidFill>
                <a:effectLst/>
                <a:latin typeface="+mn-lt"/>
                <a:ea typeface="+mn-ea"/>
                <a:cs typeface="+mn-cs"/>
              </a:rPr>
              <a:t> is the one, which defines </a:t>
            </a:r>
            <a:r>
              <a:rPr lang="en-GB" sz="1600" b="1" i="0" kern="1200" dirty="0">
                <a:solidFill>
                  <a:schemeClr val="tx1"/>
                </a:solidFill>
                <a:effectLst/>
                <a:latin typeface="+mn-lt"/>
                <a:ea typeface="+mn-ea"/>
                <a:cs typeface="+mn-cs"/>
              </a:rPr>
              <a:t>the most restrictive level of visibility</a:t>
            </a:r>
            <a:r>
              <a:rPr lang="en-GB" sz="1600" b="0" i="0" kern="1200" dirty="0">
                <a:solidFill>
                  <a:schemeClr val="tx1"/>
                </a:solidFill>
                <a:effectLst/>
                <a:latin typeface="+mn-lt"/>
                <a:ea typeface="+mn-ea"/>
                <a:cs typeface="+mn-cs"/>
              </a:rPr>
              <a:t> of the class and its elements. The modifier </a:t>
            </a:r>
            <a:r>
              <a:rPr lang="en-GB" sz="1600" b="1" i="0" kern="1200" dirty="0">
                <a:solidFill>
                  <a:schemeClr val="tx1"/>
                </a:solidFill>
                <a:effectLst/>
                <a:latin typeface="+mn-lt"/>
                <a:ea typeface="+mn-ea"/>
                <a:cs typeface="+mn-cs"/>
              </a:rPr>
              <a:t>private</a:t>
            </a:r>
            <a:r>
              <a:rPr lang="en-GB" sz="1600" b="0" i="0" kern="1200" dirty="0">
                <a:solidFill>
                  <a:schemeClr val="tx1"/>
                </a:solidFill>
                <a:effectLst/>
                <a:latin typeface="+mn-lt"/>
                <a:ea typeface="+mn-ea"/>
                <a:cs typeface="+mn-cs"/>
              </a:rPr>
              <a:t> is used to indicate, that the element, to which is issued, </a:t>
            </a:r>
            <a:r>
              <a:rPr lang="en-GB" sz="1600" b="1" i="0" kern="1200" dirty="0">
                <a:solidFill>
                  <a:schemeClr val="tx1"/>
                </a:solidFill>
                <a:effectLst/>
                <a:latin typeface="+mn-lt"/>
                <a:ea typeface="+mn-ea"/>
                <a:cs typeface="+mn-cs"/>
              </a:rPr>
              <a:t>cannot be accessed from any other class </a:t>
            </a:r>
            <a:r>
              <a:rPr lang="en-GB" sz="1600" b="0" i="0" kern="1200" dirty="0">
                <a:solidFill>
                  <a:schemeClr val="tx1"/>
                </a:solidFill>
                <a:effectLst/>
                <a:latin typeface="+mn-lt"/>
                <a:ea typeface="+mn-ea"/>
                <a:cs typeface="+mn-cs"/>
              </a:rPr>
              <a:t>(except the class, in which it is defined), even if this class exists in the same namespace.</a:t>
            </a:r>
          </a:p>
          <a:p>
            <a:r>
              <a:rPr lang="en-GB" sz="1600" b="1" i="0" kern="1200" dirty="0">
                <a:solidFill>
                  <a:schemeClr val="tx1"/>
                </a:solidFill>
                <a:effectLst/>
                <a:latin typeface="+mn-lt"/>
                <a:ea typeface="+mn-ea"/>
                <a:cs typeface="+mn-cs"/>
              </a:rPr>
              <a:t>Access Level “default"</a:t>
            </a:r>
            <a:endParaRPr lang="en-GB" sz="1600" b="0" i="0" kern="1200" dirty="0">
              <a:solidFill>
                <a:schemeClr val="tx1"/>
              </a:solidFill>
              <a:effectLst/>
              <a:latin typeface="+mn-lt"/>
              <a:ea typeface="+mn-ea"/>
              <a:cs typeface="+mn-cs"/>
            </a:endParaRPr>
          </a:p>
          <a:p>
            <a:r>
              <a:rPr lang="en-GB" sz="1600" b="0" i="0" kern="1200" dirty="0">
                <a:solidFill>
                  <a:schemeClr val="tx1"/>
                </a:solidFill>
                <a:effectLst/>
                <a:latin typeface="+mn-lt"/>
                <a:ea typeface="+mn-ea"/>
                <a:cs typeface="+mn-cs"/>
              </a:rPr>
              <a:t>This is the default access level, i.e. it is used when there is no access level modifier in front of the respective element of a class. Members</a:t>
            </a:r>
            <a:r>
              <a:rPr lang="en-GB" sz="1600" b="0" i="0" kern="1200" baseline="0" dirty="0">
                <a:solidFill>
                  <a:schemeClr val="tx1"/>
                </a:solidFill>
                <a:effectLst/>
                <a:latin typeface="+mn-lt"/>
                <a:ea typeface="+mn-ea"/>
                <a:cs typeface="+mn-cs"/>
              </a:rPr>
              <a:t> </a:t>
            </a:r>
            <a:r>
              <a:rPr lang="en-US" dirty="0"/>
              <a:t>can be accessed only from the same package.</a:t>
            </a:r>
            <a:endParaRPr lang="en-GB" sz="1600" b="0" i="0" kern="1200" dirty="0">
              <a:solidFill>
                <a:schemeClr val="tx1"/>
              </a:solidFill>
              <a:effectLst/>
              <a:latin typeface="+mn-lt"/>
              <a:ea typeface="+mn-ea"/>
              <a:cs typeface="+mn-cs"/>
            </a:endParaRPr>
          </a:p>
          <a:p>
            <a:endParaRPr lang="en-GB" sz="1600" b="0" i="0" kern="1200" dirty="0">
              <a:solidFill>
                <a:schemeClr val="tx1"/>
              </a:solidFill>
              <a:effectLst/>
              <a:latin typeface="+mn-lt"/>
              <a:ea typeface="+mn-ea"/>
              <a:cs typeface="+mn-cs"/>
            </a:endParaRPr>
          </a:p>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
        <p:nvSpPr>
          <p:cNvPr id="7" name="Footer Placeholder 7">
            <a:extLst>
              <a:ext uri="{FF2B5EF4-FFF2-40B4-BE49-F238E27FC236}">
                <a16:creationId xmlns:a16="http://schemas.microsoft.com/office/drawing/2014/main" id="{CC405C7D-8245-42EF-821C-2F9511FC288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576385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b="1" i="0" kern="1200" dirty="0">
                <a:solidFill>
                  <a:schemeClr val="tx1"/>
                </a:solidFill>
                <a:effectLst/>
                <a:latin typeface="+mn-lt"/>
                <a:ea typeface="+mn-ea"/>
                <a:cs typeface="+mn-cs"/>
              </a:rPr>
              <a:t>Access Level "public"</a:t>
            </a:r>
            <a:endParaRPr lang="en-GB" sz="1600" b="0" i="0" kern="1200" dirty="0">
              <a:solidFill>
                <a:schemeClr val="tx1"/>
              </a:solidFill>
              <a:effectLst/>
              <a:latin typeface="+mn-lt"/>
              <a:ea typeface="+mn-ea"/>
              <a:cs typeface="+mn-cs"/>
            </a:endParaRPr>
          </a:p>
          <a:p>
            <a:r>
              <a:rPr lang="en-GB" sz="1600" b="0" i="0" kern="1200" dirty="0">
                <a:solidFill>
                  <a:schemeClr val="tx1"/>
                </a:solidFill>
                <a:effectLst/>
                <a:latin typeface="+mn-lt"/>
                <a:ea typeface="+mn-ea"/>
                <a:cs typeface="+mn-cs"/>
              </a:rPr>
              <a:t>When we use the modifier </a:t>
            </a:r>
            <a:r>
              <a:rPr lang="en-GB" sz="1600" b="1" i="0" kern="1200" dirty="0">
                <a:solidFill>
                  <a:schemeClr val="tx1"/>
                </a:solidFill>
                <a:effectLst/>
                <a:latin typeface="+mn-lt"/>
                <a:ea typeface="+mn-ea"/>
                <a:cs typeface="+mn-cs"/>
              </a:rPr>
              <a:t>public</a:t>
            </a:r>
            <a:r>
              <a:rPr lang="en-GB" sz="1600" b="0" i="0" kern="1200" dirty="0">
                <a:solidFill>
                  <a:schemeClr val="tx1"/>
                </a:solidFill>
                <a:effectLst/>
                <a:latin typeface="+mn-lt"/>
                <a:ea typeface="+mn-ea"/>
                <a:cs typeface="+mn-cs"/>
              </a:rPr>
              <a:t> in front of some element, we are telling the compiler, that this element </a:t>
            </a:r>
            <a:r>
              <a:rPr lang="en-GB" sz="1600" b="1" i="0" kern="1200" dirty="0">
                <a:solidFill>
                  <a:schemeClr val="tx1"/>
                </a:solidFill>
                <a:effectLst/>
                <a:latin typeface="+mn-lt"/>
                <a:ea typeface="+mn-ea"/>
                <a:cs typeface="+mn-cs"/>
              </a:rPr>
              <a:t>can be accessed from every class</a:t>
            </a:r>
            <a:r>
              <a:rPr lang="en-GB" sz="1600" b="0" i="0" kern="1200" dirty="0">
                <a:solidFill>
                  <a:schemeClr val="tx1"/>
                </a:solidFill>
                <a:effectLst/>
                <a:latin typeface="+mn-lt"/>
                <a:ea typeface="+mn-ea"/>
                <a:cs typeface="+mn-cs"/>
              </a:rPr>
              <a:t>, no matter from the current project (assembly), from the current package. The access level </a:t>
            </a:r>
            <a:r>
              <a:rPr lang="en-GB" sz="1600" b="1" i="0" kern="1200" dirty="0">
                <a:solidFill>
                  <a:schemeClr val="tx1"/>
                </a:solidFill>
                <a:effectLst/>
                <a:latin typeface="+mn-lt"/>
                <a:ea typeface="+mn-ea"/>
                <a:cs typeface="+mn-cs"/>
              </a:rPr>
              <a:t>public </a:t>
            </a:r>
            <a:r>
              <a:rPr lang="en-GB" sz="1600" b="0" i="0" kern="1200" dirty="0">
                <a:solidFill>
                  <a:schemeClr val="tx1"/>
                </a:solidFill>
                <a:effectLst/>
                <a:latin typeface="+mn-lt"/>
                <a:ea typeface="+mn-ea"/>
                <a:cs typeface="+mn-cs"/>
              </a:rPr>
              <a:t>defines the miss of restrictions regarding the visibility. This access level is the least restricted access level in Java.</a:t>
            </a:r>
          </a:p>
          <a:p>
            <a:r>
              <a:rPr lang="en-GB" sz="1600" b="1" i="0" kern="1200" dirty="0">
                <a:solidFill>
                  <a:schemeClr val="tx1"/>
                </a:solidFill>
                <a:effectLst/>
                <a:latin typeface="+mn-lt"/>
                <a:ea typeface="+mn-ea"/>
                <a:cs typeface="+mn-cs"/>
              </a:rPr>
              <a:t>Access Level "private"</a:t>
            </a:r>
            <a:endParaRPr lang="en-GB" sz="1600" b="0" i="0" kern="1200" dirty="0">
              <a:solidFill>
                <a:schemeClr val="tx1"/>
              </a:solidFill>
              <a:effectLst/>
              <a:latin typeface="+mn-lt"/>
              <a:ea typeface="+mn-ea"/>
              <a:cs typeface="+mn-cs"/>
            </a:endParaRPr>
          </a:p>
          <a:p>
            <a:r>
              <a:rPr lang="en-GB" sz="1600" b="0" i="0" kern="1200" dirty="0">
                <a:solidFill>
                  <a:schemeClr val="tx1"/>
                </a:solidFill>
                <a:effectLst/>
                <a:latin typeface="+mn-lt"/>
                <a:ea typeface="+mn-ea"/>
                <a:cs typeface="+mn-cs"/>
              </a:rPr>
              <a:t>The access level </a:t>
            </a:r>
            <a:r>
              <a:rPr lang="en-GB" sz="1600" b="1" i="0" kern="1200" dirty="0">
                <a:solidFill>
                  <a:schemeClr val="tx1"/>
                </a:solidFill>
                <a:effectLst/>
                <a:latin typeface="+mn-lt"/>
                <a:ea typeface="+mn-ea"/>
                <a:cs typeface="+mn-cs"/>
              </a:rPr>
              <a:t>private</a:t>
            </a:r>
            <a:r>
              <a:rPr lang="en-GB" sz="1600" b="0" i="0" kern="1200" dirty="0">
                <a:solidFill>
                  <a:schemeClr val="tx1"/>
                </a:solidFill>
                <a:effectLst/>
                <a:latin typeface="+mn-lt"/>
                <a:ea typeface="+mn-ea"/>
                <a:cs typeface="+mn-cs"/>
              </a:rPr>
              <a:t> is the one, which defines </a:t>
            </a:r>
            <a:r>
              <a:rPr lang="en-GB" sz="1600" b="1" i="0" kern="1200" dirty="0">
                <a:solidFill>
                  <a:schemeClr val="tx1"/>
                </a:solidFill>
                <a:effectLst/>
                <a:latin typeface="+mn-lt"/>
                <a:ea typeface="+mn-ea"/>
                <a:cs typeface="+mn-cs"/>
              </a:rPr>
              <a:t>the most restrictive level of visibility</a:t>
            </a:r>
            <a:r>
              <a:rPr lang="en-GB" sz="1600" b="0" i="0" kern="1200" dirty="0">
                <a:solidFill>
                  <a:schemeClr val="tx1"/>
                </a:solidFill>
                <a:effectLst/>
                <a:latin typeface="+mn-lt"/>
                <a:ea typeface="+mn-ea"/>
                <a:cs typeface="+mn-cs"/>
              </a:rPr>
              <a:t> of the class and its elements. The modifier </a:t>
            </a:r>
            <a:r>
              <a:rPr lang="en-GB" sz="1600" b="1" i="0" kern="1200" dirty="0">
                <a:solidFill>
                  <a:schemeClr val="tx1"/>
                </a:solidFill>
                <a:effectLst/>
                <a:latin typeface="+mn-lt"/>
                <a:ea typeface="+mn-ea"/>
                <a:cs typeface="+mn-cs"/>
              </a:rPr>
              <a:t>private</a:t>
            </a:r>
            <a:r>
              <a:rPr lang="en-GB" sz="1600" b="0" i="0" kern="1200" dirty="0">
                <a:solidFill>
                  <a:schemeClr val="tx1"/>
                </a:solidFill>
                <a:effectLst/>
                <a:latin typeface="+mn-lt"/>
                <a:ea typeface="+mn-ea"/>
                <a:cs typeface="+mn-cs"/>
              </a:rPr>
              <a:t> is used to indicate, that the element, to which is issued, </a:t>
            </a:r>
            <a:r>
              <a:rPr lang="en-GB" sz="1600" b="1" i="0" kern="1200" dirty="0">
                <a:solidFill>
                  <a:schemeClr val="tx1"/>
                </a:solidFill>
                <a:effectLst/>
                <a:latin typeface="+mn-lt"/>
                <a:ea typeface="+mn-ea"/>
                <a:cs typeface="+mn-cs"/>
              </a:rPr>
              <a:t>cannot be accessed from any other class </a:t>
            </a:r>
            <a:r>
              <a:rPr lang="en-GB" sz="1600" b="0" i="0" kern="1200" dirty="0">
                <a:solidFill>
                  <a:schemeClr val="tx1"/>
                </a:solidFill>
                <a:effectLst/>
                <a:latin typeface="+mn-lt"/>
                <a:ea typeface="+mn-ea"/>
                <a:cs typeface="+mn-cs"/>
              </a:rPr>
              <a:t>(except the class, in which it is defined), even if this class exists in the same package. </a:t>
            </a:r>
          </a:p>
          <a:p>
            <a:r>
              <a:rPr lang="en-GB" sz="1600" b="1" i="0" kern="1200" dirty="0">
                <a:solidFill>
                  <a:schemeClr val="tx1"/>
                </a:solidFill>
                <a:effectLst/>
                <a:latin typeface="+mn-lt"/>
                <a:ea typeface="+mn-ea"/>
                <a:cs typeface="+mn-cs"/>
              </a:rPr>
              <a:t>Access Level “protected"</a:t>
            </a:r>
            <a:endParaRPr lang="en-GB" sz="1600" b="0" i="0" kern="1200" dirty="0">
              <a:solidFill>
                <a:schemeClr val="tx1"/>
              </a:solidFill>
              <a:effectLst/>
              <a:latin typeface="+mn-lt"/>
              <a:ea typeface="+mn-ea"/>
              <a:cs typeface="+mn-cs"/>
            </a:endParaRPr>
          </a:p>
          <a:p>
            <a:r>
              <a:rPr lang="en-GB" sz="1600" b="0" i="0" kern="1200" dirty="0">
                <a:solidFill>
                  <a:schemeClr val="tx1"/>
                </a:solidFill>
                <a:effectLst/>
                <a:latin typeface="+mn-lt"/>
                <a:ea typeface="+mn-ea"/>
                <a:cs typeface="+mn-cs"/>
              </a:rPr>
              <a:t>The access level </a:t>
            </a:r>
            <a:r>
              <a:rPr lang="en-GB" sz="1600" b="1" i="0" kern="1200" dirty="0">
                <a:solidFill>
                  <a:schemeClr val="tx1"/>
                </a:solidFill>
                <a:effectLst/>
                <a:latin typeface="+mn-lt"/>
                <a:ea typeface="+mn-ea"/>
                <a:cs typeface="+mn-cs"/>
              </a:rPr>
              <a:t>private</a:t>
            </a:r>
            <a:r>
              <a:rPr lang="en-GB" sz="1600" b="0" i="0" kern="1200" dirty="0">
                <a:solidFill>
                  <a:schemeClr val="tx1"/>
                </a:solidFill>
                <a:effectLst/>
                <a:latin typeface="+mn-lt"/>
                <a:ea typeface="+mn-ea"/>
                <a:cs typeface="+mn-cs"/>
              </a:rPr>
              <a:t> is the one, which defines </a:t>
            </a:r>
            <a:r>
              <a:rPr lang="en-GB" sz="1600" b="1" i="0" kern="1200" dirty="0">
                <a:solidFill>
                  <a:schemeClr val="tx1"/>
                </a:solidFill>
                <a:effectLst/>
                <a:latin typeface="+mn-lt"/>
                <a:ea typeface="+mn-ea"/>
                <a:cs typeface="+mn-cs"/>
              </a:rPr>
              <a:t>the most restrictive level of visibility</a:t>
            </a:r>
            <a:r>
              <a:rPr lang="en-GB" sz="1600" b="0" i="0" kern="1200" dirty="0">
                <a:solidFill>
                  <a:schemeClr val="tx1"/>
                </a:solidFill>
                <a:effectLst/>
                <a:latin typeface="+mn-lt"/>
                <a:ea typeface="+mn-ea"/>
                <a:cs typeface="+mn-cs"/>
              </a:rPr>
              <a:t> of the class and its elements. The modifier </a:t>
            </a:r>
            <a:r>
              <a:rPr lang="en-GB" sz="1600" b="1" i="0" kern="1200" dirty="0">
                <a:solidFill>
                  <a:schemeClr val="tx1"/>
                </a:solidFill>
                <a:effectLst/>
                <a:latin typeface="+mn-lt"/>
                <a:ea typeface="+mn-ea"/>
                <a:cs typeface="+mn-cs"/>
              </a:rPr>
              <a:t>private</a:t>
            </a:r>
            <a:r>
              <a:rPr lang="en-GB" sz="1600" b="0" i="0" kern="1200" dirty="0">
                <a:solidFill>
                  <a:schemeClr val="tx1"/>
                </a:solidFill>
                <a:effectLst/>
                <a:latin typeface="+mn-lt"/>
                <a:ea typeface="+mn-ea"/>
                <a:cs typeface="+mn-cs"/>
              </a:rPr>
              <a:t> is used to indicate, that the element, to which is issued, </a:t>
            </a:r>
            <a:r>
              <a:rPr lang="en-GB" sz="1600" b="1" i="0" kern="1200" dirty="0">
                <a:solidFill>
                  <a:schemeClr val="tx1"/>
                </a:solidFill>
                <a:effectLst/>
                <a:latin typeface="+mn-lt"/>
                <a:ea typeface="+mn-ea"/>
                <a:cs typeface="+mn-cs"/>
              </a:rPr>
              <a:t>cannot be accessed from any other class </a:t>
            </a:r>
            <a:r>
              <a:rPr lang="en-GB" sz="1600" b="0" i="0" kern="1200" dirty="0">
                <a:solidFill>
                  <a:schemeClr val="tx1"/>
                </a:solidFill>
                <a:effectLst/>
                <a:latin typeface="+mn-lt"/>
                <a:ea typeface="+mn-ea"/>
                <a:cs typeface="+mn-cs"/>
              </a:rPr>
              <a:t>(except the class, in which it is defined), even if this class exists in the same namespace.</a:t>
            </a:r>
          </a:p>
          <a:p>
            <a:r>
              <a:rPr lang="en-GB" sz="1600" b="1" i="0" kern="1200" dirty="0">
                <a:solidFill>
                  <a:schemeClr val="tx1"/>
                </a:solidFill>
                <a:effectLst/>
                <a:latin typeface="+mn-lt"/>
                <a:ea typeface="+mn-ea"/>
                <a:cs typeface="+mn-cs"/>
              </a:rPr>
              <a:t>Access Level “default"</a:t>
            </a:r>
            <a:endParaRPr lang="en-GB" sz="1600" b="0" i="0" kern="1200" dirty="0">
              <a:solidFill>
                <a:schemeClr val="tx1"/>
              </a:solidFill>
              <a:effectLst/>
              <a:latin typeface="+mn-lt"/>
              <a:ea typeface="+mn-ea"/>
              <a:cs typeface="+mn-cs"/>
            </a:endParaRPr>
          </a:p>
          <a:p>
            <a:r>
              <a:rPr lang="en-GB" sz="1600" b="0" i="0" kern="1200" dirty="0">
                <a:solidFill>
                  <a:schemeClr val="tx1"/>
                </a:solidFill>
                <a:effectLst/>
                <a:latin typeface="+mn-lt"/>
                <a:ea typeface="+mn-ea"/>
                <a:cs typeface="+mn-cs"/>
              </a:rPr>
              <a:t>This is the default access level, i.e. it is used when there is no access level modifier in front of the respective element of a class. Members</a:t>
            </a:r>
            <a:r>
              <a:rPr lang="en-GB" sz="1600" b="0" i="0" kern="1200" baseline="0" dirty="0">
                <a:solidFill>
                  <a:schemeClr val="tx1"/>
                </a:solidFill>
                <a:effectLst/>
                <a:latin typeface="+mn-lt"/>
                <a:ea typeface="+mn-ea"/>
                <a:cs typeface="+mn-cs"/>
              </a:rPr>
              <a:t> </a:t>
            </a:r>
            <a:r>
              <a:rPr lang="en-US" dirty="0"/>
              <a:t>can be accessed only from the same package.</a:t>
            </a:r>
            <a:endParaRPr lang="en-GB" sz="1600" b="0" i="0" kern="1200" dirty="0">
              <a:solidFill>
                <a:schemeClr val="tx1"/>
              </a:solidFill>
              <a:effectLst/>
              <a:latin typeface="+mn-lt"/>
              <a:ea typeface="+mn-ea"/>
              <a:cs typeface="+mn-cs"/>
            </a:endParaRPr>
          </a:p>
          <a:p>
            <a:endParaRPr lang="en-GB" sz="1600" b="0" i="0" kern="1200" dirty="0">
              <a:solidFill>
                <a:schemeClr val="tx1"/>
              </a:solidFill>
              <a:effectLst/>
              <a:latin typeface="+mn-lt"/>
              <a:ea typeface="+mn-ea"/>
              <a:cs typeface="+mn-cs"/>
            </a:endParaRPr>
          </a:p>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
        <p:nvSpPr>
          <p:cNvPr id="7" name="Footer Placeholder 7">
            <a:extLst>
              <a:ext uri="{FF2B5EF4-FFF2-40B4-BE49-F238E27FC236}">
                <a16:creationId xmlns:a16="http://schemas.microsoft.com/office/drawing/2014/main" id="{3A576B90-6F1D-4E92-9ADD-389F62426E3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84116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
        <p:nvSpPr>
          <p:cNvPr id="7" name="Footer Placeholder 7">
            <a:extLst>
              <a:ext uri="{FF2B5EF4-FFF2-40B4-BE49-F238E27FC236}">
                <a16:creationId xmlns:a16="http://schemas.microsoft.com/office/drawing/2014/main" id="{2F1B246D-970D-4B52-BE57-2B672F93AD0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24203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pPr>
            <a:r>
              <a:rPr lang="en-US" dirty="0"/>
              <a:t>Constructors are declared</a:t>
            </a:r>
            <a:r>
              <a:rPr lang="en-US" dirty="0">
                <a:solidFill>
                  <a:srgbClr val="EBFFD2"/>
                </a:solidFill>
              </a:rPr>
              <a:t> </a:t>
            </a:r>
            <a:r>
              <a:rPr lang="en-US" sz="3200" b="1" dirty="0">
                <a:solidFill>
                  <a:schemeClr val="tx2">
                    <a:lumMod val="75000"/>
                  </a:schemeClr>
                </a:solidFill>
                <a:latin typeface="Consolas" pitchFamily="49" charset="0"/>
                <a:cs typeface="Consolas" pitchFamily="49" charset="0"/>
              </a:rPr>
              <a:t>public</a:t>
            </a:r>
          </a:p>
          <a:p>
            <a:pPr lvl="1">
              <a:lnSpc>
                <a:spcPct val="100000"/>
              </a:lnSpc>
            </a:pPr>
            <a:r>
              <a:rPr lang="en-US" dirty="0"/>
              <a:t>Constructors perform checks to keep the object state valid</a:t>
            </a:r>
          </a:p>
          <a:p>
            <a:pPr>
              <a:lnSpc>
                <a:spcPct val="100000"/>
              </a:lnSpc>
            </a:pPr>
            <a:r>
              <a:rPr lang="en-US" dirty="0"/>
              <a:t>Interface methods are always</a:t>
            </a:r>
            <a:r>
              <a:rPr lang="en-US" dirty="0">
                <a:solidFill>
                  <a:srgbClr val="EBFFD2"/>
                </a:solidFill>
              </a:rPr>
              <a:t> </a:t>
            </a:r>
            <a:r>
              <a:rPr lang="en-US" sz="3200" b="1" dirty="0">
                <a:solidFill>
                  <a:schemeClr val="tx2">
                    <a:lumMod val="75000"/>
                  </a:schemeClr>
                </a:solidFill>
                <a:latin typeface="Consolas" pitchFamily="49" charset="0"/>
                <a:cs typeface="Consolas" pitchFamily="49" charset="0"/>
              </a:rPr>
              <a:t>public</a:t>
            </a:r>
          </a:p>
          <a:p>
            <a:pPr lvl="1">
              <a:lnSpc>
                <a:spcPct val="100000"/>
              </a:lnSpc>
            </a:pPr>
            <a:r>
              <a:rPr lang="en-US" dirty="0"/>
              <a:t>Not explicitly declared with </a:t>
            </a:r>
            <a:r>
              <a:rPr lang="en-US" b="1" dirty="0">
                <a:solidFill>
                  <a:schemeClr val="tx2">
                    <a:lumMod val="75000"/>
                  </a:schemeClr>
                </a:solidFill>
                <a:latin typeface="Consolas" pitchFamily="49" charset="0"/>
                <a:cs typeface="Consolas" pitchFamily="49" charset="0"/>
              </a:rPr>
              <a:t>public</a:t>
            </a:r>
            <a:endParaRPr lang="en-US" b="1" dirty="0">
              <a:solidFill>
                <a:schemeClr val="tx2">
                  <a:lumMod val="75000"/>
                </a:schemeClr>
              </a:solidFill>
            </a:endParaRPr>
          </a:p>
          <a:p>
            <a:pPr>
              <a:lnSpc>
                <a:spcPct val="100000"/>
              </a:lnSpc>
            </a:pPr>
            <a:r>
              <a:rPr lang="en-US" dirty="0"/>
              <a:t>Non-interface</a:t>
            </a:r>
            <a:r>
              <a:rPr lang="en-US" i="1" dirty="0"/>
              <a:t> </a:t>
            </a:r>
            <a:r>
              <a:rPr lang="en-US" dirty="0"/>
              <a:t>methods are declared </a:t>
            </a:r>
            <a:r>
              <a:rPr lang="en-US" sz="3200" b="1" dirty="0">
                <a:solidFill>
                  <a:schemeClr val="tx2">
                    <a:lumMod val="75000"/>
                  </a:schemeClr>
                </a:solidFill>
                <a:latin typeface="Consolas" pitchFamily="49" charset="0"/>
                <a:cs typeface="Consolas" pitchFamily="49" charset="0"/>
              </a:rPr>
              <a:t>private</a:t>
            </a:r>
            <a:r>
              <a:rPr lang="en-US" dirty="0">
                <a:solidFill>
                  <a:schemeClr val="tx2">
                    <a:lumMod val="75000"/>
                  </a:schemeClr>
                </a:solidFill>
              </a:rPr>
              <a:t> </a:t>
            </a:r>
            <a:r>
              <a:rPr lang="en-US" dirty="0">
                <a:solidFill>
                  <a:srgbClr val="EBFFD2"/>
                </a:solidFill>
              </a:rPr>
              <a:t>/</a:t>
            </a:r>
            <a:r>
              <a:rPr lang="en-US" dirty="0"/>
              <a:t> </a:t>
            </a:r>
            <a:r>
              <a:rPr lang="en-US" sz="3200" b="1" dirty="0">
                <a:solidFill>
                  <a:schemeClr val="tx2">
                    <a:lumMod val="75000"/>
                  </a:schemeClr>
                </a:solidFill>
                <a:latin typeface="Consolas" pitchFamily="49" charset="0"/>
                <a:cs typeface="Consolas" pitchFamily="49" charset="0"/>
              </a:rPr>
              <a:t>protected</a:t>
            </a:r>
            <a:endParaRPr lang="bg-BG" sz="3200" b="1" dirty="0">
              <a:solidFill>
                <a:schemeClr val="tx2">
                  <a:lumMod val="75000"/>
                </a:schemeClr>
              </a:solidFill>
            </a:endParaRPr>
          </a:p>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
        <p:nvSpPr>
          <p:cNvPr id="7" name="Footer Placeholder 7">
            <a:extLst>
              <a:ext uri="{FF2B5EF4-FFF2-40B4-BE49-F238E27FC236}">
                <a16:creationId xmlns:a16="http://schemas.microsoft.com/office/drawing/2014/main" id="{58A79255-BE66-4FA5-9B28-F38B5DCF4FA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955505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pPr>
            <a:r>
              <a:rPr lang="en-US" dirty="0"/>
              <a:t>Constructors are declared</a:t>
            </a:r>
            <a:r>
              <a:rPr lang="en-US" dirty="0">
                <a:solidFill>
                  <a:srgbClr val="EBFFD2"/>
                </a:solidFill>
              </a:rPr>
              <a:t> </a:t>
            </a:r>
            <a:r>
              <a:rPr lang="en-US" sz="3200" b="1" dirty="0">
                <a:solidFill>
                  <a:schemeClr val="tx2">
                    <a:lumMod val="75000"/>
                  </a:schemeClr>
                </a:solidFill>
                <a:latin typeface="Consolas" pitchFamily="49" charset="0"/>
                <a:cs typeface="Consolas" pitchFamily="49" charset="0"/>
              </a:rPr>
              <a:t>public</a:t>
            </a:r>
          </a:p>
          <a:p>
            <a:pPr lvl="1">
              <a:lnSpc>
                <a:spcPct val="100000"/>
              </a:lnSpc>
            </a:pPr>
            <a:r>
              <a:rPr lang="en-US" dirty="0"/>
              <a:t>Constructors perform checks to keep the object state valid</a:t>
            </a:r>
          </a:p>
          <a:p>
            <a:pPr>
              <a:lnSpc>
                <a:spcPct val="100000"/>
              </a:lnSpc>
            </a:pPr>
            <a:r>
              <a:rPr lang="en-US" dirty="0"/>
              <a:t>Interface methods are always</a:t>
            </a:r>
            <a:r>
              <a:rPr lang="en-US" dirty="0">
                <a:solidFill>
                  <a:srgbClr val="EBFFD2"/>
                </a:solidFill>
              </a:rPr>
              <a:t> </a:t>
            </a:r>
            <a:r>
              <a:rPr lang="en-US" sz="3200" b="1" dirty="0">
                <a:solidFill>
                  <a:schemeClr val="tx2">
                    <a:lumMod val="75000"/>
                  </a:schemeClr>
                </a:solidFill>
                <a:latin typeface="Consolas" pitchFamily="49" charset="0"/>
                <a:cs typeface="Consolas" pitchFamily="49" charset="0"/>
              </a:rPr>
              <a:t>public</a:t>
            </a:r>
          </a:p>
          <a:p>
            <a:pPr lvl="1">
              <a:lnSpc>
                <a:spcPct val="100000"/>
              </a:lnSpc>
            </a:pPr>
            <a:r>
              <a:rPr lang="en-US" dirty="0"/>
              <a:t>Not explicitly declared with </a:t>
            </a:r>
            <a:r>
              <a:rPr lang="en-US" b="1" dirty="0">
                <a:solidFill>
                  <a:schemeClr val="tx2">
                    <a:lumMod val="75000"/>
                  </a:schemeClr>
                </a:solidFill>
                <a:latin typeface="Consolas" pitchFamily="49" charset="0"/>
                <a:cs typeface="Consolas" pitchFamily="49" charset="0"/>
              </a:rPr>
              <a:t>public</a:t>
            </a:r>
            <a:endParaRPr lang="en-US" b="1" dirty="0">
              <a:solidFill>
                <a:schemeClr val="tx2">
                  <a:lumMod val="75000"/>
                </a:schemeClr>
              </a:solidFill>
            </a:endParaRPr>
          </a:p>
          <a:p>
            <a:pPr>
              <a:lnSpc>
                <a:spcPct val="100000"/>
              </a:lnSpc>
            </a:pPr>
            <a:r>
              <a:rPr lang="en-US" dirty="0"/>
              <a:t>Non-interface</a:t>
            </a:r>
            <a:r>
              <a:rPr lang="en-US" i="1" dirty="0"/>
              <a:t> </a:t>
            </a:r>
            <a:r>
              <a:rPr lang="en-US" dirty="0"/>
              <a:t>methods are declared </a:t>
            </a:r>
            <a:r>
              <a:rPr lang="en-US" sz="3200" b="1" dirty="0">
                <a:solidFill>
                  <a:schemeClr val="tx2">
                    <a:lumMod val="75000"/>
                  </a:schemeClr>
                </a:solidFill>
                <a:latin typeface="Consolas" pitchFamily="49" charset="0"/>
                <a:cs typeface="Consolas" pitchFamily="49" charset="0"/>
              </a:rPr>
              <a:t>private</a:t>
            </a:r>
            <a:r>
              <a:rPr lang="en-US" dirty="0">
                <a:solidFill>
                  <a:schemeClr val="tx2">
                    <a:lumMod val="75000"/>
                  </a:schemeClr>
                </a:solidFill>
              </a:rPr>
              <a:t> </a:t>
            </a:r>
            <a:r>
              <a:rPr lang="en-US" dirty="0">
                <a:solidFill>
                  <a:srgbClr val="EBFFD2"/>
                </a:solidFill>
              </a:rPr>
              <a:t>/</a:t>
            </a:r>
            <a:r>
              <a:rPr lang="en-US" dirty="0"/>
              <a:t> </a:t>
            </a:r>
            <a:r>
              <a:rPr lang="en-US" sz="3200" b="1" dirty="0">
                <a:solidFill>
                  <a:schemeClr val="tx2">
                    <a:lumMod val="75000"/>
                  </a:schemeClr>
                </a:solidFill>
                <a:latin typeface="Consolas" pitchFamily="49" charset="0"/>
                <a:cs typeface="Consolas" pitchFamily="49" charset="0"/>
              </a:rPr>
              <a:t>protected</a:t>
            </a:r>
            <a:endParaRPr lang="bg-BG" sz="3200" b="1" dirty="0">
              <a:solidFill>
                <a:schemeClr val="tx2">
                  <a:lumMod val="75000"/>
                </a:schemeClr>
              </a:solidFill>
            </a:endParaRPr>
          </a:p>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
        <p:nvSpPr>
          <p:cNvPr id="7" name="Footer Placeholder 7">
            <a:extLst>
              <a:ext uri="{FF2B5EF4-FFF2-40B4-BE49-F238E27FC236}">
                <a16:creationId xmlns:a16="http://schemas.microsoft.com/office/drawing/2014/main" id="{E3BE5925-DC92-4A8D-832D-089D9C546FA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156716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17</a:t>
            </a:fld>
            <a:endParaRPr lang="en-US" dirty="0"/>
          </a:p>
        </p:txBody>
      </p:sp>
      <p:sp>
        <p:nvSpPr>
          <p:cNvPr id="7" name="Footer Placeholder 7">
            <a:extLst>
              <a:ext uri="{FF2B5EF4-FFF2-40B4-BE49-F238E27FC236}">
                <a16:creationId xmlns:a16="http://schemas.microsoft.com/office/drawing/2014/main" id="{1732D046-F58D-42BF-888E-173C7634DC6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980550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7131C5E-1E6B-46FF-9756-44B6556E2A79}" type="slidenum">
              <a:rPr lang="en-US"/>
              <a:pPr/>
              <a:t>18</a:t>
            </a:fld>
            <a:r>
              <a:rPr lang="en-US" dirty="0"/>
              <a:t>##</a:t>
            </a:r>
          </a:p>
        </p:txBody>
      </p:sp>
      <p:sp>
        <p:nvSpPr>
          <p:cNvPr id="1234946" name="Rectangle 2"/>
          <p:cNvSpPr>
            <a:spLocks noGrp="1" noRot="1" noChangeAspect="1" noChangeArrowheads="1" noTextEdit="1"/>
          </p:cNvSpPr>
          <p:nvPr>
            <p:ph type="sldImg"/>
          </p:nvPr>
        </p:nvSpPr>
        <p:spPr>
          <a:xfrm>
            <a:off x="381000" y="685800"/>
            <a:ext cx="6096000" cy="3429000"/>
          </a:xfrm>
          <a:ln/>
        </p:spPr>
      </p:sp>
      <p:sp>
        <p:nvSpPr>
          <p:cNvPr id="1234947" name="Rectangle 3"/>
          <p:cNvSpPr>
            <a:spLocks noGrp="1" noChangeArrowheads="1"/>
          </p:cNvSpPr>
          <p:nvPr>
            <p:ph type="body" idx="1"/>
          </p:nvPr>
        </p:nvSpPr>
        <p:spPr/>
        <p:txBody>
          <a:bodyPr/>
          <a:lstStyle/>
          <a:p>
            <a:endParaRPr lang="bg-BG" dirty="0"/>
          </a:p>
        </p:txBody>
      </p:sp>
      <p:sp>
        <p:nvSpPr>
          <p:cNvPr id="7" name="Footer Placeholder 7">
            <a:extLst>
              <a:ext uri="{FF2B5EF4-FFF2-40B4-BE49-F238E27FC236}">
                <a16:creationId xmlns:a16="http://schemas.microsoft.com/office/drawing/2014/main" id="{C3AACC0F-1F0A-428B-AD5A-D51B1439EB7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807268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
        <p:nvSpPr>
          <p:cNvPr id="7" name="Footer Placeholder 7">
            <a:extLst>
              <a:ext uri="{FF2B5EF4-FFF2-40B4-BE49-F238E27FC236}">
                <a16:creationId xmlns:a16="http://schemas.microsoft.com/office/drawing/2014/main" id="{69DD4D57-6B2D-420A-AAFD-17DC394D3BB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656976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21</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21</a:t>
            </a:fld>
            <a:r>
              <a:rPr lang="en-US" sz="1000" i="1" dirty="0"/>
              <a:t>##</a:t>
            </a:r>
            <a:endParaRPr lang="en-US" sz="1200" i="1" dirty="0"/>
          </a:p>
        </p:txBody>
      </p:sp>
      <p:sp>
        <p:nvSpPr>
          <p:cNvPr id="11" name="Footer Placeholder 7">
            <a:extLst>
              <a:ext uri="{FF2B5EF4-FFF2-40B4-BE49-F238E27FC236}">
                <a16:creationId xmlns:a16="http://schemas.microsoft.com/office/drawing/2014/main" id="{FC635393-0B05-4C14-832A-C68720A8FD8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292581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22</a:t>
            </a:fld>
            <a:endParaRPr lang="en-US" dirty="0"/>
          </a:p>
        </p:txBody>
      </p:sp>
      <p:sp>
        <p:nvSpPr>
          <p:cNvPr id="7" name="Footer Placeholder 7">
            <a:extLst>
              <a:ext uri="{FF2B5EF4-FFF2-40B4-BE49-F238E27FC236}">
                <a16:creationId xmlns:a16="http://schemas.microsoft.com/office/drawing/2014/main" id="{BD16CA6A-2BBC-4B6E-B51E-8355788F89A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9924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bg-BG"/>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2</a:t>
            </a:fld>
            <a:endParaRPr lang="en-US" dirty="0"/>
          </a:p>
        </p:txBody>
      </p:sp>
      <p:sp>
        <p:nvSpPr>
          <p:cNvPr id="7" name="Footer Placeholder 7">
            <a:extLst>
              <a:ext uri="{FF2B5EF4-FFF2-40B4-BE49-F238E27FC236}">
                <a16:creationId xmlns:a16="http://schemas.microsoft.com/office/drawing/2014/main" id="{A5B3CD96-D4A1-4504-A427-03010F9F113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656113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5C0F205-FB23-4B4A-AA1E-CC80DEDB9B7E}" type="slidenum">
              <a:rPr lang="x-none" smtClean="0"/>
              <a:t>23</a:t>
            </a:fld>
            <a:endParaRPr lang="x-none"/>
          </a:p>
        </p:txBody>
      </p:sp>
    </p:spTree>
    <p:extLst>
      <p:ext uri="{BB962C8B-B14F-4D97-AF65-F5344CB8AC3E}">
        <p14:creationId xmlns:p14="http://schemas.microsoft.com/office/powerpoint/2010/main" val="16712980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24</a:t>
            </a:fld>
            <a:endParaRPr lang="en-US"/>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p>
        </p:txBody>
      </p:sp>
    </p:spTree>
    <p:extLst>
      <p:ext uri="{BB962C8B-B14F-4D97-AF65-F5344CB8AC3E}">
        <p14:creationId xmlns:p14="http://schemas.microsoft.com/office/powerpoint/2010/main" val="14159366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25</a:t>
            </a:fld>
            <a:endParaRPr lang="en-US" dirty="0"/>
          </a:p>
        </p:txBody>
      </p:sp>
      <p:sp>
        <p:nvSpPr>
          <p:cNvPr id="6" name="Footer Placeholder 7">
            <a:extLst>
              <a:ext uri="{FF2B5EF4-FFF2-40B4-BE49-F238E27FC236}">
                <a16:creationId xmlns:a16="http://schemas.microsoft.com/office/drawing/2014/main" id="{6B74577C-92A3-460D-8296-2FED322BDD1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522167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26</a:t>
            </a:fld>
            <a:endParaRPr lang="en-US" dirty="0"/>
          </a:p>
        </p:txBody>
      </p:sp>
      <p:sp>
        <p:nvSpPr>
          <p:cNvPr id="7" name="Footer Placeholder 7">
            <a:extLst>
              <a:ext uri="{FF2B5EF4-FFF2-40B4-BE49-F238E27FC236}">
                <a16:creationId xmlns:a16="http://schemas.microsoft.com/office/drawing/2014/main" id="{5CE7EDF7-E484-45D5-AC9C-2E118449A4B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763300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6" name="Rectangle 7"/>
          <p:cNvSpPr>
            <a:spLocks noGrp="1" noChangeArrowheads="1"/>
          </p:cNvSpPr>
          <p:nvPr>
            <p:ph type="sldNum" sz="quarter" idx="5"/>
          </p:nvPr>
        </p:nvSpPr>
        <p:spPr>
          <a:ln/>
        </p:spPr>
        <p:txBody>
          <a:bodyPr/>
          <a:lstStyle/>
          <a:p>
            <a:fld id="{3452766D-5988-4A85-9A9D-1504D9E40207}" type="slidenum">
              <a:rPr lang="en-US"/>
              <a:pPr/>
              <a:t>3</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
        <p:nvSpPr>
          <p:cNvPr id="8" name="Footer Placeholder 7">
            <a:extLst>
              <a:ext uri="{FF2B5EF4-FFF2-40B4-BE49-F238E27FC236}">
                <a16:creationId xmlns:a16="http://schemas.microsoft.com/office/drawing/2014/main" id="{1D4584C4-6295-40AA-8EBC-AB9EAC1D87B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12849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6</a:t>
            </a:fld>
            <a:endParaRPr lang="en-US" dirty="0"/>
          </a:p>
        </p:txBody>
      </p:sp>
      <p:sp>
        <p:nvSpPr>
          <p:cNvPr id="7" name="Footer Placeholder 7">
            <a:extLst>
              <a:ext uri="{FF2B5EF4-FFF2-40B4-BE49-F238E27FC236}">
                <a16:creationId xmlns:a16="http://schemas.microsoft.com/office/drawing/2014/main" id="{C4FBF355-9CD3-4E74-A865-66610F82849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12209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tx2">
                    <a:lumMod val="75000"/>
                  </a:schemeClr>
                </a:solidFill>
              </a:rPr>
              <a:t>Encapsulation</a:t>
            </a:r>
            <a:r>
              <a:rPr lang="en-US" dirty="0"/>
              <a:t> hides the implementation details</a:t>
            </a:r>
          </a:p>
          <a:p>
            <a:r>
              <a:rPr lang="en-US" dirty="0"/>
              <a:t>Class announces only a few operations (methods) available for its clients - its </a:t>
            </a:r>
            <a:r>
              <a:rPr lang="en-US" dirty="0">
                <a:solidFill>
                  <a:schemeClr val="tx2">
                    <a:lumMod val="75000"/>
                  </a:schemeClr>
                </a:solidFill>
              </a:rPr>
              <a:t>public interface</a:t>
            </a:r>
          </a:p>
          <a:p>
            <a:r>
              <a:rPr lang="en-US" dirty="0"/>
              <a:t>All data members (fields) of a class should be hidden</a:t>
            </a:r>
          </a:p>
          <a:p>
            <a:pPr lvl="1"/>
            <a:r>
              <a:rPr lang="en-US" dirty="0"/>
              <a:t>Accessed via properties (read-only and read-write)</a:t>
            </a:r>
          </a:p>
          <a:p>
            <a:r>
              <a:rPr lang="en-US" dirty="0"/>
              <a:t>No interface members should be hidden</a:t>
            </a:r>
          </a:p>
          <a:p>
            <a:r>
              <a:rPr lang="en-US" dirty="0">
                <a:solidFill>
                  <a:schemeClr val="tx2">
                    <a:lumMod val="75000"/>
                  </a:schemeClr>
                </a:solidFill>
              </a:rPr>
              <a:t>Encapsulation</a:t>
            </a:r>
            <a:r>
              <a:rPr lang="en-US" dirty="0"/>
              <a:t> == hide (encapsulate) data behind constructors and properties</a:t>
            </a:r>
          </a:p>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7</a:t>
            </a:fld>
            <a:endParaRPr lang="en-US" dirty="0"/>
          </a:p>
        </p:txBody>
      </p:sp>
      <p:sp>
        <p:nvSpPr>
          <p:cNvPr id="7" name="Footer Placeholder 7">
            <a:extLst>
              <a:ext uri="{FF2B5EF4-FFF2-40B4-BE49-F238E27FC236}">
                <a16:creationId xmlns:a16="http://schemas.microsoft.com/office/drawing/2014/main" id="{E4C8E3C5-0291-483A-B178-2B6A12A230E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627764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dirty="0"/>
              <a:t>Fields are </a:t>
            </a:r>
            <a:r>
              <a:rPr lang="en-US" b="1" dirty="0">
                <a:solidFill>
                  <a:schemeClr val="tx2">
                    <a:lumMod val="75000"/>
                  </a:schemeClr>
                </a:solidFill>
                <a:latin typeface="Consolas" panose="020B0609020204030204" pitchFamily="49" charset="0"/>
                <a:cs typeface="Consolas" panose="020B0609020204030204" pitchFamily="49" charset="0"/>
              </a:rPr>
              <a:t>private</a:t>
            </a:r>
          </a:p>
          <a:p>
            <a:pPr>
              <a:lnSpc>
                <a:spcPct val="100000"/>
              </a:lnSpc>
            </a:pPr>
            <a:r>
              <a:rPr lang="en-US" dirty="0"/>
              <a:t>Constructors and accessors are defined (</a:t>
            </a:r>
            <a:r>
              <a:rPr lang="en-US" dirty="0">
                <a:solidFill>
                  <a:schemeClr val="tx2">
                    <a:lumMod val="75000"/>
                  </a:schemeClr>
                </a:solidFill>
              </a:rPr>
              <a:t>getters</a:t>
            </a:r>
            <a:r>
              <a:rPr lang="en-US" dirty="0"/>
              <a:t> and </a:t>
            </a:r>
            <a:r>
              <a:rPr lang="en-US" dirty="0">
                <a:solidFill>
                  <a:schemeClr val="tx2">
                    <a:lumMod val="75000"/>
                  </a:schemeClr>
                </a:solidFill>
              </a:rPr>
              <a:t>setters</a:t>
            </a:r>
            <a:r>
              <a:rPr lang="en-US" dirty="0"/>
              <a:t>)</a:t>
            </a:r>
            <a:endParaRPr lang="bg-BG" dirty="0"/>
          </a:p>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
        <p:nvSpPr>
          <p:cNvPr id="7" name="Footer Placeholder 7">
            <a:extLst>
              <a:ext uri="{FF2B5EF4-FFF2-40B4-BE49-F238E27FC236}">
                <a16:creationId xmlns:a16="http://schemas.microsoft.com/office/drawing/2014/main" id="{82CC3976-BD53-4C51-B05B-120428DFEBE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3003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pPr>
            <a:r>
              <a:rPr lang="en-US" dirty="0"/>
              <a:t>Constructors are declared</a:t>
            </a:r>
            <a:r>
              <a:rPr lang="en-US" dirty="0">
                <a:solidFill>
                  <a:srgbClr val="EBFFD2"/>
                </a:solidFill>
              </a:rPr>
              <a:t> </a:t>
            </a:r>
            <a:r>
              <a:rPr lang="en-US" sz="3200" b="1" dirty="0">
                <a:solidFill>
                  <a:schemeClr val="tx2">
                    <a:lumMod val="75000"/>
                  </a:schemeClr>
                </a:solidFill>
                <a:latin typeface="Consolas" pitchFamily="49" charset="0"/>
                <a:cs typeface="Consolas" pitchFamily="49" charset="0"/>
              </a:rPr>
              <a:t>public</a:t>
            </a:r>
          </a:p>
          <a:p>
            <a:pPr lvl="1">
              <a:lnSpc>
                <a:spcPct val="100000"/>
              </a:lnSpc>
            </a:pPr>
            <a:r>
              <a:rPr lang="en-US" dirty="0"/>
              <a:t>Constructors perform checks to keep the object state valid</a:t>
            </a:r>
          </a:p>
          <a:p>
            <a:pPr>
              <a:lnSpc>
                <a:spcPct val="100000"/>
              </a:lnSpc>
            </a:pPr>
            <a:r>
              <a:rPr lang="en-US" dirty="0"/>
              <a:t>Interface methods are always</a:t>
            </a:r>
            <a:r>
              <a:rPr lang="en-US" dirty="0">
                <a:solidFill>
                  <a:srgbClr val="EBFFD2"/>
                </a:solidFill>
              </a:rPr>
              <a:t> </a:t>
            </a:r>
            <a:r>
              <a:rPr lang="en-US" sz="3200" b="1" dirty="0">
                <a:solidFill>
                  <a:schemeClr val="tx2">
                    <a:lumMod val="75000"/>
                  </a:schemeClr>
                </a:solidFill>
                <a:latin typeface="Consolas" pitchFamily="49" charset="0"/>
                <a:cs typeface="Consolas" pitchFamily="49" charset="0"/>
              </a:rPr>
              <a:t>public</a:t>
            </a:r>
          </a:p>
          <a:p>
            <a:pPr lvl="1">
              <a:lnSpc>
                <a:spcPct val="100000"/>
              </a:lnSpc>
            </a:pPr>
            <a:r>
              <a:rPr lang="en-US" dirty="0"/>
              <a:t>Not explicitly declared with </a:t>
            </a:r>
            <a:r>
              <a:rPr lang="en-US" b="1" dirty="0">
                <a:solidFill>
                  <a:schemeClr val="tx2">
                    <a:lumMod val="75000"/>
                  </a:schemeClr>
                </a:solidFill>
                <a:latin typeface="Consolas" pitchFamily="49" charset="0"/>
                <a:cs typeface="Consolas" pitchFamily="49" charset="0"/>
              </a:rPr>
              <a:t>public</a:t>
            </a:r>
            <a:endParaRPr lang="en-US" b="1" dirty="0">
              <a:solidFill>
                <a:schemeClr val="tx2">
                  <a:lumMod val="75000"/>
                </a:schemeClr>
              </a:solidFill>
            </a:endParaRPr>
          </a:p>
          <a:p>
            <a:pPr>
              <a:lnSpc>
                <a:spcPct val="100000"/>
              </a:lnSpc>
            </a:pPr>
            <a:r>
              <a:rPr lang="en-US" dirty="0"/>
              <a:t>Non-interface</a:t>
            </a:r>
            <a:r>
              <a:rPr lang="en-US" i="1" dirty="0"/>
              <a:t> </a:t>
            </a:r>
            <a:r>
              <a:rPr lang="en-US" dirty="0"/>
              <a:t>methods are declared </a:t>
            </a:r>
            <a:r>
              <a:rPr lang="en-US" sz="3200" b="1" dirty="0">
                <a:solidFill>
                  <a:schemeClr val="tx2">
                    <a:lumMod val="75000"/>
                  </a:schemeClr>
                </a:solidFill>
                <a:latin typeface="Consolas" pitchFamily="49" charset="0"/>
                <a:cs typeface="Consolas" pitchFamily="49" charset="0"/>
              </a:rPr>
              <a:t>private</a:t>
            </a:r>
            <a:r>
              <a:rPr lang="en-US" dirty="0">
                <a:solidFill>
                  <a:schemeClr val="tx2">
                    <a:lumMod val="75000"/>
                  </a:schemeClr>
                </a:solidFill>
              </a:rPr>
              <a:t> </a:t>
            </a:r>
            <a:r>
              <a:rPr lang="en-US" dirty="0">
                <a:solidFill>
                  <a:srgbClr val="EBFFD2"/>
                </a:solidFill>
              </a:rPr>
              <a:t>/</a:t>
            </a:r>
            <a:r>
              <a:rPr lang="en-US" dirty="0"/>
              <a:t> </a:t>
            </a:r>
            <a:r>
              <a:rPr lang="en-US" sz="3200" b="1" dirty="0">
                <a:solidFill>
                  <a:schemeClr val="tx2">
                    <a:lumMod val="75000"/>
                  </a:schemeClr>
                </a:solidFill>
                <a:latin typeface="Consolas" pitchFamily="49" charset="0"/>
                <a:cs typeface="Consolas" pitchFamily="49" charset="0"/>
              </a:rPr>
              <a:t>protected</a:t>
            </a:r>
            <a:endParaRPr lang="bg-BG" sz="3200" b="1" dirty="0">
              <a:solidFill>
                <a:schemeClr val="tx2">
                  <a:lumMod val="75000"/>
                </a:schemeClr>
              </a:solidFill>
            </a:endParaRPr>
          </a:p>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9</a:t>
            </a:fld>
            <a:endParaRPr lang="en-US" dirty="0"/>
          </a:p>
        </p:txBody>
      </p:sp>
      <p:sp>
        <p:nvSpPr>
          <p:cNvPr id="7" name="Footer Placeholder 7">
            <a:extLst>
              <a:ext uri="{FF2B5EF4-FFF2-40B4-BE49-F238E27FC236}">
                <a16:creationId xmlns:a16="http://schemas.microsoft.com/office/drawing/2014/main" id="{56337404-5B6A-4CAC-8809-CCFD9A1CBD5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813753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
        <p:nvSpPr>
          <p:cNvPr id="7" name="Footer Placeholder 7">
            <a:extLst>
              <a:ext uri="{FF2B5EF4-FFF2-40B4-BE49-F238E27FC236}">
                <a16:creationId xmlns:a16="http://schemas.microsoft.com/office/drawing/2014/main" id="{8B30E117-6492-4355-81F2-A89C518B267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20670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b="1" i="0" kern="1200" dirty="0">
                <a:solidFill>
                  <a:schemeClr val="tx1"/>
                </a:solidFill>
                <a:effectLst/>
                <a:latin typeface="+mn-lt"/>
                <a:ea typeface="+mn-ea"/>
                <a:cs typeface="+mn-cs"/>
              </a:rPr>
              <a:t>Access Level "public"</a:t>
            </a:r>
            <a:endParaRPr lang="en-GB" sz="1600" b="0" i="0" kern="1200" dirty="0">
              <a:solidFill>
                <a:schemeClr val="tx1"/>
              </a:solidFill>
              <a:effectLst/>
              <a:latin typeface="+mn-lt"/>
              <a:ea typeface="+mn-ea"/>
              <a:cs typeface="+mn-cs"/>
            </a:endParaRPr>
          </a:p>
          <a:p>
            <a:r>
              <a:rPr lang="en-GB" sz="1600" b="0" i="0" kern="1200" dirty="0">
                <a:solidFill>
                  <a:schemeClr val="tx1"/>
                </a:solidFill>
                <a:effectLst/>
                <a:latin typeface="+mn-lt"/>
                <a:ea typeface="+mn-ea"/>
                <a:cs typeface="+mn-cs"/>
              </a:rPr>
              <a:t>When we use the modifier </a:t>
            </a:r>
            <a:r>
              <a:rPr lang="en-GB" sz="1600" b="1" i="0" kern="1200" dirty="0">
                <a:solidFill>
                  <a:schemeClr val="tx1"/>
                </a:solidFill>
                <a:effectLst/>
                <a:latin typeface="+mn-lt"/>
                <a:ea typeface="+mn-ea"/>
                <a:cs typeface="+mn-cs"/>
              </a:rPr>
              <a:t>public</a:t>
            </a:r>
            <a:r>
              <a:rPr lang="en-GB" sz="1600" b="0" i="0" kern="1200" dirty="0">
                <a:solidFill>
                  <a:schemeClr val="tx1"/>
                </a:solidFill>
                <a:effectLst/>
                <a:latin typeface="+mn-lt"/>
                <a:ea typeface="+mn-ea"/>
                <a:cs typeface="+mn-cs"/>
              </a:rPr>
              <a:t> in front of some element, we are telling the compiler, that this element </a:t>
            </a:r>
            <a:r>
              <a:rPr lang="en-GB" sz="1600" b="1" i="0" kern="1200" dirty="0">
                <a:solidFill>
                  <a:schemeClr val="tx1"/>
                </a:solidFill>
                <a:effectLst/>
                <a:latin typeface="+mn-lt"/>
                <a:ea typeface="+mn-ea"/>
                <a:cs typeface="+mn-cs"/>
              </a:rPr>
              <a:t>can be accessed from every class</a:t>
            </a:r>
            <a:r>
              <a:rPr lang="en-GB" sz="1600" b="0" i="0" kern="1200" dirty="0">
                <a:solidFill>
                  <a:schemeClr val="tx1"/>
                </a:solidFill>
                <a:effectLst/>
                <a:latin typeface="+mn-lt"/>
                <a:ea typeface="+mn-ea"/>
                <a:cs typeface="+mn-cs"/>
              </a:rPr>
              <a:t>, no matter from the current project (assembly), from the current package. The access level </a:t>
            </a:r>
            <a:r>
              <a:rPr lang="en-GB" sz="1600" b="1" i="0" kern="1200" dirty="0">
                <a:solidFill>
                  <a:schemeClr val="tx1"/>
                </a:solidFill>
                <a:effectLst/>
                <a:latin typeface="+mn-lt"/>
                <a:ea typeface="+mn-ea"/>
                <a:cs typeface="+mn-cs"/>
              </a:rPr>
              <a:t>public </a:t>
            </a:r>
            <a:r>
              <a:rPr lang="en-GB" sz="1600" b="0" i="0" kern="1200" dirty="0">
                <a:solidFill>
                  <a:schemeClr val="tx1"/>
                </a:solidFill>
                <a:effectLst/>
                <a:latin typeface="+mn-lt"/>
                <a:ea typeface="+mn-ea"/>
                <a:cs typeface="+mn-cs"/>
              </a:rPr>
              <a:t>defines the miss of restrictions regarding the visibility. This access level is the least restricted access level in Java.</a:t>
            </a:r>
          </a:p>
          <a:p>
            <a:r>
              <a:rPr lang="en-GB" sz="1600" b="1" i="0" kern="1200" dirty="0">
                <a:solidFill>
                  <a:schemeClr val="tx1"/>
                </a:solidFill>
                <a:effectLst/>
                <a:latin typeface="+mn-lt"/>
                <a:ea typeface="+mn-ea"/>
                <a:cs typeface="+mn-cs"/>
              </a:rPr>
              <a:t>Access Level "private"</a:t>
            </a:r>
            <a:endParaRPr lang="en-GB" sz="1600" b="0" i="0" kern="1200" dirty="0">
              <a:solidFill>
                <a:schemeClr val="tx1"/>
              </a:solidFill>
              <a:effectLst/>
              <a:latin typeface="+mn-lt"/>
              <a:ea typeface="+mn-ea"/>
              <a:cs typeface="+mn-cs"/>
            </a:endParaRPr>
          </a:p>
          <a:p>
            <a:r>
              <a:rPr lang="en-GB" sz="1600" b="0" i="0" kern="1200" dirty="0">
                <a:solidFill>
                  <a:schemeClr val="tx1"/>
                </a:solidFill>
                <a:effectLst/>
                <a:latin typeface="+mn-lt"/>
                <a:ea typeface="+mn-ea"/>
                <a:cs typeface="+mn-cs"/>
              </a:rPr>
              <a:t>The access level </a:t>
            </a:r>
            <a:r>
              <a:rPr lang="en-GB" sz="1600" b="1" i="0" kern="1200" dirty="0">
                <a:solidFill>
                  <a:schemeClr val="tx1"/>
                </a:solidFill>
                <a:effectLst/>
                <a:latin typeface="+mn-lt"/>
                <a:ea typeface="+mn-ea"/>
                <a:cs typeface="+mn-cs"/>
              </a:rPr>
              <a:t>private</a:t>
            </a:r>
            <a:r>
              <a:rPr lang="en-GB" sz="1600" b="0" i="0" kern="1200" dirty="0">
                <a:solidFill>
                  <a:schemeClr val="tx1"/>
                </a:solidFill>
                <a:effectLst/>
                <a:latin typeface="+mn-lt"/>
                <a:ea typeface="+mn-ea"/>
                <a:cs typeface="+mn-cs"/>
              </a:rPr>
              <a:t> is the one, which defines </a:t>
            </a:r>
            <a:r>
              <a:rPr lang="en-GB" sz="1600" b="1" i="0" kern="1200" dirty="0">
                <a:solidFill>
                  <a:schemeClr val="tx1"/>
                </a:solidFill>
                <a:effectLst/>
                <a:latin typeface="+mn-lt"/>
                <a:ea typeface="+mn-ea"/>
                <a:cs typeface="+mn-cs"/>
              </a:rPr>
              <a:t>the most restrictive level of visibility</a:t>
            </a:r>
            <a:r>
              <a:rPr lang="en-GB" sz="1600" b="0" i="0" kern="1200" dirty="0">
                <a:solidFill>
                  <a:schemeClr val="tx1"/>
                </a:solidFill>
                <a:effectLst/>
                <a:latin typeface="+mn-lt"/>
                <a:ea typeface="+mn-ea"/>
                <a:cs typeface="+mn-cs"/>
              </a:rPr>
              <a:t> of the class and its elements. The modifier </a:t>
            </a:r>
            <a:r>
              <a:rPr lang="en-GB" sz="1600" b="1" i="0" kern="1200" dirty="0">
                <a:solidFill>
                  <a:schemeClr val="tx1"/>
                </a:solidFill>
                <a:effectLst/>
                <a:latin typeface="+mn-lt"/>
                <a:ea typeface="+mn-ea"/>
                <a:cs typeface="+mn-cs"/>
              </a:rPr>
              <a:t>private</a:t>
            </a:r>
            <a:r>
              <a:rPr lang="en-GB" sz="1600" b="0" i="0" kern="1200" dirty="0">
                <a:solidFill>
                  <a:schemeClr val="tx1"/>
                </a:solidFill>
                <a:effectLst/>
                <a:latin typeface="+mn-lt"/>
                <a:ea typeface="+mn-ea"/>
                <a:cs typeface="+mn-cs"/>
              </a:rPr>
              <a:t> is used to indicate, that the element, to which is issued, </a:t>
            </a:r>
            <a:r>
              <a:rPr lang="en-GB" sz="1600" b="1" i="0" kern="1200" dirty="0">
                <a:solidFill>
                  <a:schemeClr val="tx1"/>
                </a:solidFill>
                <a:effectLst/>
                <a:latin typeface="+mn-lt"/>
                <a:ea typeface="+mn-ea"/>
                <a:cs typeface="+mn-cs"/>
              </a:rPr>
              <a:t>cannot be accessed from any other class </a:t>
            </a:r>
            <a:r>
              <a:rPr lang="en-GB" sz="1600" b="0" i="0" kern="1200" dirty="0">
                <a:solidFill>
                  <a:schemeClr val="tx1"/>
                </a:solidFill>
                <a:effectLst/>
                <a:latin typeface="+mn-lt"/>
                <a:ea typeface="+mn-ea"/>
                <a:cs typeface="+mn-cs"/>
              </a:rPr>
              <a:t>(except the class, in which it is defined), even if this class exists in the same package. </a:t>
            </a:r>
          </a:p>
          <a:p>
            <a:r>
              <a:rPr lang="en-GB" sz="1600" b="1" i="0" kern="1200" dirty="0">
                <a:solidFill>
                  <a:schemeClr val="tx1"/>
                </a:solidFill>
                <a:effectLst/>
                <a:latin typeface="+mn-lt"/>
                <a:ea typeface="+mn-ea"/>
                <a:cs typeface="+mn-cs"/>
              </a:rPr>
              <a:t>Access Level “protected"</a:t>
            </a:r>
            <a:endParaRPr lang="en-GB" sz="1600" b="0" i="0" kern="1200" dirty="0">
              <a:solidFill>
                <a:schemeClr val="tx1"/>
              </a:solidFill>
              <a:effectLst/>
              <a:latin typeface="+mn-lt"/>
              <a:ea typeface="+mn-ea"/>
              <a:cs typeface="+mn-cs"/>
            </a:endParaRPr>
          </a:p>
          <a:p>
            <a:r>
              <a:rPr lang="en-GB" sz="1600" b="0" i="0" kern="1200" dirty="0">
                <a:solidFill>
                  <a:schemeClr val="tx1"/>
                </a:solidFill>
                <a:effectLst/>
                <a:latin typeface="+mn-lt"/>
                <a:ea typeface="+mn-ea"/>
                <a:cs typeface="+mn-cs"/>
              </a:rPr>
              <a:t>The access level </a:t>
            </a:r>
            <a:r>
              <a:rPr lang="en-GB" sz="1600" b="1" i="0" kern="1200" dirty="0">
                <a:solidFill>
                  <a:schemeClr val="tx1"/>
                </a:solidFill>
                <a:effectLst/>
                <a:latin typeface="+mn-lt"/>
                <a:ea typeface="+mn-ea"/>
                <a:cs typeface="+mn-cs"/>
              </a:rPr>
              <a:t>private</a:t>
            </a:r>
            <a:r>
              <a:rPr lang="en-GB" sz="1600" b="0" i="0" kern="1200" dirty="0">
                <a:solidFill>
                  <a:schemeClr val="tx1"/>
                </a:solidFill>
                <a:effectLst/>
                <a:latin typeface="+mn-lt"/>
                <a:ea typeface="+mn-ea"/>
                <a:cs typeface="+mn-cs"/>
              </a:rPr>
              <a:t> is the one, which defines </a:t>
            </a:r>
            <a:r>
              <a:rPr lang="en-GB" sz="1600" b="1" i="0" kern="1200" dirty="0">
                <a:solidFill>
                  <a:schemeClr val="tx1"/>
                </a:solidFill>
                <a:effectLst/>
                <a:latin typeface="+mn-lt"/>
                <a:ea typeface="+mn-ea"/>
                <a:cs typeface="+mn-cs"/>
              </a:rPr>
              <a:t>the most restrictive level of visibility</a:t>
            </a:r>
            <a:r>
              <a:rPr lang="en-GB" sz="1600" b="0" i="0" kern="1200" dirty="0">
                <a:solidFill>
                  <a:schemeClr val="tx1"/>
                </a:solidFill>
                <a:effectLst/>
                <a:latin typeface="+mn-lt"/>
                <a:ea typeface="+mn-ea"/>
                <a:cs typeface="+mn-cs"/>
              </a:rPr>
              <a:t> of the class and its elements. The modifier </a:t>
            </a:r>
            <a:r>
              <a:rPr lang="en-GB" sz="1600" b="1" i="0" kern="1200" dirty="0">
                <a:solidFill>
                  <a:schemeClr val="tx1"/>
                </a:solidFill>
                <a:effectLst/>
                <a:latin typeface="+mn-lt"/>
                <a:ea typeface="+mn-ea"/>
                <a:cs typeface="+mn-cs"/>
              </a:rPr>
              <a:t>private</a:t>
            </a:r>
            <a:r>
              <a:rPr lang="en-GB" sz="1600" b="0" i="0" kern="1200" dirty="0">
                <a:solidFill>
                  <a:schemeClr val="tx1"/>
                </a:solidFill>
                <a:effectLst/>
                <a:latin typeface="+mn-lt"/>
                <a:ea typeface="+mn-ea"/>
                <a:cs typeface="+mn-cs"/>
              </a:rPr>
              <a:t> is used to indicate, that the element, to which is issued, </a:t>
            </a:r>
            <a:r>
              <a:rPr lang="en-GB" sz="1600" b="1" i="0" kern="1200" dirty="0">
                <a:solidFill>
                  <a:schemeClr val="tx1"/>
                </a:solidFill>
                <a:effectLst/>
                <a:latin typeface="+mn-lt"/>
                <a:ea typeface="+mn-ea"/>
                <a:cs typeface="+mn-cs"/>
              </a:rPr>
              <a:t>cannot be accessed from any other class </a:t>
            </a:r>
            <a:r>
              <a:rPr lang="en-GB" sz="1600" b="0" i="0" kern="1200" dirty="0">
                <a:solidFill>
                  <a:schemeClr val="tx1"/>
                </a:solidFill>
                <a:effectLst/>
                <a:latin typeface="+mn-lt"/>
                <a:ea typeface="+mn-ea"/>
                <a:cs typeface="+mn-cs"/>
              </a:rPr>
              <a:t>(except the class, in which it is defined), even if this class exists in the same namespace.</a:t>
            </a:r>
          </a:p>
          <a:p>
            <a:r>
              <a:rPr lang="en-GB" sz="1600" b="1" i="0" kern="1200" dirty="0">
                <a:solidFill>
                  <a:schemeClr val="tx1"/>
                </a:solidFill>
                <a:effectLst/>
                <a:latin typeface="+mn-lt"/>
                <a:ea typeface="+mn-ea"/>
                <a:cs typeface="+mn-cs"/>
              </a:rPr>
              <a:t>Access Level “default"</a:t>
            </a:r>
            <a:endParaRPr lang="en-GB" sz="1600" b="0" i="0" kern="1200" dirty="0">
              <a:solidFill>
                <a:schemeClr val="tx1"/>
              </a:solidFill>
              <a:effectLst/>
              <a:latin typeface="+mn-lt"/>
              <a:ea typeface="+mn-ea"/>
              <a:cs typeface="+mn-cs"/>
            </a:endParaRPr>
          </a:p>
          <a:p>
            <a:r>
              <a:rPr lang="en-GB" sz="1600" b="0" i="0" kern="1200" dirty="0">
                <a:solidFill>
                  <a:schemeClr val="tx1"/>
                </a:solidFill>
                <a:effectLst/>
                <a:latin typeface="+mn-lt"/>
                <a:ea typeface="+mn-ea"/>
                <a:cs typeface="+mn-cs"/>
              </a:rPr>
              <a:t>This is the default access level, i.e. it is used when there is no access level modifier in front of the respective element of a class. Members</a:t>
            </a:r>
            <a:r>
              <a:rPr lang="en-GB" sz="1600" b="0" i="0" kern="1200" baseline="0" dirty="0">
                <a:solidFill>
                  <a:schemeClr val="tx1"/>
                </a:solidFill>
                <a:effectLst/>
                <a:latin typeface="+mn-lt"/>
                <a:ea typeface="+mn-ea"/>
                <a:cs typeface="+mn-cs"/>
              </a:rPr>
              <a:t> </a:t>
            </a:r>
            <a:r>
              <a:rPr lang="en-US" dirty="0"/>
              <a:t>can be accessed only from the same package.</a:t>
            </a:r>
            <a:endParaRPr lang="en-GB" sz="1600" b="0" i="0" kern="1200" dirty="0">
              <a:solidFill>
                <a:schemeClr val="tx1"/>
              </a:solidFill>
              <a:effectLst/>
              <a:latin typeface="+mn-lt"/>
              <a:ea typeface="+mn-ea"/>
              <a:cs typeface="+mn-cs"/>
            </a:endParaRPr>
          </a:p>
          <a:p>
            <a:endParaRPr lang="en-GB" sz="1600" b="0" i="0" kern="1200" dirty="0">
              <a:solidFill>
                <a:schemeClr val="tx1"/>
              </a:solidFill>
              <a:effectLst/>
              <a:latin typeface="+mn-lt"/>
              <a:ea typeface="+mn-ea"/>
              <a:cs typeface="+mn-cs"/>
            </a:endParaRPr>
          </a:p>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
        <p:nvSpPr>
          <p:cNvPr id="7" name="Footer Placeholder 7">
            <a:extLst>
              <a:ext uri="{FF2B5EF4-FFF2-40B4-BE49-F238E27FC236}">
                <a16:creationId xmlns:a16="http://schemas.microsoft.com/office/drawing/2014/main" id="{B3FE3A48-9DF9-427C-8CC4-2D8886275E9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410127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0.png"/><Relationship Id="rId11" Type="http://schemas.openxmlformats.org/officeDocument/2006/relationships/image" Target="../media/image4.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6.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8.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hyperlink" Target="https://about.softuni.bg/" TargetMode="External"/><Relationship Id="rId1" Type="http://schemas.openxmlformats.org/officeDocument/2006/relationships/slideMaster" Target="../slideMasters/slideMaster2.xml"/><Relationship Id="rId6" Type="http://schemas.openxmlformats.org/officeDocument/2006/relationships/image" Target="../media/image10.png"/><Relationship Id="rId11" Type="http://schemas.openxmlformats.org/officeDocument/2006/relationships/image" Target="../media/image4.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Layouts/_rels/slideLayout23.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hyperlink" Target="https://forum.softuni.bg/" TargetMode="External"/><Relationship Id="rId1" Type="http://schemas.openxmlformats.org/officeDocument/2006/relationships/slideMaster" Target="../slideMasters/slideMaster2.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6.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8.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hyperlink" Target="https://about.softuni.bg/" TargetMode="External"/><Relationship Id="rId1" Type="http://schemas.openxmlformats.org/officeDocument/2006/relationships/slideMaster" Target="../slideMasters/slideMaster3.xml"/><Relationship Id="rId6" Type="http://schemas.openxmlformats.org/officeDocument/2006/relationships/image" Target="../media/image10.png"/><Relationship Id="rId11" Type="http://schemas.openxmlformats.org/officeDocument/2006/relationships/image" Target="../media/image4.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Layouts/_rels/slideLayout37.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5.png"/><Relationship Id="rId7" Type="http://schemas.openxmlformats.org/officeDocument/2006/relationships/image" Target="../media/image21.png"/><Relationship Id="rId2" Type="http://schemas.openxmlformats.org/officeDocument/2006/relationships/hyperlink" Target="https://forum.softuni.bg/" TargetMode="External"/><Relationship Id="rId1" Type="http://schemas.openxmlformats.org/officeDocument/2006/relationships/slideMaster" Target="../slideMasters/slideMaster3.xml"/><Relationship Id="rId6" Type="http://schemas.openxmlformats.org/officeDocument/2006/relationships/hyperlink" Target="https://softuni.org/" TargetMode="External"/><Relationship Id="rId11" Type="http://schemas.openxmlformats.org/officeDocument/2006/relationships/image" Target="../media/image20.png"/><Relationship Id="rId5" Type="http://schemas.openxmlformats.org/officeDocument/2006/relationships/image" Target="../media/image16.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8.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dirty="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 </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a:t>Click icon to add picture</a:t>
            </a:r>
            <a:endParaRPr lang="en-US" noProof="0" dirty="0"/>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pic>
        <p:nvPicPr>
          <p:cNvPr id="13"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pic>
        <p:nvPicPr>
          <p:cNvPr id="15"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Tree>
    <p:extLst>
      <p:ext uri="{BB962C8B-B14F-4D97-AF65-F5344CB8AC3E}">
        <p14:creationId xmlns:p14="http://schemas.microsoft.com/office/powerpoint/2010/main" val="199788048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127326084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8"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373501258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pic>
        <p:nvPicPr>
          <p:cNvPr id="30"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grpSp>
        <p:nvGrpSpPr>
          <p:cNvPr id="31" name="Group 30">
            <a:extLst>
              <a:ext uri="{FF2B5EF4-FFF2-40B4-BE49-F238E27FC236}">
                <a16:creationId xmlns:a16="http://schemas.microsoft.com/office/drawing/2014/main" id="{43CDBCC2-1C96-44BC-B992-7B0C49C34904}"/>
              </a:ext>
            </a:extLst>
          </p:cNvPr>
          <p:cNvGrpSpPr/>
          <p:nvPr userDrawn="1"/>
        </p:nvGrpSpPr>
        <p:grpSpPr>
          <a:xfrm>
            <a:off x="407092" y="1951568"/>
            <a:ext cx="1622252" cy="2986958"/>
            <a:chOff x="4137770" y="1871132"/>
            <a:chExt cx="1532491" cy="2821683"/>
          </a:xfrm>
        </p:grpSpPr>
        <p:grpSp>
          <p:nvGrpSpPr>
            <p:cNvPr id="32" name="Group 31">
              <a:extLst>
                <a:ext uri="{FF2B5EF4-FFF2-40B4-BE49-F238E27FC236}">
                  <a16:creationId xmlns:a16="http://schemas.microsoft.com/office/drawing/2014/main" id="{7D71B3A8-4D39-42CF-9255-81EA3A622DD6}"/>
                </a:ext>
              </a:extLst>
            </p:cNvPr>
            <p:cNvGrpSpPr/>
            <p:nvPr/>
          </p:nvGrpSpPr>
          <p:grpSpPr>
            <a:xfrm>
              <a:off x="4137770" y="1871132"/>
              <a:ext cx="1532491" cy="2127757"/>
              <a:chOff x="3426570" y="2482849"/>
              <a:chExt cx="1532491" cy="2127757"/>
            </a:xfrm>
          </p:grpSpPr>
          <p:sp>
            <p:nvSpPr>
              <p:cNvPr id="47"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8"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Arc 48">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0" name="Arc 49">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5"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6" name="Straight Connector 35">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8" name="Group 37">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44" name="Straight Connector 43">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9" name="Straight Connector 3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41" name="Group 40">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42" name="Straight Connector 41">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51" name="Straight Connector 50">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4005528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pic>
        <p:nvPicPr>
          <p:cNvPr id="2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grpSp>
        <p:nvGrpSpPr>
          <p:cNvPr id="27" name="Group 26">
            <a:extLst>
              <a:ext uri="{FF2B5EF4-FFF2-40B4-BE49-F238E27FC236}">
                <a16:creationId xmlns:a16="http://schemas.microsoft.com/office/drawing/2014/main" id="{7CF60135-47AA-48F0-96BA-0E795668ABDB}"/>
              </a:ext>
            </a:extLst>
          </p:cNvPr>
          <p:cNvGrpSpPr/>
          <p:nvPr userDrawn="1"/>
        </p:nvGrpSpPr>
        <p:grpSpPr>
          <a:xfrm>
            <a:off x="392806" y="3429000"/>
            <a:ext cx="1522048" cy="2230725"/>
            <a:chOff x="3928039" y="1792355"/>
            <a:chExt cx="1830304" cy="2682505"/>
          </a:xfrm>
        </p:grpSpPr>
        <p:grpSp>
          <p:nvGrpSpPr>
            <p:cNvPr id="28" name="Group 27">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60" name="Oval 59">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61"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2"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3" name="Arc 62">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64" name="Arc 63">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29"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1" name="Straight Connector 30">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58" name="Straight Connector 57">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53" name="Straight Connector 52">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54"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55" name="Group 54">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56" name="Straight Connector 55">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30247698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
        <p:nvSpPr>
          <p:cNvPr id="25"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grpSp>
        <p:nvGrpSpPr>
          <p:cNvPr id="26" name="Group 25">
            <a:extLst>
              <a:ext uri="{FF2B5EF4-FFF2-40B4-BE49-F238E27FC236}">
                <a16:creationId xmlns:a16="http://schemas.microsoft.com/office/drawing/2014/main" id="{C4248838-4E67-439E-AE0A-0043D2CB04D6}"/>
              </a:ext>
            </a:extLst>
          </p:cNvPr>
          <p:cNvGrpSpPr/>
          <p:nvPr userDrawn="1"/>
        </p:nvGrpSpPr>
        <p:grpSpPr>
          <a:xfrm>
            <a:off x="108596" y="5591709"/>
            <a:ext cx="641749" cy="1016973"/>
            <a:chOff x="3928039" y="1792355"/>
            <a:chExt cx="1830304" cy="2900460"/>
          </a:xfrm>
        </p:grpSpPr>
        <p:grpSp>
          <p:nvGrpSpPr>
            <p:cNvPr id="27" name="Group 26">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59" name="Oval 58">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60"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1"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2" name="Arc 61">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63" name="Arc 62">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47"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Rounded Corners 30">
              <a:extLst>
                <a:ext uri="{FF2B5EF4-FFF2-40B4-BE49-F238E27FC236}">
                  <a16:creationId xmlns:a16="http://schemas.microsoft.com/office/drawing/2014/main" id="{A92CF92B-C212-4542-83AE-A0058B5BB5EA}"/>
                </a:ext>
              </a:extLst>
            </p:cNvPr>
            <p:cNvSpPr/>
            <p:nvPr userDrawn="1"/>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49" name="Straight Connector 48">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51" name="Group 50">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57" name="Straight Connector 56">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52" name="Straight Connector 51">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53"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54" name="Group 53">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55" name="Straight Connector 54">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7326885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2"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3"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173556565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8505463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6"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7"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4196216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6"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7"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39778961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a:ln>
                  <a:noFill/>
                </a:ln>
                <a:solidFill>
                  <a:srgbClr val="234465"/>
                </a:solidFill>
                <a:effectLst/>
                <a:uLnTx/>
                <a:uFillTx/>
                <a:latin typeface="Calibri" panose="020F0502020204030204"/>
                <a:ea typeface="+mn-ea"/>
                <a:cs typeface="+mn-cs"/>
              </a:rPr>
              <a:t>Click to edit Master title style</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37"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8"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dirty="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 </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grpSp>
        <p:nvGrpSpPr>
          <p:cNvPr id="39"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40"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41"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4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43"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44"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4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46"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55"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pic>
        <p:nvPicPr>
          <p:cNvPr id="5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245354982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endParaRPr lang="en-US" noProof="1"/>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pic>
        <p:nvPicPr>
          <p:cNvPr id="14"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5"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sp>
        <p:nvSpPr>
          <p:cNvPr id="22"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23"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306347072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3C145-EA12-94EF-AA17-5F628EA0AD2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x-none"/>
          </a:p>
        </p:txBody>
      </p:sp>
      <p:sp>
        <p:nvSpPr>
          <p:cNvPr id="3" name="Subtitle 2">
            <a:extLst>
              <a:ext uri="{FF2B5EF4-FFF2-40B4-BE49-F238E27FC236}">
                <a16:creationId xmlns:a16="http://schemas.microsoft.com/office/drawing/2014/main" id="{5F55E72E-5B45-B6EE-75AE-03B188AD9A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x-none"/>
          </a:p>
        </p:txBody>
      </p:sp>
      <p:sp>
        <p:nvSpPr>
          <p:cNvPr id="4" name="Date Placeholder 3">
            <a:extLst>
              <a:ext uri="{FF2B5EF4-FFF2-40B4-BE49-F238E27FC236}">
                <a16:creationId xmlns:a16="http://schemas.microsoft.com/office/drawing/2014/main" id="{30C6A8EA-0240-01AB-A7C2-BD1CD885E1C1}"/>
              </a:ext>
            </a:extLst>
          </p:cNvPr>
          <p:cNvSpPr>
            <a:spLocks noGrp="1"/>
          </p:cNvSpPr>
          <p:nvPr>
            <p:ph type="dt" sz="half" idx="10"/>
          </p:nvPr>
        </p:nvSpPr>
        <p:spPr/>
        <p:txBody>
          <a:bodyPr/>
          <a:lstStyle/>
          <a:p>
            <a:fld id="{1CF2F75B-1C4E-1E47-AE31-5B79E79ADF4F}" type="datetimeFigureOut">
              <a:rPr lang="x-none" smtClean="0"/>
              <a:t>26.11.2023 г.</a:t>
            </a:fld>
            <a:endParaRPr lang="x-none"/>
          </a:p>
        </p:txBody>
      </p:sp>
      <p:sp>
        <p:nvSpPr>
          <p:cNvPr id="5" name="Footer Placeholder 4">
            <a:extLst>
              <a:ext uri="{FF2B5EF4-FFF2-40B4-BE49-F238E27FC236}">
                <a16:creationId xmlns:a16="http://schemas.microsoft.com/office/drawing/2014/main" id="{F95CBF96-4249-1541-E44E-FBCECA233B3C}"/>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7ACB54F2-814F-F79B-8CD7-FA3133365CBC}"/>
              </a:ext>
            </a:extLst>
          </p:cNvPr>
          <p:cNvSpPr>
            <a:spLocks noGrp="1"/>
          </p:cNvSpPr>
          <p:nvPr>
            <p:ph type="sldNum" sz="quarter" idx="12"/>
          </p:nvPr>
        </p:nvSpPr>
        <p:spPr/>
        <p:txBody>
          <a:bodyPr/>
          <a:lstStyle/>
          <a:p>
            <a:fld id="{3D7CCE35-F5E1-7541-B177-7204A9BB7A19}" type="slidenum">
              <a:rPr lang="x-none" smtClean="0"/>
              <a:t>‹#›</a:t>
            </a:fld>
            <a:endParaRPr lang="x-none"/>
          </a:p>
        </p:txBody>
      </p:sp>
    </p:spTree>
    <p:extLst>
      <p:ext uri="{BB962C8B-B14F-4D97-AF65-F5344CB8AC3E}">
        <p14:creationId xmlns:p14="http://schemas.microsoft.com/office/powerpoint/2010/main" val="17665379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D431A-1BDA-40DB-B7D8-23653331B7C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0" name="Text Placeholder 9"/>
          <p:cNvSpPr>
            <a:spLocks noGrp="1"/>
          </p:cNvSpPr>
          <p:nvPr>
            <p:ph type="body" sz="quarter" idx="10" hasCustomPrompt="1"/>
          </p:nvPr>
        </p:nvSpPr>
        <p:spPr>
          <a:xfrm>
            <a:off x="679626" y="4686353"/>
            <a:ext cx="10827984" cy="768084"/>
          </a:xfrm>
          <a:prstGeom prst="rect">
            <a:avLst/>
          </a:prstGeom>
        </p:spPr>
        <p:txBody>
          <a:bodyPr anchor="ctr">
            <a:noAutofit/>
          </a:bodyPr>
          <a:lstStyle>
            <a:lvl1pPr marL="0" indent="0" algn="ctr">
              <a:buNone/>
              <a:defRPr sz="5396" b="1" baseline="0">
                <a:solidFill>
                  <a:schemeClr val="tx1"/>
                </a:solidFill>
                <a:latin typeface="+mj-lt"/>
                <a:cs typeface="Arial" pitchFamily="34" charset="0"/>
              </a:defRPr>
            </a:lvl1pPr>
          </a:lstStyle>
          <a:p>
            <a:pPr lvl="0"/>
            <a:r>
              <a:rPr lang="en-US" dirty="0"/>
              <a:t>Edit Section Title</a:t>
            </a:r>
            <a:endParaRPr lang="en-US" altLang="ko-KR" dirty="0"/>
          </a:p>
        </p:txBody>
      </p:sp>
      <p:sp>
        <p:nvSpPr>
          <p:cNvPr id="11" name="Text Placeholder 9"/>
          <p:cNvSpPr>
            <a:spLocks noGrp="1"/>
          </p:cNvSpPr>
          <p:nvPr>
            <p:ph type="body" sz="quarter" idx="11" hasCustomPrompt="1"/>
          </p:nvPr>
        </p:nvSpPr>
        <p:spPr>
          <a:xfrm>
            <a:off x="679626" y="5560290"/>
            <a:ext cx="10827986" cy="630383"/>
          </a:xfrm>
          <a:prstGeom prst="rect">
            <a:avLst/>
          </a:prstGeom>
        </p:spPr>
        <p:txBody>
          <a:bodyPr anchor="ctr">
            <a:noAutofit/>
          </a:bodyPr>
          <a:lstStyle>
            <a:lvl1pPr marL="0" indent="0" algn="ctr">
              <a:buNone/>
              <a:defRPr sz="3998" b="0" baseline="0">
                <a:solidFill>
                  <a:schemeClr val="tx1"/>
                </a:solidFill>
                <a:latin typeface="+mn-lt"/>
                <a:cs typeface="Arial" pitchFamily="34" charset="0"/>
              </a:defRPr>
            </a:lvl1pPr>
          </a:lstStyle>
          <a:p>
            <a:pPr lvl="0"/>
            <a:r>
              <a:rPr lang="en-US" dirty="0"/>
              <a:t>Edit Section Subtitle</a:t>
            </a:r>
          </a:p>
        </p:txBody>
      </p:sp>
      <p:sp>
        <p:nvSpPr>
          <p:cNvPr id="4" name="Oval 3"/>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Rectangle 6">
            <a:extLst>
              <a:ext uri="{FF2B5EF4-FFF2-40B4-BE49-F238E27FC236}">
                <a16:creationId xmlns:a16="http://schemas.microsoft.com/office/drawing/2014/main" id="{ABA90CB6-3C44-40AC-995B-F341130515D5}"/>
              </a:ext>
            </a:extLst>
          </p:cNvPr>
          <p:cNvSpPr/>
          <p:nvPr userDrawn="1"/>
        </p:nvSpPr>
        <p:spPr>
          <a:xfrm>
            <a:off x="-1589" y="6702676"/>
            <a:ext cx="12195176"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4130099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a:t>Presentation Title</a:t>
            </a:r>
          </a:p>
        </p:txBody>
      </p:sp>
    </p:spTree>
    <p:extLst>
      <p:ext uri="{BB962C8B-B14F-4D97-AF65-F5344CB8AC3E}">
        <p14:creationId xmlns:p14="http://schemas.microsoft.com/office/powerpoint/2010/main" val="29681914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a:t>Click to Edit Section Title</a:t>
            </a:r>
            <a:endParaRPr lang="en-US" altLang="ko-KR" noProof="0"/>
          </a:p>
        </p:txBody>
      </p:sp>
    </p:spTree>
    <p:extLst>
      <p:ext uri="{BB962C8B-B14F-4D97-AF65-F5344CB8AC3E}">
        <p14:creationId xmlns:p14="http://schemas.microsoft.com/office/powerpoint/2010/main" val="27785424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solidFill>
                  <a:srgbClr val="234465"/>
                </a:solidFill>
              </a:rPr>
              <a:pPr/>
              <a:t>‹#›</a:t>
            </a:fld>
            <a:endParaRPr lang="en-US">
              <a:solidFill>
                <a:srgbClr val="234465"/>
              </a:solidFill>
            </a:endParaRPr>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Slide Title</a:t>
            </a:r>
          </a:p>
        </p:txBody>
      </p:sp>
    </p:spTree>
    <p:extLst>
      <p:ext uri="{BB962C8B-B14F-4D97-AF65-F5344CB8AC3E}">
        <p14:creationId xmlns:p14="http://schemas.microsoft.com/office/powerpoint/2010/main" val="7377487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solidFill>
                  <a:srgbClr val="234465"/>
                </a:solidFill>
              </a:rPr>
              <a:pPr/>
              <a:t>‹#›</a:t>
            </a:fld>
            <a:endParaRPr lang="en-US">
              <a:solidFill>
                <a:srgbClr val="234465"/>
              </a:solidFill>
            </a:endParaRPr>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a:t>Slide Title</a:t>
            </a:r>
          </a:p>
        </p:txBody>
      </p:sp>
      <p:grpSp>
        <p:nvGrpSpPr>
          <p:cNvPr id="10" name="Group 9">
            <a:extLst>
              <a:ext uri="{FF2B5EF4-FFF2-40B4-BE49-F238E27FC236}">
                <a16:creationId xmlns:a16="http://schemas.microsoft.com/office/drawing/2014/main" id="{43CDBCC2-1C96-44BC-B992-7B0C49C34904}"/>
              </a:ext>
            </a:extLst>
          </p:cNvPr>
          <p:cNvGrpSpPr/>
          <p:nvPr userDrawn="1"/>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rgbClr val="234465"/>
                    </a:solidFill>
                  </a:ln>
                  <a:solidFill>
                    <a:srgbClr val="234465"/>
                  </a:solidFill>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rgbClr val="234465"/>
                    </a:solidFill>
                  </a:ln>
                  <a:solidFill>
                    <a:srgbClr val="234465"/>
                  </a:solidFill>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21820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solidFill>
                  <a:srgbClr val="234465"/>
                </a:solidFill>
              </a:rPr>
              <a:pPr/>
              <a:t>‹#›</a:t>
            </a:fld>
            <a:endParaRPr lang="en-US">
              <a:solidFill>
                <a:srgbClr val="234465"/>
              </a:solidFill>
            </a:endParaRPr>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a:t>Slide Title</a:t>
            </a:r>
          </a:p>
        </p:txBody>
      </p:sp>
      <p:grpSp>
        <p:nvGrpSpPr>
          <p:cNvPr id="33" name="Group 32">
            <a:extLst>
              <a:ext uri="{FF2B5EF4-FFF2-40B4-BE49-F238E27FC236}">
                <a16:creationId xmlns:a16="http://schemas.microsoft.com/office/drawing/2014/main" id="{7CF60135-47AA-48F0-96BA-0E795668ABDB}"/>
              </a:ext>
            </a:extLst>
          </p:cNvPr>
          <p:cNvGrpSpPr/>
          <p:nvPr userDrawn="1"/>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rgbClr val="234465"/>
                    </a:solidFill>
                  </a:ln>
                  <a:solidFill>
                    <a:srgbClr val="234465"/>
                  </a:solidFill>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rgbClr val="234465"/>
                    </a:solidFill>
                  </a:ln>
                  <a:solidFill>
                    <a:srgbClr val="234465"/>
                  </a:solidFill>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98236002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solidFill>
                  <a:srgbClr val="234465"/>
                </a:solidFill>
              </a:rPr>
              <a:pPr/>
              <a:t>‹#›</a:t>
            </a:fld>
            <a:endParaRPr lang="en-US">
              <a:solidFill>
                <a:srgbClr val="234465"/>
              </a:solidFill>
            </a:endParaRPr>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latinLnBrk="1">
              <a:defRPr/>
            </a:pPr>
            <a:endParaRPr lang="en-US" altLang="ko-KR" sz="2398">
              <a:solidFill>
                <a:srgbClr val="F7C86D"/>
              </a:solidFill>
              <a:ea typeface="맑은 고딕" panose="020B0503020000020004" pitchFamily="34" charset="-127"/>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a:t>Slide Title</a:t>
            </a:r>
          </a:p>
        </p:txBody>
      </p:sp>
      <p:grpSp>
        <p:nvGrpSpPr>
          <p:cNvPr id="28" name="Group 27">
            <a:extLst>
              <a:ext uri="{FF2B5EF4-FFF2-40B4-BE49-F238E27FC236}">
                <a16:creationId xmlns:a16="http://schemas.microsoft.com/office/drawing/2014/main" id="{C4248838-4E67-439E-AE0A-0043D2CB04D6}"/>
              </a:ext>
            </a:extLst>
          </p:cNvPr>
          <p:cNvGrpSpPr/>
          <p:nvPr userDrawn="1"/>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rgbClr val="234465"/>
                    </a:solidFill>
                  </a:ln>
                  <a:solidFill>
                    <a:srgbClr val="234465"/>
                  </a:solidFill>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rgbClr val="234465"/>
                    </a:solidFill>
                  </a:ln>
                  <a:solidFill>
                    <a:srgbClr val="234465"/>
                  </a:solidFill>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5202140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solidFill>
                  <a:srgbClr val="234465"/>
                </a:solidFill>
              </a:rPr>
              <a:pPr/>
              <a:t>‹#›</a:t>
            </a:fld>
            <a:endParaRPr lang="en-US">
              <a:solidFill>
                <a:srgbClr val="234465"/>
              </a:solidFill>
            </a:endParaRPr>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Slide Title</a:t>
            </a:r>
          </a:p>
        </p:txBody>
      </p:sp>
    </p:spTree>
    <p:extLst>
      <p:ext uri="{BB962C8B-B14F-4D97-AF65-F5344CB8AC3E}">
        <p14:creationId xmlns:p14="http://schemas.microsoft.com/office/powerpoint/2010/main" val="5414636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solidFill>
                  <a:srgbClr val="234465"/>
                </a:solidFill>
              </a:rPr>
              <a:pPr/>
              <a:t>‹#›</a:t>
            </a:fld>
            <a:endParaRPr lang="en-US">
              <a:solidFill>
                <a:srgbClr val="234465"/>
              </a:solidFill>
            </a:endParaRPr>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Table of Contents</a:t>
            </a:r>
          </a:p>
        </p:txBody>
      </p:sp>
    </p:spTree>
    <p:extLst>
      <p:ext uri="{BB962C8B-B14F-4D97-AF65-F5344CB8AC3E}">
        <p14:creationId xmlns:p14="http://schemas.microsoft.com/office/powerpoint/2010/main" val="237140531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algn="ctr" defTabSz="913852">
              <a:defRPr/>
            </a:pPr>
            <a:endParaRPr lang="en-US" altLang="ko-KR" sz="2398">
              <a:solidFill>
                <a:srgbClr val="F7C86D"/>
              </a:solidFill>
              <a:ea typeface="맑은 고딕" panose="020B0503020000020004" pitchFamily="34" charset="-127"/>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solidFill>
                  <a:srgbClr val="FFFFFF"/>
                </a:solidFill>
              </a:rPr>
              <a:pPr/>
              <a:t>‹#›</a:t>
            </a:fld>
            <a:endParaRPr lang="en-US">
              <a:solidFill>
                <a:srgbClr val="FFFFFF"/>
              </a:solidFill>
            </a:endParaRPr>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Slide Title</a:t>
            </a:r>
          </a:p>
        </p:txBody>
      </p:sp>
    </p:spTree>
    <p:extLst>
      <p:ext uri="{BB962C8B-B14F-4D97-AF65-F5344CB8AC3E}">
        <p14:creationId xmlns:p14="http://schemas.microsoft.com/office/powerpoint/2010/main" val="35637285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solidFill>
                  <a:srgbClr val="234465"/>
                </a:solidFill>
              </a:rPr>
              <a:pPr/>
              <a:t>‹#›</a:t>
            </a:fld>
            <a:endParaRPr lang="en-US">
              <a:solidFill>
                <a:srgbClr val="234465"/>
              </a:solidFill>
            </a:endParaRPr>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Slide Title</a:t>
            </a:r>
          </a:p>
        </p:txBody>
      </p:sp>
    </p:spTree>
    <p:extLst>
      <p:ext uri="{BB962C8B-B14F-4D97-AF65-F5344CB8AC3E}">
        <p14:creationId xmlns:p14="http://schemas.microsoft.com/office/powerpoint/2010/main" val="48562227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r>
              <a:rPr lang="en-US" sz="1600">
                <a:solidFill>
                  <a:srgbClr val="FFFFFF"/>
                </a:solidFill>
                <a:ea typeface="Calibri" panose="020F0502020204030204" pitchFamily="34" charset="0"/>
                <a:cs typeface="Arial" panose="020B0604020202020204" pitchFamily="34" charset="0"/>
              </a:rPr>
              <a:t>© SoftUni – </a:t>
            </a:r>
            <a:r>
              <a:rPr lang="en-US" sz="1600" u="sng">
                <a:solidFill>
                  <a:srgbClr val="FFFFFF"/>
                </a:solidFill>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https://about.softuni.bg</a:t>
            </a:r>
            <a:r>
              <a:rPr lang="en-US" sz="1600">
                <a:solidFill>
                  <a:srgbClr val="FFFFFF"/>
                </a:solidFill>
                <a:ea typeface="Calibri" panose="020F0502020204030204" pitchFamily="34" charset="0"/>
                <a:cs typeface="Arial" panose="020B0604020202020204" pitchFamily="34" charset="0"/>
              </a:rPr>
              <a:t>. Copyrighted document. Unauthorized copy, reproduction or use is not permitted.</a:t>
            </a:r>
            <a:endParaRPr lang="en-US" sz="2400">
              <a:solidFill>
                <a:srgbClr val="FFFFFF"/>
              </a:solidFill>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26509439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solidFill>
                  <a:srgbClr val="234465"/>
                </a:solidFill>
              </a:rPr>
              <a:pPr/>
              <a:t>‹#›</a:t>
            </a:fld>
            <a:endParaRPr lang="en-US">
              <a:solidFill>
                <a:srgbClr val="234465"/>
              </a:solidFill>
            </a:endParaRPr>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a:t>Software University – High-Quality Education, Profession and Job for Software Developers</a:t>
            </a:r>
          </a:p>
          <a:p>
            <a:pPr lvl="1"/>
            <a:r>
              <a:rPr lang="en-US" noProof="1">
                <a:hlinkClick r:id="rId8"/>
              </a:rPr>
              <a:t>softuni.bg</a:t>
            </a:r>
            <a:endParaRPr lang="en-US" noProof="1"/>
          </a:p>
          <a:p>
            <a:r>
              <a:rPr lang="en-US" sz="3000" noProof="0"/>
              <a:t>Software University Foundation</a:t>
            </a:r>
          </a:p>
          <a:p>
            <a:pPr lvl="1"/>
            <a:r>
              <a:rPr lang="en-US" noProof="1">
                <a:hlinkClick r:id="rId10"/>
              </a:rPr>
              <a:t>softuni.foundation</a:t>
            </a:r>
            <a:endParaRPr lang="en-US" noProof="1"/>
          </a:p>
          <a:p>
            <a:r>
              <a:rPr lang="en-US" sz="3000" noProof="0"/>
              <a:t>Software University @ Facebook</a:t>
            </a:r>
          </a:p>
          <a:p>
            <a:pPr lvl="1"/>
            <a:r>
              <a:rPr lang="en-US" noProof="1">
                <a:hlinkClick r:id="rId4"/>
              </a:rPr>
              <a:t>facebook.com/SoftwareUniversity</a:t>
            </a:r>
            <a:endParaRPr lang="en-US" noProof="1"/>
          </a:p>
          <a:p>
            <a:r>
              <a:rPr lang="en-US" sz="3000" noProof="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a:t>Trainings @ Software University (SoftUni)</a:t>
            </a:r>
          </a:p>
        </p:txBody>
      </p:sp>
    </p:spTree>
    <p:extLst>
      <p:ext uri="{BB962C8B-B14F-4D97-AF65-F5344CB8AC3E}">
        <p14:creationId xmlns:p14="http://schemas.microsoft.com/office/powerpoint/2010/main" val="1748064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userDrawn="1"/>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35453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userDrawn="1"/>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userDrawn="1"/>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1.emf"/><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3"/>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91" r:id="rId4"/>
    <p:sldLayoutId id="2147483680" r:id="rId5"/>
    <p:sldLayoutId id="2147483688" r:id="rId6"/>
    <p:sldLayoutId id="2147483684" r:id="rId7"/>
    <p:sldLayoutId id="2147483683" r:id="rId8"/>
    <p:sldLayoutId id="2147483685" r:id="rId9"/>
    <p:sldLayoutId id="2147483686" r:id="rId10"/>
    <p:sldLayoutId id="2147483687" r:id="rId11"/>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p:nvPicPr>
        <p:blipFill rotWithShape="1">
          <a:blip r:embed="rId16"/>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pic>
        <p:nvPicPr>
          <p:cNvPr id="5"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6"/>
          <a:srcRect b="1672"/>
          <a:stretch/>
        </p:blipFill>
        <p:spPr>
          <a:xfrm>
            <a:off x="0" y="1"/>
            <a:ext cx="12192000" cy="6857999"/>
          </a:xfrm>
          <a:prstGeom prst="rect">
            <a:avLst/>
          </a:prstGeom>
        </p:spPr>
      </p:pic>
    </p:spTree>
    <p:extLst>
      <p:ext uri="{BB962C8B-B14F-4D97-AF65-F5344CB8AC3E}">
        <p14:creationId xmlns:p14="http://schemas.microsoft.com/office/powerpoint/2010/main" val="43704787"/>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18" r:id="rId13"/>
    <p:sldLayoutId id="2147483719" r:id="rId14"/>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a:t>First Level</a:t>
            </a:r>
          </a:p>
          <a:p>
            <a:pPr lvl="1"/>
            <a:r>
              <a:rPr lang="en-US"/>
              <a:t>Second Level</a:t>
            </a:r>
          </a:p>
          <a:p>
            <a:pPr lvl="2"/>
            <a:r>
              <a:rPr lang="en-US"/>
              <a:t>Third Level</a:t>
            </a:r>
          </a:p>
          <a:p>
            <a:pPr lvl="3"/>
            <a:r>
              <a:rPr lang="en-US"/>
              <a:t>Fourth Level</a:t>
            </a:r>
          </a:p>
          <a:p>
            <a:pPr lvl="4"/>
            <a:r>
              <a:rPr lang="en-US"/>
              <a:t>Fifth Level</a:t>
            </a:r>
            <a:endParaRPr/>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a:t>Click to Edit Master Title Style</a:t>
            </a:r>
            <a:endParaRPr/>
          </a:p>
        </p:txBody>
      </p:sp>
    </p:spTree>
    <p:extLst>
      <p:ext uri="{BB962C8B-B14F-4D97-AF65-F5344CB8AC3E}">
        <p14:creationId xmlns:p14="http://schemas.microsoft.com/office/powerpoint/2010/main" val="355902387"/>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image" Target="../media/image22.png"/></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microsoft.com/office/2007/relationships/hdphoto" Target="../media/hdphoto3.wdp"/></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hyperlink" Target="sli.do" TargetMode="External"/><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8" Type="http://schemas.openxmlformats.org/officeDocument/2006/relationships/image" Target="../media/image37.sv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24.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png"/><Relationship Id="rId10" Type="http://schemas.openxmlformats.org/officeDocument/2006/relationships/image" Target="../media/image39.sv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s>
</file>

<file path=ppt/slides/_rels/slide24.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hyperlink" Target="https://createx.bg/" TargetMode="External"/><Relationship Id="rId18" Type="http://schemas.openxmlformats.org/officeDocument/2006/relationships/image" Target="../media/image52.png"/><Relationship Id="rId26" Type="http://schemas.openxmlformats.org/officeDocument/2006/relationships/image" Target="../media/image56.png"/><Relationship Id="rId3" Type="http://schemas.openxmlformats.org/officeDocument/2006/relationships/hyperlink" Target="https://www.pharvision.ai/" TargetMode="External"/><Relationship Id="rId21" Type="http://schemas.openxmlformats.org/officeDocument/2006/relationships/hyperlink" Target="https://dxc.com/us/en" TargetMode="External"/><Relationship Id="rId7" Type="http://schemas.openxmlformats.org/officeDocument/2006/relationships/hyperlink" Target="https://www.careers.postbank.bg/" TargetMode="External"/><Relationship Id="rId12" Type="http://schemas.openxmlformats.org/officeDocument/2006/relationships/image" Target="../media/image49.png"/><Relationship Id="rId17" Type="http://schemas.openxmlformats.org/officeDocument/2006/relationships/hyperlink" Target="https://indeavr.com/careers/" TargetMode="External"/><Relationship Id="rId25" Type="http://schemas.openxmlformats.org/officeDocument/2006/relationships/hyperlink" Target="https://www.bosch-digital.com/" TargetMode="External"/><Relationship Id="rId2" Type="http://schemas.openxmlformats.org/officeDocument/2006/relationships/notesSlide" Target="../notesSlides/notesSlide21.xml"/><Relationship Id="rId16" Type="http://schemas.openxmlformats.org/officeDocument/2006/relationships/image" Target="../media/image51.png"/><Relationship Id="rId20" Type="http://schemas.openxmlformats.org/officeDocument/2006/relationships/image" Target="../media/image53.png"/><Relationship Id="rId29" Type="http://schemas.openxmlformats.org/officeDocument/2006/relationships/image" Target="../media/image58.svg"/><Relationship Id="rId1" Type="http://schemas.openxmlformats.org/officeDocument/2006/relationships/slideLayout" Target="../slideLayouts/slideLayout14.xml"/><Relationship Id="rId6" Type="http://schemas.openxmlformats.org/officeDocument/2006/relationships/image" Target="../media/image46.png"/><Relationship Id="rId11" Type="http://schemas.openxmlformats.org/officeDocument/2006/relationships/hyperlink" Target="https://bg.coca-colahellenic.com/bg/working-with-us" TargetMode="External"/><Relationship Id="rId24" Type="http://schemas.openxmlformats.org/officeDocument/2006/relationships/image" Target="../media/image55.jpeg"/><Relationship Id="rId5" Type="http://schemas.openxmlformats.org/officeDocument/2006/relationships/hyperlink" Target="https://en.superhosting.bg/" TargetMode="External"/><Relationship Id="rId15" Type="http://schemas.openxmlformats.org/officeDocument/2006/relationships/hyperlink" Target="https://smartit.bg/" TargetMode="External"/><Relationship Id="rId23" Type="http://schemas.openxmlformats.org/officeDocument/2006/relationships/hyperlink" Target="https://ambitioned.com/" TargetMode="External"/><Relationship Id="rId28" Type="http://schemas.openxmlformats.org/officeDocument/2006/relationships/image" Target="../media/image57.png"/><Relationship Id="rId10" Type="http://schemas.openxmlformats.org/officeDocument/2006/relationships/image" Target="../media/image48.png"/><Relationship Id="rId19" Type="http://schemas.openxmlformats.org/officeDocument/2006/relationships/hyperlink" Target="https://www.draftkings.com/" TargetMode="External"/><Relationship Id="rId4" Type="http://schemas.openxmlformats.org/officeDocument/2006/relationships/image" Target="../media/image45.jpeg"/><Relationship Id="rId9" Type="http://schemas.openxmlformats.org/officeDocument/2006/relationships/hyperlink" Target="https://www.softwaregroup.com/" TargetMode="External"/><Relationship Id="rId14" Type="http://schemas.openxmlformats.org/officeDocument/2006/relationships/image" Target="../media/image50.png"/><Relationship Id="rId22" Type="http://schemas.openxmlformats.org/officeDocument/2006/relationships/image" Target="../media/image54.png"/><Relationship Id="rId27" Type="http://schemas.openxmlformats.org/officeDocument/2006/relationships/hyperlink" Target="https://careers.flutterinternational.com/"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22.xml"/><Relationship Id="rId1" Type="http://schemas.openxmlformats.org/officeDocument/2006/relationships/slideLayout" Target="../slideLayouts/slideLayout23.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about.softuni.bg/"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23.xml"/><Relationship Id="rId1" Type="http://schemas.openxmlformats.org/officeDocument/2006/relationships/slideLayout" Target="../slideLayouts/slideLayout14.xml"/><Relationship Id="rId5" Type="http://schemas.openxmlformats.org/officeDocument/2006/relationships/image" Target="../media/image59.png"/><Relationship Id="rId4" Type="http://schemas.openxmlformats.org/officeDocument/2006/relationships/hyperlink" Target="https://softuni.b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1"/>
          <p:cNvSpPr>
            <a:spLocks noGrp="1"/>
          </p:cNvSpPr>
          <p:nvPr>
            <p:ph type="body" sz="quarter" idx="18"/>
          </p:nvPr>
        </p:nvSpPr>
        <p:spPr/>
        <p:txBody>
          <a:bodyPr/>
          <a:lstStyle/>
          <a:p>
            <a:r>
              <a:rPr lang="en-US" dirty="0">
                <a:hlinkClick r:id="rId3"/>
              </a:rPr>
              <a:t>https://softuni.bg</a:t>
            </a:r>
            <a:endParaRPr lang="en-US" dirty="0"/>
          </a:p>
        </p:txBody>
      </p:sp>
      <p:sp>
        <p:nvSpPr>
          <p:cNvPr id="19" name="Text Placeholder 10"/>
          <p:cNvSpPr>
            <a:spLocks noGrp="1"/>
          </p:cNvSpPr>
          <p:nvPr>
            <p:ph type="body" sz="quarter" idx="17"/>
          </p:nvPr>
        </p:nvSpPr>
        <p:spPr/>
        <p:txBody>
          <a:bodyPr/>
          <a:lstStyle/>
          <a:p>
            <a:r>
              <a:rPr lang="en-US" dirty="0"/>
              <a:t>Software University</a:t>
            </a:r>
          </a:p>
        </p:txBody>
      </p:sp>
      <p:sp>
        <p:nvSpPr>
          <p:cNvPr id="18" name="Text Placeholder 7"/>
          <p:cNvSpPr>
            <a:spLocks noGrp="1"/>
          </p:cNvSpPr>
          <p:nvPr>
            <p:ph type="body" sz="quarter" idx="20"/>
          </p:nvPr>
        </p:nvSpPr>
        <p:spPr>
          <a:xfrm>
            <a:off x="0" y="5270641"/>
            <a:ext cx="3187700" cy="444500"/>
          </a:xfrm>
        </p:spPr>
        <p:txBody>
          <a:bodyPr>
            <a:normAutofit fontScale="85000" lnSpcReduction="20000"/>
          </a:bodyPr>
          <a:lstStyle/>
          <a:p>
            <a:pPr marL="0" indent="0">
              <a:buNone/>
            </a:pPr>
            <a:r>
              <a:rPr lang="bg-BG" dirty="0"/>
              <a:t>       </a:t>
            </a:r>
            <a:r>
              <a:rPr lang="en-US" sz="3100" b="1" dirty="0"/>
              <a:t>Technical Trainers</a:t>
            </a:r>
          </a:p>
        </p:txBody>
      </p:sp>
      <p:sp>
        <p:nvSpPr>
          <p:cNvPr id="17" name="Text Placeholder 6"/>
          <p:cNvSpPr>
            <a:spLocks noGrp="1"/>
          </p:cNvSpPr>
          <p:nvPr>
            <p:ph type="body" sz="quarter" idx="19"/>
          </p:nvPr>
        </p:nvSpPr>
        <p:spPr>
          <a:xfrm>
            <a:off x="0" y="4745178"/>
            <a:ext cx="3465526" cy="525463"/>
          </a:xfrm>
        </p:spPr>
        <p:txBody>
          <a:bodyPr>
            <a:normAutofit/>
          </a:bodyPr>
          <a:lstStyle/>
          <a:p>
            <a:pPr marL="0" indent="0">
              <a:buNone/>
            </a:pPr>
            <a:r>
              <a:rPr lang="bg-BG" dirty="0"/>
              <a:t>      </a:t>
            </a:r>
            <a:r>
              <a:rPr lang="en-US" b="1" dirty="0"/>
              <a:t>SoftUni Team</a:t>
            </a:r>
          </a:p>
        </p:txBody>
      </p:sp>
      <p:sp>
        <p:nvSpPr>
          <p:cNvPr id="5" name="Title 4"/>
          <p:cNvSpPr>
            <a:spLocks noGrp="1"/>
          </p:cNvSpPr>
          <p:nvPr>
            <p:ph type="title"/>
          </p:nvPr>
        </p:nvSpPr>
        <p:spPr>
          <a:xfrm>
            <a:off x="2094179" y="549000"/>
            <a:ext cx="8035746" cy="882654"/>
          </a:xfrm>
        </p:spPr>
        <p:txBody>
          <a:bodyPr>
            <a:normAutofit/>
          </a:bodyPr>
          <a:lstStyle/>
          <a:p>
            <a:r>
              <a:rPr lang="en-US" dirty="0"/>
              <a:t>Encapsulation and Inheritance</a:t>
            </a:r>
          </a:p>
        </p:txBody>
      </p:sp>
      <p:sp>
        <p:nvSpPr>
          <p:cNvPr id="11" name="TextBox 10"/>
          <p:cNvSpPr txBox="1"/>
          <p:nvPr/>
        </p:nvSpPr>
        <p:spPr>
          <a:xfrm rot="18702437">
            <a:off x="4456998" y="4084014"/>
            <a:ext cx="1688043" cy="668361"/>
          </a:xfrm>
          <a:prstGeom prst="rect">
            <a:avLst/>
          </a:prstGeom>
          <a:noFill/>
          <a:ln w="12700">
            <a:noFill/>
          </a:ln>
        </p:spPr>
        <p:txBody>
          <a:bodyPr vert="horz" wrap="squar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b="1" dirty="0">
                <a:solidFill>
                  <a:schemeClr val="bg2"/>
                </a:solidFill>
              </a:rPr>
              <a:t>variables</a:t>
            </a:r>
            <a:endParaRPr lang="bg-BG" sz="2800" b="1" dirty="0">
              <a:solidFill>
                <a:schemeClr val="bg2"/>
              </a:solidFill>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3667" y="2425986"/>
            <a:ext cx="1900365" cy="1900365"/>
          </a:xfrm>
          <a:prstGeom prst="rect">
            <a:avLst/>
          </a:prstGeom>
        </p:spPr>
      </p:pic>
      <p:pic>
        <p:nvPicPr>
          <p:cNvPr id="3" name="Picture 2" descr="Image result for inheritance png">
            <a:extLst>
              <a:ext uri="{FF2B5EF4-FFF2-40B4-BE49-F238E27FC236}">
                <a16:creationId xmlns:a16="http://schemas.microsoft.com/office/drawing/2014/main" id="{CB43B3E2-1677-70C6-7459-192B362E95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01019" y="2844000"/>
            <a:ext cx="2197960" cy="235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09655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6F4388F-43A3-4542-AA3F-B0DFB5691CA7}"/>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856534" y="1385091"/>
            <a:ext cx="2478932" cy="2478932"/>
          </a:xfrm>
          <a:prstGeom prst="rect">
            <a:avLst/>
          </a:prstGeom>
        </p:spPr>
      </p:pic>
      <p:sp>
        <p:nvSpPr>
          <p:cNvPr id="7" name="Subtitle 6">
            <a:extLst>
              <a:ext uri="{FF2B5EF4-FFF2-40B4-BE49-F238E27FC236}">
                <a16:creationId xmlns:a16="http://schemas.microsoft.com/office/drawing/2014/main" id="{A6487C7E-8DD7-423A-89A5-326D0B0DF3E3}"/>
              </a:ext>
            </a:extLst>
          </p:cNvPr>
          <p:cNvSpPr>
            <a:spLocks noGrp="1"/>
          </p:cNvSpPr>
          <p:nvPr>
            <p:ph type="subTitle" sz="quarter" idx="11"/>
          </p:nvPr>
        </p:nvSpPr>
        <p:spPr/>
        <p:txBody>
          <a:bodyPr/>
          <a:lstStyle/>
          <a:p>
            <a:r>
              <a:rPr lang="en-US"/>
              <a:t>Access Modifiers</a:t>
            </a:r>
          </a:p>
        </p:txBody>
      </p:sp>
      <p:sp>
        <p:nvSpPr>
          <p:cNvPr id="5" name="Title 4">
            <a:extLst>
              <a:ext uri="{FF2B5EF4-FFF2-40B4-BE49-F238E27FC236}">
                <a16:creationId xmlns:a16="http://schemas.microsoft.com/office/drawing/2014/main" id="{35C37359-A412-4D0E-9DAA-B5E1934E74D6}"/>
              </a:ext>
            </a:extLst>
          </p:cNvPr>
          <p:cNvSpPr>
            <a:spLocks noGrp="1"/>
          </p:cNvSpPr>
          <p:nvPr>
            <p:ph type="title" sz="quarter" idx="10"/>
          </p:nvPr>
        </p:nvSpPr>
        <p:spPr/>
        <p:txBody>
          <a:bodyPr/>
          <a:lstStyle/>
          <a:p>
            <a:r>
              <a:rPr lang="en-US"/>
              <a:t>Visibility of Class Members</a:t>
            </a:r>
          </a:p>
        </p:txBody>
      </p:sp>
    </p:spTree>
    <p:extLst>
      <p:ext uri="{BB962C8B-B14F-4D97-AF65-F5344CB8AC3E}">
        <p14:creationId xmlns:p14="http://schemas.microsoft.com/office/powerpoint/2010/main" val="670111931"/>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7" name="Rectangle 3"/>
          <p:cNvSpPr>
            <a:spLocks noGrp="1" noChangeArrowheads="1"/>
          </p:cNvSpPr>
          <p:nvPr>
            <p:ph type="body" sz="quarter" idx="10"/>
          </p:nvPr>
        </p:nvSpPr>
        <p:spPr>
          <a:xfrm>
            <a:off x="2065510" y="1121144"/>
            <a:ext cx="9929724" cy="5362783"/>
          </a:xfrm>
        </p:spPr>
        <p:txBody>
          <a:bodyPr>
            <a:normAutofit/>
          </a:bodyPr>
          <a:lstStyle/>
          <a:p>
            <a:pPr>
              <a:buClr>
                <a:schemeClr val="tx1"/>
              </a:buClr>
            </a:pPr>
            <a:r>
              <a:rPr lang="en-US" sz="3500" dirty="0"/>
              <a:t>It's the main way to perform encapsulation and hide </a:t>
            </a:r>
            <a:br>
              <a:rPr lang="en-US" sz="3500" dirty="0"/>
            </a:br>
            <a:r>
              <a:rPr lang="en-US" sz="3500" dirty="0"/>
              <a:t>data from the outside world</a:t>
            </a:r>
          </a:p>
          <a:p>
            <a:pPr>
              <a:buClr>
                <a:schemeClr val="tx1"/>
              </a:buClr>
            </a:pPr>
            <a:endParaRPr lang="en-US" sz="3500" dirty="0"/>
          </a:p>
          <a:p>
            <a:pPr>
              <a:buClr>
                <a:schemeClr val="tx1"/>
              </a:buClr>
            </a:pPr>
            <a:endParaRPr lang="en-US" sz="3500" dirty="0"/>
          </a:p>
          <a:p>
            <a:pPr>
              <a:buClr>
                <a:schemeClr val="tx1"/>
              </a:buClr>
            </a:pPr>
            <a:endParaRPr lang="en-US" sz="3500" dirty="0"/>
          </a:p>
          <a:p>
            <a:pPr>
              <a:buClr>
                <a:schemeClr val="tx1"/>
              </a:buClr>
            </a:pPr>
            <a:endParaRPr lang="en-US" sz="3500" dirty="0"/>
          </a:p>
          <a:p>
            <a:pPr>
              <a:buClr>
                <a:schemeClr val="tx1"/>
              </a:buClr>
            </a:pPr>
            <a:r>
              <a:rPr lang="en-US" sz="3500" dirty="0"/>
              <a:t>The default field and method modifier is</a:t>
            </a:r>
            <a:r>
              <a:rPr lang="en-US" sz="3500" b="1" dirty="0">
                <a:solidFill>
                  <a:schemeClr val="bg1"/>
                </a:solidFill>
              </a:rPr>
              <a:t> </a:t>
            </a:r>
            <a:r>
              <a:rPr lang="en-US" sz="3500" b="1" dirty="0">
                <a:solidFill>
                  <a:schemeClr val="bg1"/>
                </a:solidFill>
                <a:latin typeface="Consolas" panose="020B0609020204030204" pitchFamily="49" charset="0"/>
              </a:rPr>
              <a:t>private</a:t>
            </a:r>
            <a:endParaRPr lang="en-US" sz="3500" dirty="0"/>
          </a:p>
        </p:txBody>
      </p:sp>
      <p:sp>
        <p:nvSpPr>
          <p:cNvPr id="804866" name="Rectangle 2"/>
          <p:cNvSpPr>
            <a:spLocks noGrp="1" noChangeArrowheads="1"/>
          </p:cNvSpPr>
          <p:nvPr>
            <p:ph type="title"/>
          </p:nvPr>
        </p:nvSpPr>
        <p:spPr/>
        <p:txBody>
          <a:bodyPr/>
          <a:lstStyle/>
          <a:p>
            <a:r>
              <a:rPr lang="en-GB" dirty="0"/>
              <a:t>Private Access Modifier</a:t>
            </a:r>
            <a:endParaRPr lang="bg-BG" dirty="0"/>
          </a:p>
        </p:txBody>
      </p:sp>
      <p:sp>
        <p:nvSpPr>
          <p:cNvPr id="9" name="Rectangle 8">
            <a:extLst>
              <a:ext uri="{FF2B5EF4-FFF2-40B4-BE49-F238E27FC236}">
                <a16:creationId xmlns:a16="http://schemas.microsoft.com/office/drawing/2014/main" id="{A4A5EF0E-CF88-4AB7-B05F-34E73BF07AB9}"/>
              </a:ext>
            </a:extLst>
          </p:cNvPr>
          <p:cNvSpPr>
            <a:spLocks noChangeArrowheads="1"/>
          </p:cNvSpPr>
          <p:nvPr/>
        </p:nvSpPr>
        <p:spPr bwMode="auto">
          <a:xfrm>
            <a:off x="2586000" y="3262589"/>
            <a:ext cx="4674790" cy="215525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private string name;</a:t>
            </a:r>
          </a:p>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Person (string name) {</a:t>
            </a:r>
          </a:p>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  this.name = name;</a:t>
            </a:r>
          </a:p>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a:t>
            </a:r>
          </a:p>
        </p:txBody>
      </p:sp>
      <p:sp>
        <p:nvSpPr>
          <p:cNvPr id="7" name="Slide Number">
            <a:extLst>
              <a:ext uri="{FF2B5EF4-FFF2-40B4-BE49-F238E27FC236}">
                <a16:creationId xmlns:a16="http://schemas.microsoft.com/office/drawing/2014/main" id="{8D83AB66-75B2-445E-956C-3DFFF69ED1C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11</a:t>
            </a:fld>
            <a:endParaRPr lang="en-US" dirty="0"/>
          </a:p>
        </p:txBody>
      </p:sp>
    </p:spTree>
    <p:extLst>
      <p:ext uri="{BB962C8B-B14F-4D97-AF65-F5344CB8AC3E}">
        <p14:creationId xmlns:p14="http://schemas.microsoft.com/office/powerpoint/2010/main" val="633445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48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7" name="Rectangle 3"/>
          <p:cNvSpPr>
            <a:spLocks noGrp="1" noChangeArrowheads="1"/>
          </p:cNvSpPr>
          <p:nvPr>
            <p:ph type="body" sz="quarter" idx="10"/>
          </p:nvPr>
        </p:nvSpPr>
        <p:spPr>
          <a:xfrm>
            <a:off x="1807503" y="960411"/>
            <a:ext cx="10129234" cy="5546589"/>
          </a:xfrm>
        </p:spPr>
        <p:txBody>
          <a:bodyPr>
            <a:normAutofit/>
          </a:bodyPr>
          <a:lstStyle/>
          <a:p>
            <a:r>
              <a:rPr lang="en-GB" sz="3200" dirty="0"/>
              <a:t>The most </a:t>
            </a:r>
            <a:r>
              <a:rPr lang="en-GB" sz="3200" b="1" dirty="0">
                <a:solidFill>
                  <a:schemeClr val="bg1"/>
                </a:solidFill>
              </a:rPr>
              <a:t>permissive</a:t>
            </a:r>
            <a:r>
              <a:rPr lang="en-GB" sz="3200" dirty="0"/>
              <a:t> access level</a:t>
            </a:r>
          </a:p>
          <a:p>
            <a:r>
              <a:rPr lang="en-GB" sz="3200" dirty="0"/>
              <a:t>There are </a:t>
            </a:r>
            <a:r>
              <a:rPr lang="en-GB" sz="3200" b="1" dirty="0">
                <a:solidFill>
                  <a:schemeClr val="bg1"/>
                </a:solidFill>
              </a:rPr>
              <a:t>no restrictions </a:t>
            </a:r>
            <a:r>
              <a:rPr lang="en-GB" sz="3200" dirty="0"/>
              <a:t>on accessing public</a:t>
            </a:r>
            <a:r>
              <a:rPr lang="bg-BG" sz="3200" dirty="0"/>
              <a:t> </a:t>
            </a:r>
            <a:r>
              <a:rPr lang="en-GB" sz="3200" dirty="0"/>
              <a:t>members</a:t>
            </a:r>
          </a:p>
          <a:p>
            <a:endParaRPr lang="en-GB" sz="3200" dirty="0"/>
          </a:p>
          <a:p>
            <a:endParaRPr lang="en-GB" sz="3200" dirty="0"/>
          </a:p>
          <a:p>
            <a:endParaRPr lang="en-GB" sz="3200" dirty="0"/>
          </a:p>
          <a:p>
            <a:endParaRPr lang="en-GB" sz="3200" dirty="0"/>
          </a:p>
          <a:p>
            <a:r>
              <a:rPr lang="en-GB" sz="3200" dirty="0"/>
              <a:t>To access class directly from a namespace</a:t>
            </a:r>
            <a:br>
              <a:rPr lang="en-GB" sz="3200" dirty="0"/>
            </a:br>
            <a:r>
              <a:rPr lang="en-GB" sz="3200" dirty="0"/>
              <a:t>use the </a:t>
            </a:r>
            <a:r>
              <a:rPr lang="en-GB" sz="3200" b="1" dirty="0">
                <a:solidFill>
                  <a:schemeClr val="bg1"/>
                </a:solidFill>
                <a:latin typeface="Consolas" panose="020B0609020204030204" pitchFamily="49" charset="0"/>
              </a:rPr>
              <a:t>using</a:t>
            </a:r>
            <a:r>
              <a:rPr lang="en-GB" sz="3200" dirty="0"/>
              <a:t> keyword to include the namespace</a:t>
            </a:r>
          </a:p>
        </p:txBody>
      </p:sp>
      <p:sp>
        <p:nvSpPr>
          <p:cNvPr id="804866" name="Rectangle 2"/>
          <p:cNvSpPr>
            <a:spLocks noGrp="1" noChangeArrowheads="1"/>
          </p:cNvSpPr>
          <p:nvPr>
            <p:ph type="title"/>
          </p:nvPr>
        </p:nvSpPr>
        <p:spPr/>
        <p:txBody>
          <a:bodyPr/>
          <a:lstStyle/>
          <a:p>
            <a:r>
              <a:rPr lang="en-GB" dirty="0"/>
              <a:t>Public Access Modifier</a:t>
            </a:r>
            <a:endParaRPr lang="bg-BG" dirty="0"/>
          </a:p>
        </p:txBody>
      </p:sp>
      <p:sp>
        <p:nvSpPr>
          <p:cNvPr id="7" name="Rectangle 6"/>
          <p:cNvSpPr>
            <a:spLocks noChangeArrowheads="1"/>
          </p:cNvSpPr>
          <p:nvPr/>
        </p:nvSpPr>
        <p:spPr bwMode="auto">
          <a:xfrm>
            <a:off x="2361000" y="2529000"/>
            <a:ext cx="6788148" cy="215525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public class Person {</a:t>
            </a:r>
          </a:p>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  </a:t>
            </a:r>
            <a:r>
              <a:rPr lang="en-US" sz="2397" b="1" noProof="1">
                <a:solidFill>
                  <a:schemeClr val="bg1"/>
                </a:solidFill>
                <a:latin typeface="Consolas" pitchFamily="49" charset="0"/>
                <a:cs typeface="Consolas" pitchFamily="49" charset="0"/>
              </a:rPr>
              <a:t>public</a:t>
            </a:r>
            <a:r>
              <a:rPr lang="en-US" sz="2397" b="1" noProof="1">
                <a:latin typeface="Consolas" pitchFamily="49" charset="0"/>
                <a:cs typeface="Consolas" pitchFamily="49" charset="0"/>
              </a:rPr>
              <a:t> string Name { get; set; }</a:t>
            </a:r>
          </a:p>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  </a:t>
            </a:r>
            <a:r>
              <a:rPr lang="en-US" sz="2397" b="1" noProof="1">
                <a:solidFill>
                  <a:schemeClr val="bg1"/>
                </a:solidFill>
                <a:latin typeface="Consolas" pitchFamily="49" charset="0"/>
                <a:cs typeface="Consolas" pitchFamily="49" charset="0"/>
              </a:rPr>
              <a:t>public</a:t>
            </a:r>
            <a:r>
              <a:rPr lang="en-US" sz="2397" b="1" noProof="1">
                <a:latin typeface="Consolas" pitchFamily="49" charset="0"/>
                <a:cs typeface="Consolas" pitchFamily="49" charset="0"/>
              </a:rPr>
              <a:t> int Age { get; set; }</a:t>
            </a:r>
          </a:p>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a:t>
            </a:r>
          </a:p>
        </p:txBody>
      </p:sp>
      <p:sp>
        <p:nvSpPr>
          <p:cNvPr id="8" name="Slide Number">
            <a:extLst>
              <a:ext uri="{FF2B5EF4-FFF2-40B4-BE49-F238E27FC236}">
                <a16:creationId xmlns:a16="http://schemas.microsoft.com/office/drawing/2014/main" id="{E043DCB0-C339-4A78-980F-656C49A12FF1}"/>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12</a:t>
            </a:fld>
            <a:endParaRPr lang="en-US" dirty="0"/>
          </a:p>
        </p:txBody>
      </p:sp>
    </p:spTree>
    <p:extLst>
      <p:ext uri="{BB962C8B-B14F-4D97-AF65-F5344CB8AC3E}">
        <p14:creationId xmlns:p14="http://schemas.microsoft.com/office/powerpoint/2010/main" val="682251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486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048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7" name="Rectangle 3"/>
          <p:cNvSpPr>
            <a:spLocks noGrp="1" noChangeArrowheads="1"/>
          </p:cNvSpPr>
          <p:nvPr>
            <p:ph type="body" sz="quarter" idx="10"/>
          </p:nvPr>
        </p:nvSpPr>
        <p:spPr/>
        <p:txBody>
          <a:bodyPr>
            <a:normAutofit/>
          </a:bodyPr>
          <a:lstStyle/>
          <a:p>
            <a:pPr>
              <a:buClr>
                <a:schemeClr val="tx1"/>
              </a:buClr>
            </a:pPr>
            <a:r>
              <a:rPr lang="en-US" sz="3400" b="1" dirty="0">
                <a:solidFill>
                  <a:schemeClr val="bg1"/>
                </a:solidFill>
                <a:latin typeface="Consolas" panose="020B0609020204030204" pitchFamily="49" charset="0"/>
              </a:rPr>
              <a:t>Internal</a:t>
            </a:r>
            <a:r>
              <a:rPr lang="en-US" sz="3400" dirty="0"/>
              <a:t> is the </a:t>
            </a:r>
            <a:r>
              <a:rPr lang="en-US" sz="3400" b="1" dirty="0">
                <a:solidFill>
                  <a:schemeClr val="bg1"/>
                </a:solidFill>
              </a:rPr>
              <a:t>default</a:t>
            </a:r>
            <a:r>
              <a:rPr lang="en-US" sz="3400" dirty="0"/>
              <a:t> class access modifier</a:t>
            </a:r>
          </a:p>
          <a:p>
            <a:endParaRPr lang="en-US" sz="3400" dirty="0"/>
          </a:p>
          <a:p>
            <a:endParaRPr lang="en-US" sz="3400" dirty="0"/>
          </a:p>
          <a:p>
            <a:pPr marL="0" indent="0">
              <a:buNone/>
            </a:pPr>
            <a:endParaRPr lang="en-US" sz="3400" dirty="0"/>
          </a:p>
          <a:p>
            <a:r>
              <a:rPr lang="en-US" sz="3400" dirty="0"/>
              <a:t>Accessible to any other class in the same project</a:t>
            </a:r>
          </a:p>
        </p:txBody>
      </p:sp>
      <p:sp>
        <p:nvSpPr>
          <p:cNvPr id="804866" name="Rectangle 2"/>
          <p:cNvSpPr>
            <a:spLocks noGrp="1" noChangeArrowheads="1"/>
          </p:cNvSpPr>
          <p:nvPr>
            <p:ph type="title"/>
          </p:nvPr>
        </p:nvSpPr>
        <p:spPr/>
        <p:txBody>
          <a:bodyPr/>
          <a:lstStyle/>
          <a:p>
            <a:r>
              <a:rPr lang="en-GB"/>
              <a:t>Internal Access Modifier</a:t>
            </a:r>
            <a:endParaRPr lang="bg-BG" dirty="0"/>
          </a:p>
        </p:txBody>
      </p:sp>
      <p:sp>
        <p:nvSpPr>
          <p:cNvPr id="8" name="Rectangle 7"/>
          <p:cNvSpPr>
            <a:spLocks noChangeArrowheads="1"/>
          </p:cNvSpPr>
          <p:nvPr/>
        </p:nvSpPr>
        <p:spPr bwMode="auto">
          <a:xfrm>
            <a:off x="2666596" y="1750717"/>
            <a:ext cx="6613592" cy="215525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class Person {</a:t>
            </a:r>
          </a:p>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   </a:t>
            </a:r>
            <a:r>
              <a:rPr lang="en-US" sz="2397" b="1" noProof="1">
                <a:solidFill>
                  <a:schemeClr val="bg1"/>
                </a:solidFill>
                <a:latin typeface="Consolas" pitchFamily="49" charset="0"/>
                <a:cs typeface="Consolas" pitchFamily="49" charset="0"/>
              </a:rPr>
              <a:t>internal</a:t>
            </a:r>
            <a:r>
              <a:rPr lang="en-US" sz="2397" b="1" noProof="1">
                <a:latin typeface="Consolas" pitchFamily="49" charset="0"/>
                <a:cs typeface="Consolas" pitchFamily="49" charset="0"/>
              </a:rPr>
              <a:t> string Name { get; set; }</a:t>
            </a:r>
          </a:p>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   </a:t>
            </a:r>
            <a:r>
              <a:rPr lang="en-US" sz="2397" b="1" noProof="1">
                <a:solidFill>
                  <a:schemeClr val="bg1"/>
                </a:solidFill>
                <a:latin typeface="Consolas" pitchFamily="49" charset="0"/>
                <a:cs typeface="Consolas" pitchFamily="49" charset="0"/>
              </a:rPr>
              <a:t>internal</a:t>
            </a:r>
            <a:r>
              <a:rPr lang="en-US" sz="2397" b="1" noProof="1">
                <a:latin typeface="Consolas" pitchFamily="49" charset="0"/>
                <a:cs typeface="Consolas" pitchFamily="49" charset="0"/>
              </a:rPr>
              <a:t> int Age { get; set; }</a:t>
            </a:r>
          </a:p>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a:t>
            </a:r>
          </a:p>
        </p:txBody>
      </p:sp>
      <p:sp>
        <p:nvSpPr>
          <p:cNvPr id="9" name="Rectangle 8"/>
          <p:cNvSpPr>
            <a:spLocks noChangeArrowheads="1"/>
          </p:cNvSpPr>
          <p:nvPr/>
        </p:nvSpPr>
        <p:spPr bwMode="auto">
          <a:xfrm>
            <a:off x="2666596" y="4573488"/>
            <a:ext cx="6613592" cy="110970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Team rm = new Team("Real");</a:t>
            </a:r>
          </a:p>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rm.Name</a:t>
            </a:r>
            <a:r>
              <a:rPr lang="bg-BG" sz="2397" b="1" noProof="1">
                <a:latin typeface="Consolas" pitchFamily="49" charset="0"/>
                <a:cs typeface="Consolas" pitchFamily="49" charset="0"/>
              </a:rPr>
              <a:t> = </a:t>
            </a:r>
            <a:r>
              <a:rPr lang="en-US" sz="2397" b="1" noProof="1">
                <a:latin typeface="Consolas" pitchFamily="49" charset="0"/>
                <a:cs typeface="Consolas" pitchFamily="49" charset="0"/>
              </a:rPr>
              <a:t>"Real Madrid";</a:t>
            </a:r>
          </a:p>
        </p:txBody>
      </p:sp>
      <p:sp>
        <p:nvSpPr>
          <p:cNvPr id="10" name="Slide Number">
            <a:extLst>
              <a:ext uri="{FF2B5EF4-FFF2-40B4-BE49-F238E27FC236}">
                <a16:creationId xmlns:a16="http://schemas.microsoft.com/office/drawing/2014/main" id="{8614A2B5-B2C3-4281-BB5B-646A223DAA47}"/>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13</a:t>
            </a:fld>
            <a:endParaRPr lang="en-US" dirty="0"/>
          </a:p>
        </p:txBody>
      </p:sp>
    </p:spTree>
    <p:extLst>
      <p:ext uri="{BB962C8B-B14F-4D97-AF65-F5344CB8AC3E}">
        <p14:creationId xmlns:p14="http://schemas.microsoft.com/office/powerpoint/2010/main" val="4153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4867">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duotone>
              <a:schemeClr val="accent6">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385755" y="1395700"/>
            <a:ext cx="3373598" cy="2307541"/>
          </a:xfrm>
          <a:prstGeom prst="rect">
            <a:avLst/>
          </a:prstGeom>
        </p:spPr>
      </p:pic>
      <p:sp>
        <p:nvSpPr>
          <p:cNvPr id="4" name="Title 3">
            <a:extLst>
              <a:ext uri="{FF2B5EF4-FFF2-40B4-BE49-F238E27FC236}">
                <a16:creationId xmlns:a16="http://schemas.microsoft.com/office/drawing/2014/main" id="{5C0FAF6E-C42A-478B-AB1F-E5FD2BBCC702}"/>
              </a:ext>
            </a:extLst>
          </p:cNvPr>
          <p:cNvSpPr>
            <a:spLocks noGrp="1"/>
          </p:cNvSpPr>
          <p:nvPr>
            <p:ph type="title" sz="quarter" idx="10"/>
          </p:nvPr>
        </p:nvSpPr>
        <p:spPr/>
        <p:txBody>
          <a:bodyPr/>
          <a:lstStyle/>
          <a:p>
            <a:r>
              <a:rPr lang="en-US"/>
              <a:t>Validation</a:t>
            </a:r>
          </a:p>
        </p:txBody>
      </p:sp>
    </p:spTree>
    <p:extLst>
      <p:ext uri="{BB962C8B-B14F-4D97-AF65-F5344CB8AC3E}">
        <p14:creationId xmlns:p14="http://schemas.microsoft.com/office/powerpoint/2010/main" val="57810022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78788438-F45B-46AD-836C-503A1426DFCC}"/>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
        <p:nvSpPr>
          <p:cNvPr id="3" name="Content Placeholder 2"/>
          <p:cNvSpPr>
            <a:spLocks noGrp="1"/>
          </p:cNvSpPr>
          <p:nvPr>
            <p:ph type="body" sz="quarter" idx="10"/>
          </p:nvPr>
        </p:nvSpPr>
        <p:spPr/>
        <p:txBody>
          <a:bodyPr>
            <a:normAutofit lnSpcReduction="10000"/>
          </a:bodyPr>
          <a:lstStyle/>
          <a:p>
            <a:r>
              <a:rPr lang="en-US" dirty="0"/>
              <a:t>Setters are a good place for simple </a:t>
            </a:r>
            <a:r>
              <a:rPr lang="en-US" b="1" dirty="0">
                <a:solidFill>
                  <a:schemeClr val="bg1"/>
                </a:solidFill>
              </a:rPr>
              <a:t>data</a:t>
            </a:r>
            <a:r>
              <a:rPr lang="en-US" dirty="0">
                <a:solidFill>
                  <a:schemeClr val="bg1"/>
                </a:solidFill>
              </a:rPr>
              <a:t> </a:t>
            </a:r>
            <a:r>
              <a:rPr lang="en-US" b="1" dirty="0">
                <a:solidFill>
                  <a:schemeClr val="bg1"/>
                </a:solidFill>
              </a:rPr>
              <a:t>validation</a:t>
            </a:r>
          </a:p>
          <a:p>
            <a:endParaRPr lang="en-US" dirty="0"/>
          </a:p>
          <a:p>
            <a:endParaRPr lang="en-US" dirty="0"/>
          </a:p>
          <a:p>
            <a:endParaRPr lang="en-US" dirty="0"/>
          </a:p>
          <a:p>
            <a:endParaRPr lang="en-US" dirty="0"/>
          </a:p>
          <a:p>
            <a:endParaRPr lang="en-US" dirty="0"/>
          </a:p>
          <a:p>
            <a:pPr>
              <a:spcAft>
                <a:spcPts val="1200"/>
              </a:spcAft>
            </a:pPr>
            <a:endParaRPr lang="en-US" dirty="0"/>
          </a:p>
          <a:p>
            <a:r>
              <a:rPr lang="en-US" dirty="0"/>
              <a:t>Callers of your methods should take care of </a:t>
            </a:r>
            <a:r>
              <a:rPr lang="en-US" b="1" dirty="0">
                <a:solidFill>
                  <a:schemeClr val="bg1"/>
                </a:solidFill>
              </a:rPr>
              <a:t>handling</a:t>
            </a:r>
            <a:r>
              <a:rPr lang="en-US" dirty="0"/>
              <a:t> exceptions</a:t>
            </a:r>
            <a:endParaRPr lang="bg-BG" dirty="0"/>
          </a:p>
        </p:txBody>
      </p:sp>
      <p:sp>
        <p:nvSpPr>
          <p:cNvPr id="2" name="Title 1"/>
          <p:cNvSpPr>
            <a:spLocks noGrp="1"/>
          </p:cNvSpPr>
          <p:nvPr>
            <p:ph type="title"/>
          </p:nvPr>
        </p:nvSpPr>
        <p:spPr/>
        <p:txBody>
          <a:bodyPr/>
          <a:lstStyle/>
          <a:p>
            <a:r>
              <a:rPr lang="en-US" dirty="0"/>
              <a:t>Validation (1)</a:t>
            </a:r>
            <a:endParaRPr lang="bg-BG" dirty="0"/>
          </a:p>
        </p:txBody>
      </p:sp>
      <p:sp>
        <p:nvSpPr>
          <p:cNvPr id="8" name="Text Placeholder 5"/>
          <p:cNvSpPr txBox="1">
            <a:spLocks/>
          </p:cNvSpPr>
          <p:nvPr/>
        </p:nvSpPr>
        <p:spPr>
          <a:xfrm>
            <a:off x="782320" y="1824307"/>
            <a:ext cx="8310879" cy="3723564"/>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public double Salary {</a:t>
            </a:r>
          </a:p>
          <a:p>
            <a:r>
              <a:rPr lang="en-US" dirty="0"/>
              <a:t>  get { return this.salary }</a:t>
            </a:r>
          </a:p>
          <a:p>
            <a:r>
              <a:rPr lang="en-US" dirty="0"/>
              <a:t>  set {</a:t>
            </a:r>
          </a:p>
          <a:p>
            <a:r>
              <a:rPr lang="en-US" dirty="0"/>
              <a:t>    </a:t>
            </a:r>
            <a:r>
              <a:rPr lang="en-US" dirty="0">
                <a:solidFill>
                  <a:schemeClr val="bg1"/>
                </a:solidFill>
              </a:rPr>
              <a:t>if</a:t>
            </a:r>
            <a:r>
              <a:rPr lang="en-US" dirty="0"/>
              <a:t> (</a:t>
            </a:r>
            <a:r>
              <a:rPr lang="en-US" dirty="0">
                <a:solidFill>
                  <a:schemeClr val="bg1"/>
                </a:solidFill>
              </a:rPr>
              <a:t>value &lt; 650</a:t>
            </a:r>
            <a:r>
              <a:rPr lang="en-US" dirty="0"/>
              <a:t>)</a:t>
            </a:r>
          </a:p>
          <a:p>
            <a:r>
              <a:rPr lang="en-US" dirty="0"/>
              <a:t>      throw new </a:t>
            </a:r>
            <a:r>
              <a:rPr lang="en-US" dirty="0">
                <a:solidFill>
                  <a:schemeClr val="bg1"/>
                </a:solidFill>
              </a:rPr>
              <a:t>ArgumentException</a:t>
            </a:r>
            <a:r>
              <a:rPr lang="en-US" dirty="0"/>
              <a:t>("...");</a:t>
            </a:r>
          </a:p>
          <a:p>
            <a:r>
              <a:rPr lang="en-US" dirty="0"/>
              <a:t>    this.salary = value; }</a:t>
            </a:r>
          </a:p>
          <a:p>
            <a:r>
              <a:rPr lang="en-US" dirty="0"/>
              <a:t>}</a:t>
            </a:r>
          </a:p>
        </p:txBody>
      </p:sp>
      <p:sp>
        <p:nvSpPr>
          <p:cNvPr id="10" name="AutoShape 6"/>
          <p:cNvSpPr>
            <a:spLocks noChangeArrowheads="1"/>
          </p:cNvSpPr>
          <p:nvPr/>
        </p:nvSpPr>
        <p:spPr bwMode="auto">
          <a:xfrm>
            <a:off x="5907911" y="3273418"/>
            <a:ext cx="2758569" cy="668662"/>
          </a:xfrm>
          <a:prstGeom prst="wedgeRoundRectCallout">
            <a:avLst>
              <a:gd name="adj1" fmla="val -56452"/>
              <a:gd name="adj2" fmla="val 5331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Throw </a:t>
            </a:r>
            <a:r>
              <a:rPr lang="en-US" sz="2400" b="1" dirty="0">
                <a:solidFill>
                  <a:schemeClr val="bg1"/>
                </a:solidFill>
              </a:rPr>
              <a:t>exceptions</a:t>
            </a:r>
            <a:endParaRPr lang="en-US" sz="2400" b="1" noProof="1">
              <a:solidFill>
                <a:schemeClr val="bg1"/>
              </a:solidFill>
            </a:endParaRPr>
          </a:p>
        </p:txBody>
      </p:sp>
    </p:spTree>
    <p:extLst>
      <p:ext uri="{BB962C8B-B14F-4D97-AF65-F5344CB8AC3E}">
        <p14:creationId xmlns:p14="http://schemas.microsoft.com/office/powerpoint/2010/main" val="34480551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A5E1BDB7-DFC7-4AAA-88EA-76212635FB5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
        <p:nvSpPr>
          <p:cNvPr id="3" name="Content Placeholder 2"/>
          <p:cNvSpPr>
            <a:spLocks noGrp="1"/>
          </p:cNvSpPr>
          <p:nvPr>
            <p:ph type="body" sz="quarter" idx="10"/>
          </p:nvPr>
        </p:nvSpPr>
        <p:spPr/>
        <p:txBody>
          <a:bodyPr>
            <a:normAutofit/>
          </a:bodyPr>
          <a:lstStyle/>
          <a:p>
            <a:r>
              <a:rPr lang="en-US" dirty="0"/>
              <a:t>Constructors use </a:t>
            </a:r>
            <a:r>
              <a:rPr lang="en-US" b="1" dirty="0">
                <a:solidFill>
                  <a:schemeClr val="bg1"/>
                </a:solidFill>
              </a:rPr>
              <a:t>private setters</a:t>
            </a:r>
            <a:r>
              <a:rPr lang="en-US" dirty="0"/>
              <a:t> with validation logic</a:t>
            </a:r>
          </a:p>
          <a:p>
            <a:endParaRPr lang="en-US" dirty="0"/>
          </a:p>
          <a:p>
            <a:endParaRPr lang="en-US" dirty="0"/>
          </a:p>
          <a:p>
            <a:endParaRPr lang="en-US" dirty="0"/>
          </a:p>
          <a:p>
            <a:endParaRPr lang="en-US" dirty="0"/>
          </a:p>
          <a:p>
            <a:endParaRPr lang="en-US" dirty="0"/>
          </a:p>
          <a:p>
            <a:endParaRPr lang="en-US" dirty="0"/>
          </a:p>
          <a:p>
            <a:r>
              <a:rPr lang="en-US" dirty="0"/>
              <a:t>Guarantee </a:t>
            </a:r>
            <a:r>
              <a:rPr lang="en-US" b="1" dirty="0">
                <a:solidFill>
                  <a:schemeClr val="bg1"/>
                </a:solidFill>
              </a:rPr>
              <a:t>valid state </a:t>
            </a:r>
            <a:r>
              <a:rPr lang="en-US" dirty="0"/>
              <a:t>of the object after its creation</a:t>
            </a:r>
            <a:endParaRPr lang="bg-BG" dirty="0"/>
          </a:p>
        </p:txBody>
      </p:sp>
      <p:sp>
        <p:nvSpPr>
          <p:cNvPr id="2" name="Title 1"/>
          <p:cNvSpPr>
            <a:spLocks noGrp="1"/>
          </p:cNvSpPr>
          <p:nvPr>
            <p:ph type="title"/>
          </p:nvPr>
        </p:nvSpPr>
        <p:spPr/>
        <p:txBody>
          <a:bodyPr/>
          <a:lstStyle/>
          <a:p>
            <a:r>
              <a:rPr lang="en-US"/>
              <a:t>Validation (2)</a:t>
            </a:r>
            <a:endParaRPr lang="bg-BG" dirty="0"/>
          </a:p>
        </p:txBody>
      </p:sp>
      <p:sp>
        <p:nvSpPr>
          <p:cNvPr id="8" name="Text Placeholder 5"/>
          <p:cNvSpPr txBox="1">
            <a:spLocks/>
          </p:cNvSpPr>
          <p:nvPr/>
        </p:nvSpPr>
        <p:spPr>
          <a:xfrm>
            <a:off x="741000" y="2098726"/>
            <a:ext cx="9003436" cy="3723564"/>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public Person(string firstName, string lastName, </a:t>
            </a:r>
          </a:p>
          <a:p>
            <a:r>
              <a:rPr lang="en-US" dirty="0"/>
              <a:t>              int age, double salary) {</a:t>
            </a:r>
          </a:p>
          <a:p>
            <a:r>
              <a:rPr lang="en-US" dirty="0"/>
              <a:t>  this.FirstName = firstName;</a:t>
            </a:r>
          </a:p>
          <a:p>
            <a:r>
              <a:rPr lang="en-US" dirty="0"/>
              <a:t>  this.LastName = lastName;</a:t>
            </a:r>
          </a:p>
          <a:p>
            <a:r>
              <a:rPr lang="en-US" dirty="0"/>
              <a:t>  this.Age = age;</a:t>
            </a:r>
          </a:p>
          <a:p>
            <a:r>
              <a:rPr lang="en-US" dirty="0"/>
              <a:t>  this.Salary = salary;</a:t>
            </a:r>
          </a:p>
          <a:p>
            <a:r>
              <a:rPr lang="en-US" dirty="0"/>
              <a:t>}</a:t>
            </a:r>
          </a:p>
        </p:txBody>
      </p:sp>
      <p:sp>
        <p:nvSpPr>
          <p:cNvPr id="7" name="AutoShape 6"/>
          <p:cNvSpPr>
            <a:spLocks noChangeArrowheads="1"/>
          </p:cNvSpPr>
          <p:nvPr/>
        </p:nvSpPr>
        <p:spPr bwMode="auto">
          <a:xfrm>
            <a:off x="6498630" y="3210190"/>
            <a:ext cx="2879050" cy="863969"/>
          </a:xfrm>
          <a:prstGeom prst="wedgeRoundRectCallout">
            <a:avLst>
              <a:gd name="adj1" fmla="val -41638"/>
              <a:gd name="adj2" fmla="val 347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Validation happens inside the setter</a:t>
            </a:r>
            <a:endParaRPr lang="en-US" sz="2400" b="1" noProof="1">
              <a:solidFill>
                <a:srgbClr val="FFFFFF"/>
              </a:solidFill>
            </a:endParaRPr>
          </a:p>
        </p:txBody>
      </p:sp>
    </p:spTree>
    <p:extLst>
      <p:ext uri="{BB962C8B-B14F-4D97-AF65-F5344CB8AC3E}">
        <p14:creationId xmlns:p14="http://schemas.microsoft.com/office/powerpoint/2010/main" val="5039933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439" y="1447800"/>
            <a:ext cx="2565126" cy="923330"/>
          </a:xfrm>
          <a:prstGeom prst="rect">
            <a:avLst/>
          </a:prstGeom>
          <a:noFill/>
        </p:spPr>
        <p:txBody>
          <a:bodyPr wrap="none" lIns="91440" tIns="45720" rIns="91440" bIns="45720">
            <a:spAutoFit/>
          </a:bodyPr>
          <a:lstStyle/>
          <a:p>
            <a:pPr algn="ctr"/>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ANIMAL</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3439" y="2743200"/>
            <a:ext cx="1143000" cy="1143000"/>
          </a:xfrm>
          <a:prstGeom prst="rect">
            <a:avLst/>
          </a:prstGeom>
        </p:spPr>
      </p:pic>
      <p:cxnSp>
        <p:nvCxnSpPr>
          <p:cNvPr id="11" name="Straight Connector 10"/>
          <p:cNvCxnSpPr>
            <a:endCxn id="6" idx="0"/>
          </p:cNvCxnSpPr>
          <p:nvPr/>
        </p:nvCxnSpPr>
        <p:spPr>
          <a:xfrm flipH="1">
            <a:off x="5384940" y="2231960"/>
            <a:ext cx="406261" cy="511240"/>
          </a:xfrm>
          <a:prstGeom prst="line">
            <a:avLst/>
          </a:prstGeom>
          <a:ln w="76200">
            <a:solidFill>
              <a:schemeClr val="bg2"/>
            </a:solidFill>
          </a:ln>
        </p:spPr>
        <p:style>
          <a:lnRef idx="1">
            <a:schemeClr val="accent6"/>
          </a:lnRef>
          <a:fillRef idx="0">
            <a:schemeClr val="accent6"/>
          </a:fillRef>
          <a:effectRef idx="0">
            <a:schemeClr val="accent6"/>
          </a:effectRef>
          <a:fontRef idx="minor">
            <a:schemeClr val="tx1"/>
          </a:fontRef>
        </p:style>
      </p:cxnSp>
      <p:cxnSp>
        <p:nvCxnSpPr>
          <p:cNvPr id="16" name="Straight Connector 15"/>
          <p:cNvCxnSpPr/>
          <p:nvPr/>
        </p:nvCxnSpPr>
        <p:spPr>
          <a:xfrm>
            <a:off x="6381753" y="2231960"/>
            <a:ext cx="406261" cy="511240"/>
          </a:xfrm>
          <a:prstGeom prst="line">
            <a:avLst/>
          </a:prstGeom>
          <a:ln w="76200">
            <a:solidFill>
              <a:schemeClr val="bg2"/>
            </a:solidFill>
          </a:ln>
        </p:spPr>
        <p:style>
          <a:lnRef idx="1">
            <a:schemeClr val="accent6"/>
          </a:lnRef>
          <a:fillRef idx="0">
            <a:schemeClr val="accent6"/>
          </a:fillRef>
          <a:effectRef idx="0">
            <a:schemeClr val="accent6"/>
          </a:effectRef>
          <a:fontRef idx="minor">
            <a:schemeClr val="tx1"/>
          </a:fontRef>
        </p:style>
      </p:cxn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254614" y="2819402"/>
            <a:ext cx="1066799" cy="1066799"/>
          </a:xfrm>
          <a:prstGeom prst="rect">
            <a:avLst/>
          </a:prstGeom>
        </p:spPr>
      </p:pic>
      <p:sp>
        <p:nvSpPr>
          <p:cNvPr id="9" name="Subtitle 8">
            <a:extLst>
              <a:ext uri="{FF2B5EF4-FFF2-40B4-BE49-F238E27FC236}">
                <a16:creationId xmlns:a16="http://schemas.microsoft.com/office/drawing/2014/main" id="{3A2D6FCF-021B-475C-8FD1-AE9A658E4FCD}"/>
              </a:ext>
            </a:extLst>
          </p:cNvPr>
          <p:cNvSpPr>
            <a:spLocks noGrp="1"/>
          </p:cNvSpPr>
          <p:nvPr>
            <p:ph type="subTitle" sz="quarter" idx="11"/>
          </p:nvPr>
        </p:nvSpPr>
        <p:spPr/>
        <p:txBody>
          <a:bodyPr/>
          <a:lstStyle/>
          <a:p>
            <a:r>
              <a:rPr lang="en-US" dirty="0"/>
              <a:t>Extending Classes</a:t>
            </a:r>
          </a:p>
        </p:txBody>
      </p:sp>
      <p:sp>
        <p:nvSpPr>
          <p:cNvPr id="7" name="Title 6">
            <a:extLst>
              <a:ext uri="{FF2B5EF4-FFF2-40B4-BE49-F238E27FC236}">
                <a16:creationId xmlns:a16="http://schemas.microsoft.com/office/drawing/2014/main" id="{80D50367-B92C-4E2F-9B82-63F9997B606A}"/>
              </a:ext>
            </a:extLst>
          </p:cNvPr>
          <p:cNvSpPr>
            <a:spLocks noGrp="1"/>
          </p:cNvSpPr>
          <p:nvPr>
            <p:ph type="title" sz="quarter" idx="10"/>
          </p:nvPr>
        </p:nvSpPr>
        <p:spPr/>
        <p:txBody>
          <a:bodyPr/>
          <a:lstStyle/>
          <a:p>
            <a:r>
              <a:rPr lang="en-US" dirty="0"/>
              <a:t>Inheritance</a:t>
            </a:r>
          </a:p>
        </p:txBody>
      </p:sp>
    </p:spTree>
    <p:extLst>
      <p:ext uri="{BB962C8B-B14F-4D97-AF65-F5344CB8AC3E}">
        <p14:creationId xmlns:p14="http://schemas.microsoft.com/office/powerpoint/2010/main" val="261282533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3" name="Rectangle 3"/>
          <p:cNvSpPr>
            <a:spLocks noGrp="1" noChangeArrowheads="1"/>
          </p:cNvSpPr>
          <p:nvPr>
            <p:ph type="body" sz="quarter" idx="10"/>
          </p:nvPr>
        </p:nvSpPr>
        <p:spPr>
          <a:xfrm>
            <a:off x="2062766" y="960411"/>
            <a:ext cx="10129234" cy="5546589"/>
          </a:xfrm>
        </p:spPr>
        <p:txBody>
          <a:bodyPr>
            <a:normAutofit/>
          </a:bodyPr>
          <a:lstStyle/>
          <a:p>
            <a:pPr>
              <a:lnSpc>
                <a:spcPct val="110000"/>
              </a:lnSpc>
              <a:buClr>
                <a:schemeClr val="tx1"/>
              </a:buClr>
            </a:pPr>
            <a:r>
              <a:rPr lang="en-US" b="1" dirty="0">
                <a:solidFill>
                  <a:schemeClr val="bg1"/>
                </a:solidFill>
              </a:rPr>
              <a:t>Superclass</a:t>
            </a:r>
            <a:r>
              <a:rPr lang="en-US" dirty="0"/>
              <a:t> - Parent class, Base Class</a:t>
            </a:r>
          </a:p>
          <a:p>
            <a:pPr lvl="1">
              <a:lnSpc>
                <a:spcPct val="110000"/>
              </a:lnSpc>
              <a:buClr>
                <a:schemeClr val="tx1"/>
              </a:buClr>
            </a:pPr>
            <a:r>
              <a:rPr lang="en-US" dirty="0"/>
              <a:t>The class giving its </a:t>
            </a:r>
            <a:r>
              <a:rPr lang="en-US" b="1" dirty="0">
                <a:solidFill>
                  <a:schemeClr val="bg1"/>
                </a:solidFill>
              </a:rPr>
              <a:t>members</a:t>
            </a:r>
            <a:r>
              <a:rPr lang="en-US" dirty="0"/>
              <a:t> to its </a:t>
            </a:r>
            <a:r>
              <a:rPr lang="en-US" b="1" dirty="0">
                <a:solidFill>
                  <a:schemeClr val="bg1"/>
                </a:solidFill>
              </a:rPr>
              <a:t>child class</a:t>
            </a:r>
            <a:endParaRPr lang="bg-BG" b="1" dirty="0">
              <a:solidFill>
                <a:schemeClr val="bg1"/>
              </a:solidFill>
            </a:endParaRPr>
          </a:p>
          <a:p>
            <a:pPr>
              <a:lnSpc>
                <a:spcPct val="110000"/>
              </a:lnSpc>
              <a:buClr>
                <a:schemeClr val="tx1"/>
              </a:buClr>
            </a:pPr>
            <a:r>
              <a:rPr lang="en-US" b="1" dirty="0">
                <a:solidFill>
                  <a:schemeClr val="bg1"/>
                </a:solidFill>
              </a:rPr>
              <a:t>Subclass </a:t>
            </a:r>
            <a:r>
              <a:rPr lang="en-US" dirty="0"/>
              <a:t>- </a:t>
            </a:r>
            <a:r>
              <a:rPr lang="en-US" b="1" dirty="0">
                <a:solidFill>
                  <a:schemeClr val="bg1"/>
                </a:solidFill>
              </a:rPr>
              <a:t>Child</a:t>
            </a:r>
            <a:r>
              <a:rPr lang="en-US" dirty="0"/>
              <a:t> class, </a:t>
            </a:r>
            <a:r>
              <a:rPr lang="en-US" b="1" dirty="0">
                <a:solidFill>
                  <a:schemeClr val="bg1"/>
                </a:solidFill>
              </a:rPr>
              <a:t>Derived class</a:t>
            </a:r>
          </a:p>
          <a:p>
            <a:pPr lvl="1">
              <a:lnSpc>
                <a:spcPct val="110000"/>
              </a:lnSpc>
            </a:pPr>
            <a:r>
              <a:rPr lang="en-US" dirty="0"/>
              <a:t>The class taking members from its base class</a:t>
            </a:r>
            <a:endParaRPr lang="en-US" dirty="0">
              <a:solidFill>
                <a:schemeClr val="tx2">
                  <a:lumMod val="75000"/>
                </a:schemeClr>
              </a:solidFill>
            </a:endParaRPr>
          </a:p>
        </p:txBody>
      </p:sp>
      <p:sp>
        <p:nvSpPr>
          <p:cNvPr id="1233922" name="Rectangle 2"/>
          <p:cNvSpPr>
            <a:spLocks noGrp="1" noChangeArrowheads="1"/>
          </p:cNvSpPr>
          <p:nvPr>
            <p:ph type="title"/>
          </p:nvPr>
        </p:nvSpPr>
        <p:spPr/>
        <p:txBody>
          <a:bodyPr/>
          <a:lstStyle/>
          <a:p>
            <a:r>
              <a:rPr lang="en-US" dirty="0"/>
              <a:t>Inheritance</a:t>
            </a:r>
            <a:endParaRPr lang="bg-BG" dirty="0"/>
          </a:p>
        </p:txBody>
      </p:sp>
      <p:sp>
        <p:nvSpPr>
          <p:cNvPr id="5" name="Rectangle: Rounded Corners 4"/>
          <p:cNvSpPr>
            <a:spLocks noChangeArrowheads="1"/>
          </p:cNvSpPr>
          <p:nvPr/>
        </p:nvSpPr>
        <p:spPr bwMode="auto">
          <a:xfrm>
            <a:off x="5415086" y="4189436"/>
            <a:ext cx="2559044" cy="646986"/>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GB" sz="3200" b="1" noProof="1">
                <a:solidFill>
                  <a:schemeClr val="bg2"/>
                </a:solidFill>
                <a:effectLst>
                  <a:outerShdw blurRad="38100" dist="38100" dir="2700000" algn="tl">
                    <a:srgbClr val="000000">
                      <a:alpha val="43137"/>
                    </a:srgbClr>
                  </a:outerShdw>
                </a:effectLst>
              </a:rPr>
              <a:t>Superclass</a:t>
            </a:r>
            <a:endParaRPr lang="en-GB" sz="2400" b="1" noProof="1">
              <a:solidFill>
                <a:schemeClr val="bg2"/>
              </a:solidFill>
              <a:effectLst>
                <a:outerShdw blurRad="38100" dist="38100" dir="2700000" algn="tl">
                  <a:srgbClr val="000000">
                    <a:alpha val="43137"/>
                  </a:srgbClr>
                </a:outerShdw>
              </a:effectLst>
            </a:endParaRPr>
          </a:p>
        </p:txBody>
      </p:sp>
      <p:sp>
        <p:nvSpPr>
          <p:cNvPr id="6" name="Rectangle: Rounded Corners 5"/>
          <p:cNvSpPr>
            <a:spLocks noChangeArrowheads="1"/>
          </p:cNvSpPr>
          <p:nvPr/>
        </p:nvSpPr>
        <p:spPr bwMode="auto">
          <a:xfrm>
            <a:off x="5415086" y="5574096"/>
            <a:ext cx="2559044" cy="646986"/>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3200" b="1" noProof="1">
                <a:solidFill>
                  <a:schemeClr val="bg2"/>
                </a:solidFill>
                <a:effectLst>
                  <a:outerShdw blurRad="38100" dist="38100" dir="2700000" algn="tl">
                    <a:srgbClr val="000000">
                      <a:alpha val="43137"/>
                    </a:srgbClr>
                  </a:outerShdw>
                </a:effectLst>
              </a:rPr>
              <a:t>Subclass</a:t>
            </a:r>
          </a:p>
        </p:txBody>
      </p:sp>
      <p:sp>
        <p:nvSpPr>
          <p:cNvPr id="9" name="AutoShape 6"/>
          <p:cNvSpPr>
            <a:spLocks noChangeArrowheads="1"/>
          </p:cNvSpPr>
          <p:nvPr/>
        </p:nvSpPr>
        <p:spPr bwMode="auto">
          <a:xfrm>
            <a:off x="3396000" y="5386811"/>
            <a:ext cx="1482074" cy="510778"/>
          </a:xfrm>
          <a:prstGeom prst="wedgeRoundRectCallout">
            <a:avLst>
              <a:gd name="adj1" fmla="val 68506"/>
              <a:gd name="adj2" fmla="val 5257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Derived</a:t>
            </a:r>
            <a:endParaRPr lang="bg-BG" sz="2400" b="1" dirty="0">
              <a:solidFill>
                <a:schemeClr val="bg2"/>
              </a:solidFill>
              <a:effectLst>
                <a:outerShdw blurRad="38100" dist="38100" dir="2700000" algn="tl">
                  <a:srgbClr val="000000">
                    <a:alpha val="43137"/>
                  </a:srgbClr>
                </a:outerShdw>
              </a:effectLst>
            </a:endParaRPr>
          </a:p>
        </p:txBody>
      </p:sp>
      <p:sp>
        <p:nvSpPr>
          <p:cNvPr id="10" name="AutoShape 6"/>
          <p:cNvSpPr>
            <a:spLocks noChangeArrowheads="1"/>
          </p:cNvSpPr>
          <p:nvPr/>
        </p:nvSpPr>
        <p:spPr bwMode="auto">
          <a:xfrm>
            <a:off x="8526000" y="3789000"/>
            <a:ext cx="1201085" cy="510778"/>
          </a:xfrm>
          <a:prstGeom prst="wedgeRoundRectCallout">
            <a:avLst>
              <a:gd name="adj1" fmla="val -66987"/>
              <a:gd name="adj2" fmla="val 60005"/>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a:solidFill>
                  <a:schemeClr val="bg2"/>
                </a:solidFill>
                <a:effectLst>
                  <a:outerShdw blurRad="38100" dist="38100" dir="2700000" algn="tl">
                    <a:srgbClr val="000000">
                      <a:alpha val="43137"/>
                    </a:srgbClr>
                  </a:outerShdw>
                </a:effectLst>
              </a:rPr>
              <a:t>Base</a:t>
            </a:r>
            <a:endParaRPr lang="bg-BG" sz="2400" b="1" dirty="0">
              <a:solidFill>
                <a:schemeClr val="bg2"/>
              </a:solidFill>
              <a:effectLst>
                <a:outerShdw blurRad="38100" dist="38100" dir="2700000" algn="tl">
                  <a:srgbClr val="000000">
                    <a:alpha val="43137"/>
                  </a:srgbClr>
                </a:outerShdw>
              </a:effectLst>
            </a:endParaRPr>
          </a:p>
        </p:txBody>
      </p:sp>
      <p:sp>
        <p:nvSpPr>
          <p:cNvPr id="11" name="Down Arrow 10"/>
          <p:cNvSpPr/>
          <p:nvPr/>
        </p:nvSpPr>
        <p:spPr bwMode="auto">
          <a:xfrm rot="10800000">
            <a:off x="6447682" y="4964500"/>
            <a:ext cx="493854" cy="481716"/>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3" name="Slide Number">
            <a:extLst>
              <a:ext uri="{FF2B5EF4-FFF2-40B4-BE49-F238E27FC236}">
                <a16:creationId xmlns:a16="http://schemas.microsoft.com/office/drawing/2014/main" id="{AD47E192-DB42-454B-9CE3-FF532A02BF55}"/>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18</a:t>
            </a:fld>
            <a:endParaRPr lang="en-US" dirty="0"/>
          </a:p>
        </p:txBody>
      </p:sp>
    </p:spTree>
    <p:extLst>
      <p:ext uri="{BB962C8B-B14F-4D97-AF65-F5344CB8AC3E}">
        <p14:creationId xmlns:p14="http://schemas.microsoft.com/office/powerpoint/2010/main" val="2076425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392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392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 Example</a:t>
            </a:r>
          </a:p>
        </p:txBody>
      </p:sp>
      <p:sp>
        <p:nvSpPr>
          <p:cNvPr id="5" name="Rectangle 4"/>
          <p:cNvSpPr>
            <a:spLocks noChangeArrowheads="1"/>
          </p:cNvSpPr>
          <p:nvPr/>
        </p:nvSpPr>
        <p:spPr bwMode="auto">
          <a:xfrm>
            <a:off x="4367136" y="1794368"/>
            <a:ext cx="3265165"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GB" sz="2397" b="1" noProof="1">
                <a:latin typeface="Consolas" pitchFamily="49" charset="0"/>
                <a:cs typeface="Consolas" pitchFamily="49" charset="0"/>
              </a:rPr>
              <a:t>Person</a:t>
            </a:r>
          </a:p>
        </p:txBody>
      </p:sp>
      <p:sp>
        <p:nvSpPr>
          <p:cNvPr id="6" name="Rectangle 5"/>
          <p:cNvSpPr>
            <a:spLocks noChangeArrowheads="1"/>
          </p:cNvSpPr>
          <p:nvPr/>
        </p:nvSpPr>
        <p:spPr bwMode="auto">
          <a:xfrm>
            <a:off x="4367136" y="2370630"/>
            <a:ext cx="3265165" cy="111002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GB" sz="2397" b="1" noProof="1">
                <a:latin typeface="Consolas" pitchFamily="49" charset="0"/>
                <a:cs typeface="Consolas" pitchFamily="49" charset="0"/>
              </a:rPr>
              <a:t>+Name: </a:t>
            </a:r>
            <a:r>
              <a:rPr lang="en-US" sz="2397" b="1" noProof="1">
                <a:latin typeface="Consolas" pitchFamily="49" charset="0"/>
                <a:cs typeface="Consolas" pitchFamily="49" charset="0"/>
              </a:rPr>
              <a:t>s</a:t>
            </a:r>
            <a:r>
              <a:rPr lang="en-GB" sz="2397" b="1" noProof="1">
                <a:latin typeface="Consolas" pitchFamily="49" charset="0"/>
                <a:cs typeface="Consolas" pitchFamily="49" charset="0"/>
              </a:rPr>
              <a:t>tring</a:t>
            </a:r>
          </a:p>
          <a:p>
            <a:pPr defTabSz="1218438" latinLnBrk="1">
              <a:spcBef>
                <a:spcPts val="600"/>
              </a:spcBef>
              <a:spcAft>
                <a:spcPts val="600"/>
              </a:spcAft>
            </a:pPr>
            <a:r>
              <a:rPr lang="en-GB" sz="2397" b="1" noProof="1">
                <a:latin typeface="Consolas" pitchFamily="49" charset="0"/>
                <a:cs typeface="Consolas" pitchFamily="49" charset="0"/>
              </a:rPr>
              <a:t>+Address: string</a:t>
            </a:r>
          </a:p>
        </p:txBody>
      </p:sp>
      <p:grpSp>
        <p:nvGrpSpPr>
          <p:cNvPr id="7" name="Group 6"/>
          <p:cNvGrpSpPr/>
          <p:nvPr/>
        </p:nvGrpSpPr>
        <p:grpSpPr>
          <a:xfrm>
            <a:off x="2244921" y="4540742"/>
            <a:ext cx="3450886" cy="1183258"/>
            <a:chOff x="2243333" y="4359275"/>
            <a:chExt cx="3450886" cy="1183258"/>
          </a:xfrm>
          <a:solidFill>
            <a:schemeClr val="tx1">
              <a:lumMod val="40000"/>
              <a:lumOff val="60000"/>
              <a:alpha val="29000"/>
            </a:schemeClr>
          </a:solidFill>
        </p:grpSpPr>
        <p:sp>
          <p:nvSpPr>
            <p:cNvPr id="8" name="Rectangle 7"/>
            <p:cNvSpPr>
              <a:spLocks noChangeArrowheads="1"/>
            </p:cNvSpPr>
            <p:nvPr/>
          </p:nvSpPr>
          <p:spPr bwMode="auto">
            <a:xfrm>
              <a:off x="2243333" y="4359275"/>
              <a:ext cx="3450886"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Employee</a:t>
              </a:r>
            </a:p>
          </p:txBody>
        </p:sp>
        <p:sp>
          <p:nvSpPr>
            <p:cNvPr id="9" name="Rectangle 8"/>
            <p:cNvSpPr>
              <a:spLocks noChangeArrowheads="1"/>
            </p:cNvSpPr>
            <p:nvPr/>
          </p:nvSpPr>
          <p:spPr bwMode="auto">
            <a:xfrm>
              <a:off x="2243333" y="4955412"/>
              <a:ext cx="3450886"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bg-BG" sz="2397" b="1" noProof="1">
                  <a:latin typeface="Consolas" pitchFamily="49" charset="0"/>
                  <a:cs typeface="Consolas" pitchFamily="49" charset="0"/>
                </a:rPr>
                <a:t>+</a:t>
              </a:r>
              <a:r>
                <a:rPr lang="en-US" sz="2397" b="1" noProof="1">
                  <a:latin typeface="Consolas" pitchFamily="49" charset="0"/>
                  <a:cs typeface="Consolas" pitchFamily="49" charset="0"/>
                </a:rPr>
                <a:t>Company: string</a:t>
              </a:r>
            </a:p>
          </p:txBody>
        </p:sp>
      </p:grpSp>
      <p:grpSp>
        <p:nvGrpSpPr>
          <p:cNvPr id="3" name="Group 2"/>
          <p:cNvGrpSpPr/>
          <p:nvPr/>
        </p:nvGrpSpPr>
        <p:grpSpPr>
          <a:xfrm>
            <a:off x="6430348" y="4535313"/>
            <a:ext cx="3265167" cy="1163384"/>
            <a:chOff x="6399134" y="4368800"/>
            <a:chExt cx="3265167" cy="1163384"/>
          </a:xfrm>
        </p:grpSpPr>
        <p:sp>
          <p:nvSpPr>
            <p:cNvPr id="11" name="Rectangle 10"/>
            <p:cNvSpPr>
              <a:spLocks noChangeArrowheads="1"/>
            </p:cNvSpPr>
            <p:nvPr/>
          </p:nvSpPr>
          <p:spPr bwMode="auto">
            <a:xfrm>
              <a:off x="6399134" y="4368800"/>
              <a:ext cx="3265167"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Student</a:t>
              </a:r>
            </a:p>
          </p:txBody>
        </p:sp>
        <p:sp>
          <p:nvSpPr>
            <p:cNvPr id="12" name="Rectangle 11"/>
            <p:cNvSpPr>
              <a:spLocks noChangeArrowheads="1"/>
            </p:cNvSpPr>
            <p:nvPr/>
          </p:nvSpPr>
          <p:spPr bwMode="auto">
            <a:xfrm>
              <a:off x="6399134" y="4945063"/>
              <a:ext cx="3265167"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bg-BG" sz="2397" b="1" noProof="1">
                  <a:latin typeface="Consolas" pitchFamily="49" charset="0"/>
                  <a:cs typeface="Consolas" pitchFamily="49" charset="0"/>
                </a:rPr>
                <a:t>+</a:t>
              </a:r>
              <a:r>
                <a:rPr lang="en-US" sz="2397" b="1" noProof="1">
                  <a:latin typeface="Consolas" pitchFamily="49" charset="0"/>
                  <a:cs typeface="Consolas" pitchFamily="49" charset="0"/>
                </a:rPr>
                <a:t>School: string</a:t>
              </a:r>
            </a:p>
          </p:txBody>
        </p:sp>
      </p:grpSp>
      <p:sp>
        <p:nvSpPr>
          <p:cNvPr id="21" name="AutoShape 6"/>
          <p:cNvSpPr>
            <a:spLocks noChangeArrowheads="1"/>
          </p:cNvSpPr>
          <p:nvPr/>
        </p:nvSpPr>
        <p:spPr bwMode="auto">
          <a:xfrm>
            <a:off x="1618913" y="3764788"/>
            <a:ext cx="2137457" cy="510778"/>
          </a:xfrm>
          <a:prstGeom prst="wedgeRoundRectCallout">
            <a:avLst>
              <a:gd name="adj1" fmla="val 35919"/>
              <a:gd name="adj2" fmla="val 68136"/>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Derived class</a:t>
            </a:r>
            <a:endParaRPr lang="bg-BG" sz="2400" b="1" dirty="0">
              <a:solidFill>
                <a:schemeClr val="bg2"/>
              </a:solidFill>
              <a:effectLst>
                <a:outerShdw blurRad="38100" dist="38100" dir="2700000" algn="tl">
                  <a:srgbClr val="000000">
                    <a:alpha val="43137"/>
                  </a:srgbClr>
                </a:outerShdw>
              </a:effectLst>
            </a:endParaRPr>
          </a:p>
        </p:txBody>
      </p:sp>
      <p:sp>
        <p:nvSpPr>
          <p:cNvPr id="22" name="AutoShape 6"/>
          <p:cNvSpPr>
            <a:spLocks noChangeArrowheads="1"/>
          </p:cNvSpPr>
          <p:nvPr/>
        </p:nvSpPr>
        <p:spPr bwMode="auto">
          <a:xfrm>
            <a:off x="7848600" y="3717360"/>
            <a:ext cx="1981200" cy="596198"/>
          </a:xfrm>
          <a:prstGeom prst="wedgeRoundRectCallout">
            <a:avLst>
              <a:gd name="adj1" fmla="val -40187"/>
              <a:gd name="adj2" fmla="val 6971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a:solidFill>
                  <a:schemeClr val="bg2"/>
                </a:solidFill>
                <a:effectLst>
                  <a:outerShdw blurRad="38100" dist="38100" dir="2700000" algn="tl">
                    <a:srgbClr val="000000">
                      <a:alpha val="43137"/>
                    </a:srgbClr>
                  </a:outerShdw>
                </a:effectLst>
              </a:rPr>
              <a:t>Derived class</a:t>
            </a:r>
            <a:endParaRPr lang="bg-BG" sz="2400" b="1" dirty="0">
              <a:solidFill>
                <a:schemeClr val="bg2"/>
              </a:solidFill>
              <a:effectLst>
                <a:outerShdw blurRad="38100" dist="38100" dir="2700000" algn="tl">
                  <a:srgbClr val="000000">
                    <a:alpha val="43137"/>
                  </a:srgbClr>
                </a:outerShdw>
              </a:effectLst>
            </a:endParaRPr>
          </a:p>
        </p:txBody>
      </p:sp>
      <p:sp>
        <p:nvSpPr>
          <p:cNvPr id="23" name="AutoShape 6"/>
          <p:cNvSpPr>
            <a:spLocks noChangeArrowheads="1"/>
          </p:cNvSpPr>
          <p:nvPr/>
        </p:nvSpPr>
        <p:spPr bwMode="auto">
          <a:xfrm>
            <a:off x="2438400" y="1476867"/>
            <a:ext cx="1676400" cy="588982"/>
          </a:xfrm>
          <a:prstGeom prst="wedgeRoundRectCallout">
            <a:avLst>
              <a:gd name="adj1" fmla="val 56339"/>
              <a:gd name="adj2" fmla="val 4095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Base class</a:t>
            </a:r>
            <a:endParaRPr lang="bg-BG" sz="2400" b="1" dirty="0">
              <a:solidFill>
                <a:schemeClr val="bg2"/>
              </a:solidFill>
              <a:effectLst>
                <a:outerShdw blurRad="38100" dist="38100" dir="2700000" algn="tl">
                  <a:srgbClr val="000000">
                    <a:alpha val="43137"/>
                  </a:srgbClr>
                </a:outerShdw>
              </a:effectLst>
            </a:endParaRPr>
          </a:p>
        </p:txBody>
      </p:sp>
      <p:sp>
        <p:nvSpPr>
          <p:cNvPr id="25" name="Down Arrow 24"/>
          <p:cNvSpPr/>
          <p:nvPr/>
        </p:nvSpPr>
        <p:spPr bwMode="auto">
          <a:xfrm rot="10800000">
            <a:off x="4648742" y="3608999"/>
            <a:ext cx="589971" cy="77742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5" name="Down Arrow 14"/>
          <p:cNvSpPr/>
          <p:nvPr/>
        </p:nvSpPr>
        <p:spPr bwMode="auto">
          <a:xfrm rot="10800000">
            <a:off x="6858000" y="3608999"/>
            <a:ext cx="589971" cy="777430"/>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8" name="Slide Number">
            <a:extLst>
              <a:ext uri="{FF2B5EF4-FFF2-40B4-BE49-F238E27FC236}">
                <a16:creationId xmlns:a16="http://schemas.microsoft.com/office/drawing/2014/main" id="{5A3DF783-6BEC-4D8D-BCD7-5F4EB1D5F749}"/>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19</a:t>
            </a:fld>
            <a:endParaRPr lang="en-US" dirty="0"/>
          </a:p>
        </p:txBody>
      </p:sp>
    </p:spTree>
    <p:extLst>
      <p:ext uri="{BB962C8B-B14F-4D97-AF65-F5344CB8AC3E}">
        <p14:creationId xmlns:p14="http://schemas.microsoft.com/office/powerpoint/2010/main" val="89231292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6BBF4633-6469-4F49-AF46-F611F332AE8F}"/>
              </a:ext>
            </a:extLst>
          </p:cNvPr>
          <p:cNvSpPr>
            <a:spLocks noGrp="1"/>
          </p:cNvSpPr>
          <p:nvPr>
            <p:ph type="sldNum" sz="quarter" idx="5"/>
          </p:nvPr>
        </p:nvSpPr>
        <p:spPr>
          <a:xfrm>
            <a:off x="11754618"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a:t>
            </a:fld>
            <a:endParaRPr lang="en-US" noProof="0" dirty="0"/>
          </a:p>
        </p:txBody>
      </p:sp>
      <p:sp>
        <p:nvSpPr>
          <p:cNvPr id="5" name="Content Placeholder 2"/>
          <p:cNvSpPr>
            <a:spLocks noGrp="1"/>
          </p:cNvSpPr>
          <p:nvPr>
            <p:ph type="body" sz="quarter" idx="10"/>
          </p:nvPr>
        </p:nvSpPr>
        <p:spPr/>
        <p:txBody>
          <a:bodyPr>
            <a:normAutofit/>
          </a:bodyPr>
          <a:lstStyle/>
          <a:p>
            <a:pPr marL="0" indent="0" algn="ctr">
              <a:buNone/>
            </a:pPr>
            <a:endParaRPr lang="bg-BG" sz="3999" b="1" dirty="0"/>
          </a:p>
          <a:p>
            <a:pPr marL="0" indent="0" algn="ctr">
              <a:buNone/>
            </a:pPr>
            <a:r>
              <a:rPr lang="en-US" sz="8797" b="1" u="sng" dirty="0">
                <a:solidFill>
                  <a:schemeClr val="bg1"/>
                </a:solidFill>
                <a:hlinkClick r:id="rId3" action="ppaction://hlinkfile"/>
              </a:rPr>
              <a:t>sli</a:t>
            </a:r>
            <a:r>
              <a:rPr lang="en-US" sz="8797" b="1" u="sng" dirty="0">
                <a:solidFill>
                  <a:schemeClr val="bg1"/>
                </a:solidFill>
              </a:rPr>
              <a:t>.do</a:t>
            </a:r>
            <a:endParaRPr lang="bg-BG" sz="7198" b="1" u="sng" dirty="0">
              <a:solidFill>
                <a:schemeClr val="bg1"/>
              </a:solidFill>
            </a:endParaRPr>
          </a:p>
          <a:p>
            <a:pPr marL="0" indent="0" algn="ctr">
              <a:buNone/>
            </a:pPr>
            <a:r>
              <a:rPr lang="en-US" sz="11497" b="1" dirty="0"/>
              <a:t>#</a:t>
            </a:r>
            <a:r>
              <a:rPr lang="en-US" sz="11497" b="1" noProof="1"/>
              <a:t>prgm-for-qa</a:t>
            </a:r>
            <a:endParaRPr lang="en-US" sz="11497" noProof="1"/>
          </a:p>
        </p:txBody>
      </p:sp>
      <p:sp>
        <p:nvSpPr>
          <p:cNvPr id="6" name="Title 3"/>
          <p:cNvSpPr>
            <a:spLocks noGrp="1"/>
          </p:cNvSpPr>
          <p:nvPr>
            <p:ph type="title"/>
          </p:nvPr>
        </p:nvSpPr>
        <p:spPr/>
        <p:txBody>
          <a:bodyPr/>
          <a:lstStyle/>
          <a:p>
            <a:r>
              <a:rPr lang="en-US" dirty="0"/>
              <a:t>Have a Question?</a:t>
            </a:r>
          </a:p>
        </p:txBody>
      </p:sp>
    </p:spTree>
    <p:extLst>
      <p:ext uri="{BB962C8B-B14F-4D97-AF65-F5344CB8AC3E}">
        <p14:creationId xmlns:p14="http://schemas.microsoft.com/office/powerpoint/2010/main" val="407640515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93351" y="1524000"/>
            <a:ext cx="2205300" cy="2209800"/>
          </a:xfrm>
          <a:prstGeom prst="rect">
            <a:avLst/>
          </a:prstGeom>
        </p:spPr>
      </p:pic>
      <p:sp>
        <p:nvSpPr>
          <p:cNvPr id="4" name="Title 3">
            <a:extLst>
              <a:ext uri="{FF2B5EF4-FFF2-40B4-BE49-F238E27FC236}">
                <a16:creationId xmlns:a16="http://schemas.microsoft.com/office/drawing/2014/main" id="{6146CB68-909E-4AD7-A828-642487690AC9}"/>
              </a:ext>
            </a:extLst>
          </p:cNvPr>
          <p:cNvSpPr>
            <a:spLocks noGrp="1"/>
          </p:cNvSpPr>
          <p:nvPr>
            <p:ph type="title" sz="quarter" idx="10"/>
          </p:nvPr>
        </p:nvSpPr>
        <p:spPr/>
        <p:txBody>
          <a:bodyPr/>
          <a:lstStyle/>
          <a:p>
            <a:r>
              <a:rPr lang="en-US" dirty="0"/>
              <a:t>Accessing Base Class Members</a:t>
            </a:r>
          </a:p>
        </p:txBody>
      </p:sp>
    </p:spTree>
    <p:extLst>
      <p:ext uri="{BB962C8B-B14F-4D97-AF65-F5344CB8AC3E}">
        <p14:creationId xmlns:p14="http://schemas.microsoft.com/office/powerpoint/2010/main" val="347686598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C34CA80A-5937-4D00-8909-2DF0C3DB5CCC}"/>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
        <p:nvSpPr>
          <p:cNvPr id="7"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Use the </a:t>
            </a:r>
            <a:r>
              <a:rPr lang="en-US" b="1" dirty="0">
                <a:solidFill>
                  <a:schemeClr val="bg1"/>
                </a:solidFill>
                <a:latin typeface="Consolas" panose="020B0609020204030204" pitchFamily="49" charset="0"/>
              </a:rPr>
              <a:t>base</a:t>
            </a:r>
            <a:r>
              <a:rPr lang="en-US" dirty="0"/>
              <a:t> keyword</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Access to Base Class Members</a:t>
            </a:r>
            <a:endParaRPr lang="bg-BG" sz="4000" dirty="0"/>
          </a:p>
        </p:txBody>
      </p:sp>
      <p:sp>
        <p:nvSpPr>
          <p:cNvPr id="6" name="Text Placeholder 5"/>
          <p:cNvSpPr txBox="1">
            <a:spLocks/>
          </p:cNvSpPr>
          <p:nvPr/>
        </p:nvSpPr>
        <p:spPr>
          <a:xfrm>
            <a:off x="174110" y="2087468"/>
            <a:ext cx="11818096" cy="352819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pPr>
              <a:spcBef>
                <a:spcPts val="200"/>
              </a:spcBef>
              <a:spcAft>
                <a:spcPts val="200"/>
              </a:spcAft>
            </a:pPr>
            <a:r>
              <a:rPr lang="en-US" dirty="0"/>
              <a:t>class Person { … }</a:t>
            </a:r>
          </a:p>
          <a:p>
            <a:pPr>
              <a:spcBef>
                <a:spcPts val="200"/>
              </a:spcBef>
              <a:spcAft>
                <a:spcPts val="200"/>
              </a:spcAft>
            </a:pPr>
            <a:r>
              <a:rPr lang="en-US" dirty="0"/>
              <a:t>class Employee : Person </a:t>
            </a:r>
            <a:endParaRPr lang="bg-BG" dirty="0"/>
          </a:p>
          <a:p>
            <a:pPr>
              <a:spcBef>
                <a:spcPts val="200"/>
              </a:spcBef>
              <a:spcAft>
                <a:spcPts val="200"/>
              </a:spcAft>
            </a:pPr>
            <a:r>
              <a:rPr lang="en-US" dirty="0"/>
              <a:t>{ </a:t>
            </a:r>
          </a:p>
          <a:p>
            <a:pPr>
              <a:spcBef>
                <a:spcPts val="200"/>
              </a:spcBef>
              <a:spcAft>
                <a:spcPts val="200"/>
              </a:spcAft>
            </a:pPr>
            <a:r>
              <a:rPr lang="en-US" dirty="0"/>
              <a:t>  public void Dismiss(string reasons)</a:t>
            </a:r>
          </a:p>
          <a:p>
            <a:pPr>
              <a:spcBef>
                <a:spcPts val="200"/>
              </a:spcBef>
              <a:spcAft>
                <a:spcPts val="200"/>
              </a:spcAft>
            </a:pPr>
            <a:r>
              <a:rPr lang="en-US" dirty="0"/>
              <a:t>  { </a:t>
            </a:r>
          </a:p>
          <a:p>
            <a:pPr>
              <a:spcBef>
                <a:spcPts val="200"/>
              </a:spcBef>
              <a:spcAft>
                <a:spcPts val="200"/>
              </a:spcAft>
            </a:pPr>
            <a:r>
              <a:rPr lang="en-US" dirty="0"/>
              <a:t>    </a:t>
            </a:r>
            <a:r>
              <a:rPr lang="en-US" noProof="1"/>
              <a:t>Console.Writeline</a:t>
            </a:r>
            <a:r>
              <a:rPr lang="en-US" dirty="0"/>
              <a:t>($"{</a:t>
            </a:r>
            <a:r>
              <a:rPr lang="en-US" dirty="0">
                <a:solidFill>
                  <a:schemeClr val="bg1"/>
                </a:solidFill>
              </a:rPr>
              <a:t>base.name</a:t>
            </a:r>
            <a:r>
              <a:rPr lang="en-US" dirty="0"/>
              <a:t>} got fired</a:t>
            </a:r>
            <a:r>
              <a:rPr lang="bg-BG" dirty="0"/>
              <a:t> </a:t>
            </a:r>
            <a:r>
              <a:rPr lang="en-US" dirty="0"/>
              <a:t>because of {</a:t>
            </a:r>
            <a:r>
              <a:rPr lang="en-US" dirty="0">
                <a:solidFill>
                  <a:schemeClr val="bg1"/>
                </a:solidFill>
              </a:rPr>
              <a:t>reasons</a:t>
            </a:r>
            <a:r>
              <a:rPr lang="en-US" dirty="0"/>
              <a:t>}");</a:t>
            </a:r>
          </a:p>
          <a:p>
            <a:pPr>
              <a:spcBef>
                <a:spcPts val="200"/>
              </a:spcBef>
              <a:spcAft>
                <a:spcPts val="200"/>
              </a:spcAft>
            </a:pPr>
            <a:r>
              <a:rPr lang="en-US" dirty="0"/>
              <a:t>  }</a:t>
            </a:r>
          </a:p>
          <a:p>
            <a:pPr>
              <a:spcBef>
                <a:spcPts val="200"/>
              </a:spcBef>
              <a:spcAft>
                <a:spcPts val="200"/>
              </a:spcAft>
            </a:pPr>
            <a:r>
              <a:rPr lang="en-US" dirty="0"/>
              <a:t>}</a:t>
            </a:r>
          </a:p>
        </p:txBody>
      </p:sp>
    </p:spTree>
    <p:extLst>
      <p:ext uri="{BB962C8B-B14F-4D97-AF65-F5344CB8AC3E}">
        <p14:creationId xmlns:p14="http://schemas.microsoft.com/office/powerpoint/2010/main" val="3863003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a:extLst>
              <a:ext uri="{FF2B5EF4-FFF2-40B4-BE49-F238E27FC236}">
                <a16:creationId xmlns:a16="http://schemas.microsoft.com/office/drawing/2014/main" id="{533BC895-43D9-4890-B484-3F68EB0438CD}"/>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0406" y="1426154"/>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543073" y="1723767"/>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buClr>
                <a:schemeClr val="bg2"/>
              </a:buClr>
            </a:pPr>
            <a:r>
              <a:rPr lang="en-US" sz="3600" dirty="0">
                <a:solidFill>
                  <a:schemeClr val="bg2"/>
                </a:solidFill>
              </a:rPr>
              <a:t>Encapsulation:</a:t>
            </a:r>
          </a:p>
          <a:p>
            <a:pPr lvl="1">
              <a:lnSpc>
                <a:spcPct val="100000"/>
              </a:lnSpc>
              <a:buClr>
                <a:schemeClr val="bg2"/>
              </a:buClr>
            </a:pPr>
            <a:r>
              <a:rPr lang="en-US" sz="3600" dirty="0">
                <a:solidFill>
                  <a:schemeClr val="bg2"/>
                </a:solidFill>
              </a:rPr>
              <a:t>Hides </a:t>
            </a:r>
            <a:r>
              <a:rPr lang="en-US" sz="3600" b="1" dirty="0">
                <a:solidFill>
                  <a:schemeClr val="bg1"/>
                </a:solidFill>
              </a:rPr>
              <a:t>implementation</a:t>
            </a:r>
          </a:p>
          <a:p>
            <a:pPr lvl="1">
              <a:lnSpc>
                <a:spcPct val="100000"/>
              </a:lnSpc>
              <a:buClr>
                <a:schemeClr val="bg2"/>
              </a:buClr>
            </a:pPr>
            <a:r>
              <a:rPr lang="en-US" sz="3600" dirty="0">
                <a:solidFill>
                  <a:schemeClr val="bg2"/>
                </a:solidFill>
              </a:rPr>
              <a:t>Reduces </a:t>
            </a:r>
            <a:r>
              <a:rPr lang="en-US" sz="3600" b="1" dirty="0">
                <a:solidFill>
                  <a:schemeClr val="bg1"/>
                </a:solidFill>
              </a:rPr>
              <a:t>complexity</a:t>
            </a:r>
          </a:p>
          <a:p>
            <a:pPr lvl="1">
              <a:lnSpc>
                <a:spcPct val="100000"/>
              </a:lnSpc>
              <a:buClr>
                <a:schemeClr val="bg2"/>
              </a:buClr>
            </a:pPr>
            <a:r>
              <a:rPr lang="en-US" sz="3600" dirty="0">
                <a:solidFill>
                  <a:schemeClr val="bg2"/>
                </a:solidFill>
              </a:rPr>
              <a:t>Ensures that structural changes </a:t>
            </a:r>
            <a:br>
              <a:rPr lang="en-US" sz="3600" dirty="0">
                <a:solidFill>
                  <a:schemeClr val="bg2"/>
                </a:solidFill>
              </a:rPr>
            </a:br>
            <a:r>
              <a:rPr lang="en-US" sz="3600" dirty="0">
                <a:solidFill>
                  <a:schemeClr val="bg2"/>
                </a:solidFill>
              </a:rPr>
              <a:t>remain local</a:t>
            </a:r>
          </a:p>
          <a:p>
            <a:pPr>
              <a:lnSpc>
                <a:spcPct val="100000"/>
              </a:lnSpc>
              <a:buClr>
                <a:schemeClr val="bg2"/>
              </a:buClr>
            </a:pPr>
            <a:r>
              <a:rPr lang="en-US" sz="3600" dirty="0">
                <a:solidFill>
                  <a:schemeClr val="bg2"/>
                </a:solidFill>
              </a:rPr>
              <a:t>Inheritance is a powerful tool </a:t>
            </a:r>
            <a:br>
              <a:rPr lang="en-US" sz="3600" dirty="0">
                <a:solidFill>
                  <a:schemeClr val="bg2"/>
                </a:solidFill>
              </a:rPr>
            </a:br>
            <a:r>
              <a:rPr lang="en-US" sz="3600" dirty="0">
                <a:solidFill>
                  <a:schemeClr val="bg2"/>
                </a:solidFill>
              </a:rPr>
              <a:t>for </a:t>
            </a:r>
            <a:r>
              <a:rPr lang="en-US" sz="3600" b="1" dirty="0">
                <a:solidFill>
                  <a:schemeClr val="bg1"/>
                </a:solidFill>
              </a:rPr>
              <a:t>code reuse</a:t>
            </a:r>
          </a:p>
          <a:p>
            <a:pPr>
              <a:lnSpc>
                <a:spcPct val="100000"/>
              </a:lnSpc>
              <a:buClr>
                <a:schemeClr val="bg2"/>
              </a:buClr>
            </a:pPr>
            <a:endParaRPr lang="en-US" sz="3600" dirty="0">
              <a:solidFill>
                <a:schemeClr val="bg2"/>
              </a:solidFill>
            </a:endParaRPr>
          </a:p>
        </p:txBody>
      </p:sp>
    </p:spTree>
    <p:extLst>
      <p:ext uri="{BB962C8B-B14F-4D97-AF65-F5344CB8AC3E}">
        <p14:creationId xmlns:p14="http://schemas.microsoft.com/office/powerpoint/2010/main" val="285473701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A67F800-7980-E3CA-7188-3C478C8E98B8}"/>
              </a:ext>
            </a:extLst>
          </p:cNvPr>
          <p:cNvGrpSpPr/>
          <p:nvPr/>
        </p:nvGrpSpPr>
        <p:grpSpPr>
          <a:xfrm>
            <a:off x="3737560" y="1622524"/>
            <a:ext cx="7787441" cy="3498930"/>
            <a:chOff x="3749351" y="1549902"/>
            <a:chExt cx="7787441" cy="3498930"/>
          </a:xfrm>
        </p:grpSpPr>
        <p:pic>
          <p:nvPicPr>
            <p:cNvPr id="7" name="Picture 6" descr="A picture containing text, sign, vector graphics&#10;&#10;Description automatically generated">
              <a:extLst>
                <a:ext uri="{FF2B5EF4-FFF2-40B4-BE49-F238E27FC236}">
                  <a16:creationId xmlns:a16="http://schemas.microsoft.com/office/drawing/2014/main" id="{15CE28B1-02BA-4014-E149-BF1EE09447ED}"/>
                </a:ext>
              </a:extLst>
            </p:cNvPr>
            <p:cNvPicPr>
              <a:picLocks noChangeAspect="1"/>
            </p:cNvPicPr>
            <p:nvPr/>
          </p:nvPicPr>
          <p:blipFill>
            <a:blip r:embed="rId3"/>
            <a:stretch>
              <a:fillRect/>
            </a:stretch>
          </p:blipFill>
          <p:spPr>
            <a:xfrm>
              <a:off x="6833020" y="1549902"/>
              <a:ext cx="1343039" cy="1343039"/>
            </a:xfrm>
            <a:prstGeom prst="rect">
              <a:avLst/>
            </a:prstGeom>
          </p:spPr>
        </p:pic>
        <p:pic>
          <p:nvPicPr>
            <p:cNvPr id="9" name="Picture 8" descr="Logo&#10;&#10;Description automatically generated">
              <a:extLst>
                <a:ext uri="{FF2B5EF4-FFF2-40B4-BE49-F238E27FC236}">
                  <a16:creationId xmlns:a16="http://schemas.microsoft.com/office/drawing/2014/main" id="{5F82FF4F-4AD2-4B3B-1445-F3C6BA268522}"/>
                </a:ext>
              </a:extLst>
            </p:cNvPr>
            <p:cNvPicPr>
              <a:picLocks noChangeAspect="1"/>
            </p:cNvPicPr>
            <p:nvPr/>
          </p:nvPicPr>
          <p:blipFill>
            <a:blip r:embed="rId4"/>
            <a:stretch>
              <a:fillRect/>
            </a:stretch>
          </p:blipFill>
          <p:spPr>
            <a:xfrm>
              <a:off x="4894661" y="3848395"/>
              <a:ext cx="1147961" cy="1147961"/>
            </a:xfrm>
            <a:prstGeom prst="rect">
              <a:avLst/>
            </a:prstGeom>
          </p:spPr>
        </p:pic>
        <p:pic>
          <p:nvPicPr>
            <p:cNvPr id="11" name="Picture 10" descr="Logo&#10;&#10;Description automatically generated">
              <a:extLst>
                <a:ext uri="{FF2B5EF4-FFF2-40B4-BE49-F238E27FC236}">
                  <a16:creationId xmlns:a16="http://schemas.microsoft.com/office/drawing/2014/main" id="{68CCA8DB-9EFC-F9BC-57AE-81E4F843E863}"/>
                </a:ext>
              </a:extLst>
            </p:cNvPr>
            <p:cNvPicPr>
              <a:picLocks noChangeAspect="1"/>
            </p:cNvPicPr>
            <p:nvPr/>
          </p:nvPicPr>
          <p:blipFill>
            <a:blip r:embed="rId5"/>
            <a:stretch>
              <a:fillRect/>
            </a:stretch>
          </p:blipFill>
          <p:spPr>
            <a:xfrm>
              <a:off x="6259277" y="3871255"/>
              <a:ext cx="1147961" cy="1147961"/>
            </a:xfrm>
            <a:prstGeom prst="rect">
              <a:avLst/>
            </a:prstGeom>
          </p:spPr>
        </p:pic>
        <p:pic>
          <p:nvPicPr>
            <p:cNvPr id="13" name="Picture 12" descr="Logo&#10;&#10;Description automatically generated">
              <a:extLst>
                <a:ext uri="{FF2B5EF4-FFF2-40B4-BE49-F238E27FC236}">
                  <a16:creationId xmlns:a16="http://schemas.microsoft.com/office/drawing/2014/main" id="{3FDF9297-50FA-E866-B6CE-9D64B1E892BF}"/>
                </a:ext>
              </a:extLst>
            </p:cNvPr>
            <p:cNvPicPr>
              <a:picLocks noChangeAspect="1"/>
            </p:cNvPicPr>
            <p:nvPr/>
          </p:nvPicPr>
          <p:blipFill>
            <a:blip r:embed="rId6"/>
            <a:stretch>
              <a:fillRect/>
            </a:stretch>
          </p:blipFill>
          <p:spPr>
            <a:xfrm>
              <a:off x="9000306" y="3874225"/>
              <a:ext cx="1147961" cy="1147961"/>
            </a:xfrm>
            <a:prstGeom prst="rect">
              <a:avLst/>
            </a:prstGeom>
          </p:spPr>
        </p:pic>
        <p:pic>
          <p:nvPicPr>
            <p:cNvPr id="18" name="Graphic 17">
              <a:extLst>
                <a:ext uri="{FF2B5EF4-FFF2-40B4-BE49-F238E27FC236}">
                  <a16:creationId xmlns:a16="http://schemas.microsoft.com/office/drawing/2014/main" id="{2A1BC0C9-7A7B-9C5B-B457-3E86E59EF29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738229" y="3900407"/>
              <a:ext cx="888756" cy="1043936"/>
            </a:xfrm>
            <a:prstGeom prst="rect">
              <a:avLst/>
            </a:prstGeom>
          </p:spPr>
        </p:pic>
        <p:pic>
          <p:nvPicPr>
            <p:cNvPr id="20" name="Graphic 19">
              <a:extLst>
                <a:ext uri="{FF2B5EF4-FFF2-40B4-BE49-F238E27FC236}">
                  <a16:creationId xmlns:a16="http://schemas.microsoft.com/office/drawing/2014/main" id="{DBE174DA-A182-7E57-06D4-86AFA26D484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749351" y="3928121"/>
              <a:ext cx="837913" cy="1040168"/>
            </a:xfrm>
            <a:prstGeom prst="rect">
              <a:avLst/>
            </a:prstGeom>
          </p:spPr>
        </p:pic>
        <p:pic>
          <p:nvPicPr>
            <p:cNvPr id="22" name="Picture 21" descr="Logo&#10;&#10;Description automatically generated">
              <a:extLst>
                <a:ext uri="{FF2B5EF4-FFF2-40B4-BE49-F238E27FC236}">
                  <a16:creationId xmlns:a16="http://schemas.microsoft.com/office/drawing/2014/main" id="{9B7FFC36-A4BC-7A53-AB82-82C398A47538}"/>
                </a:ext>
              </a:extLst>
            </p:cNvPr>
            <p:cNvPicPr>
              <a:picLocks noChangeAspect="1"/>
            </p:cNvPicPr>
            <p:nvPr/>
          </p:nvPicPr>
          <p:blipFill>
            <a:blip r:embed="rId11"/>
            <a:stretch>
              <a:fillRect/>
            </a:stretch>
          </p:blipFill>
          <p:spPr>
            <a:xfrm>
              <a:off x="10279380" y="3876626"/>
              <a:ext cx="1257412" cy="1172206"/>
            </a:xfrm>
            <a:prstGeom prst="rect">
              <a:avLst/>
            </a:prstGeom>
          </p:spPr>
        </p:pic>
        <p:grpSp>
          <p:nvGrpSpPr>
            <p:cNvPr id="36" name="Group 35">
              <a:extLst>
                <a:ext uri="{FF2B5EF4-FFF2-40B4-BE49-F238E27FC236}">
                  <a16:creationId xmlns:a16="http://schemas.microsoft.com/office/drawing/2014/main" id="{3FB2AEAC-BDEE-9D5F-67A3-17CEDA699052}"/>
                </a:ext>
              </a:extLst>
            </p:cNvPr>
            <p:cNvGrpSpPr/>
            <p:nvPr/>
          </p:nvGrpSpPr>
          <p:grpSpPr>
            <a:xfrm>
              <a:off x="4091553" y="3060524"/>
              <a:ext cx="6825992" cy="559921"/>
              <a:chOff x="1433768" y="2645180"/>
              <a:chExt cx="9324489" cy="783820"/>
            </a:xfrm>
          </p:grpSpPr>
          <p:cxnSp>
            <p:nvCxnSpPr>
              <p:cNvPr id="31" name="Straight Connector 30">
                <a:extLst>
                  <a:ext uri="{FF2B5EF4-FFF2-40B4-BE49-F238E27FC236}">
                    <a16:creationId xmlns:a16="http://schemas.microsoft.com/office/drawing/2014/main" id="{AA38ABD5-1637-DC80-A922-DF10E4F75CDE}"/>
                  </a:ext>
                </a:extLst>
              </p:cNvPr>
              <p:cNvCxnSpPr>
                <a:cxnSpLocks/>
              </p:cNvCxnSpPr>
              <p:nvPr/>
            </p:nvCxnSpPr>
            <p:spPr>
              <a:xfrm flipV="1">
                <a:off x="6096000" y="2645180"/>
                <a:ext cx="1" cy="469190"/>
              </a:xfrm>
              <a:prstGeom prst="line">
                <a:avLst/>
              </a:prstGeom>
              <a:ln w="41275">
                <a:solidFill>
                  <a:srgbClr val="FFA000"/>
                </a:solidFill>
              </a:ln>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617B586A-0BC5-5E32-7E67-FD277547ED69}"/>
                  </a:ext>
                </a:extLst>
              </p:cNvPr>
              <p:cNvPicPr>
                <a:picLocks noChangeAspect="1"/>
              </p:cNvPicPr>
              <p:nvPr/>
            </p:nvPicPr>
            <p:blipFill>
              <a:blip r:embed="rId12"/>
              <a:stretch>
                <a:fillRect/>
              </a:stretch>
            </p:blipFill>
            <p:spPr>
              <a:xfrm>
                <a:off x="1433768" y="3114370"/>
                <a:ext cx="9324489" cy="314630"/>
              </a:xfrm>
              <a:prstGeom prst="rect">
                <a:avLst/>
              </a:prstGeom>
            </p:spPr>
          </p:pic>
        </p:grpSp>
      </p:grpSp>
      <p:pic>
        <p:nvPicPr>
          <p:cNvPr id="40" name="Picture 39" descr="Logo&#10;&#10;Description automatically generated">
            <a:extLst>
              <a:ext uri="{FF2B5EF4-FFF2-40B4-BE49-F238E27FC236}">
                <a16:creationId xmlns:a16="http://schemas.microsoft.com/office/drawing/2014/main" id="{9C30DD70-D438-6D27-35D3-8BB874966D84}"/>
              </a:ext>
            </a:extLst>
          </p:cNvPr>
          <p:cNvPicPr>
            <a:picLocks noChangeAspect="1"/>
          </p:cNvPicPr>
          <p:nvPr/>
        </p:nvPicPr>
        <p:blipFill>
          <a:blip r:embed="rId13"/>
          <a:stretch>
            <a:fillRect/>
          </a:stretch>
        </p:blipFill>
        <p:spPr>
          <a:xfrm>
            <a:off x="77384" y="2319421"/>
            <a:ext cx="3660176" cy="4247149"/>
          </a:xfrm>
          <a:prstGeom prst="rect">
            <a:avLst/>
          </a:prstGeom>
        </p:spPr>
      </p:pic>
      <p:sp>
        <p:nvSpPr>
          <p:cNvPr id="2" name="Google Shape;441;p37">
            <a:extLst>
              <a:ext uri="{FF2B5EF4-FFF2-40B4-BE49-F238E27FC236}">
                <a16:creationId xmlns:a16="http://schemas.microsoft.com/office/drawing/2014/main" id="{2AFB472C-93C2-241B-75FA-457782840F92}"/>
              </a:ext>
            </a:extLst>
          </p:cNvPr>
          <p:cNvSpPr txBox="1">
            <a:spLocks/>
          </p:cNvSpPr>
          <p:nvPr/>
        </p:nvSpPr>
        <p:spPr>
          <a:xfrm>
            <a:off x="809628" y="703244"/>
            <a:ext cx="5916372" cy="103330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998"/>
              <a:buFont typeface="Calibri"/>
              <a:buNone/>
              <a:defRPr sz="60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buClr>
                <a:srgbClr val="234465"/>
              </a:buClr>
              <a:buSzPts val="8800"/>
            </a:pPr>
            <a:r>
              <a:rPr lang="en-US" sz="8800" dirty="0">
                <a:solidFill>
                  <a:srgbClr val="234465"/>
                </a:solidFill>
              </a:rPr>
              <a:t>Questions?</a:t>
            </a:r>
            <a:endParaRPr lang="en-US" sz="8800" dirty="0"/>
          </a:p>
        </p:txBody>
      </p:sp>
      <p:pic>
        <p:nvPicPr>
          <p:cNvPr id="14" name="Картина 13">
            <a:extLst>
              <a:ext uri="{FF2B5EF4-FFF2-40B4-BE49-F238E27FC236}">
                <a16:creationId xmlns:a16="http://schemas.microsoft.com/office/drawing/2014/main" id="{54B365E9-8FD0-6D5B-2DFC-723EE5DDD555}"/>
              </a:ext>
            </a:extLst>
          </p:cNvPr>
          <p:cNvPicPr>
            <a:picLocks noChangeAspect="1"/>
          </p:cNvPicPr>
          <p:nvPr/>
        </p:nvPicPr>
        <p:blipFill>
          <a:blip r:embed="rId14"/>
          <a:stretch>
            <a:fillRect/>
          </a:stretch>
        </p:blipFill>
        <p:spPr>
          <a:xfrm>
            <a:off x="9891341" y="202022"/>
            <a:ext cx="2028825" cy="790575"/>
          </a:xfrm>
          <a:prstGeom prst="rect">
            <a:avLst/>
          </a:prstGeom>
        </p:spPr>
      </p:pic>
      <p:pic>
        <p:nvPicPr>
          <p:cNvPr id="16" name="Картина 15">
            <a:extLst>
              <a:ext uri="{FF2B5EF4-FFF2-40B4-BE49-F238E27FC236}">
                <a16:creationId xmlns:a16="http://schemas.microsoft.com/office/drawing/2014/main" id="{3BD6ABFC-02BF-2D42-B42B-6929222F37B6}"/>
              </a:ext>
            </a:extLst>
          </p:cNvPr>
          <p:cNvPicPr>
            <a:picLocks noChangeAspect="1"/>
          </p:cNvPicPr>
          <p:nvPr/>
        </p:nvPicPr>
        <p:blipFill>
          <a:blip r:embed="rId15"/>
          <a:stretch>
            <a:fillRect/>
          </a:stretch>
        </p:blipFill>
        <p:spPr>
          <a:xfrm>
            <a:off x="0" y="6388471"/>
            <a:ext cx="12192000" cy="485775"/>
          </a:xfrm>
          <a:prstGeom prst="rect">
            <a:avLst/>
          </a:prstGeom>
        </p:spPr>
      </p:pic>
    </p:spTree>
    <p:extLst>
      <p:ext uri="{BB962C8B-B14F-4D97-AF65-F5344CB8AC3E}">
        <p14:creationId xmlns:p14="http://schemas.microsoft.com/office/powerpoint/2010/main" val="813786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56A635-7DCB-4737-9977-C486C791FD61}"/>
              </a:ext>
            </a:extLst>
          </p:cNvPr>
          <p:cNvSpPr>
            <a:spLocks noGrp="1"/>
          </p:cNvSpPr>
          <p:nvPr>
            <p:ph type="title"/>
          </p:nvPr>
        </p:nvSpPr>
        <p:spPr/>
        <p:txBody>
          <a:bodyPr/>
          <a:lstStyle/>
          <a:p>
            <a:r>
              <a:rPr lang="en-GB" b="1" dirty="0" err="1"/>
              <a:t>SoftUni</a:t>
            </a:r>
            <a:r>
              <a:rPr lang="en-GB" b="1" dirty="0"/>
              <a:t> Diamond Partners</a:t>
            </a:r>
            <a:endParaRPr lang="bg-BG" dirty="0"/>
          </a:p>
        </p:txBody>
      </p:sp>
      <p:pic>
        <p:nvPicPr>
          <p:cNvPr id="2" name="Picture 1" descr="Logo, company name&#10;&#10;Description automatically generated">
            <a:hlinkClick r:id="rId3"/>
            <a:extLst>
              <a:ext uri="{FF2B5EF4-FFF2-40B4-BE49-F238E27FC236}">
                <a16:creationId xmlns:a16="http://schemas.microsoft.com/office/drawing/2014/main" id="{409912A7-4AD3-4826-C228-5C7907CDDC1F}"/>
              </a:ext>
            </a:extLst>
          </p:cNvPr>
          <p:cNvPicPr>
            <a:picLocks noChangeAspect="1"/>
          </p:cNvPicPr>
          <p:nvPr/>
        </p:nvPicPr>
        <p:blipFill rotWithShape="1">
          <a:blip r:embed="rId4">
            <a:extLst>
              <a:ext uri="{28A0092B-C50C-407E-A947-70E740481C1C}">
                <a14:useLocalDpi xmlns:a14="http://schemas.microsoft.com/office/drawing/2010/main" val="0"/>
              </a:ext>
            </a:extLst>
          </a:blip>
          <a:srcRect l="15754" t="27513" r="15212" b="31480"/>
          <a:stretch/>
        </p:blipFill>
        <p:spPr>
          <a:xfrm>
            <a:off x="371260" y="5407220"/>
            <a:ext cx="2333785" cy="1083582"/>
          </a:xfrm>
          <a:prstGeom prst="rect">
            <a:avLst/>
          </a:prstGeom>
        </p:spPr>
      </p:pic>
      <p:pic>
        <p:nvPicPr>
          <p:cNvPr id="4" name="Picture 3" descr="A picture containing logo&#10;&#10;Description automatically generated">
            <a:hlinkClick r:id="rId5"/>
            <a:extLst>
              <a:ext uri="{FF2B5EF4-FFF2-40B4-BE49-F238E27FC236}">
                <a16:creationId xmlns:a16="http://schemas.microsoft.com/office/drawing/2014/main" id="{D42D0DF7-E76D-D3CD-565E-82F437070EB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1271" y="1420989"/>
            <a:ext cx="2094686" cy="1218031"/>
          </a:xfrm>
          <a:prstGeom prst="rect">
            <a:avLst/>
          </a:prstGeom>
        </p:spPr>
      </p:pic>
      <p:pic>
        <p:nvPicPr>
          <p:cNvPr id="5" name="Picture 4" descr="Graphical user interface, text, application&#10;&#10;Description automatically generated">
            <a:hlinkClick r:id="rId7"/>
            <a:extLst>
              <a:ext uri="{FF2B5EF4-FFF2-40B4-BE49-F238E27FC236}">
                <a16:creationId xmlns:a16="http://schemas.microsoft.com/office/drawing/2014/main" id="{1F36F515-443B-C2A0-5138-B9D053C6505E}"/>
              </a:ext>
            </a:extLst>
          </p:cNvPr>
          <p:cNvPicPr>
            <a:picLocks noChangeAspect="1"/>
          </p:cNvPicPr>
          <p:nvPr/>
        </p:nvPicPr>
        <p:blipFill rotWithShape="1">
          <a:blip r:embed="rId8">
            <a:extLst>
              <a:ext uri="{28A0092B-C50C-407E-A947-70E740481C1C}">
                <a14:useLocalDpi xmlns:a14="http://schemas.microsoft.com/office/drawing/2010/main" val="0"/>
              </a:ext>
            </a:extLst>
          </a:blip>
          <a:srcRect l="8432" t="2384" r="19064" b="23051"/>
          <a:stretch/>
        </p:blipFill>
        <p:spPr>
          <a:xfrm>
            <a:off x="7995327" y="4006616"/>
            <a:ext cx="2903845" cy="1425037"/>
          </a:xfrm>
          <a:prstGeom prst="rect">
            <a:avLst/>
          </a:prstGeom>
        </p:spPr>
      </p:pic>
      <p:pic>
        <p:nvPicPr>
          <p:cNvPr id="18" name="Picture 17" descr="Logo&#10;&#10;Description automatically generated">
            <a:hlinkClick r:id="rId9"/>
            <a:extLst>
              <a:ext uri="{FF2B5EF4-FFF2-40B4-BE49-F238E27FC236}">
                <a16:creationId xmlns:a16="http://schemas.microsoft.com/office/drawing/2014/main" id="{29C58C09-F0C6-1EC1-98F3-C17679D995D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4503" y="4163482"/>
            <a:ext cx="2722406" cy="1179500"/>
          </a:xfrm>
          <a:prstGeom prst="rect">
            <a:avLst/>
          </a:prstGeom>
        </p:spPr>
      </p:pic>
      <p:pic>
        <p:nvPicPr>
          <p:cNvPr id="19" name="Picture 18" descr="Text&#10;&#10;Description automatically generated with low confidence">
            <a:hlinkClick r:id="rId11"/>
            <a:extLst>
              <a:ext uri="{FF2B5EF4-FFF2-40B4-BE49-F238E27FC236}">
                <a16:creationId xmlns:a16="http://schemas.microsoft.com/office/drawing/2014/main" id="{0E321D4C-15EA-80AF-F2D1-84CF70EF35F1}"/>
              </a:ext>
            </a:extLst>
          </p:cNvPr>
          <p:cNvPicPr>
            <a:picLocks noChangeAspect="1"/>
          </p:cNvPicPr>
          <p:nvPr/>
        </p:nvPicPr>
        <p:blipFill rotWithShape="1">
          <a:blip r:embed="rId12">
            <a:extLst>
              <a:ext uri="{28A0092B-C50C-407E-A947-70E740481C1C}">
                <a14:useLocalDpi xmlns:a14="http://schemas.microsoft.com/office/drawing/2010/main" val="0"/>
              </a:ext>
            </a:extLst>
          </a:blip>
          <a:srcRect t="31193" b="25044"/>
          <a:stretch/>
        </p:blipFill>
        <p:spPr>
          <a:xfrm>
            <a:off x="4011561" y="1389516"/>
            <a:ext cx="3218139" cy="1098830"/>
          </a:xfrm>
          <a:prstGeom prst="rect">
            <a:avLst/>
          </a:prstGeom>
        </p:spPr>
      </p:pic>
      <p:pic>
        <p:nvPicPr>
          <p:cNvPr id="20" name="Picture 19" descr="A picture containing logo&#10;&#10;Description automatically generated">
            <a:hlinkClick r:id="rId13"/>
            <a:extLst>
              <a:ext uri="{FF2B5EF4-FFF2-40B4-BE49-F238E27FC236}">
                <a16:creationId xmlns:a16="http://schemas.microsoft.com/office/drawing/2014/main" id="{1BBA2A48-9C92-DDDE-EB02-827350BBA74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099540" y="5456088"/>
            <a:ext cx="2235104" cy="1034714"/>
          </a:xfrm>
          <a:prstGeom prst="rect">
            <a:avLst/>
          </a:prstGeom>
        </p:spPr>
      </p:pic>
      <p:pic>
        <p:nvPicPr>
          <p:cNvPr id="21" name="Picture 20" descr="Shape&#10;&#10;Description automatically generated with medium confidence">
            <a:hlinkClick r:id="rId15"/>
            <a:extLst>
              <a:ext uri="{FF2B5EF4-FFF2-40B4-BE49-F238E27FC236}">
                <a16:creationId xmlns:a16="http://schemas.microsoft.com/office/drawing/2014/main" id="{E329FF98-9309-6F05-7413-9BBED74AF852}"/>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326909" y="5524017"/>
            <a:ext cx="2643379" cy="912176"/>
          </a:xfrm>
          <a:prstGeom prst="rect">
            <a:avLst/>
          </a:prstGeom>
        </p:spPr>
      </p:pic>
      <p:pic>
        <p:nvPicPr>
          <p:cNvPr id="22" name="Picture 21" descr="Text&#10;&#10;Description automatically generated with low confidence">
            <a:hlinkClick r:id="rId17"/>
            <a:extLst>
              <a:ext uri="{FF2B5EF4-FFF2-40B4-BE49-F238E27FC236}">
                <a16:creationId xmlns:a16="http://schemas.microsoft.com/office/drawing/2014/main" id="{315D200A-F76C-25DF-37B7-3CD7E7D0DFC7}"/>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04503" y="3083641"/>
            <a:ext cx="3062929" cy="690717"/>
          </a:xfrm>
          <a:prstGeom prst="rect">
            <a:avLst/>
          </a:prstGeom>
        </p:spPr>
      </p:pic>
      <p:pic>
        <p:nvPicPr>
          <p:cNvPr id="23" name="Picture 22" descr="Logo&#10;&#10;Description automatically generated">
            <a:hlinkClick r:id="rId19"/>
            <a:extLst>
              <a:ext uri="{FF2B5EF4-FFF2-40B4-BE49-F238E27FC236}">
                <a16:creationId xmlns:a16="http://schemas.microsoft.com/office/drawing/2014/main" id="{3452E366-249B-1897-755B-66A1902909BB}"/>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141733" y="2593224"/>
            <a:ext cx="2106370" cy="1474458"/>
          </a:xfrm>
          <a:prstGeom prst="rect">
            <a:avLst/>
          </a:prstGeom>
        </p:spPr>
      </p:pic>
      <p:pic>
        <p:nvPicPr>
          <p:cNvPr id="24" name="Picture 23" descr="Logo&#10;&#10;Description automatically generated">
            <a:hlinkClick r:id="rId21"/>
            <a:extLst>
              <a:ext uri="{FF2B5EF4-FFF2-40B4-BE49-F238E27FC236}">
                <a16:creationId xmlns:a16="http://schemas.microsoft.com/office/drawing/2014/main" id="{5BA4E905-5CBE-FD72-EBC0-7145D318175E}"/>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463823" y="5342982"/>
            <a:ext cx="2013853" cy="1342568"/>
          </a:xfrm>
          <a:prstGeom prst="rect">
            <a:avLst/>
          </a:prstGeom>
        </p:spPr>
      </p:pic>
      <p:pic>
        <p:nvPicPr>
          <p:cNvPr id="25" name="Picture 3">
            <a:hlinkClick r:id="rId23"/>
            <a:extLst>
              <a:ext uri="{FF2B5EF4-FFF2-40B4-BE49-F238E27FC236}">
                <a16:creationId xmlns:a16="http://schemas.microsoft.com/office/drawing/2014/main" id="{ADBC8A48-C714-3EE7-0BFB-3095CE2EB7C8}"/>
              </a:ext>
            </a:extLst>
          </p:cNvPr>
          <p:cNvPicPr>
            <a:picLocks noChangeAspect="1"/>
          </p:cNvPicPr>
          <p:nvPr/>
        </p:nvPicPr>
        <p:blipFill>
          <a:blip r:embed="rId24"/>
          <a:stretch>
            <a:fillRect/>
          </a:stretch>
        </p:blipFill>
        <p:spPr>
          <a:xfrm>
            <a:off x="4448928" y="2781038"/>
            <a:ext cx="3982397" cy="1098830"/>
          </a:xfrm>
          <a:prstGeom prst="rect">
            <a:avLst/>
          </a:prstGeom>
        </p:spPr>
      </p:pic>
      <p:pic>
        <p:nvPicPr>
          <p:cNvPr id="26" name="Picture 4" descr="Logo&#10;&#10;Description automatically generated">
            <a:hlinkClick r:id="rId25"/>
            <a:extLst>
              <a:ext uri="{FF2B5EF4-FFF2-40B4-BE49-F238E27FC236}">
                <a16:creationId xmlns:a16="http://schemas.microsoft.com/office/drawing/2014/main" id="{2F327446-72F8-99DA-4D2E-0D2E7D306628}"/>
              </a:ext>
            </a:extLst>
          </p:cNvPr>
          <p:cNvPicPr>
            <a:picLocks noChangeAspect="1"/>
          </p:cNvPicPr>
          <p:nvPr/>
        </p:nvPicPr>
        <p:blipFill rotWithShape="1">
          <a:blip r:embed="rId26"/>
          <a:srcRect l="7158" t="17315" r="7469" b="13827"/>
          <a:stretch/>
        </p:blipFill>
        <p:spPr>
          <a:xfrm>
            <a:off x="4011561" y="4251132"/>
            <a:ext cx="3057833" cy="974304"/>
          </a:xfrm>
          <a:prstGeom prst="rect">
            <a:avLst/>
          </a:prstGeom>
        </p:spPr>
      </p:pic>
      <p:pic>
        <p:nvPicPr>
          <p:cNvPr id="27" name="Graphic 26">
            <a:hlinkClick r:id="rId27"/>
            <a:extLst>
              <a:ext uri="{FF2B5EF4-FFF2-40B4-BE49-F238E27FC236}">
                <a16:creationId xmlns:a16="http://schemas.microsoft.com/office/drawing/2014/main" id="{9609B910-DD1A-D709-345C-7A7B5AA622FB}"/>
              </a:ext>
            </a:extLst>
          </p:cNvPr>
          <p:cNvPicPr>
            <a:picLocks noChangeAspect="1"/>
          </p:cNvPicPr>
          <p:nvPr/>
        </p:nvPicPr>
        <p:blipFill rotWithShape="1">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rcRect l="9715" t="18168" r="7091" b="12292"/>
          <a:stretch/>
        </p:blipFill>
        <p:spPr>
          <a:xfrm>
            <a:off x="8266768" y="1426347"/>
            <a:ext cx="3133961" cy="1229260"/>
          </a:xfrm>
          <a:prstGeom prst="rect">
            <a:avLst/>
          </a:prstGeom>
        </p:spPr>
      </p:pic>
    </p:spTree>
    <p:extLst>
      <p:ext uri="{BB962C8B-B14F-4D97-AF65-F5344CB8AC3E}">
        <p14:creationId xmlns:p14="http://schemas.microsoft.com/office/powerpoint/2010/main" val="24901547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2800" dirty="0">
                <a:hlinkClick r:id="rId4"/>
              </a:rPr>
              <a:t>about.softuni.bg</a:t>
            </a:r>
            <a:endParaRPr lang="en-US" sz="3000" noProof="1"/>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FB30FA26-390B-4885-AEF5-1E95DE2B5FF5}"/>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25</a:t>
            </a:fld>
            <a:endParaRPr lang="en-US" dirty="0"/>
          </a:p>
        </p:txBody>
      </p:sp>
    </p:spTree>
    <p:extLst>
      <p:ext uri="{BB962C8B-B14F-4D97-AF65-F5344CB8AC3E}">
        <p14:creationId xmlns:p14="http://schemas.microsoft.com/office/powerpoint/2010/main" val="97027644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D8BCDE93-61E1-4CEF-ABE2-1979F55EBDC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Tree>
    <p:extLst>
      <p:ext uri="{BB962C8B-B14F-4D97-AF65-F5344CB8AC3E}">
        <p14:creationId xmlns:p14="http://schemas.microsoft.com/office/powerpoint/2010/main" val="166863115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328B3D4B-A8A5-4EFC-91B7-56494FB001A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
        <p:nvSpPr>
          <p:cNvPr id="423939" name="Rectangle 3"/>
          <p:cNvSpPr>
            <a:spLocks noGrp="1" noChangeArrowheads="1"/>
          </p:cNvSpPr>
          <p:nvPr>
            <p:ph type="body" sz="quarter" idx="10"/>
          </p:nvPr>
        </p:nvSpPr>
        <p:spPr/>
        <p:txBody>
          <a:bodyPr/>
          <a:lstStyle/>
          <a:p>
            <a:r>
              <a:rPr lang="en-US" dirty="0"/>
              <a:t>OOP Principles</a:t>
            </a:r>
          </a:p>
          <a:p>
            <a:r>
              <a:rPr lang="en-US" dirty="0"/>
              <a:t>Encapsulation</a:t>
            </a:r>
          </a:p>
          <a:p>
            <a:r>
              <a:rPr lang="en-US" dirty="0"/>
              <a:t>Access Modifiers</a:t>
            </a:r>
          </a:p>
          <a:p>
            <a:r>
              <a:rPr lang="en-US" dirty="0"/>
              <a:t>State Validation</a:t>
            </a:r>
          </a:p>
          <a:p>
            <a:r>
              <a:rPr lang="en-US" dirty="0"/>
              <a:t>Inheritance</a:t>
            </a:r>
          </a:p>
          <a:p>
            <a:r>
              <a:rPr lang="en-US" dirty="0"/>
              <a:t>Accessing Base Class Members</a:t>
            </a:r>
          </a:p>
          <a:p>
            <a:endParaRPr lang="en-US" dirty="0"/>
          </a:p>
          <a:p>
            <a:endParaRPr lang="en-US" noProof="1"/>
          </a:p>
        </p:txBody>
      </p:sp>
      <p:sp>
        <p:nvSpPr>
          <p:cNvPr id="423938" name="Rectangle 2"/>
          <p:cNvSpPr>
            <a:spLocks noGrp="1" noChangeArrowheads="1"/>
          </p:cNvSpPr>
          <p:nvPr>
            <p:ph type="title"/>
          </p:nvPr>
        </p:nvSpPr>
        <p:spPr/>
        <p:txBody>
          <a:bodyPr/>
          <a:lstStyle/>
          <a:p>
            <a:r>
              <a:rPr lang="en-US" dirty="0"/>
              <a:t>Table of Contents</a:t>
            </a:r>
            <a:endParaRPr lang="bg-BG" dirty="0"/>
          </a:p>
        </p:txBody>
      </p:sp>
    </p:spTree>
    <p:extLst>
      <p:ext uri="{BB962C8B-B14F-4D97-AF65-F5344CB8AC3E}">
        <p14:creationId xmlns:p14="http://schemas.microsoft.com/office/powerpoint/2010/main" val="1246503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393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393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393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39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39"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829FE3C-637D-48C2-BA56-E714A684B757}"/>
              </a:ext>
            </a:extLst>
          </p:cNvPr>
          <p:cNvSpPr>
            <a:spLocks noGrp="1"/>
          </p:cNvSpPr>
          <p:nvPr>
            <p:ph type="body" sz="quarter" idx="10"/>
          </p:nvPr>
        </p:nvSpPr>
        <p:spPr/>
        <p:txBody>
          <a:bodyPr/>
          <a:lstStyle/>
          <a:p>
            <a:r>
              <a:rPr lang="en-US" dirty="0"/>
              <a:t>OOP Principles</a:t>
            </a:r>
            <a:endParaRPr lang="en-GB" dirty="0"/>
          </a:p>
        </p:txBody>
      </p:sp>
      <p:sp>
        <p:nvSpPr>
          <p:cNvPr id="3" name="Text Placeholder 2">
            <a:extLst>
              <a:ext uri="{FF2B5EF4-FFF2-40B4-BE49-F238E27FC236}">
                <a16:creationId xmlns:a16="http://schemas.microsoft.com/office/drawing/2014/main" id="{F63EB9CD-E944-4E2E-A47C-C653E99657F0}"/>
              </a:ext>
            </a:extLst>
          </p:cNvPr>
          <p:cNvSpPr>
            <a:spLocks noGrp="1"/>
          </p:cNvSpPr>
          <p:nvPr>
            <p:ph type="body" sz="quarter" idx="11"/>
          </p:nvPr>
        </p:nvSpPr>
        <p:spPr/>
        <p:txBody>
          <a:bodyPr/>
          <a:lstStyle/>
          <a:p>
            <a:r>
              <a:rPr lang="en-GB" sz="3600" dirty="0"/>
              <a:t>Encapsulation, Inheritance, Abstraction, Polymorphism</a:t>
            </a:r>
          </a:p>
        </p:txBody>
      </p:sp>
      <p:pic>
        <p:nvPicPr>
          <p:cNvPr id="4" name="Picture 3">
            <a:extLst>
              <a:ext uri="{FF2B5EF4-FFF2-40B4-BE49-F238E27FC236}">
                <a16:creationId xmlns:a16="http://schemas.microsoft.com/office/drawing/2014/main" id="{710AC777-4057-4DBD-8881-B80E50A1D966}"/>
              </a:ext>
            </a:extLst>
          </p:cNvPr>
          <p:cNvPicPr>
            <a:picLocks noChangeAspect="1"/>
          </p:cNvPicPr>
          <p:nvPr/>
        </p:nvPicPr>
        <p:blipFill>
          <a:blip r:embed="rId2"/>
          <a:stretch>
            <a:fillRect/>
          </a:stretch>
        </p:blipFill>
        <p:spPr>
          <a:xfrm>
            <a:off x="4766932" y="1143000"/>
            <a:ext cx="4457930" cy="2545092"/>
          </a:xfrm>
          <a:prstGeom prst="rect">
            <a:avLst/>
          </a:prstGeom>
          <a:effectLst>
            <a:outerShdw blurRad="63500" sx="102000" sy="102000" algn="ctr" rotWithShape="0">
              <a:prstClr val="black">
                <a:alpha val="40000"/>
              </a:prstClr>
            </a:outerShdw>
          </a:effectLst>
          <a:scene3d>
            <a:camera prst="isometricOffAxis1Right"/>
            <a:lightRig rig="threePt" dir="t"/>
          </a:scene3d>
        </p:spPr>
      </p:pic>
    </p:spTree>
    <p:extLst>
      <p:ext uri="{BB962C8B-B14F-4D97-AF65-F5344CB8AC3E}">
        <p14:creationId xmlns:p14="http://schemas.microsoft.com/office/powerpoint/2010/main" val="145703004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03B0A4E-BC92-444F-BE7C-C86D436A5D0A}"/>
              </a:ext>
            </a:extLst>
          </p:cNvPr>
          <p:cNvSpPr>
            <a:spLocks noGrp="1"/>
          </p:cNvSpPr>
          <p:nvPr>
            <p:ph type="body" sz="quarter" idx="10"/>
          </p:nvPr>
        </p:nvSpPr>
        <p:spPr>
          <a:xfrm>
            <a:off x="191941" y="1220839"/>
            <a:ext cx="11815018" cy="5357075"/>
          </a:xfrm>
        </p:spPr>
        <p:txBody>
          <a:bodyPr>
            <a:normAutofit/>
          </a:bodyPr>
          <a:lstStyle/>
          <a:p>
            <a:pPr>
              <a:lnSpc>
                <a:spcPct val="110000"/>
              </a:lnSpc>
            </a:pPr>
            <a:r>
              <a:rPr lang="en-GB" sz="3400" dirty="0"/>
              <a:t>Classical </a:t>
            </a:r>
            <a:r>
              <a:rPr lang="en-GB" sz="3400" b="1" dirty="0"/>
              <a:t>principles</a:t>
            </a:r>
            <a:r>
              <a:rPr lang="en-GB" sz="3400" dirty="0"/>
              <a:t> of the object-oriented programming (OOP):</a:t>
            </a:r>
          </a:p>
          <a:p>
            <a:pPr lvl="1">
              <a:lnSpc>
                <a:spcPct val="110000"/>
              </a:lnSpc>
              <a:buClr>
                <a:schemeClr val="tx1"/>
              </a:buClr>
            </a:pPr>
            <a:r>
              <a:rPr lang="en-GB" sz="3200" b="1" u="sng" dirty="0">
                <a:solidFill>
                  <a:schemeClr val="bg1"/>
                </a:solidFill>
              </a:rPr>
              <a:t>Encapsulation</a:t>
            </a:r>
            <a:r>
              <a:rPr lang="en-GB" sz="3200" dirty="0"/>
              <a:t>: objects keep its state </a:t>
            </a:r>
            <a:r>
              <a:rPr lang="en-GB" sz="3200" b="1" dirty="0"/>
              <a:t>private</a:t>
            </a:r>
            <a:r>
              <a:rPr lang="en-GB" sz="3200" dirty="0"/>
              <a:t> (no direct access)</a:t>
            </a:r>
            <a:endParaRPr lang="en-GB" sz="3200" b="1" dirty="0"/>
          </a:p>
          <a:p>
            <a:pPr lvl="1">
              <a:lnSpc>
                <a:spcPct val="110000"/>
              </a:lnSpc>
              <a:buClr>
                <a:schemeClr val="tx1"/>
              </a:buClr>
            </a:pPr>
            <a:r>
              <a:rPr lang="en-GB" sz="3200" b="1" u="sng" dirty="0">
                <a:solidFill>
                  <a:schemeClr val="bg1"/>
                </a:solidFill>
              </a:rPr>
              <a:t>Inheritance</a:t>
            </a:r>
            <a:r>
              <a:rPr lang="en-GB" sz="3200" dirty="0"/>
              <a:t>: child classes </a:t>
            </a:r>
            <a:r>
              <a:rPr lang="en-GB" sz="3200" b="1" dirty="0"/>
              <a:t>inherit</a:t>
            </a:r>
            <a:r>
              <a:rPr lang="en-GB" sz="3200" dirty="0"/>
              <a:t> data + functionality from a parent</a:t>
            </a:r>
          </a:p>
          <a:p>
            <a:pPr lvl="1">
              <a:lnSpc>
                <a:spcPct val="110000"/>
              </a:lnSpc>
              <a:buClr>
                <a:schemeClr val="tx1"/>
              </a:buClr>
            </a:pPr>
            <a:r>
              <a:rPr lang="en-GB" sz="3200" b="1" u="sng" dirty="0">
                <a:solidFill>
                  <a:schemeClr val="bg1"/>
                </a:solidFill>
              </a:rPr>
              <a:t>Abstraction</a:t>
            </a:r>
            <a:r>
              <a:rPr lang="en-GB" sz="3200" dirty="0"/>
              <a:t>: hide complexity behind an </a:t>
            </a:r>
            <a:r>
              <a:rPr lang="en-GB" sz="3200" b="1" dirty="0"/>
              <a:t>interface</a:t>
            </a:r>
            <a:r>
              <a:rPr lang="en-GB" sz="3200" dirty="0"/>
              <a:t> or </a:t>
            </a:r>
            <a:r>
              <a:rPr lang="en-GB" sz="3200" b="1" dirty="0"/>
              <a:t>abstract class</a:t>
            </a:r>
          </a:p>
          <a:p>
            <a:pPr lvl="1">
              <a:lnSpc>
                <a:spcPct val="110000"/>
              </a:lnSpc>
              <a:buClr>
                <a:schemeClr val="tx1"/>
              </a:buClr>
            </a:pPr>
            <a:r>
              <a:rPr lang="en-GB" sz="3200" b="1" u="sng" dirty="0">
                <a:solidFill>
                  <a:schemeClr val="bg1"/>
                </a:solidFill>
              </a:rPr>
              <a:t>Polymorphism</a:t>
            </a:r>
            <a:r>
              <a:rPr lang="en-GB" sz="3200" dirty="0"/>
              <a:t>: use subclass objects through their base class</a:t>
            </a:r>
          </a:p>
        </p:txBody>
      </p:sp>
      <p:sp>
        <p:nvSpPr>
          <p:cNvPr id="6" name="Title 5">
            <a:extLst>
              <a:ext uri="{FF2B5EF4-FFF2-40B4-BE49-F238E27FC236}">
                <a16:creationId xmlns:a16="http://schemas.microsoft.com/office/drawing/2014/main" id="{6ABF5BC2-D5FD-49C3-899D-ACEC91B7F69C}"/>
              </a:ext>
            </a:extLst>
          </p:cNvPr>
          <p:cNvSpPr>
            <a:spLocks noGrp="1"/>
          </p:cNvSpPr>
          <p:nvPr>
            <p:ph type="title"/>
          </p:nvPr>
        </p:nvSpPr>
        <p:spPr/>
        <p:txBody>
          <a:bodyPr/>
          <a:lstStyle/>
          <a:p>
            <a:r>
              <a:rPr lang="en-US" dirty="0"/>
              <a:t>The Principles of OOP</a:t>
            </a:r>
            <a:endParaRPr lang="en-GB" dirty="0"/>
          </a:p>
        </p:txBody>
      </p:sp>
    </p:spTree>
    <p:extLst>
      <p:ext uri="{BB962C8B-B14F-4D97-AF65-F5344CB8AC3E}">
        <p14:creationId xmlns:p14="http://schemas.microsoft.com/office/powerpoint/2010/main" val="26108895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duotone>
              <a:schemeClr val="accent6">
                <a:shade val="45000"/>
                <a:satMod val="135000"/>
              </a:schemeClr>
              <a:prstClr val="white"/>
            </a:duotone>
            <a:extLst>
              <a:ext uri="{BEBA8EAE-BF5A-486C-A8C5-ECC9F3942E4B}">
                <a14:imgProps xmlns:a14="http://schemas.microsoft.com/office/drawing/2010/main">
                  <a14:imgLayer r:embed="rId4">
                    <a14:imgEffect>
                      <a14:colorTemperature colorTemp="5900"/>
                    </a14:imgEffect>
                    <a14:imgEffect>
                      <a14:saturation sat="0"/>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644111" y="1194791"/>
            <a:ext cx="2975889" cy="2975889"/>
          </a:xfrm>
          <a:prstGeom prst="rect">
            <a:avLst/>
          </a:prstGeom>
        </p:spPr>
      </p:pic>
      <p:sp>
        <p:nvSpPr>
          <p:cNvPr id="8" name="Subtitle 7">
            <a:extLst>
              <a:ext uri="{FF2B5EF4-FFF2-40B4-BE49-F238E27FC236}">
                <a16:creationId xmlns:a16="http://schemas.microsoft.com/office/drawing/2014/main" id="{798A6F21-224B-4098-B560-161DC35A8F3E}"/>
              </a:ext>
            </a:extLst>
          </p:cNvPr>
          <p:cNvSpPr>
            <a:spLocks noGrp="1"/>
          </p:cNvSpPr>
          <p:nvPr>
            <p:ph type="subTitle" sz="quarter" idx="11"/>
          </p:nvPr>
        </p:nvSpPr>
        <p:spPr/>
        <p:txBody>
          <a:bodyPr/>
          <a:lstStyle/>
          <a:p>
            <a:r>
              <a:rPr lang="en-US"/>
              <a:t> Hiding Implementation</a:t>
            </a:r>
          </a:p>
        </p:txBody>
      </p:sp>
      <p:sp>
        <p:nvSpPr>
          <p:cNvPr id="5" name="Title 4">
            <a:extLst>
              <a:ext uri="{FF2B5EF4-FFF2-40B4-BE49-F238E27FC236}">
                <a16:creationId xmlns:a16="http://schemas.microsoft.com/office/drawing/2014/main" id="{D0486905-80AF-4B7E-BC5B-2EBA1C26D4B9}"/>
              </a:ext>
            </a:extLst>
          </p:cNvPr>
          <p:cNvSpPr>
            <a:spLocks noGrp="1"/>
          </p:cNvSpPr>
          <p:nvPr>
            <p:ph type="title" sz="quarter" idx="10"/>
          </p:nvPr>
        </p:nvSpPr>
        <p:spPr/>
        <p:txBody>
          <a:bodyPr/>
          <a:lstStyle/>
          <a:p>
            <a:r>
              <a:rPr lang="en-US"/>
              <a:t>Encapsulation</a:t>
            </a:r>
          </a:p>
        </p:txBody>
      </p:sp>
    </p:spTree>
    <p:extLst>
      <p:ext uri="{BB962C8B-B14F-4D97-AF65-F5344CB8AC3E}">
        <p14:creationId xmlns:p14="http://schemas.microsoft.com/office/powerpoint/2010/main" val="338621976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7" name="Rectangle 3"/>
          <p:cNvSpPr>
            <a:spLocks noGrp="1" noChangeArrowheads="1"/>
          </p:cNvSpPr>
          <p:nvPr>
            <p:ph type="body" sz="quarter" idx="10"/>
          </p:nvPr>
        </p:nvSpPr>
        <p:spPr>
          <a:xfrm>
            <a:off x="2316000" y="1116363"/>
            <a:ext cx="10129234" cy="5546589"/>
          </a:xfrm>
        </p:spPr>
        <p:txBody>
          <a:bodyPr/>
          <a:lstStyle/>
          <a:p>
            <a:r>
              <a:rPr lang="en-US" sz="3400" dirty="0"/>
              <a:t>Process of wrapping code and data together </a:t>
            </a:r>
            <a:br>
              <a:rPr lang="en-US" sz="3400" dirty="0"/>
            </a:br>
            <a:r>
              <a:rPr lang="en-US" sz="3400" dirty="0"/>
              <a:t>into a </a:t>
            </a:r>
            <a:r>
              <a:rPr lang="en-US" sz="3400" b="1" dirty="0">
                <a:solidFill>
                  <a:schemeClr val="bg1"/>
                </a:solidFill>
              </a:rPr>
              <a:t>single</a:t>
            </a:r>
            <a:r>
              <a:rPr lang="en-US" sz="3400" dirty="0"/>
              <a:t> </a:t>
            </a:r>
            <a:r>
              <a:rPr lang="en-US" sz="3400" b="1" dirty="0">
                <a:solidFill>
                  <a:schemeClr val="bg1"/>
                </a:solidFill>
              </a:rPr>
              <a:t>unit</a:t>
            </a:r>
          </a:p>
          <a:p>
            <a:r>
              <a:rPr lang="en-GB" sz="3400" dirty="0"/>
              <a:t>Flexibility and extensibility of the code</a:t>
            </a:r>
            <a:endParaRPr lang="en-US" sz="3400" dirty="0"/>
          </a:p>
          <a:p>
            <a:r>
              <a:rPr lang="en-US" sz="3400" dirty="0"/>
              <a:t>Reduces </a:t>
            </a:r>
            <a:r>
              <a:rPr lang="en-US" sz="3400" b="1" dirty="0">
                <a:solidFill>
                  <a:schemeClr val="bg1"/>
                </a:solidFill>
              </a:rPr>
              <a:t>complexity</a:t>
            </a:r>
          </a:p>
          <a:p>
            <a:r>
              <a:rPr lang="en-US" sz="3400" dirty="0"/>
              <a:t>Structural changes remain </a:t>
            </a:r>
            <a:r>
              <a:rPr lang="en-US" sz="3400" b="1" dirty="0">
                <a:solidFill>
                  <a:schemeClr val="bg1"/>
                </a:solidFill>
              </a:rPr>
              <a:t>local</a:t>
            </a:r>
          </a:p>
          <a:p>
            <a:r>
              <a:rPr lang="en-US" sz="3400" dirty="0"/>
              <a:t>Allows</a:t>
            </a:r>
            <a:r>
              <a:rPr lang="en-US" sz="3400" dirty="0">
                <a:solidFill>
                  <a:schemeClr val="tx1">
                    <a:lumMod val="40000"/>
                    <a:lumOff val="60000"/>
                  </a:schemeClr>
                </a:solidFill>
              </a:rPr>
              <a:t> </a:t>
            </a:r>
            <a:r>
              <a:rPr lang="en-US" sz="3400" b="1" dirty="0">
                <a:solidFill>
                  <a:schemeClr val="bg1"/>
                </a:solidFill>
              </a:rPr>
              <a:t>validation</a:t>
            </a:r>
            <a:r>
              <a:rPr lang="en-US" sz="3400" dirty="0">
                <a:solidFill>
                  <a:schemeClr val="tx2">
                    <a:lumMod val="75000"/>
                  </a:schemeClr>
                </a:solidFill>
              </a:rPr>
              <a:t> </a:t>
            </a:r>
            <a:r>
              <a:rPr lang="en-US" sz="3400" dirty="0"/>
              <a:t>and</a:t>
            </a:r>
            <a:r>
              <a:rPr lang="en-US" sz="3400" dirty="0">
                <a:solidFill>
                  <a:schemeClr val="tx2">
                    <a:lumMod val="75000"/>
                  </a:schemeClr>
                </a:solidFill>
              </a:rPr>
              <a:t> </a:t>
            </a:r>
            <a:r>
              <a:rPr lang="en-US" sz="3400" b="1" dirty="0">
                <a:solidFill>
                  <a:schemeClr val="bg1"/>
                </a:solidFill>
              </a:rPr>
              <a:t>data binding</a:t>
            </a:r>
            <a:endParaRPr lang="bg-BG" sz="3400" b="1" dirty="0">
              <a:solidFill>
                <a:schemeClr val="bg1"/>
              </a:solidFill>
            </a:endParaRPr>
          </a:p>
          <a:p>
            <a:endParaRPr lang="bg-BG" sz="3200" dirty="0"/>
          </a:p>
          <a:p>
            <a:endParaRPr lang="bg-BG" dirty="0"/>
          </a:p>
          <a:p>
            <a:endParaRPr lang="en-US" dirty="0"/>
          </a:p>
        </p:txBody>
      </p:sp>
      <p:sp>
        <p:nvSpPr>
          <p:cNvPr id="804866" name="Rectangle 2"/>
          <p:cNvSpPr>
            <a:spLocks noGrp="1" noChangeArrowheads="1"/>
          </p:cNvSpPr>
          <p:nvPr>
            <p:ph type="title"/>
          </p:nvPr>
        </p:nvSpPr>
        <p:spPr/>
        <p:txBody>
          <a:bodyPr/>
          <a:lstStyle/>
          <a:p>
            <a:r>
              <a:rPr lang="en-US" dirty="0"/>
              <a:t>Encapsulation</a:t>
            </a:r>
            <a:endParaRPr lang="bg-BG" dirty="0"/>
          </a:p>
        </p:txBody>
      </p:sp>
      <p:sp>
        <p:nvSpPr>
          <p:cNvPr id="6" name="Slide Number">
            <a:extLst>
              <a:ext uri="{FF2B5EF4-FFF2-40B4-BE49-F238E27FC236}">
                <a16:creationId xmlns:a16="http://schemas.microsoft.com/office/drawing/2014/main" id="{D5E5A0B4-3E00-4A09-9ECD-90B09D8451ED}"/>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7</a:t>
            </a:fld>
            <a:endParaRPr lang="en-US" dirty="0"/>
          </a:p>
        </p:txBody>
      </p:sp>
    </p:spTree>
    <p:extLst>
      <p:ext uri="{BB962C8B-B14F-4D97-AF65-F5344CB8AC3E}">
        <p14:creationId xmlns:p14="http://schemas.microsoft.com/office/powerpoint/2010/main" val="38424881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48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48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48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48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5" name="Rectangle 3"/>
          <p:cNvSpPr>
            <a:spLocks noGrp="1" noChangeArrowheads="1"/>
          </p:cNvSpPr>
          <p:nvPr>
            <p:ph type="body" sz="quarter" idx="10"/>
          </p:nvPr>
        </p:nvSpPr>
        <p:spPr/>
        <p:txBody>
          <a:bodyPr/>
          <a:lstStyle/>
          <a:p>
            <a:r>
              <a:rPr lang="en-US" dirty="0"/>
              <a:t>Fields should be </a:t>
            </a:r>
            <a:r>
              <a:rPr lang="en-US" b="1" dirty="0">
                <a:solidFill>
                  <a:schemeClr val="bg1"/>
                </a:solidFill>
                <a:latin typeface="Consolas" panose="020B0609020204030204" pitchFamily="49" charset="0"/>
              </a:rPr>
              <a:t>private</a:t>
            </a:r>
          </a:p>
          <a:p>
            <a:endParaRPr lang="en-US" dirty="0"/>
          </a:p>
          <a:p>
            <a:endParaRPr lang="en-US" dirty="0"/>
          </a:p>
          <a:p>
            <a:endParaRPr lang="en-US" dirty="0"/>
          </a:p>
          <a:p>
            <a:pPr>
              <a:spcAft>
                <a:spcPts val="2400"/>
              </a:spcAft>
            </a:pPr>
            <a:endParaRPr lang="en-US" dirty="0"/>
          </a:p>
          <a:p>
            <a:endParaRPr lang="en-GB" dirty="0"/>
          </a:p>
          <a:p>
            <a:r>
              <a:rPr lang="en-GB" dirty="0"/>
              <a:t>Properties should be </a:t>
            </a:r>
            <a:r>
              <a:rPr lang="en-GB" b="1" dirty="0">
                <a:solidFill>
                  <a:schemeClr val="bg1"/>
                </a:solidFill>
                <a:latin typeface="Consolas" panose="020B0609020204030204" pitchFamily="49" charset="0"/>
              </a:rPr>
              <a:t>public</a:t>
            </a:r>
          </a:p>
          <a:p>
            <a:endParaRPr lang="bg-BG" dirty="0"/>
          </a:p>
        </p:txBody>
      </p:sp>
      <p:sp>
        <p:nvSpPr>
          <p:cNvPr id="806914" name="Rectangle 2"/>
          <p:cNvSpPr>
            <a:spLocks noGrp="1" noChangeArrowheads="1"/>
          </p:cNvSpPr>
          <p:nvPr>
            <p:ph type="title"/>
          </p:nvPr>
        </p:nvSpPr>
        <p:spPr/>
        <p:txBody>
          <a:bodyPr/>
          <a:lstStyle/>
          <a:p>
            <a:r>
              <a:rPr lang="en-US"/>
              <a:t>Encapsulation – Example</a:t>
            </a:r>
            <a:endParaRPr lang="bg-BG" dirty="0"/>
          </a:p>
        </p:txBody>
      </p:sp>
      <p:grpSp>
        <p:nvGrpSpPr>
          <p:cNvPr id="13" name="Group 12">
            <a:extLst>
              <a:ext uri="{FF2B5EF4-FFF2-40B4-BE49-F238E27FC236}">
                <a16:creationId xmlns:a16="http://schemas.microsoft.com/office/drawing/2014/main" id="{12809DB7-0C99-48BB-81BC-AA20BF94CAE4}"/>
              </a:ext>
            </a:extLst>
          </p:cNvPr>
          <p:cNvGrpSpPr/>
          <p:nvPr/>
        </p:nvGrpSpPr>
        <p:grpSpPr>
          <a:xfrm>
            <a:off x="2585193" y="1815456"/>
            <a:ext cx="6036284" cy="3407982"/>
            <a:chOff x="2478562" y="1839196"/>
            <a:chExt cx="6036284" cy="3407982"/>
          </a:xfrm>
        </p:grpSpPr>
        <p:sp>
          <p:nvSpPr>
            <p:cNvPr id="5" name="Rectangle 3"/>
            <p:cNvSpPr>
              <a:spLocks noChangeArrowheads="1"/>
            </p:cNvSpPr>
            <p:nvPr/>
          </p:nvSpPr>
          <p:spPr bwMode="auto">
            <a:xfrm>
              <a:off x="2478562" y="1839196"/>
              <a:ext cx="6036284" cy="58699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Person</a:t>
              </a:r>
            </a:p>
          </p:txBody>
        </p:sp>
        <p:sp>
          <p:nvSpPr>
            <p:cNvPr id="6" name="Rectangle 4"/>
            <p:cNvSpPr>
              <a:spLocks noChangeArrowheads="1"/>
            </p:cNvSpPr>
            <p:nvPr/>
          </p:nvSpPr>
          <p:spPr bwMode="auto">
            <a:xfrm>
              <a:off x="2478562" y="2435255"/>
              <a:ext cx="6036284" cy="110970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-name: string</a:t>
              </a:r>
            </a:p>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-age: int</a:t>
              </a:r>
            </a:p>
          </p:txBody>
        </p:sp>
        <p:sp>
          <p:nvSpPr>
            <p:cNvPr id="7" name="Rectangle 5"/>
            <p:cNvSpPr>
              <a:spLocks noChangeArrowheads="1"/>
            </p:cNvSpPr>
            <p:nvPr/>
          </p:nvSpPr>
          <p:spPr bwMode="auto">
            <a:xfrm>
              <a:off x="2478562" y="3552695"/>
              <a:ext cx="6036284" cy="169448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+Person(string name, int age)</a:t>
              </a:r>
            </a:p>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+Name: string</a:t>
              </a:r>
            </a:p>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+Age: int</a:t>
              </a:r>
            </a:p>
          </p:txBody>
        </p:sp>
      </p:grpSp>
      <p:sp>
        <p:nvSpPr>
          <p:cNvPr id="9" name="AutoShape 6"/>
          <p:cNvSpPr>
            <a:spLocks noChangeArrowheads="1"/>
          </p:cNvSpPr>
          <p:nvPr/>
        </p:nvSpPr>
        <p:spPr bwMode="auto">
          <a:xfrm>
            <a:off x="7682076" y="2613820"/>
            <a:ext cx="1878799" cy="600541"/>
          </a:xfrm>
          <a:prstGeom prst="wedgeRoundRectCallout">
            <a:avLst>
              <a:gd name="adj1" fmla="val 9082"/>
              <a:gd name="adj2" fmla="val -13964"/>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noProof="1">
                <a:solidFill>
                  <a:srgbClr val="FFFFFF"/>
                </a:solidFill>
              </a:rPr>
              <a:t>- == private</a:t>
            </a:r>
          </a:p>
        </p:txBody>
      </p:sp>
      <p:sp>
        <p:nvSpPr>
          <p:cNvPr id="10" name="AutoShape 6"/>
          <p:cNvSpPr>
            <a:spLocks noChangeArrowheads="1"/>
          </p:cNvSpPr>
          <p:nvPr/>
        </p:nvSpPr>
        <p:spPr bwMode="auto">
          <a:xfrm>
            <a:off x="7682076" y="4032177"/>
            <a:ext cx="1878799" cy="609600"/>
          </a:xfrm>
          <a:prstGeom prst="wedgeRoundRectCallout">
            <a:avLst>
              <a:gd name="adj1" fmla="val 25961"/>
              <a:gd name="adj2" fmla="val -131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noProof="1">
                <a:solidFill>
                  <a:srgbClr val="FFFFFF"/>
                </a:solidFill>
              </a:rPr>
              <a:t>+ == public</a:t>
            </a:r>
          </a:p>
        </p:txBody>
      </p:sp>
      <p:sp>
        <p:nvSpPr>
          <p:cNvPr id="11" name="Rectangle 3"/>
          <p:cNvSpPr txBox="1">
            <a:spLocks noChangeArrowheads="1"/>
          </p:cNvSpPr>
          <p:nvPr/>
        </p:nvSpPr>
        <p:spPr>
          <a:xfrm>
            <a:off x="4182760" y="5349105"/>
            <a:ext cx="6036284" cy="596059"/>
          </a:xfrm>
          <a:prstGeom prst="rect">
            <a:avLst/>
          </a:prstGeom>
        </p:spPr>
        <p:txBody>
          <a:bodyPr vert="horz" lIns="108000" tIns="36000" rIns="108000" bIns="36000" rtlCol="0">
            <a:no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ctr">
              <a:lnSpc>
                <a:spcPct val="100000"/>
              </a:lnSpc>
              <a:buNone/>
            </a:pPr>
            <a:endParaRPr lang="bg-BG" dirty="0">
              <a:solidFill>
                <a:schemeClr val="bg1"/>
              </a:solidFill>
            </a:endParaRPr>
          </a:p>
        </p:txBody>
      </p:sp>
      <p:sp>
        <p:nvSpPr>
          <p:cNvPr id="14" name="Slide Number">
            <a:extLst>
              <a:ext uri="{FF2B5EF4-FFF2-40B4-BE49-F238E27FC236}">
                <a16:creationId xmlns:a16="http://schemas.microsoft.com/office/drawing/2014/main" id="{A5510F21-38CD-45D7-8104-9F547B3568C8}"/>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8</a:t>
            </a:fld>
            <a:endParaRPr lang="en-US" dirty="0"/>
          </a:p>
        </p:txBody>
      </p:sp>
    </p:spTree>
    <p:extLst>
      <p:ext uri="{BB962C8B-B14F-4D97-AF65-F5344CB8AC3E}">
        <p14:creationId xmlns:p14="http://schemas.microsoft.com/office/powerpoint/2010/main" val="33047125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nodePh="1">
                                  <p:stCondLst>
                                    <p:cond delay="0"/>
                                  </p:stCondLst>
                                  <p:endCondLst>
                                    <p:cond evt="begin" delay="0">
                                      <p:tn val="13"/>
                                    </p:cond>
                                  </p:end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69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316000" y="1108911"/>
            <a:ext cx="10129234" cy="5546589"/>
          </a:xfrm>
        </p:spPr>
        <p:txBody>
          <a:bodyPr>
            <a:normAutofit/>
          </a:bodyPr>
          <a:lstStyle/>
          <a:p>
            <a:r>
              <a:rPr lang="en-US" dirty="0"/>
              <a:t>Reference to the </a:t>
            </a:r>
            <a:r>
              <a:rPr lang="en-US" b="1" dirty="0">
                <a:solidFill>
                  <a:schemeClr val="bg1"/>
                </a:solidFill>
              </a:rPr>
              <a:t>current object</a:t>
            </a:r>
          </a:p>
          <a:p>
            <a:r>
              <a:rPr lang="en-US" dirty="0"/>
              <a:t>Refers to the </a:t>
            </a:r>
            <a:r>
              <a:rPr lang="en-US" b="1" dirty="0">
                <a:solidFill>
                  <a:schemeClr val="bg1"/>
                </a:solidFill>
              </a:rPr>
              <a:t>current instance</a:t>
            </a:r>
            <a:r>
              <a:rPr lang="en-US" dirty="0"/>
              <a:t> of the class</a:t>
            </a:r>
          </a:p>
          <a:p>
            <a:r>
              <a:rPr lang="en-US" dirty="0"/>
              <a:t>Can be passed as a </a:t>
            </a:r>
            <a:r>
              <a:rPr lang="en-US" b="1" dirty="0">
                <a:solidFill>
                  <a:schemeClr val="bg1"/>
                </a:solidFill>
              </a:rPr>
              <a:t>parameter to other methods</a:t>
            </a:r>
          </a:p>
          <a:p>
            <a:r>
              <a:rPr lang="en-US" dirty="0"/>
              <a:t>Can be </a:t>
            </a:r>
            <a:r>
              <a:rPr lang="en-US" b="1" dirty="0">
                <a:solidFill>
                  <a:schemeClr val="bg1"/>
                </a:solidFill>
              </a:rPr>
              <a:t>returned</a:t>
            </a:r>
            <a:r>
              <a:rPr lang="en-US" dirty="0"/>
              <a:t> from method</a:t>
            </a:r>
          </a:p>
          <a:p>
            <a:r>
              <a:rPr lang="en-US" dirty="0"/>
              <a:t>Can invoke </a:t>
            </a:r>
            <a:r>
              <a:rPr lang="en-US" b="1" dirty="0">
                <a:solidFill>
                  <a:schemeClr val="bg1"/>
                </a:solidFill>
              </a:rPr>
              <a:t>current class methods</a:t>
            </a:r>
            <a:endParaRPr lang="en-US" dirty="0"/>
          </a:p>
        </p:txBody>
      </p:sp>
      <p:sp>
        <p:nvSpPr>
          <p:cNvPr id="2" name="Title 1"/>
          <p:cNvSpPr>
            <a:spLocks noGrp="1"/>
          </p:cNvSpPr>
          <p:nvPr>
            <p:ph type="title"/>
          </p:nvPr>
        </p:nvSpPr>
        <p:spPr/>
        <p:txBody>
          <a:bodyPr/>
          <a:lstStyle/>
          <a:p>
            <a:r>
              <a:rPr lang="en-US"/>
              <a:t>Keyword This</a:t>
            </a:r>
            <a:endParaRPr lang="bg-BG" dirty="0"/>
          </a:p>
        </p:txBody>
      </p:sp>
      <p:sp>
        <p:nvSpPr>
          <p:cNvPr id="6" name="Slide Number">
            <a:extLst>
              <a:ext uri="{FF2B5EF4-FFF2-40B4-BE49-F238E27FC236}">
                <a16:creationId xmlns:a16="http://schemas.microsoft.com/office/drawing/2014/main" id="{E1447DBA-FF8F-4E05-8FD0-3325A170362A}"/>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9</a:t>
            </a:fld>
            <a:endParaRPr lang="en-US" dirty="0"/>
          </a:p>
        </p:txBody>
      </p:sp>
    </p:spTree>
    <p:extLst>
      <p:ext uri="{BB962C8B-B14F-4D97-AF65-F5344CB8AC3E}">
        <p14:creationId xmlns:p14="http://schemas.microsoft.com/office/powerpoint/2010/main" val="30486967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1_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3.xml><?xml version="1.0" encoding="utf-8"?>
<a:theme xmlns:a="http://schemas.openxmlformats.org/drawingml/2006/main" name="2_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4138</TotalTime>
  <Words>2343</Words>
  <Application>Microsoft Office PowerPoint</Application>
  <PresentationFormat>Widescreen</PresentationFormat>
  <Paragraphs>304</Paragraphs>
  <Slides>26</Slides>
  <Notes>23</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26</vt:i4>
      </vt:variant>
    </vt:vector>
  </HeadingPairs>
  <TitlesOfParts>
    <vt:vector size="34" baseType="lpstr">
      <vt:lpstr>Arial</vt:lpstr>
      <vt:lpstr>Calibri</vt:lpstr>
      <vt:lpstr>Consolas</vt:lpstr>
      <vt:lpstr>Wingdings</vt:lpstr>
      <vt:lpstr>Wingdings 2</vt:lpstr>
      <vt:lpstr>SoftUni</vt:lpstr>
      <vt:lpstr>1_SoftUni</vt:lpstr>
      <vt:lpstr>2_SoftUni</vt:lpstr>
      <vt:lpstr>Encapsulation and Inheritance</vt:lpstr>
      <vt:lpstr>Have a Question?</vt:lpstr>
      <vt:lpstr>Table of Contents</vt:lpstr>
      <vt:lpstr>PowerPoint Presentation</vt:lpstr>
      <vt:lpstr>The Principles of OOP</vt:lpstr>
      <vt:lpstr>Encapsulation</vt:lpstr>
      <vt:lpstr>Encapsulation</vt:lpstr>
      <vt:lpstr>Encapsulation – Example</vt:lpstr>
      <vt:lpstr>Keyword This</vt:lpstr>
      <vt:lpstr>Visibility of Class Members</vt:lpstr>
      <vt:lpstr>Private Access Modifier</vt:lpstr>
      <vt:lpstr>Public Access Modifier</vt:lpstr>
      <vt:lpstr>Internal Access Modifier</vt:lpstr>
      <vt:lpstr>Validation</vt:lpstr>
      <vt:lpstr>Validation (1)</vt:lpstr>
      <vt:lpstr>Validation (2)</vt:lpstr>
      <vt:lpstr>Inheritance</vt:lpstr>
      <vt:lpstr>Inheritance</vt:lpstr>
      <vt:lpstr>Inheritance – Example</vt:lpstr>
      <vt:lpstr>Accessing Base Class Members</vt:lpstr>
      <vt:lpstr>Access to Base Class Members</vt:lpstr>
      <vt:lpstr>Summary</vt:lpstr>
      <vt:lpstr>PowerPoint Presentation</vt:lpstr>
      <vt:lpstr>SoftUni Diamond Partners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CSharp OOP - Encapsulation</dc:title>
  <dc:subject>Intro to NodeJS</dc:subject>
  <dc:creator>Software University</dc:creator>
  <cp:keywords>Software University; SoftUni; programming; coding; software development; education; training; course</cp:keywords>
  <dc:description>© SoftUni – https://softuni.org_x000d_
© Software University – https://softuni.bg_x000d_
_x000d_
Copyrighted document. Unauthorized copy, reproduction or use is not permitted.</dc:description>
  <cp:lastModifiedBy>Topuzakova, Desislava</cp:lastModifiedBy>
  <cp:revision>69</cp:revision>
  <dcterms:created xsi:type="dcterms:W3CDTF">2018-05-23T13:08:44Z</dcterms:created>
  <dcterms:modified xsi:type="dcterms:W3CDTF">2023-11-26T14:10:02Z</dcterms:modified>
  <cp:category>programming;education;software engineering;software development</cp:category>
</cp:coreProperties>
</file>