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973" r:id="rId3"/>
    <p:sldId id="293" r:id="rId4"/>
    <p:sldId id="258" r:id="rId5"/>
    <p:sldId id="259" r:id="rId6"/>
    <p:sldId id="260" r:id="rId7"/>
    <p:sldId id="261" r:id="rId8"/>
    <p:sldId id="1130" r:id="rId9"/>
    <p:sldId id="263" r:id="rId10"/>
    <p:sldId id="264" r:id="rId11"/>
    <p:sldId id="316" r:id="rId12"/>
    <p:sldId id="265" r:id="rId13"/>
    <p:sldId id="266" r:id="rId14"/>
    <p:sldId id="268" r:id="rId15"/>
    <p:sldId id="269" r:id="rId16"/>
    <p:sldId id="267" r:id="rId17"/>
    <p:sldId id="1136" r:id="rId18"/>
    <p:sldId id="1137" r:id="rId19"/>
    <p:sldId id="272" r:id="rId20"/>
    <p:sldId id="273" r:id="rId21"/>
    <p:sldId id="276" r:id="rId22"/>
    <p:sldId id="277" r:id="rId23"/>
    <p:sldId id="1135" r:id="rId24"/>
    <p:sldId id="1138" r:id="rId25"/>
    <p:sldId id="280" r:id="rId26"/>
    <p:sldId id="281" r:id="rId27"/>
    <p:sldId id="1139" r:id="rId28"/>
    <p:sldId id="283" r:id="rId29"/>
    <p:sldId id="284" r:id="rId30"/>
    <p:sldId id="285" r:id="rId31"/>
    <p:sldId id="286" r:id="rId32"/>
    <p:sldId id="614" r:id="rId33"/>
    <p:sldId id="613" r:id="rId34"/>
    <p:sldId id="114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73"/>
            <p14:sldId id="293"/>
            <p14:sldId id="258"/>
          </p14:sldIdLst>
        </p14:section>
        <p14:section name="Text Processing" id="{5C8946BA-AFD1-4A82-87C7-A5C650768EB4}">
          <p14:sldIdLst>
            <p14:sldId id="259"/>
            <p14:sldId id="260"/>
            <p14:sldId id="261"/>
            <p14:sldId id="1130"/>
            <p14:sldId id="263"/>
            <p14:sldId id="264"/>
            <p14:sldId id="316"/>
            <p14:sldId id="265"/>
            <p14:sldId id="266"/>
            <p14:sldId id="268"/>
            <p14:sldId id="269"/>
            <p14:sldId id="267"/>
            <p14:sldId id="1136"/>
            <p14:sldId id="1137"/>
            <p14:sldId id="272"/>
            <p14:sldId id="273"/>
            <p14:sldId id="276"/>
            <p14:sldId id="277"/>
            <p14:sldId id="1135"/>
            <p14:sldId id="1138"/>
            <p14:sldId id="280"/>
            <p14:sldId id="281"/>
            <p14:sldId id="1139"/>
            <p14:sldId id="283"/>
            <p14:sldId id="284"/>
            <p14:sldId id="285"/>
          </p14:sldIdLst>
        </p14:section>
        <p14:section name="Conclusion" id="{DF8B232C-5539-4FAA-BC84-D4B7889F6FC5}">
          <p14:sldIdLst>
            <p14:sldId id="286"/>
            <p14:sldId id="614"/>
            <p14:sldId id="613"/>
            <p14:sldId id="11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2B0CA-FC54-4496-8BCA-5EF66A818D2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1242" autoAdjust="0"/>
  </p:normalViewPr>
  <p:slideViewPr>
    <p:cSldViewPr>
      <p:cViewPr varScale="1">
        <p:scale>
          <a:sx n="80" d="100"/>
          <a:sy n="80" d="100"/>
        </p:scale>
        <p:origin x="1014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31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.sv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hyperlink" Target="http://creativecommons.org/licenses/by-nc-sa/4.0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71603"/>
            <a:ext cx="8336097" cy="5105397"/>
          </a:xfrm>
          <a:prstGeom prst="rect">
            <a:avLst/>
          </a:prstGeo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A5A40E9-F55B-48B7-BAF2-FCF5815844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713C4D-0AC1-423F-ADC2-C9DFE79F1BC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- Geo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25993" y="295660"/>
            <a:ext cx="8091922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25993" y="4572000"/>
            <a:ext cx="8091922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Picture 7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8DD8C3DB-E50F-4605-9C49-9E4E6EF5A5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26025"/>
            <a:ext cx="4085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Right Single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25993" y="295660"/>
            <a:ext cx="8091922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25993" y="4572000"/>
            <a:ext cx="8091922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3" descr="A picture containing person, standing, person, posing&#10;&#10;Description automatically generated">
            <a:extLst>
              <a:ext uri="{FF2B5EF4-FFF2-40B4-BE49-F238E27FC236}">
                <a16:creationId xmlns:a16="http://schemas.microsoft.com/office/drawing/2014/main" id="{F16A6009-295B-48E9-94EF-A8AAC5FE75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612" y="494349"/>
            <a:ext cx="4724400" cy="62083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6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BCDE94-E1E5-49F4-B7A6-CB9D4A0E4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1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685" y="1295400"/>
            <a:ext cx="2438052" cy="263927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7411" y="1303142"/>
            <a:ext cx="8201721" cy="1363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0430" y="5576113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053212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4600568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021CC3F-D9DC-4239-BDB4-3A4D1E24BC3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012" y="5208472"/>
            <a:ext cx="3624854" cy="11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11/05/2023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8607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9449" y="4686353"/>
            <a:ext cx="10825164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9449" y="5560289"/>
            <a:ext cx="10825166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22810" y="1688007"/>
            <a:ext cx="6934199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22811" y="2543471"/>
            <a:ext cx="6934201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76672-528D-436E-8197-31854ABC0EF5}"/>
              </a:ext>
            </a:extLst>
          </p:cNvPr>
          <p:cNvSpPr>
            <a:spLocks noChangeAspect="1"/>
          </p:cNvSpPr>
          <p:nvPr userDrawn="1"/>
        </p:nvSpPr>
        <p:spPr>
          <a:xfrm>
            <a:off x="714008" y="73429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F785059-C1E1-47F3-A2A6-DAA07EB1C0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7525" y="211954"/>
            <a:ext cx="2144287" cy="66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896840" cy="5276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554EB-6BDC-4C12-A649-38C86874A953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63" y="1121144"/>
            <a:ext cx="9898049" cy="5276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E2F004A-BC13-4C9E-A9B9-1611661157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7525" y="211954"/>
            <a:ext cx="2144287" cy="6602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893896-E551-401A-80BB-82AC213637C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  <a:prstGeom prst="rect">
            <a:avLst/>
          </a:prstGeom>
        </p:spPr>
        <p:txBody>
          <a:bodyPr/>
          <a:lstStyle>
            <a:lvl2pPr marL="792000" indent="-360000">
              <a:defRPr/>
            </a:lvl2pPr>
            <a:lvl3pPr marL="1224000" indent="-360000">
              <a:defRPr/>
            </a:lvl3pPr>
            <a:lvl4pPr marL="1656000" indent="-360000">
              <a:defRPr/>
            </a:lvl4pPr>
            <a:lvl5pPr marL="2088000" indent="-3600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1A7088A-565A-4D8B-A6E2-BCB6D4DA98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A69DE8-5F21-49BD-88E4-FB84A3FD0E70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7D6283F-3493-4809-B55A-7CE66763CD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8DF85-68AA-4C44-80BD-2BA1399684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287534" y="5518779"/>
            <a:ext cx="1560426" cy="4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608012" y="595562"/>
            <a:ext cx="5971742" cy="1157078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7500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65" y="57615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88" y="264997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97" y="264997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22" y="264934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47" y="2643443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72" y="264997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40" y="2649979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847399" y="220924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847399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241622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688445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128070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567695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007320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427360" y="196667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DACE578-B10A-4B9B-8060-9A488C8714D6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Left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5102" y="295660"/>
            <a:ext cx="8381997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1813" y="4572000"/>
            <a:ext cx="7619999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Picture 2" descr="A person holding the hands up&#10;&#10;Description automatically generated with low confidence">
            <a:extLst>
              <a:ext uri="{FF2B5EF4-FFF2-40B4-BE49-F238E27FC236}">
                <a16:creationId xmlns:a16="http://schemas.microsoft.com/office/drawing/2014/main" id="{CFA47733-E8BE-4DBD-AD0D-043A7C977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88483"/>
            <a:ext cx="4037013" cy="6314193"/>
          </a:xfrm>
          <a:prstGeom prst="rect">
            <a:avLst/>
          </a:prstGeom>
          <a:effectLst>
            <a:outerShdw blurRad="63500" dist="25400" dir="10800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4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3" r:id="rId3"/>
    <p:sldLayoutId id="2147483673" r:id="rId4"/>
    <p:sldLayoutId id="2147483674" r:id="rId5"/>
    <p:sldLayoutId id="2147483675" r:id="rId6"/>
    <p:sldLayoutId id="2147483677" r:id="rId7"/>
    <p:sldLayoutId id="2147483680" r:id="rId8"/>
    <p:sldLayoutId id="2147483699" r:id="rId9"/>
    <p:sldLayoutId id="2147483724" r:id="rId10"/>
    <p:sldLayoutId id="2147483700" r:id="rId11"/>
    <p:sldLayoutId id="2147483725" r:id="rId12"/>
    <p:sldLayoutId id="2147483726" r:id="rId13"/>
    <p:sldLayoutId id="214748372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24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656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88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li.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29" Type="http://schemas.openxmlformats.org/officeDocument/2006/relationships/image" Target="../media/image5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51.png"/><Relationship Id="rId10" Type="http://schemas.openxmlformats.org/officeDocument/2006/relationships/image" Target="../media/image42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39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hyperlink" Target="https://careers.flutterinternationa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2CD7A0-71DD-2806-2E58-0C3B5420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457200"/>
            <a:ext cx="10962447" cy="882654"/>
          </a:xfrm>
        </p:spPr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DB87-CC11-DCE8-F28F-BBD464B9B9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211D1-B9F8-1923-AB9B-30E3E07EFC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DA9C19-C6DD-ADC1-BC16-9310DE76E880}"/>
              </a:ext>
            </a:extLst>
          </p:cNvPr>
          <p:cNvGrpSpPr/>
          <p:nvPr/>
        </p:nvGrpSpPr>
        <p:grpSpPr>
          <a:xfrm>
            <a:off x="7008812" y="3279388"/>
            <a:ext cx="4267200" cy="162876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1286F5-83A1-2101-E008-4307C1B0331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CDD4A6-F85D-F2B1-9628-C6054E737BE9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45C563-FF81-5529-5482-74976F316D97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EA27C-02D8-0831-CE53-21EA485BCAB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B6C9D5-5F71-B442-ED43-A571E97491C3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66FD84-652D-B0A4-9001-A0FFB9021568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4CBB6C-D4A1-F930-08B2-EF291156801A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DD8AE1-46AB-AEC4-D6A9-AF60DFB43900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380B8-9855-23C4-9C64-A7C29865CC2B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3ABAF9-7C66-430F-2F0B-CB1796157024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2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63" y="1066800"/>
            <a:ext cx="98980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string.Join("",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…)</a:t>
            </a:r>
            <a:r>
              <a:rPr lang="en-US" dirty="0"/>
              <a:t> concatenates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Or an array / 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A440F-2F53-4666-9D40-168E24E12A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535461" y="1816876"/>
            <a:ext cx="8718493" cy="1023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199" b="1" noProof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199" b="1" noProof="1">
                <a:latin typeface="Consolas" panose="020B0609020204030204" pitchFamily="49" charset="0"/>
              </a:rPr>
              <a:t> t = string.Join("",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1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535461" y="4365256"/>
            <a:ext cx="8718493" cy="1956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199" b="1" noProof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199" b="1" noProof="1">
                <a:latin typeface="Consolas" panose="020B0609020204030204" pitchFamily="49" charset="0"/>
              </a:rPr>
              <a:t> s = "abc";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199" b="1" noProof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199" b="1" noProof="1">
                <a:latin typeface="Consolas" panose="020B0609020204030204" pitchFamily="49" charset="0"/>
              </a:rPr>
              <a:t>[] arr = new </a:t>
            </a:r>
            <a:r>
              <a:rPr lang="en-US" sz="2199" b="1" noProof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199" b="1" noProof="1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199" b="1" noProof="1">
                <a:latin typeface="Consolas" panose="020B0609020204030204" pitchFamily="49" charset="0"/>
              </a:rPr>
              <a:t>for (int i = 0; i &lt; arr.Length; i++) { arr[i]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199" b="1" noProof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199" b="1" noProof="1">
                <a:latin typeface="Consolas" panose="020B0609020204030204" pitchFamily="49" charset="0"/>
              </a:rPr>
              <a:t> repeated = </a:t>
            </a:r>
            <a:r>
              <a:rPr lang="en-US" sz="2199" b="1" noProof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199" b="1" noProof="1">
                <a:latin typeface="Consolas" panose="020B0609020204030204" pitchFamily="49" charset="0"/>
              </a:rPr>
              <a:t>.Join("", arr); </a:t>
            </a:r>
            <a:r>
              <a:rPr lang="en-US" sz="21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"abcabcabc"</a:t>
            </a:r>
          </a:p>
        </p:txBody>
      </p:sp>
    </p:spTree>
    <p:extLst>
      <p:ext uri="{BB962C8B-B14F-4D97-AF65-F5344CB8AC3E}">
        <p14:creationId xmlns:p14="http://schemas.microsoft.com/office/powerpoint/2010/main" val="6777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99" dirty="0"/>
              <a:t>Read an array from strings</a:t>
            </a:r>
          </a:p>
          <a:p>
            <a:r>
              <a:rPr lang="en-US" sz="3599" dirty="0"/>
              <a:t>Repeat each word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times, where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1428" y="2877276"/>
            <a:ext cx="7461992" cy="556519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1428" y="3928679"/>
            <a:ext cx="7461992" cy="556519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1428" y="4980082"/>
            <a:ext cx="7461992" cy="556519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4193" y="3974807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4193" y="5027570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4703" y="1224575"/>
            <a:ext cx="9319419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599" dirty="0">
                <a:solidFill>
                  <a:schemeClr val="bg1"/>
                </a:solidFill>
              </a:rPr>
              <a:t>string[] </a:t>
            </a:r>
            <a:r>
              <a:rPr lang="en-GB" sz="2599" dirty="0"/>
              <a:t>words = Console.ReadLine().</a:t>
            </a:r>
            <a:r>
              <a:rPr lang="en-GB" sz="2599" dirty="0">
                <a:solidFill>
                  <a:schemeClr val="bg1"/>
                </a:solidFill>
              </a:rPr>
              <a:t>Split()</a:t>
            </a:r>
            <a:r>
              <a:rPr lang="en-GB" sz="2599" dirty="0"/>
              <a:t>;</a:t>
            </a:r>
          </a:p>
          <a:p>
            <a:r>
              <a:rPr lang="en-GB" sz="2599" dirty="0"/>
              <a:t>string result = "";</a:t>
            </a:r>
          </a:p>
          <a:p>
            <a:r>
              <a:rPr lang="en-GB" sz="2599" dirty="0"/>
              <a:t>foreach (string word in words)</a:t>
            </a:r>
          </a:p>
          <a:p>
            <a:r>
              <a:rPr lang="en-GB" sz="2599" dirty="0"/>
              <a:t>{</a:t>
            </a:r>
          </a:p>
          <a:p>
            <a:r>
              <a:rPr lang="en-GB" sz="2599" dirty="0"/>
              <a:t>  int repeatTimes = word.Length;</a:t>
            </a:r>
          </a:p>
          <a:p>
            <a:r>
              <a:rPr lang="en-GB" sz="2599" dirty="0"/>
              <a:t>  for (int i = 0; i &lt; repeatTimes; i++)</a:t>
            </a:r>
          </a:p>
          <a:p>
            <a:r>
              <a:rPr lang="en-GB" sz="2599" dirty="0"/>
              <a:t>    result </a:t>
            </a:r>
            <a:r>
              <a:rPr lang="en-GB" sz="2599" dirty="0">
                <a:solidFill>
                  <a:schemeClr val="bg1"/>
                </a:solidFill>
              </a:rPr>
              <a:t>+=</a:t>
            </a:r>
            <a:r>
              <a:rPr lang="en-GB" sz="2599" dirty="0"/>
              <a:t> word;</a:t>
            </a:r>
          </a:p>
          <a:p>
            <a:r>
              <a:rPr lang="en-GB" sz="2599" dirty="0"/>
              <a:t>}</a:t>
            </a:r>
          </a:p>
          <a:p>
            <a:r>
              <a:rPr lang="en-GB" sz="2599" dirty="0"/>
              <a:t>Console.WriteLine(result);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</a:pP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399" b="1" dirty="0">
                <a:latin typeface="Consolas" panose="020B0609020204030204" pitchFamily="49" charset="0"/>
              </a:rPr>
              <a:t>()</a:t>
            </a:r>
            <a:r>
              <a:rPr lang="en-US" sz="3399" dirty="0"/>
              <a:t> - </a:t>
            </a:r>
            <a:r>
              <a:rPr lang="en-US" sz="3399" noProof="1"/>
              <a:t>returns the first match </a:t>
            </a:r>
            <a:r>
              <a:rPr lang="en-US" sz="3399" b="1" noProof="1">
                <a:solidFill>
                  <a:schemeClr val="bg1"/>
                </a:solidFill>
              </a:rPr>
              <a:t>index</a:t>
            </a:r>
            <a:r>
              <a:rPr lang="en-US" sz="3399" noProof="1"/>
              <a:t> or </a:t>
            </a:r>
            <a:r>
              <a:rPr lang="en-US" sz="3399" b="1" noProof="1">
                <a:solidFill>
                  <a:schemeClr val="bg1"/>
                </a:solidFill>
              </a:rPr>
              <a:t>-1</a:t>
            </a:r>
          </a:p>
          <a:p>
            <a:pPr marL="457063" indent="-457063">
              <a:buClr>
                <a:schemeClr val="tx1"/>
              </a:buClr>
            </a:pPr>
            <a:endParaRPr lang="en-US" sz="3399" b="1" noProof="1">
              <a:solidFill>
                <a:schemeClr val="bg1"/>
              </a:solidFill>
            </a:endParaRPr>
          </a:p>
          <a:p>
            <a:pPr>
              <a:spcAft>
                <a:spcPts val="3599"/>
              </a:spcAft>
              <a:buClr>
                <a:schemeClr val="tx1"/>
              </a:buClr>
            </a:pPr>
            <a:endParaRPr lang="en-US" sz="33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399" b="1" dirty="0">
                <a:latin typeface="Consolas" panose="020B0609020204030204" pitchFamily="49" charset="0"/>
              </a:rPr>
              <a:t>()</a:t>
            </a:r>
            <a:r>
              <a:rPr lang="en-US" sz="3399" dirty="0"/>
              <a:t> - finds the last occurrence</a:t>
            </a:r>
            <a:endParaRPr lang="en-US" sz="3399" noProof="1"/>
          </a:p>
          <a:p>
            <a:pPr marL="1066099" lvl="1" indent="-457063">
              <a:buClr>
                <a:schemeClr val="tx1"/>
              </a:buClr>
            </a:pPr>
            <a:endParaRPr lang="en-US" sz="3399" dirty="0"/>
          </a:p>
          <a:p>
            <a:pPr marL="457063" indent="-457063">
              <a:buClr>
                <a:schemeClr val="tx1"/>
              </a:buClr>
            </a:pPr>
            <a:endParaRPr lang="en-US" sz="3399" dirty="0"/>
          </a:p>
          <a:p>
            <a:pPr marL="457063" indent="-457063">
              <a:buClr>
                <a:schemeClr val="tx1"/>
              </a:buClr>
            </a:pPr>
            <a:endParaRPr lang="en-US" sz="3399" dirty="0"/>
          </a:p>
          <a:p>
            <a:pPr marL="457063" indent="-457063">
              <a:buClr>
                <a:schemeClr val="tx1"/>
              </a:buClr>
            </a:pPr>
            <a:endParaRPr lang="en-US" sz="3399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1958563" y="4356221"/>
            <a:ext cx="9604837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9" dirty="0">
                <a:solidFill>
                  <a:schemeClr val="tx1"/>
                </a:solidFill>
              </a:rPr>
              <a:t>string</a:t>
            </a:r>
            <a:r>
              <a:rPr lang="en-GB" sz="2399" dirty="0"/>
              <a:t> </a:t>
            </a:r>
            <a:r>
              <a:rPr lang="en-GB" sz="2399" dirty="0">
                <a:solidFill>
                  <a:schemeClr val="tx1"/>
                </a:solidFill>
              </a:rPr>
              <a:t>fruits</a:t>
            </a:r>
            <a:r>
              <a:rPr lang="en-GB" sz="2399" dirty="0"/>
              <a:t> </a:t>
            </a:r>
            <a:r>
              <a:rPr lang="en-GB" sz="2399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399" dirty="0" err="1"/>
              <a:t>Console.WriteLine</a:t>
            </a:r>
            <a:r>
              <a:rPr lang="en-GB" sz="2399" dirty="0">
                <a:solidFill>
                  <a:schemeClr val="tx1"/>
                </a:solidFill>
              </a:rPr>
              <a:t>(</a:t>
            </a:r>
            <a:r>
              <a:rPr lang="en-GB" sz="2399" dirty="0" err="1">
                <a:solidFill>
                  <a:schemeClr val="tx1"/>
                </a:solidFill>
              </a:rPr>
              <a:t>fruits.</a:t>
            </a:r>
            <a:r>
              <a:rPr lang="en-GB" sz="2399" dirty="0" err="1">
                <a:solidFill>
                  <a:schemeClr val="bg1"/>
                </a:solidFill>
              </a:rPr>
              <a:t>LastIndexOf</a:t>
            </a:r>
            <a:r>
              <a:rPr lang="en-GB" sz="2399" dirty="0">
                <a:solidFill>
                  <a:schemeClr val="tx1"/>
                </a:solidFill>
              </a:rPr>
              <a:t>(</a:t>
            </a:r>
            <a:r>
              <a:rPr lang="en-GB" sz="2399" dirty="0">
                <a:solidFill>
                  <a:schemeClr val="bg1"/>
                </a:solidFill>
              </a:rPr>
              <a:t>"banana"</a:t>
            </a:r>
            <a:r>
              <a:rPr lang="en-GB" sz="2399" dirty="0">
                <a:solidFill>
                  <a:schemeClr val="tx1"/>
                </a:solidFill>
              </a:rPr>
              <a:t>));</a:t>
            </a:r>
            <a:r>
              <a:rPr lang="en-GB" sz="2399" dirty="0"/>
              <a:t> </a:t>
            </a:r>
            <a:r>
              <a:rPr lang="en-GB" sz="2399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399" dirty="0" err="1"/>
              <a:t>Console.WriteLine</a:t>
            </a:r>
            <a:r>
              <a:rPr lang="en-GB" sz="2399" dirty="0">
                <a:solidFill>
                  <a:schemeClr val="tx1"/>
                </a:solidFill>
              </a:rPr>
              <a:t>(</a:t>
            </a:r>
            <a:r>
              <a:rPr lang="en-GB" sz="2399" dirty="0" err="1">
                <a:solidFill>
                  <a:schemeClr val="tx1"/>
                </a:solidFill>
              </a:rPr>
              <a:t>fruits.</a:t>
            </a:r>
            <a:r>
              <a:rPr lang="en-GB" sz="2399" dirty="0" err="1">
                <a:solidFill>
                  <a:schemeClr val="bg1"/>
                </a:solidFill>
              </a:rPr>
              <a:t>LastIndexOf</a:t>
            </a:r>
            <a:r>
              <a:rPr lang="en-GB" sz="2399" dirty="0">
                <a:solidFill>
                  <a:schemeClr val="tx1"/>
                </a:solidFill>
              </a:rPr>
              <a:t>(</a:t>
            </a:r>
            <a:r>
              <a:rPr lang="en-GB" sz="2399" dirty="0">
                <a:solidFill>
                  <a:schemeClr val="bg1"/>
                </a:solidFill>
              </a:rPr>
              <a:t>"orange"</a:t>
            </a:r>
            <a:r>
              <a:rPr lang="en-GB" sz="2399" dirty="0">
                <a:solidFill>
                  <a:schemeClr val="tx1"/>
                </a:solidFill>
              </a:rPr>
              <a:t>));</a:t>
            </a:r>
            <a:r>
              <a:rPr lang="en-GB" sz="2399" dirty="0"/>
              <a:t> </a:t>
            </a:r>
            <a:r>
              <a:rPr lang="en-GB" sz="2399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609" y="1898050"/>
            <a:ext cx="9604838" cy="15821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399" b="1" dirty="0">
                <a:latin typeface="Consolas" panose="020B0609020204030204" pitchFamily="49" charset="0"/>
              </a:rPr>
              <a:t>string </a:t>
            </a:r>
            <a:r>
              <a:rPr lang="en-GB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399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399" b="1" dirty="0" err="1">
                <a:latin typeface="Consolas" panose="020B0609020204030204" pitchFamily="49" charset="0"/>
              </a:rPr>
              <a:t>Console.WriteLine</a:t>
            </a:r>
            <a:r>
              <a:rPr lang="en-GB" sz="2399" b="1" dirty="0">
                <a:latin typeface="Consolas" panose="020B0609020204030204" pitchFamily="49" charset="0"/>
              </a:rPr>
              <a:t>(</a:t>
            </a:r>
            <a:r>
              <a:rPr lang="en-GB" sz="2399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399" b="1" dirty="0">
                <a:latin typeface="Consolas" panose="020B0609020204030204" pitchFamily="49" charset="0"/>
              </a:rPr>
              <a:t>(</a:t>
            </a:r>
            <a:r>
              <a:rPr lang="en-GB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399" b="1" dirty="0">
                <a:latin typeface="Consolas" panose="020B0609020204030204" pitchFamily="49" charset="0"/>
              </a:rPr>
              <a:t>));    </a:t>
            </a:r>
            <a:r>
              <a:rPr lang="en-GB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399" b="1" dirty="0" err="1">
                <a:latin typeface="Consolas" panose="020B0609020204030204" pitchFamily="49" charset="0"/>
              </a:rPr>
              <a:t>Console.WriteLine</a:t>
            </a:r>
            <a:r>
              <a:rPr lang="en-GB" sz="2399" b="1" dirty="0">
                <a:latin typeface="Consolas" panose="020B0609020204030204" pitchFamily="49" charset="0"/>
              </a:rPr>
              <a:t>(</a:t>
            </a:r>
            <a:r>
              <a:rPr lang="en-GB" sz="2399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399" b="1" dirty="0">
                <a:latin typeface="Consolas" panose="020B0609020204030204" pitchFamily="49" charset="0"/>
              </a:rPr>
              <a:t>(</a:t>
            </a:r>
            <a:r>
              <a:rPr lang="en-GB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399" b="1" dirty="0">
                <a:latin typeface="Consolas" panose="020B0609020204030204" pitchFamily="49" charset="0"/>
              </a:rPr>
              <a:t>));    </a:t>
            </a:r>
            <a:r>
              <a:rPr lang="en-GB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10054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329" indent="-571329"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399" b="1" dirty="0">
                <a:latin typeface="Consolas" panose="020B0609020204030204" pitchFamily="49" charset="0"/>
              </a:rPr>
              <a:t>()</a:t>
            </a:r>
            <a:r>
              <a:rPr lang="en-US" sz="3399" dirty="0"/>
              <a:t> - checks whether one string </a:t>
            </a:r>
            <a:br>
              <a:rPr lang="en-US" sz="3399" dirty="0"/>
            </a:br>
            <a:r>
              <a:rPr lang="en-US" sz="3399" dirty="0"/>
              <a:t>contains another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37674" y="2569157"/>
            <a:ext cx="8950226" cy="25520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700" b="1" noProof="1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700" b="1" noProof="1">
                <a:latin typeface="Consolas" panose="020B0609020204030204" pitchFamily="49" charset="0"/>
              </a:rPr>
              <a:t>Console.WriteLine(text.</a:t>
            </a:r>
            <a:r>
              <a:rPr lang="en-GB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700" b="1" noProof="1">
                <a:latin typeface="Consolas" panose="020B0609020204030204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700" b="1" noProof="1">
                <a:latin typeface="Consolas" panose="020B0609020204030204" pitchFamily="49" charset="0"/>
              </a:rPr>
              <a:t>));</a:t>
            </a:r>
            <a:br>
              <a:rPr lang="en-GB" sz="2700" b="1" noProof="1">
                <a:latin typeface="Consolas" panose="020B0609020204030204" pitchFamily="49" charset="0"/>
              </a:rPr>
            </a:br>
            <a:r>
              <a:rPr lang="en-GB" sz="27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700" b="1" noProof="1">
                <a:latin typeface="Consolas" panose="020B0609020204030204" pitchFamily="49" charset="0"/>
              </a:rPr>
              <a:t>Console.WriteLine(text.</a:t>
            </a:r>
            <a:r>
              <a:rPr lang="en-GB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700" b="1" noProof="1">
                <a:latin typeface="Consolas" panose="020B0609020204030204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700" b="1" noProof="1">
                <a:latin typeface="Consolas" panose="020B0609020204030204" pitchFamily="49" charset="0"/>
              </a:rPr>
              <a:t>)); </a:t>
            </a:r>
            <a:br>
              <a:rPr lang="en-GB" sz="2700" b="1" noProof="1">
                <a:latin typeface="Consolas" panose="020B0609020204030204" pitchFamily="49" charset="0"/>
              </a:rPr>
            </a:br>
            <a:r>
              <a:rPr lang="en-GB" sz="27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22508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063763" y="1066800"/>
            <a:ext cx="9898049" cy="5276048"/>
          </a:xfrm>
        </p:spPr>
        <p:txBody>
          <a:bodyPr/>
          <a:lstStyle/>
          <a:p>
            <a:pPr marL="457063" indent="-457063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noProof="1">
                <a:latin typeface="Consolas" panose="020B0609020204030204" pitchFamily="49" charset="0"/>
              </a:rPr>
              <a:t>,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 int length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063" indent="-457063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063" indent="-457063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063" indent="-457063">
              <a:spcBef>
                <a:spcPts val="48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2110962" y="4451765"/>
            <a:ext cx="8326850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 extractWord = </a:t>
            </a:r>
            <a:r>
              <a:rPr lang="en-US" sz="2800" dirty="0" err="1">
                <a:solidFill>
                  <a:schemeClr val="tx1"/>
                </a:solidFill>
              </a:rPr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Substring</a:t>
            </a:r>
            <a:r>
              <a:rPr lang="en-US" sz="28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(extractWord); </a:t>
            </a:r>
            <a:r>
              <a:rPr lang="en-US" sz="28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0962" y="1759861"/>
            <a:ext cx="8326850" cy="17671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string power = </a:t>
            </a:r>
            <a:r>
              <a:rPr lang="en-US" sz="2800" b="1" dirty="0" err="1">
                <a:latin typeface="Consolas" panose="020B0609020204030204" pitchFamily="49" charset="0"/>
              </a:rPr>
              <a:t>card.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8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800" b="1" dirty="0" err="1">
                <a:latin typeface="Consolas" panose="020B0609020204030204" pitchFamily="49" charset="0"/>
              </a:rPr>
              <a:t>Console.WriteLine</a:t>
            </a:r>
            <a:r>
              <a:rPr lang="en-US" sz="2800" b="1" dirty="0">
                <a:latin typeface="Consolas" panose="020B0609020204030204" pitchFamily="49" charset="0"/>
              </a:rPr>
              <a:t>(power);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490" y="1139778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99" dirty="0"/>
              <a:t>You are given a </a:t>
            </a:r>
            <a:r>
              <a:rPr lang="en-US" sz="3599" b="1" dirty="0">
                <a:solidFill>
                  <a:schemeClr val="bg1"/>
                </a:solidFill>
              </a:rPr>
              <a:t>text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dirty="0"/>
              <a:t>and a </a:t>
            </a:r>
            <a:r>
              <a:rPr lang="en-US" sz="3599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sz="3599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83" y="3124281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ice</a:t>
            </a:r>
          </a:p>
          <a:p>
            <a:r>
              <a:rPr lang="en-US" sz="2399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2829" y="3322609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412" y="3322609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83" y="4450139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abc</a:t>
            </a:r>
          </a:p>
          <a:p>
            <a:r>
              <a:rPr lang="en-US" sz="2399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829" y="4637882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161" y="4651378"/>
            <a:ext cx="13260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651" y="3124281"/>
            <a:ext cx="281668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key</a:t>
            </a:r>
          </a:p>
          <a:p>
            <a:r>
              <a:rPr lang="en-US" sz="2399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47685" y="332864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815" y="3289150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049" y="4450139"/>
            <a:ext cx="282529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word</a:t>
            </a:r>
          </a:p>
          <a:p>
            <a:r>
              <a:rPr lang="en-US" sz="2399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47685" y="4637882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815" y="4654872"/>
            <a:ext cx="884539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abc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5909" y="1187098"/>
            <a:ext cx="8037006" cy="51661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7212" y="1121144"/>
            <a:ext cx="9898049" cy="5276048"/>
          </a:xfrm>
        </p:spPr>
        <p:txBody>
          <a:bodyPr/>
          <a:lstStyle/>
          <a:p>
            <a:pPr marL="457063" indent="-45706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</a:p>
          <a:p>
            <a:pPr marL="457063" indent="-457063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1958562" y="4470159"/>
            <a:ext cx="9607850" cy="2156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char[] </a:t>
            </a:r>
            <a:r>
              <a:rPr lang="en-US" sz="2399" dirty="0">
                <a:solidFill>
                  <a:schemeClr val="tx1"/>
                </a:solidFill>
              </a:rPr>
              <a:t>separators = </a:t>
            </a:r>
            <a:r>
              <a:rPr lang="en-US" sz="2399" dirty="0">
                <a:solidFill>
                  <a:schemeClr val="bg1"/>
                </a:solidFill>
              </a:rPr>
              <a:t>new char[] { ' ', ',', '.' };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string[] words = </a:t>
            </a:r>
            <a:r>
              <a:rPr lang="en-US" sz="2399" dirty="0" err="1">
                <a:solidFill>
                  <a:schemeClr val="tx1"/>
                </a:solidFill>
              </a:rPr>
              <a:t>text.</a:t>
            </a:r>
            <a:r>
              <a:rPr lang="en-US" sz="2399" dirty="0" err="1">
                <a:solidFill>
                  <a:schemeClr val="bg1"/>
                </a:solidFill>
              </a:rPr>
              <a:t>Split</a:t>
            </a:r>
            <a:r>
              <a:rPr lang="en-US" sz="2399" dirty="0">
                <a:solidFill>
                  <a:schemeClr val="tx1"/>
                </a:solidFill>
              </a:rPr>
              <a:t>(</a:t>
            </a:r>
            <a:r>
              <a:rPr lang="en-US" sz="2399" dirty="0">
                <a:solidFill>
                  <a:schemeClr val="bg1"/>
                </a:solidFill>
              </a:rPr>
              <a:t>separators</a:t>
            </a:r>
            <a:r>
              <a:rPr lang="en-US" sz="2399" dirty="0">
                <a:solidFill>
                  <a:schemeClr val="tx1"/>
                </a:solidFill>
              </a:rPr>
              <a:t>);</a:t>
            </a:r>
          </a:p>
          <a:p>
            <a:r>
              <a:rPr lang="en-US" sz="2399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8562" y="1761208"/>
            <a:ext cx="9607851" cy="19513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99" b="1" noProof="1">
                <a:latin typeface="Consolas" panose="020B0609020204030204" pitchFamily="49" charset="0"/>
              </a:rPr>
              <a:t>string text = "Hello, john@softuni.org, you have been using john@softuni.org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399" b="1" noProof="1">
                <a:latin typeface="Consolas" panose="020B0609020204030204" pitchFamily="49" charset="0"/>
              </a:rPr>
              <a:t>words = text.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399" b="1" noProof="1">
                <a:latin typeface="Consolas" panose="020B0609020204030204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399" b="1" noProof="1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words[]: "Hello","john@softuni.org","you have been…"</a:t>
            </a:r>
          </a:p>
        </p:txBody>
      </p:sp>
    </p:spTree>
    <p:extLst>
      <p:ext uri="{BB962C8B-B14F-4D97-AF65-F5344CB8AC3E}">
        <p14:creationId xmlns:p14="http://schemas.microsoft.com/office/powerpoint/2010/main" val="25453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4812" y="1066800"/>
            <a:ext cx="9898049" cy="5276048"/>
          </a:xfrm>
        </p:spPr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399" b="1" dirty="0">
                <a:latin typeface="Consolas" panose="020B0609020204030204" pitchFamily="49" charset="0"/>
              </a:rPr>
              <a:t>(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sz="3399" b="1" dirty="0">
                <a:latin typeface="Consolas" panose="020B0609020204030204" pitchFamily="49" charset="0"/>
              </a:rPr>
              <a:t>,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 replacement</a:t>
            </a:r>
            <a:r>
              <a:rPr lang="en-US" sz="3399" b="1" dirty="0">
                <a:latin typeface="Consolas" panose="020B0609020204030204" pitchFamily="49" charset="0"/>
              </a:rPr>
              <a:t>) </a:t>
            </a:r>
            <a:r>
              <a:rPr lang="en-US" sz="3399" dirty="0"/>
              <a:t>- replaces </a:t>
            </a:r>
            <a:r>
              <a:rPr lang="en-US" sz="3399" b="1" dirty="0">
                <a:solidFill>
                  <a:schemeClr val="bg1"/>
                </a:solidFill>
              </a:rPr>
              <a:t>all</a:t>
            </a:r>
            <a:r>
              <a:rPr lang="en-US" sz="3399" dirty="0"/>
              <a:t> </a:t>
            </a:r>
            <a:br>
              <a:rPr lang="en-US" sz="3399" dirty="0"/>
            </a:br>
            <a:r>
              <a:rPr lang="en-US" sz="3399" dirty="0"/>
              <a:t>occurrences</a:t>
            </a:r>
          </a:p>
          <a:p>
            <a:pPr marL="1066099" lvl="1" indent="-457063">
              <a:buClr>
                <a:schemeClr val="tx1"/>
              </a:buClr>
            </a:pPr>
            <a:r>
              <a:rPr lang="en-US" sz="3399" dirty="0"/>
              <a:t>The result is a new </a:t>
            </a:r>
            <a:r>
              <a:rPr lang="en-US" sz="3399" b="1" dirty="0">
                <a:solidFill>
                  <a:schemeClr val="bg1"/>
                </a:solidFill>
              </a:rPr>
              <a:t>string</a:t>
            </a:r>
            <a:r>
              <a:rPr lang="en-US" sz="3399" dirty="0"/>
              <a:t> (strings are </a:t>
            </a:r>
            <a:r>
              <a:rPr lang="en-US" sz="3399" b="1" dirty="0">
                <a:solidFill>
                  <a:schemeClr val="bg1"/>
                </a:solidFill>
              </a:rPr>
              <a:t>immutable</a:t>
            </a:r>
            <a:r>
              <a:rPr lang="en-US" sz="3399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81460" y="3124200"/>
            <a:ext cx="9170752" cy="307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99" b="1" dirty="0">
                <a:latin typeface="Consolas" panose="020B0609020204030204" pitchFamily="49" charset="0"/>
              </a:rPr>
              <a:t>string text = "Hello, john@softuni.org, you have been using john@softuni.org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99" b="1" dirty="0">
                <a:latin typeface="Consolas" panose="020B0609020204030204" pitchFamily="49" charset="0"/>
              </a:rPr>
              <a:t>string replacedText = text</a:t>
            </a:r>
            <a:br>
              <a:rPr lang="en-US" sz="2299" b="1" dirty="0">
                <a:latin typeface="Consolas" panose="020B0609020204030204" pitchFamily="49" charset="0"/>
              </a:rPr>
            </a:br>
            <a:r>
              <a:rPr lang="en-US" sz="2299" b="1" dirty="0">
                <a:latin typeface="Consolas" panose="020B0609020204030204" pitchFamily="49" charset="0"/>
              </a:rPr>
              <a:t>    	.</a:t>
            </a:r>
            <a:r>
              <a:rPr lang="en-US" sz="2299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299" b="1" dirty="0">
                <a:latin typeface="Consolas" panose="020B0609020204030204" pitchFamily="49" charset="0"/>
              </a:rPr>
              <a:t>(</a:t>
            </a:r>
            <a:r>
              <a:rPr lang="en-US" sz="2299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"john@softuni.org", "john@softuni.com"</a:t>
            </a:r>
            <a:r>
              <a:rPr lang="en-US" sz="2299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99" b="1" dirty="0" err="1">
                <a:latin typeface="Consolas" panose="020B0609020204030204" pitchFamily="49" charset="0"/>
              </a:rPr>
              <a:t>Console.ReadLine</a:t>
            </a:r>
            <a:r>
              <a:rPr lang="en-US" sz="2299" b="1" dirty="0">
                <a:latin typeface="Consolas" panose="020B0609020204030204" pitchFamily="49" charset="0"/>
              </a:rPr>
              <a:t>(replacedText);</a:t>
            </a:r>
            <a:endParaRPr lang="en-US" sz="2299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99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299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299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299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3" action="ppaction://hlinkfile"/>
              </a:rPr>
              <a:t>sli</a:t>
            </a:r>
            <a:r>
              <a:rPr lang="en-US" sz="8797" b="1" u="sng" dirty="0">
                <a:solidFill>
                  <a:schemeClr val="bg1"/>
                </a:solidFill>
              </a:rPr>
              <a:t>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noProof="1"/>
              <a:t>prgm-for-qa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490" y="1139778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99" dirty="0"/>
              <a:t>You are given a text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dirty="0"/>
              <a:t>and a string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dirty="0"/>
              <a:t>of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dirty="0"/>
              <a:t>banned words</a:t>
            </a:r>
          </a:p>
          <a:p>
            <a:pPr lvl="1"/>
            <a:r>
              <a:rPr lang="en-US" sz="3199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79" y="2684524"/>
            <a:ext cx="9899467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Linux, Windows</a:t>
            </a:r>
          </a:p>
          <a:p>
            <a:r>
              <a:rPr lang="en-US" sz="2399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399" b="1" dirty="0">
                <a:latin typeface="Consolas" pitchFamily="49" charset="0"/>
              </a:rPr>
              <a:t>..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8004" y="4118029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26" y="4778014"/>
            <a:ext cx="990342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dirty="0">
                <a:latin typeface="Consolas" pitchFamily="49" charset="0"/>
              </a:rPr>
              <a:t>It is not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, it is GNU/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.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 is merely the kernel, while GNU adds the functionality.</a:t>
            </a:r>
            <a:r>
              <a:rPr lang="bg-BG" sz="2799" b="1" dirty="0">
                <a:latin typeface="Consolas" pitchFamily="49" charset="0"/>
              </a:rPr>
              <a:t>..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5909" y="1424735"/>
            <a:ext cx="8037006" cy="4783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399" b="1" noProof="1">
                <a:latin typeface="+mj-lt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4569" y="2286298"/>
            <a:ext cx="3676695" cy="1631995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Contains(…)</a:t>
            </a:r>
            <a:r>
              <a:rPr lang="en-US" sz="2799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799" b="1" dirty="0">
                <a:solidFill>
                  <a:schemeClr val="bg2"/>
                </a:solidFill>
              </a:rPr>
              <a:t>checks if the string contains another string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034" y="5191601"/>
            <a:ext cx="5104070" cy="1016191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</a:rPr>
              <a:t>Replace</a:t>
            </a:r>
            <a:r>
              <a:rPr lang="en-US" sz="2799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13" y="1372136"/>
            <a:ext cx="2704001" cy="25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en-US" sz="3599" dirty="0"/>
          </a:p>
          <a:p>
            <a:endParaRPr lang="en-US" sz="3599" dirty="0"/>
          </a:p>
          <a:p>
            <a:endParaRPr lang="en-US" sz="3599" dirty="0"/>
          </a:p>
          <a:p>
            <a:endParaRPr lang="en-US" sz="3599" dirty="0"/>
          </a:p>
          <a:p>
            <a:pPr>
              <a:buClr>
                <a:schemeClr val="tx1"/>
              </a:buClr>
            </a:pPr>
            <a:r>
              <a:rPr lang="en-US" sz="3599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599" dirty="0"/>
              <a:t> keeps a buffer space, allocated in advance</a:t>
            </a:r>
          </a:p>
          <a:p>
            <a:pPr lvl="1"/>
            <a:r>
              <a:rPr lang="en-US" sz="3199" dirty="0"/>
              <a:t>Do not allocate memory for</a:t>
            </a:r>
            <a:br>
              <a:rPr lang="en-US" sz="3199" dirty="0"/>
            </a:br>
            <a:r>
              <a:rPr lang="en-US" sz="3199" dirty="0"/>
              <a:t>most operations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performance</a:t>
            </a:r>
          </a:p>
          <a:p>
            <a:endParaRPr lang="en-US" sz="3599" dirty="0"/>
          </a:p>
          <a:p>
            <a:endParaRPr lang="bg-BG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5729" y="2100055"/>
          <a:ext cx="5524648" cy="431688"/>
        </p:xfrm>
        <a:graphic>
          <a:graphicData uri="http://schemas.openxmlformats.org/drawingml/2006/table">
            <a:tbl>
              <a:tblPr/>
              <a:tblGrid>
                <a:gridCol w="3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5569" y="1180010"/>
            <a:ext cx="460255" cy="324405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7255" y="1724498"/>
            <a:ext cx="460255" cy="218695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8238" y="-873351"/>
            <a:ext cx="331701" cy="5500842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7765" y="1988385"/>
            <a:ext cx="3235941" cy="1600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199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799" b="1" dirty="0"/>
              <a:t>Length = 9</a:t>
            </a:r>
          </a:p>
          <a:p>
            <a:pPr lvl="1"/>
            <a:r>
              <a:rPr lang="en-US" sz="2799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8843" y="1143595"/>
            <a:ext cx="145707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6833" y="3074666"/>
            <a:ext cx="1927954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used buffer</a:t>
            </a:r>
          </a:p>
          <a:p>
            <a:r>
              <a:rPr lang="en-US" sz="2799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5579" y="3068513"/>
            <a:ext cx="1523603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/>
              <a:t>unused buffer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550" y="2319125"/>
            <a:ext cx="8582053" cy="3571944"/>
          </a:xfrm>
        </p:spPr>
        <p:txBody>
          <a:bodyPr/>
          <a:lstStyle/>
          <a:p>
            <a:r>
              <a:rPr lang="en-US" sz="2799" dirty="0" err="1">
                <a:solidFill>
                  <a:schemeClr val="bg1"/>
                </a:solidFill>
              </a:rPr>
              <a:t>StringBuilder</a:t>
            </a:r>
            <a:r>
              <a:rPr lang="en-US" sz="2799" dirty="0"/>
              <a:t> </a:t>
            </a:r>
            <a:r>
              <a:rPr lang="en-US" sz="2799" dirty="0" err="1">
                <a:solidFill>
                  <a:schemeClr val="tx1"/>
                </a:solidFill>
              </a:rPr>
              <a:t>sb</a:t>
            </a:r>
            <a:r>
              <a:rPr lang="en-US" sz="2799" dirty="0">
                <a:solidFill>
                  <a:schemeClr val="tx1"/>
                </a:solidFill>
              </a:rPr>
              <a:t> =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new </a:t>
            </a:r>
            <a:r>
              <a:rPr lang="en-US" sz="2799" dirty="0" err="1">
                <a:solidFill>
                  <a:schemeClr val="bg1"/>
                </a:solidFill>
              </a:rPr>
              <a:t>StringBuilder</a:t>
            </a:r>
            <a:r>
              <a:rPr lang="en-US" sz="2799" dirty="0">
                <a:solidFill>
                  <a:schemeClr val="bg1"/>
                </a:solidFill>
              </a:rPr>
              <a:t>()</a:t>
            </a:r>
            <a:r>
              <a:rPr lang="en-US" sz="2799" dirty="0"/>
              <a:t>;</a:t>
            </a:r>
          </a:p>
          <a:p>
            <a:r>
              <a:rPr lang="en-US" sz="2799" dirty="0" err="1">
                <a:solidFill>
                  <a:schemeClr val="tx1"/>
                </a:solidFill>
              </a:rPr>
              <a:t>sb.</a:t>
            </a:r>
            <a:r>
              <a:rPr lang="en-US" sz="2799" dirty="0" err="1">
                <a:solidFill>
                  <a:schemeClr val="bg1"/>
                </a:solidFill>
              </a:rPr>
              <a:t>Append</a:t>
            </a:r>
            <a:r>
              <a:rPr lang="en-US" sz="2799" dirty="0">
                <a:solidFill>
                  <a:schemeClr val="tx1"/>
                </a:solidFill>
              </a:rPr>
              <a:t>("Hello, ");</a:t>
            </a:r>
          </a:p>
          <a:p>
            <a:r>
              <a:rPr lang="en-US" sz="2799" dirty="0" err="1">
                <a:solidFill>
                  <a:schemeClr val="tx1"/>
                </a:solidFill>
              </a:rPr>
              <a:t>sb.</a:t>
            </a:r>
            <a:r>
              <a:rPr lang="en-US" sz="2799" dirty="0" err="1">
                <a:solidFill>
                  <a:schemeClr val="bg1"/>
                </a:solidFill>
              </a:rPr>
              <a:t>Append</a:t>
            </a:r>
            <a:r>
              <a:rPr lang="en-US" sz="2799" dirty="0">
                <a:solidFill>
                  <a:schemeClr val="tx1"/>
                </a:solidFill>
              </a:rPr>
              <a:t>("John! ");</a:t>
            </a:r>
          </a:p>
          <a:p>
            <a:r>
              <a:rPr lang="en-US" sz="2799" dirty="0" err="1">
                <a:solidFill>
                  <a:schemeClr val="tx1"/>
                </a:solidFill>
              </a:rPr>
              <a:t>sb.</a:t>
            </a:r>
            <a:r>
              <a:rPr lang="en-US" sz="2799" dirty="0" err="1">
                <a:solidFill>
                  <a:schemeClr val="bg1"/>
                </a:solidFill>
              </a:rPr>
              <a:t>Append</a:t>
            </a:r>
            <a:r>
              <a:rPr lang="en-US" sz="2799" dirty="0">
                <a:solidFill>
                  <a:schemeClr val="tx1"/>
                </a:solidFill>
              </a:rPr>
              <a:t>("I sent you an email.");</a:t>
            </a:r>
          </a:p>
          <a:p>
            <a:r>
              <a:rPr lang="en-US" sz="2799" dirty="0" err="1">
                <a:solidFill>
                  <a:schemeClr val="tx1"/>
                </a:solidFill>
              </a:rPr>
              <a:t>Console.WriteLine</a:t>
            </a:r>
            <a:r>
              <a:rPr lang="en-US" sz="2799" dirty="0">
                <a:solidFill>
                  <a:schemeClr val="tx1"/>
                </a:solidFill>
              </a:rPr>
              <a:t>(</a:t>
            </a:r>
            <a:r>
              <a:rPr lang="en-US" sz="2799" dirty="0" err="1">
                <a:solidFill>
                  <a:schemeClr val="tx1"/>
                </a:solidFill>
              </a:rPr>
              <a:t>sb</a:t>
            </a:r>
            <a:r>
              <a:rPr lang="en-US" sz="2799" dirty="0">
                <a:solidFill>
                  <a:schemeClr val="tx1"/>
                </a:solidFill>
              </a:rPr>
              <a:t>);</a:t>
            </a:r>
          </a:p>
          <a:p>
            <a:r>
              <a:rPr lang="en-US" sz="2799" i="1" dirty="0">
                <a:solidFill>
                  <a:schemeClr val="accent2"/>
                </a:solidFill>
              </a:rPr>
              <a:t>// Hello, John! I sent you an email.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noProof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889" y="2752903"/>
            <a:ext cx="3123386" cy="1352194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</a:rPr>
              <a:t>use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System.Text</a:t>
            </a:r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99" b="1" dirty="0">
                <a:solidFill>
                  <a:schemeClr val="bg1"/>
                </a:solidFill>
              </a:rPr>
              <a:t>Concatenating</a:t>
            </a:r>
            <a:r>
              <a:rPr lang="en-US" sz="3599" dirty="0"/>
              <a:t> strings is a </a:t>
            </a:r>
            <a:r>
              <a:rPr lang="en-US" sz="3599" b="1" dirty="0">
                <a:solidFill>
                  <a:schemeClr val="bg1"/>
                </a:solidFill>
              </a:rPr>
              <a:t>slow</a:t>
            </a:r>
            <a:r>
              <a:rPr lang="en-US" sz="3599" dirty="0"/>
              <a:t> operation because each</a:t>
            </a:r>
            <a:br>
              <a:rPr lang="en-US" sz="3599" dirty="0"/>
            </a:br>
            <a:r>
              <a:rPr lang="en-US" sz="3599" dirty="0"/>
              <a:t>iteration </a:t>
            </a:r>
            <a:r>
              <a:rPr lang="en-US" sz="3599" b="1" dirty="0">
                <a:solidFill>
                  <a:schemeClr val="bg1"/>
                </a:solidFill>
              </a:rPr>
              <a:t>creates</a:t>
            </a:r>
            <a:r>
              <a:rPr lang="en-US" sz="3599" dirty="0"/>
              <a:t> a </a:t>
            </a:r>
            <a:r>
              <a:rPr lang="en-US" sz="3599" b="1" dirty="0">
                <a:solidFill>
                  <a:schemeClr val="bg1"/>
                </a:solidFill>
              </a:rPr>
              <a:t>new</a:t>
            </a:r>
            <a:r>
              <a:rPr lang="en-US" sz="3599" b="1" dirty="0"/>
              <a:t> </a:t>
            </a:r>
            <a:r>
              <a:rPr lang="en-US" sz="3599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801" y="2561283"/>
            <a:ext cx="9651486" cy="3940282"/>
          </a:xfrm>
        </p:spPr>
        <p:txBody>
          <a:bodyPr/>
          <a:lstStyle/>
          <a:p>
            <a:r>
              <a:rPr lang="en-US" sz="2599" dirty="0">
                <a:solidFill>
                  <a:schemeClr val="bg1"/>
                </a:solidFill>
              </a:rPr>
              <a:t>Stopwatch</a:t>
            </a:r>
            <a:r>
              <a:rPr lang="en-US" sz="2599" dirty="0"/>
              <a:t> </a:t>
            </a:r>
            <a:r>
              <a:rPr lang="en-US" sz="2599" dirty="0" err="1">
                <a:solidFill>
                  <a:schemeClr val="tx1"/>
                </a:solidFill>
              </a:rPr>
              <a:t>sw</a:t>
            </a:r>
            <a:r>
              <a:rPr lang="en-US" sz="2599" dirty="0"/>
              <a:t> = </a:t>
            </a:r>
            <a:r>
              <a:rPr lang="en-US" sz="2599" dirty="0">
                <a:solidFill>
                  <a:schemeClr val="bg1"/>
                </a:solidFill>
              </a:rPr>
              <a:t>new Stopwatch()</a:t>
            </a:r>
            <a:r>
              <a:rPr lang="en-US" sz="2599" dirty="0"/>
              <a:t>;</a:t>
            </a:r>
          </a:p>
          <a:p>
            <a:r>
              <a:rPr lang="en-US" sz="2599" dirty="0" err="1">
                <a:solidFill>
                  <a:schemeClr val="tx1"/>
                </a:solidFill>
              </a:rPr>
              <a:t>sw.</a:t>
            </a:r>
            <a:r>
              <a:rPr lang="en-US" sz="2599" dirty="0" err="1">
                <a:solidFill>
                  <a:schemeClr val="bg1"/>
                </a:solidFill>
              </a:rPr>
              <a:t>Start</a:t>
            </a:r>
            <a:r>
              <a:rPr lang="en-US" sz="2599" dirty="0"/>
              <a:t>();</a:t>
            </a:r>
          </a:p>
          <a:p>
            <a:r>
              <a:rPr lang="en-US" sz="2599" dirty="0">
                <a:solidFill>
                  <a:schemeClr val="tx1"/>
                </a:solidFill>
              </a:rPr>
              <a:t>string text = "";</a:t>
            </a:r>
          </a:p>
          <a:p>
            <a:r>
              <a:rPr lang="en-US" sz="2599" dirty="0">
                <a:solidFill>
                  <a:schemeClr val="tx1"/>
                </a:solidFill>
              </a:rPr>
              <a:t>for (</a:t>
            </a:r>
            <a:r>
              <a:rPr lang="en-US" sz="2599" dirty="0" err="1">
                <a:solidFill>
                  <a:schemeClr val="tx1"/>
                </a:solidFill>
              </a:rPr>
              <a:t>int</a:t>
            </a: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en-US" sz="2599" dirty="0" err="1">
                <a:solidFill>
                  <a:schemeClr val="tx1"/>
                </a:solidFill>
              </a:rPr>
              <a:t>i</a:t>
            </a:r>
            <a:r>
              <a:rPr lang="en-US" sz="2599" dirty="0">
                <a:solidFill>
                  <a:schemeClr val="tx1"/>
                </a:solidFill>
              </a:rPr>
              <a:t> = 0; </a:t>
            </a:r>
            <a:r>
              <a:rPr lang="en-US" sz="2599" dirty="0" err="1">
                <a:solidFill>
                  <a:schemeClr val="tx1"/>
                </a:solidFill>
              </a:rPr>
              <a:t>i</a:t>
            </a:r>
            <a:r>
              <a:rPr lang="en-US" sz="2599" dirty="0">
                <a:solidFill>
                  <a:schemeClr val="tx1"/>
                </a:solidFill>
              </a:rPr>
              <a:t> &lt; 200000; </a:t>
            </a:r>
            <a:r>
              <a:rPr lang="en-US" sz="2599" dirty="0" err="1">
                <a:solidFill>
                  <a:schemeClr val="tx1"/>
                </a:solidFill>
              </a:rPr>
              <a:t>i</a:t>
            </a:r>
            <a:r>
              <a:rPr lang="en-US" sz="2599" dirty="0">
                <a:solidFill>
                  <a:schemeClr val="tx1"/>
                </a:solidFill>
              </a:rPr>
              <a:t>++)</a:t>
            </a:r>
          </a:p>
          <a:p>
            <a:r>
              <a:rPr lang="en-US" sz="2599" dirty="0">
                <a:solidFill>
                  <a:schemeClr val="tx1"/>
                </a:solidFill>
              </a:rPr>
              <a:t>    text </a:t>
            </a:r>
            <a:r>
              <a:rPr lang="en-US" sz="2599" dirty="0">
                <a:solidFill>
                  <a:schemeClr val="bg1"/>
                </a:solidFill>
              </a:rPr>
              <a:t>+=</a:t>
            </a:r>
            <a:r>
              <a:rPr lang="en-US" sz="2599" dirty="0"/>
              <a:t> </a:t>
            </a:r>
            <a:r>
              <a:rPr lang="en-US" sz="2599" dirty="0" err="1">
                <a:solidFill>
                  <a:schemeClr val="tx1"/>
                </a:solidFill>
              </a:rPr>
              <a:t>i</a:t>
            </a:r>
            <a:r>
              <a:rPr lang="en-US" sz="2599" dirty="0">
                <a:solidFill>
                  <a:schemeClr val="tx1"/>
                </a:solidFill>
              </a:rPr>
              <a:t>;</a:t>
            </a:r>
          </a:p>
          <a:p>
            <a:r>
              <a:rPr lang="en-US" sz="2599" dirty="0" err="1">
                <a:solidFill>
                  <a:schemeClr val="tx1"/>
                </a:solidFill>
              </a:rPr>
              <a:t>sw.</a:t>
            </a:r>
            <a:r>
              <a:rPr lang="en-US" sz="2599" dirty="0" err="1">
                <a:solidFill>
                  <a:schemeClr val="bg1"/>
                </a:solidFill>
              </a:rPr>
              <a:t>Stop</a:t>
            </a:r>
            <a:r>
              <a:rPr lang="en-US" sz="2599" dirty="0">
                <a:solidFill>
                  <a:schemeClr val="tx1"/>
                </a:solidFill>
              </a:rPr>
              <a:t>();</a:t>
            </a:r>
          </a:p>
          <a:p>
            <a:r>
              <a:rPr lang="en-US" sz="2599" dirty="0">
                <a:solidFill>
                  <a:schemeClr val="tx1"/>
                </a:solidFill>
              </a:rPr>
              <a:t>Console.WriteLine(</a:t>
            </a:r>
            <a:r>
              <a:rPr lang="en-US" sz="2599" dirty="0" err="1">
                <a:solidFill>
                  <a:schemeClr val="tx1"/>
                </a:solidFill>
              </a:rPr>
              <a:t>sw.</a:t>
            </a:r>
            <a:r>
              <a:rPr lang="en-US" sz="2599" dirty="0" err="1">
                <a:solidFill>
                  <a:schemeClr val="bg1"/>
                </a:solidFill>
              </a:rPr>
              <a:t>ElapsedMilliseconds</a:t>
            </a:r>
            <a:r>
              <a:rPr lang="en-US" sz="2599" dirty="0">
                <a:solidFill>
                  <a:schemeClr val="tx1"/>
                </a:solidFill>
              </a:rPr>
              <a:t>);</a:t>
            </a:r>
            <a:r>
              <a:rPr lang="en-US" sz="2599" dirty="0"/>
              <a:t> </a:t>
            </a:r>
            <a:r>
              <a:rPr lang="en-US" sz="2599" i="1" dirty="0">
                <a:solidFill>
                  <a:schemeClr val="accent2"/>
                </a:solidFill>
              </a:rPr>
              <a:t>// 73625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928" y="2690186"/>
            <a:ext cx="2572718" cy="257271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801" y="2067037"/>
            <a:ext cx="8841697" cy="3724895"/>
          </a:xfrm>
        </p:spPr>
        <p:txBody>
          <a:bodyPr/>
          <a:lstStyle/>
          <a:p>
            <a:r>
              <a:rPr lang="en-US" sz="2399" dirty="0">
                <a:solidFill>
                  <a:schemeClr val="bg1"/>
                </a:solidFill>
              </a:rPr>
              <a:t>Stopwatch</a:t>
            </a:r>
            <a:r>
              <a:rPr lang="en-US" sz="2399" dirty="0">
                <a:solidFill>
                  <a:schemeClr val="tx1"/>
                </a:solidFill>
              </a:rPr>
              <a:t> </a:t>
            </a:r>
            <a:r>
              <a:rPr lang="en-US" sz="2399" dirty="0" err="1">
                <a:solidFill>
                  <a:schemeClr val="tx1"/>
                </a:solidFill>
              </a:rPr>
              <a:t>sw</a:t>
            </a:r>
            <a:r>
              <a:rPr lang="en-US" sz="2399" dirty="0">
                <a:solidFill>
                  <a:schemeClr val="tx1"/>
                </a:solidFill>
              </a:rPr>
              <a:t> = </a:t>
            </a:r>
            <a:r>
              <a:rPr lang="en-US" sz="2399" dirty="0">
                <a:solidFill>
                  <a:schemeClr val="bg1"/>
                </a:solidFill>
              </a:rPr>
              <a:t>new Stopwatch()</a:t>
            </a:r>
            <a:r>
              <a:rPr lang="en-US" sz="2399" dirty="0">
                <a:solidFill>
                  <a:schemeClr val="tx1"/>
                </a:solidFill>
              </a:rPr>
              <a:t>;</a:t>
            </a:r>
          </a:p>
          <a:p>
            <a:r>
              <a:rPr lang="en-US" sz="2399" dirty="0" err="1">
                <a:solidFill>
                  <a:schemeClr val="tx1"/>
                </a:solidFill>
              </a:rPr>
              <a:t>sw.</a:t>
            </a:r>
            <a:r>
              <a:rPr lang="en-US" sz="2399" dirty="0" err="1">
                <a:solidFill>
                  <a:schemeClr val="bg1"/>
                </a:solidFill>
              </a:rPr>
              <a:t>Start</a:t>
            </a:r>
            <a:r>
              <a:rPr lang="en-US" sz="2399" dirty="0">
                <a:solidFill>
                  <a:schemeClr val="tx1"/>
                </a:solidFill>
              </a:rPr>
              <a:t>();</a:t>
            </a:r>
          </a:p>
          <a:p>
            <a:r>
              <a:rPr lang="en-US" sz="2399" dirty="0" err="1">
                <a:solidFill>
                  <a:schemeClr val="bg1"/>
                </a:solidFill>
              </a:rPr>
              <a:t>StringBuilder</a:t>
            </a:r>
            <a:r>
              <a:rPr lang="en-US" sz="2399" dirty="0">
                <a:solidFill>
                  <a:schemeClr val="tx1"/>
                </a:solidFill>
              </a:rPr>
              <a:t> text = </a:t>
            </a:r>
            <a:r>
              <a:rPr lang="en-US" sz="2399" dirty="0">
                <a:solidFill>
                  <a:schemeClr val="bg1"/>
                </a:solidFill>
              </a:rPr>
              <a:t>new </a:t>
            </a:r>
            <a:r>
              <a:rPr lang="en-US" sz="2399" dirty="0" err="1">
                <a:solidFill>
                  <a:schemeClr val="bg1"/>
                </a:solidFill>
              </a:rPr>
              <a:t>StringBuilder</a:t>
            </a:r>
            <a:r>
              <a:rPr lang="en-US" sz="2399" dirty="0">
                <a:solidFill>
                  <a:schemeClr val="bg1"/>
                </a:solidFill>
              </a:rPr>
              <a:t>()</a:t>
            </a:r>
            <a:r>
              <a:rPr lang="en-US" sz="2399" dirty="0">
                <a:solidFill>
                  <a:schemeClr val="tx1"/>
                </a:solidFill>
              </a:rPr>
              <a:t>;</a:t>
            </a:r>
          </a:p>
          <a:p>
            <a:r>
              <a:rPr lang="en-US" sz="2399" dirty="0">
                <a:solidFill>
                  <a:schemeClr val="tx1"/>
                </a:solidFill>
              </a:rPr>
              <a:t>for (</a:t>
            </a:r>
            <a:r>
              <a:rPr lang="en-US" sz="2399" dirty="0" err="1">
                <a:solidFill>
                  <a:schemeClr val="tx1"/>
                </a:solidFill>
              </a:rPr>
              <a:t>int</a:t>
            </a:r>
            <a:r>
              <a:rPr lang="en-US" sz="2399" dirty="0">
                <a:solidFill>
                  <a:schemeClr val="tx1"/>
                </a:solidFill>
              </a:rPr>
              <a:t> </a:t>
            </a:r>
            <a:r>
              <a:rPr lang="en-US" sz="2399" dirty="0" err="1">
                <a:solidFill>
                  <a:schemeClr val="tx1"/>
                </a:solidFill>
              </a:rPr>
              <a:t>i</a:t>
            </a:r>
            <a:r>
              <a:rPr lang="en-US" sz="2399" dirty="0">
                <a:solidFill>
                  <a:schemeClr val="tx1"/>
                </a:solidFill>
              </a:rPr>
              <a:t> = 0; </a:t>
            </a:r>
            <a:r>
              <a:rPr lang="en-US" sz="2399" dirty="0" err="1">
                <a:solidFill>
                  <a:schemeClr val="tx1"/>
                </a:solidFill>
              </a:rPr>
              <a:t>i</a:t>
            </a:r>
            <a:r>
              <a:rPr lang="en-US" sz="2399" dirty="0">
                <a:solidFill>
                  <a:schemeClr val="tx1"/>
                </a:solidFill>
              </a:rPr>
              <a:t> &lt; 200000; </a:t>
            </a:r>
            <a:r>
              <a:rPr lang="en-US" sz="2399" dirty="0" err="1">
                <a:solidFill>
                  <a:schemeClr val="tx1"/>
                </a:solidFill>
              </a:rPr>
              <a:t>i</a:t>
            </a:r>
            <a:r>
              <a:rPr lang="en-US" sz="2399" dirty="0">
                <a:solidFill>
                  <a:schemeClr val="tx1"/>
                </a:solidFill>
              </a:rPr>
              <a:t>++)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  </a:t>
            </a:r>
            <a:r>
              <a:rPr lang="en-US" sz="2399" dirty="0" err="1">
                <a:solidFill>
                  <a:schemeClr val="tx1"/>
                </a:solidFill>
              </a:rPr>
              <a:t>text.</a:t>
            </a:r>
            <a:r>
              <a:rPr lang="en-US" sz="2399" dirty="0" err="1">
                <a:solidFill>
                  <a:schemeClr val="bg1"/>
                </a:solidFill>
              </a:rPr>
              <a:t>Append</a:t>
            </a:r>
            <a:r>
              <a:rPr lang="en-US" sz="2399" dirty="0">
                <a:solidFill>
                  <a:schemeClr val="tx1"/>
                </a:solidFill>
              </a:rPr>
              <a:t>(</a:t>
            </a:r>
            <a:r>
              <a:rPr lang="en-US" sz="2399" dirty="0" err="1">
                <a:solidFill>
                  <a:schemeClr val="tx1"/>
                </a:solidFill>
              </a:rPr>
              <a:t>i</a:t>
            </a:r>
            <a:r>
              <a:rPr lang="en-US" sz="2399" dirty="0">
                <a:solidFill>
                  <a:schemeClr val="tx1"/>
                </a:solidFill>
              </a:rPr>
              <a:t>);</a:t>
            </a:r>
          </a:p>
          <a:p>
            <a:r>
              <a:rPr lang="en-US" sz="2399" dirty="0" err="1">
                <a:solidFill>
                  <a:schemeClr val="tx1"/>
                </a:solidFill>
              </a:rPr>
              <a:t>sw.</a:t>
            </a:r>
            <a:r>
              <a:rPr lang="en-US" sz="2399" dirty="0" err="1">
                <a:solidFill>
                  <a:schemeClr val="bg1"/>
                </a:solidFill>
              </a:rPr>
              <a:t>Stop</a:t>
            </a:r>
            <a:r>
              <a:rPr lang="en-US" sz="2399" dirty="0">
                <a:solidFill>
                  <a:schemeClr val="tx1"/>
                </a:solidFill>
              </a:rPr>
              <a:t>();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Console.WriteLine(</a:t>
            </a:r>
            <a:r>
              <a:rPr lang="en-US" sz="2399" dirty="0" err="1">
                <a:solidFill>
                  <a:schemeClr val="tx1"/>
                </a:solidFill>
              </a:rPr>
              <a:t>sw.</a:t>
            </a:r>
            <a:r>
              <a:rPr lang="en-US" sz="2399" dirty="0" err="1">
                <a:solidFill>
                  <a:schemeClr val="bg1"/>
                </a:solidFill>
              </a:rPr>
              <a:t>ElapsedMilliseconds</a:t>
            </a:r>
            <a:r>
              <a:rPr lang="en-US" sz="2399" dirty="0">
                <a:solidFill>
                  <a:schemeClr val="tx1"/>
                </a:solidFill>
              </a:rPr>
              <a:t>); </a:t>
            </a:r>
            <a:r>
              <a:rPr lang="en-US" sz="2399" i="1" dirty="0">
                <a:solidFill>
                  <a:schemeClr val="accent2"/>
                </a:solidFill>
              </a:rPr>
              <a:t>//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(2)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90" y="1196709"/>
            <a:ext cx="11804946" cy="5184275"/>
          </a:xfrm>
        </p:spPr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39" y="2412447"/>
            <a:ext cx="2572718" cy="257271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add text or a string representation of an object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1801" y="2362478"/>
            <a:ext cx="6932394" cy="11097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bg1"/>
                </a:solidFill>
              </a:rPr>
              <a:t>StringBuilder</a:t>
            </a:r>
            <a:r>
              <a:rPr lang="en-GB" sz="2397" dirty="0">
                <a:solidFill>
                  <a:schemeClr val="tx1"/>
                </a:solidFill>
              </a:rPr>
              <a:t> sb = </a:t>
            </a:r>
            <a:r>
              <a:rPr lang="en-GB" sz="2397" dirty="0">
                <a:solidFill>
                  <a:schemeClr val="bg1"/>
                </a:solidFill>
              </a:rPr>
              <a:t>new StringBuilder()</a:t>
            </a:r>
            <a:r>
              <a:rPr lang="en-GB" sz="2397" dirty="0">
                <a:solidFill>
                  <a:schemeClr val="tx1"/>
                </a:solidFill>
              </a:rPr>
              <a:t>;</a:t>
            </a:r>
          </a:p>
          <a:p>
            <a:r>
              <a:rPr lang="en-GB" sz="2397" dirty="0">
                <a:solidFill>
                  <a:schemeClr val="tx1"/>
                </a:solidFill>
              </a:rPr>
              <a:t>sb.</a:t>
            </a:r>
            <a:r>
              <a:rPr lang="en-GB" sz="2397" dirty="0">
                <a:solidFill>
                  <a:schemeClr val="bg1"/>
                </a:solidFill>
              </a:rPr>
              <a:t>Append</a:t>
            </a:r>
            <a:r>
              <a:rPr lang="en-GB" sz="2397" dirty="0">
                <a:solidFill>
                  <a:schemeClr val="tx1"/>
                </a:solidFill>
              </a:rPr>
              <a:t>("Hello Peter, how are you?");</a:t>
            </a:r>
            <a:endParaRPr lang="en-GB" sz="2397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1801" y="4379834"/>
            <a:ext cx="6932394" cy="11097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sb.</a:t>
            </a:r>
            <a:r>
              <a:rPr lang="en-GB" sz="2397" dirty="0">
                <a:solidFill>
                  <a:schemeClr val="bg1"/>
                </a:solidFill>
              </a:rPr>
              <a:t>Append</a:t>
            </a:r>
            <a:r>
              <a:rPr lang="en-GB" sz="2397" dirty="0">
                <a:solidFill>
                  <a:schemeClr val="tx1"/>
                </a:solidFill>
              </a:rPr>
              <a:t>("Hello Peter, how are you?");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Console.WriteLine(sb.</a:t>
            </a:r>
            <a:r>
              <a:rPr lang="en-GB" sz="2397" dirty="0">
                <a:solidFill>
                  <a:schemeClr val="bg1"/>
                </a:solidFill>
              </a:rPr>
              <a:t>Length</a:t>
            </a:r>
            <a:r>
              <a:rPr lang="en-GB" sz="2397" dirty="0">
                <a:solidFill>
                  <a:schemeClr val="tx1"/>
                </a:solidFill>
              </a:rPr>
              <a:t>); </a:t>
            </a:r>
            <a:r>
              <a:rPr lang="en-GB" sz="2397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US" dirty="0"/>
              <a:t>returns the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5621" y="2057757"/>
            <a:ext cx="6932394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bg1"/>
                </a:solidFill>
              </a:rPr>
              <a:t>StringBuilder</a:t>
            </a:r>
            <a:r>
              <a:rPr lang="en-GB" sz="2397" dirty="0">
                <a:solidFill>
                  <a:schemeClr val="tx1"/>
                </a:solidFill>
              </a:rPr>
              <a:t> sb= </a:t>
            </a:r>
            <a:r>
              <a:rPr lang="en-GB" sz="2397" dirty="0">
                <a:solidFill>
                  <a:schemeClr val="bg1"/>
                </a:solidFill>
              </a:rPr>
              <a:t>new StringBuilder()</a:t>
            </a:r>
            <a:r>
              <a:rPr lang="en-GB" sz="2397" dirty="0">
                <a:solidFill>
                  <a:schemeClr val="tx1"/>
                </a:solidFill>
              </a:rPr>
              <a:t>;</a:t>
            </a:r>
          </a:p>
          <a:p>
            <a:r>
              <a:rPr lang="en-GB" sz="2397" dirty="0">
                <a:solidFill>
                  <a:schemeClr val="tx1"/>
                </a:solidFill>
              </a:rPr>
              <a:t>sb.</a:t>
            </a:r>
            <a:r>
              <a:rPr lang="en-GB" sz="2397" dirty="0">
                <a:solidFill>
                  <a:schemeClr val="bg1"/>
                </a:solidFill>
              </a:rPr>
              <a:t>Append</a:t>
            </a:r>
            <a:r>
              <a:rPr lang="en-GB" sz="2397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Console.WriteLine(sb</a:t>
            </a:r>
            <a:r>
              <a:rPr lang="en-GB" sz="2397" dirty="0">
                <a:solidFill>
                  <a:schemeClr val="bg1"/>
                </a:solidFill>
              </a:rPr>
              <a:t>[</a:t>
            </a:r>
            <a:r>
              <a:rPr lang="en-GB" sz="2397" dirty="0">
                <a:solidFill>
                  <a:schemeClr val="tx1"/>
                </a:solidFill>
              </a:rPr>
              <a:t>1</a:t>
            </a:r>
            <a:r>
              <a:rPr lang="en-GB" sz="2397" dirty="0">
                <a:solidFill>
                  <a:schemeClr val="bg1"/>
                </a:solidFill>
              </a:rPr>
              <a:t>]</a:t>
            </a:r>
            <a:r>
              <a:rPr lang="en-GB" sz="2397" dirty="0">
                <a:solidFill>
                  <a:schemeClr val="tx1"/>
                </a:solidFill>
              </a:rPr>
              <a:t>); </a:t>
            </a:r>
            <a:r>
              <a:rPr lang="en-GB" sz="2397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5621" y="5386855"/>
            <a:ext cx="9979600" cy="11097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sb.</a:t>
            </a:r>
            <a:r>
              <a:rPr lang="en-GB" sz="2397" dirty="0">
                <a:solidFill>
                  <a:schemeClr val="bg1"/>
                </a:solidFill>
              </a:rPr>
              <a:t>Insert</a:t>
            </a:r>
            <a:r>
              <a:rPr lang="en-GB" sz="2397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Console.WriteLine(sb); </a:t>
            </a:r>
            <a:r>
              <a:rPr lang="en-GB" sz="2397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r</a:t>
            </a:r>
            <a:r>
              <a:rPr lang="en-US" noProof="1"/>
              <a:t>eplaces</a:t>
            </a:r>
            <a:r>
              <a:rPr lang="en-US" dirty="0"/>
              <a:t> all occurrences of a specified string with another </a:t>
            </a:r>
            <a:br>
              <a:rPr lang="en-US" dirty="0"/>
            </a:br>
            <a:r>
              <a:rPr lang="en-US" dirty="0"/>
              <a:t>specified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converts the value of this instance to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549" y="3004890"/>
            <a:ext cx="7687088" cy="112896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("Peter", "George");</a:t>
            </a:r>
            <a:endParaRPr lang="en-US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6549" y="5124755"/>
            <a:ext cx="7687088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string text = sb.</a:t>
            </a:r>
            <a:r>
              <a:rPr lang="en-GB" sz="2397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sz="2397" i="1" dirty="0">
                <a:solidFill>
                  <a:schemeClr val="accent2"/>
                </a:solidFill>
              </a:rPr>
              <a:t>// Hello George, how are you?</a:t>
            </a:r>
            <a:endParaRPr lang="bg-BG" sz="2397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6088379" cy="5105397"/>
          </a:xfrm>
        </p:spPr>
        <p:txBody>
          <a:bodyPr>
            <a:normAutofit/>
          </a:bodyPr>
          <a:lstStyle/>
          <a:p>
            <a:r>
              <a:rPr lang="en-GB" dirty="0"/>
              <a:t>What </a:t>
            </a:r>
            <a:r>
              <a:rPr lang="en-US" dirty="0"/>
              <a:t>I</a:t>
            </a:r>
            <a:r>
              <a:rPr lang="en-GB" dirty="0"/>
              <a:t>s a </a:t>
            </a:r>
            <a:r>
              <a:rPr lang="en-GB" b="1" dirty="0"/>
              <a:t>String</a:t>
            </a:r>
            <a:r>
              <a:rPr lang="en-GB" dirty="0"/>
              <a:t>?</a:t>
            </a:r>
          </a:p>
          <a:p>
            <a:r>
              <a:rPr lang="en-GB" b="1" dirty="0"/>
              <a:t>Manipulating</a:t>
            </a:r>
            <a:r>
              <a:rPr lang="en-GB" dirty="0"/>
              <a:t> Strings</a:t>
            </a:r>
          </a:p>
          <a:p>
            <a:r>
              <a:rPr lang="en-GB" dirty="0"/>
              <a:t>Building and Modifying Strings</a:t>
            </a:r>
          </a:p>
          <a:p>
            <a:pPr lvl="1"/>
            <a:r>
              <a:rPr lang="en-GB" dirty="0"/>
              <a:t>Using </a:t>
            </a:r>
            <a:r>
              <a:rPr lang="en-GB" b="1" noProof="1"/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  <a:endParaRPr lang="en-GB" dirty="0"/>
          </a:p>
          <a:p>
            <a:pPr lvl="1"/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F83BE4-C3E7-446E-AAAC-45FA08D6DB85}"/>
              </a:ext>
            </a:extLst>
          </p:cNvPr>
          <p:cNvGrpSpPr/>
          <p:nvPr/>
        </p:nvGrpSpPr>
        <p:grpSpPr>
          <a:xfrm>
            <a:off x="6278733" y="4119897"/>
            <a:ext cx="5530679" cy="1689628"/>
            <a:chOff x="3503612" y="2606207"/>
            <a:chExt cx="3810000" cy="1408389"/>
          </a:xfrm>
          <a:scene3d>
            <a:camera prst="perspectiveContrastingRightFacing">
              <a:rot lat="577259" lon="19571133" rev="19057"/>
            </a:camera>
            <a:lightRig rig="threePt" dir="t"/>
          </a:scene3d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0636F3-CF4F-493A-B99F-7FA5241EEF53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821203-238D-486F-9966-4782E27D1025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CC3C67-5EDF-47E7-B48D-42FD821BD02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D5C88-6E11-44A9-BBF1-BACBE7843F17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EAC625-C3C9-4724-A056-2F6E5E9B0948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F54B91-62FF-4E06-8D0C-9430C4BF3617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7490A4-DFF6-4EC2-9561-3F0FAD0E6FC1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BA22C-F17D-49AE-A0C6-9204188ACFC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A0A3BC-E6D1-43DE-8D9F-8B488F2D1A05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B30B0B-B5C8-4B0A-94CD-74B0C8902750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CF3AF98-21E3-4CCD-B764-B423F6AD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759" y="1500850"/>
            <a:ext cx="1771153" cy="23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4862" y="1420274"/>
            <a:ext cx="9026720" cy="500754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81948" y="3352069"/>
            <a:ext cx="2881926" cy="3118969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9101" y="1640250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97" dirty="0">
                <a:solidFill>
                  <a:schemeClr val="bg2"/>
                </a:solidFill>
              </a:rPr>
              <a:t>Strings are </a:t>
            </a:r>
            <a:r>
              <a:rPr lang="en-US" sz="3397" b="1" dirty="0">
                <a:solidFill>
                  <a:schemeClr val="bg1"/>
                </a:solidFill>
              </a:rPr>
              <a:t>immutable</a:t>
            </a:r>
            <a:r>
              <a:rPr lang="en-US" sz="3397" dirty="0">
                <a:solidFill>
                  <a:schemeClr val="bg2"/>
                </a:solidFill>
              </a:rPr>
              <a:t> </a:t>
            </a:r>
            <a:br>
              <a:rPr lang="en-US" sz="3397" dirty="0">
                <a:solidFill>
                  <a:schemeClr val="bg2"/>
                </a:solidFill>
              </a:rPr>
            </a:br>
            <a:r>
              <a:rPr lang="en-US" sz="3397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397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197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197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197" dirty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en-US" sz="3197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197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197" dirty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en-US" sz="3197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197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  <a:br>
              <a:rPr lang="en-US" sz="3197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197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197" dirty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en-US" sz="3197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197" dirty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en-US" sz="3197" b="1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endParaRPr lang="en-US" sz="3197" dirty="0">
              <a:solidFill>
                <a:schemeClr val="bg2"/>
              </a:solidFill>
              <a:latin typeface="+mj-lt"/>
            </a:endParaRPr>
          </a:p>
          <a:p>
            <a:pPr>
              <a:buClr>
                <a:schemeClr val="bg2"/>
              </a:buClr>
            </a:pPr>
            <a:r>
              <a:rPr lang="en-US" sz="3397" b="1" noProof="1">
                <a:solidFill>
                  <a:schemeClr val="bg1"/>
                </a:solidFill>
                <a:latin typeface="+mj-lt"/>
              </a:rPr>
              <a:t>StringBuilder</a:t>
            </a:r>
            <a:r>
              <a:rPr lang="en-US" sz="3397" dirty="0">
                <a:solidFill>
                  <a:schemeClr val="bg2"/>
                </a:solidFill>
                <a:latin typeface="+mj-lt"/>
              </a:rPr>
              <a:t> efficiently builds / </a:t>
            </a:r>
            <a:br>
              <a:rPr lang="en-US" sz="3397" dirty="0">
                <a:solidFill>
                  <a:schemeClr val="bg2"/>
                </a:solidFill>
                <a:latin typeface="+mj-lt"/>
              </a:rPr>
            </a:br>
            <a:r>
              <a:rPr lang="en-US" sz="3397" dirty="0">
                <a:solidFill>
                  <a:schemeClr val="bg2"/>
                </a:solidFill>
                <a:latin typeface="+mj-lt"/>
              </a:rPr>
              <a:t>modifies strings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6587" y="1622994"/>
            <a:ext cx="7785413" cy="3498019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63" y="2319710"/>
            <a:ext cx="3659223" cy="4246043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417" y="703954"/>
            <a:ext cx="5914831" cy="103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8765" y="202863"/>
            <a:ext cx="2028297" cy="79036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6387701"/>
            <a:ext cx="12188825" cy="4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163" y="5406705"/>
            <a:ext cx="2333177" cy="1083300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4" y="1421512"/>
            <a:ext cx="2094141" cy="121771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3245" y="4006466"/>
            <a:ext cx="2903089" cy="142466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5" y="4163291"/>
            <a:ext cx="2721697" cy="1179193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0516" y="1390047"/>
            <a:ext cx="3217301" cy="1098544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70" y="5455560"/>
            <a:ext cx="2234522" cy="1034445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42" y="5523472"/>
            <a:ext cx="2642691" cy="911938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6" y="3083732"/>
            <a:ext cx="3062131" cy="69053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352" y="2593442"/>
            <a:ext cx="2105821" cy="1474074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39" y="5342484"/>
            <a:ext cx="2013329" cy="134221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7769" y="2781207"/>
            <a:ext cx="3981360" cy="1098544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0516" y="4250918"/>
            <a:ext cx="3057037" cy="974050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4615" y="1426868"/>
            <a:ext cx="3133145" cy="12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810" y="2438658"/>
            <a:ext cx="3640941" cy="716251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7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dirty="0"/>
              <a:t>Strings are </a:t>
            </a:r>
            <a:r>
              <a:rPr lang="en-US" sz="3399" b="1" dirty="0">
                <a:solidFill>
                  <a:schemeClr val="bg1"/>
                </a:solidFill>
              </a:rPr>
              <a:t>sequences</a:t>
            </a:r>
            <a:r>
              <a:rPr lang="en-US" sz="3399" dirty="0"/>
              <a:t> of characters</a:t>
            </a:r>
          </a:p>
          <a:p>
            <a:r>
              <a:rPr lang="en-US" sz="3399" dirty="0"/>
              <a:t>The string data type in C#</a:t>
            </a:r>
          </a:p>
          <a:p>
            <a:pPr lvl="1"/>
            <a:r>
              <a:rPr lang="en-US" sz="3399" dirty="0"/>
              <a:t>Declared by the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bg-BG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keyword</a:t>
            </a:r>
            <a:endParaRPr lang="en-US" sz="3399" dirty="0">
              <a:latin typeface="Consolas" panose="020B0609020204030204" pitchFamily="49" charset="0"/>
            </a:endParaRPr>
          </a:p>
          <a:p>
            <a:r>
              <a:rPr lang="en-US" sz="3399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3084" y="4114800"/>
            <a:ext cx="6625528" cy="710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string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text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  <a:r>
              <a:rPr lang="en-US" sz="3200" dirty="0">
                <a:solidFill>
                  <a:schemeClr val="tx1"/>
                </a:solidFill>
              </a:rPr>
              <a:t>Hello, C#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  <a:r>
              <a:rPr lang="en-US" sz="32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128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38621" y="983404"/>
            <a:ext cx="9924553" cy="5274674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90877" y="2873814"/>
            <a:ext cx="5408791" cy="1110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char ch = str[2]; </a:t>
            </a:r>
            <a:r>
              <a:rPr lang="en-US" sz="2399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89289" y="5571721"/>
            <a:ext cx="8029523" cy="6057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2"/>
                </a:solidFill>
              </a:rPr>
              <a:t> greeting = </a:t>
            </a:r>
            <a:r>
              <a:rPr lang="en-US" sz="2399" dirty="0">
                <a:solidFill>
                  <a:schemeClr val="tx1"/>
                </a:solidFill>
              </a:rPr>
              <a:t>"</a:t>
            </a:r>
            <a:r>
              <a:rPr lang="ja-JP" altLang="en-US" sz="2399" dirty="0">
                <a:solidFill>
                  <a:schemeClr val="tx1"/>
                </a:solidFill>
              </a:rPr>
              <a:t>你好</a:t>
            </a:r>
            <a:r>
              <a:rPr lang="en-US" sz="2399" dirty="0">
                <a:solidFill>
                  <a:schemeClr val="tx1"/>
                </a:solidFill>
              </a:rPr>
              <a:t>"; </a:t>
            </a:r>
            <a:r>
              <a:rPr lang="en-US" sz="2399" i="1" dirty="0">
                <a:solidFill>
                  <a:schemeClr val="accent2"/>
                </a:solidFill>
              </a:rPr>
              <a:t>// (lí-hó) Taiwanese </a:t>
            </a:r>
          </a:p>
        </p:txBody>
      </p:sp>
    </p:spTree>
    <p:extLst>
      <p:ext uri="{BB962C8B-B14F-4D97-AF65-F5344CB8AC3E}">
        <p14:creationId xmlns:p14="http://schemas.microsoft.com/office/powerpoint/2010/main" val="57964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999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619" y="54976"/>
            <a:ext cx="8397308" cy="88242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944" y="1911295"/>
            <a:ext cx="8707859" cy="493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945" y="3193866"/>
            <a:ext cx="8707858" cy="9130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944" y="4957638"/>
            <a:ext cx="9447868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</p:spTree>
    <p:extLst>
      <p:ext uri="{BB962C8B-B14F-4D97-AF65-F5344CB8AC3E}">
        <p14:creationId xmlns:p14="http://schemas.microsoft.com/office/powerpoint/2010/main" val="368413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3169" y="1524496"/>
            <a:ext cx="2590125" cy="22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8562" y="852751"/>
            <a:ext cx="10033549" cy="5274674"/>
          </a:xfrm>
        </p:spPr>
        <p:txBody>
          <a:bodyPr/>
          <a:lstStyle/>
          <a:p>
            <a:pPr marL="457063" indent="-457063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063" indent="-457063"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 marL="457063" indent="-457063"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 marL="457063" indent="-457063"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 marL="457063" indent="-457063"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 marL="457063" indent="-457063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063" indent="-457063">
              <a:lnSpc>
                <a:spcPct val="100000"/>
              </a:lnSpc>
              <a:spcBef>
                <a:spcPts val="100"/>
              </a:spcBef>
            </a:pP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69006" y="4636942"/>
            <a:ext cx="7280920" cy="18796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199" dirty="0">
                <a:solidFill>
                  <a:schemeClr val="tx1"/>
                </a:solidFill>
              </a:rPr>
              <a:t>string</a:t>
            </a:r>
            <a:r>
              <a:rPr lang="en-US" sz="2199" dirty="0"/>
              <a:t> </a:t>
            </a:r>
            <a:r>
              <a:rPr lang="en-US" sz="2199" dirty="0">
                <a:solidFill>
                  <a:schemeClr val="bg1"/>
                </a:solidFill>
              </a:rPr>
              <a:t>greet</a:t>
            </a:r>
            <a:r>
              <a:rPr lang="en-US" sz="2199" dirty="0"/>
              <a:t> </a:t>
            </a:r>
            <a:r>
              <a:rPr lang="en-US" sz="2199" dirty="0">
                <a:solidFill>
                  <a:schemeClr val="tx1"/>
                </a:solidFill>
              </a:rPr>
              <a:t>= "Hello, ";</a:t>
            </a:r>
          </a:p>
          <a:p>
            <a:pPr>
              <a:spcBef>
                <a:spcPts val="0"/>
              </a:spcBef>
            </a:pPr>
            <a:r>
              <a:rPr lang="en-US" sz="2199" dirty="0">
                <a:solidFill>
                  <a:schemeClr val="tx1"/>
                </a:solidFill>
              </a:rPr>
              <a:t>string</a:t>
            </a:r>
            <a:r>
              <a:rPr lang="en-US" sz="2199" dirty="0"/>
              <a:t> </a:t>
            </a:r>
            <a:r>
              <a:rPr lang="en-US" sz="2199" dirty="0">
                <a:solidFill>
                  <a:schemeClr val="bg1"/>
                </a:solidFill>
              </a:rPr>
              <a:t>name</a:t>
            </a:r>
            <a:r>
              <a:rPr lang="en-US" sz="2199" dirty="0"/>
              <a:t> </a:t>
            </a:r>
            <a:r>
              <a:rPr lang="en-US" sz="2199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</a:t>
            </a:r>
            <a:r>
              <a:rPr lang="en-US" sz="2200" dirty="0" err="1">
                <a:solidFill>
                  <a:schemeClr val="tx1"/>
                </a:solidFill>
              </a:rPr>
              <a:t>string.</a:t>
            </a:r>
            <a:r>
              <a:rPr lang="en-US" sz="2200" dirty="0" err="1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200" dirty="0" err="1">
                <a:solidFill>
                  <a:schemeClr val="tx1"/>
                </a:solidFill>
              </a:rPr>
              <a:t>Console.WriteLine</a:t>
            </a:r>
            <a:r>
              <a:rPr lang="en-US" sz="2200" dirty="0">
                <a:solidFill>
                  <a:schemeClr val="tx1"/>
                </a:solidFill>
              </a:rPr>
              <a:t>(result); </a:t>
            </a:r>
            <a:r>
              <a:rPr lang="en-US" sz="2199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958562" y="2755672"/>
            <a:ext cx="7280920" cy="10488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bg1"/>
                </a:solidFill>
              </a:rPr>
              <a:t>string</a:t>
            </a:r>
            <a:r>
              <a:rPr lang="en-GB" sz="2199" dirty="0"/>
              <a:t> </a:t>
            </a:r>
            <a:r>
              <a:rPr lang="en-GB" sz="2199" dirty="0">
                <a:solidFill>
                  <a:schemeClr val="tx1"/>
                </a:solidFill>
              </a:rPr>
              <a:t>text</a:t>
            </a:r>
            <a:r>
              <a:rPr lang="en-GB" sz="2199" dirty="0"/>
              <a:t> = </a:t>
            </a:r>
            <a:r>
              <a:rPr lang="en-GB" sz="2199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199" dirty="0">
                <a:solidFill>
                  <a:schemeClr val="tx1"/>
                </a:solidFill>
              </a:rPr>
              <a:t>text</a:t>
            </a:r>
            <a:r>
              <a:rPr lang="en-GB" sz="2199" dirty="0"/>
              <a:t> </a:t>
            </a:r>
            <a:r>
              <a:rPr lang="en-GB" sz="2199" dirty="0">
                <a:solidFill>
                  <a:schemeClr val="bg1"/>
                </a:solidFill>
              </a:rPr>
              <a:t>+=</a:t>
            </a:r>
            <a:r>
              <a:rPr lang="en-GB" sz="2199" dirty="0"/>
              <a:t> </a:t>
            </a:r>
            <a:r>
              <a:rPr lang="en-GB" sz="2199" dirty="0">
                <a:solidFill>
                  <a:schemeClr val="tx1"/>
                </a:solidFill>
              </a:rPr>
              <a:t>"John"; </a:t>
            </a:r>
            <a:r>
              <a:rPr lang="en-GB" sz="2199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829" y="1758210"/>
            <a:ext cx="1815265" cy="34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8563" y="1524000"/>
            <a:ext cx="7280920" cy="1023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199" b="1" dirty="0">
                <a:latin typeface="Consolas" panose="020B0609020204030204" pitchFamily="49" charset="0"/>
              </a:rPr>
              <a:t> text = "Hello" 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199" b="1" dirty="0">
                <a:latin typeface="Consolas" panose="020B0609020204030204" pitchFamily="49" charset="0"/>
              </a:rPr>
              <a:t> ", " 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199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199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10430</TotalTime>
  <Words>1922</Words>
  <Application>Microsoft Office PowerPoint</Application>
  <PresentationFormat>Custom</PresentationFormat>
  <Paragraphs>351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Strings and Text Processing</vt:lpstr>
      <vt:lpstr>Have a Question?</vt:lpstr>
      <vt:lpstr>Table of Contents</vt:lpstr>
      <vt:lpstr>PowerPoint Presentation</vt:lpstr>
      <vt:lpstr>What Is a String?</vt:lpstr>
      <vt:lpstr>Strings Are Immutable</vt:lpstr>
      <vt:lpstr>Initializing a String</vt:lpstr>
      <vt:lpstr>PowerPoint Presentation</vt:lpstr>
      <vt:lpstr>Concatenating</vt:lpstr>
      <vt:lpstr>Joining Strings</vt:lpstr>
      <vt:lpstr>Problem: Repeat Strings</vt:lpstr>
      <vt:lpstr>Solution: Repeat Strings</vt:lpstr>
      <vt:lpstr>Searching (1)</vt:lpstr>
      <vt:lpstr>Searching (2)</vt:lpstr>
      <vt:lpstr>Substring</vt:lpstr>
      <vt:lpstr>Problem: Substring</vt:lpstr>
      <vt:lpstr>Solution: Substring</vt:lpstr>
      <vt:lpstr>Splitting </vt:lpstr>
      <vt:lpstr>Replacing</vt:lpstr>
      <vt:lpstr>Problem: Text Filter</vt:lpstr>
      <vt:lpstr>Solution: Text Filter</vt:lpstr>
      <vt:lpstr>PowerPoint Presentation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PowerPoint Presentation</vt:lpstr>
      <vt:lpstr>SoftUni Diamond Partners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Foundations: Strings and Text Processing</dc:title>
  <dc:subject/>
  <dc:creator>SoftUni</dc:creator>
  <cp:keywords/>
  <dc:description>SoftUni – https://softuni.org</dc:description>
  <cp:lastModifiedBy>Topuzakova, Desislava</cp:lastModifiedBy>
  <cp:revision>1512</cp:revision>
  <dcterms:created xsi:type="dcterms:W3CDTF">2014-01-02T17:00:34Z</dcterms:created>
  <dcterms:modified xsi:type="dcterms:W3CDTF">2023-11-05T09:39:23Z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