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616" r:id="rId3"/>
    <p:sldId id="257" r:id="rId4"/>
    <p:sldId id="259" r:id="rId5"/>
    <p:sldId id="260" r:id="rId6"/>
    <p:sldId id="261" r:id="rId7"/>
    <p:sldId id="262" r:id="rId8"/>
    <p:sldId id="614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615" r:id="rId27"/>
    <p:sldId id="613" r:id="rId28"/>
    <p:sldId id="294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616"/>
            <p14:sldId id="257"/>
          </p14:sldIdLst>
        </p14:section>
        <p14:section name="Dictionaries" id="{4272B974-FF8C-4713-9B5D-FB84DA6C4E89}">
          <p14:sldIdLst>
            <p14:sldId id="259"/>
            <p14:sldId id="260"/>
            <p14:sldId id="261"/>
            <p14:sldId id="262"/>
            <p14:sldId id="614"/>
            <p14:sldId id="263"/>
            <p14:sldId id="264"/>
            <p14:sldId id="265"/>
            <p14:sldId id="266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A7A9345E-6C7A-4350-89A9-94AF14DE4ED6}">
          <p14:sldIdLst>
            <p14:sldId id="286"/>
            <p14:sldId id="615"/>
            <p14:sldId id="613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0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43" y="1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11/10/2023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236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li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29" Type="http://schemas.openxmlformats.org/officeDocument/2006/relationships/image" Target="../media/image5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39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s://careers.flutterinternational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94000"/>
            <a:ext cx="11083636" cy="882654"/>
          </a:xfrm>
        </p:spPr>
        <p:txBody>
          <a:bodyPr/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065320"/>
            <a:ext cx="11811097" cy="528868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326" y="1730457"/>
            <a:ext cx="11159944" cy="2258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dictionary.Add</a:t>
            </a:r>
            <a:r>
              <a:rPr lang="en-US" sz="24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dictionary.</a:t>
            </a:r>
            <a:r>
              <a:rPr lang="en-US" sz="2400" dirty="0" err="1">
                <a:solidFill>
                  <a:schemeClr val="bg1"/>
                </a:solidFill>
              </a:rPr>
              <a:t>ContainsKey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61926" y="4653919"/>
            <a:ext cx="1115994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real numbers and print them in ascending order </a:t>
            </a:r>
            <a:br>
              <a:rPr lang="bg-BG" sz="3600" dirty="0"/>
            </a:br>
            <a:r>
              <a:rPr lang="en-US" sz="3600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09000"/>
            <a:ext cx="3598276" cy="1613416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</a:rPr>
              <a:t>will hold the count of times a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foreach (</a:t>
            </a: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65530"/>
            <a:ext cx="4565229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fruit.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→</a:t>
            </a:r>
            <a:r>
              <a:rPr lang="en-US" sz="2800" b="1" noProof="1">
                <a:solidFill>
                  <a:srgbClr val="FFFFFF"/>
                </a:solidFill>
              </a:rPr>
              <a:t>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fruit.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→</a:t>
            </a:r>
            <a:r>
              <a:rPr lang="en-US" sz="2800" b="1" noProof="1">
                <a:solidFill>
                  <a:srgbClr val="FFFFFF"/>
                </a:solidFill>
              </a:rPr>
              <a:t>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Using </a:t>
            </a:r>
            <a:r>
              <a:rPr lang="en-GB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GB" sz="3600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Iterates through objects of type </a:t>
            </a:r>
            <a:r>
              <a:rPr lang="en-GB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KeyValuePair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&lt;K,</a:t>
            </a:r>
            <a:r>
              <a:rPr lang="en-GB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Cannot modify the dictionary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146000" y="1449000"/>
            <a:ext cx="913458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var words = new </a:t>
            </a:r>
            <a:r>
              <a:rPr lang="en-GB" sz="2400" dirty="0">
                <a:solidFill>
                  <a:schemeClr val="bg1"/>
                </a:solidFill>
              </a:rPr>
              <a:t>Dictionary&lt;</a:t>
            </a:r>
            <a:r>
              <a:rPr lang="en-GB" sz="2400" dirty="0">
                <a:solidFill>
                  <a:schemeClr val="tx1"/>
                </a:solidFill>
              </a:rPr>
              <a:t>string, List&lt;string&gt;</a:t>
            </a:r>
            <a:r>
              <a:rPr lang="en-GB" sz="2400" dirty="0">
                <a:solidFill>
                  <a:schemeClr val="bg1"/>
                </a:solidFill>
              </a:rPr>
              <a:t>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if (words.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words.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words[word].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bg-BG" sz="2400" i="1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999000"/>
            <a:ext cx="10321675" cy="554658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A </a:t>
            </a: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 expression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/>
              <a:t>is an anonymous function containing </a:t>
            </a:r>
            <a:br>
              <a:rPr lang="bg-BG" sz="3200" dirty="0"/>
            </a:br>
            <a:r>
              <a:rPr lang="en-GB" sz="3200" dirty="0"/>
              <a:t>expressions and statements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 expressions</a:t>
            </a:r>
            <a:endParaRPr lang="bg-BG" sz="3200" dirty="0"/>
          </a:p>
          <a:p>
            <a:pPr marL="900112" lvl="1" indent="-457200">
              <a:lnSpc>
                <a:spcPct val="100000"/>
              </a:lnSpc>
            </a:pPr>
            <a:r>
              <a:rPr lang="en-US" sz="3000" dirty="0"/>
              <a:t>Use the lambda operator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518857" lvl="2" indent="-457200">
              <a:lnSpc>
                <a:spcPct val="100000"/>
              </a:lnSpc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900112" lvl="1" indent="-457200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left</a:t>
            </a:r>
            <a:r>
              <a:rPr lang="en-US" sz="3000" dirty="0"/>
              <a:t> side specifies the </a:t>
            </a:r>
            <a:r>
              <a:rPr lang="en-US" sz="3000" b="1" dirty="0">
                <a:solidFill>
                  <a:schemeClr val="bg1"/>
                </a:solidFill>
              </a:rPr>
              <a:t>input</a:t>
            </a:r>
            <a:r>
              <a:rPr lang="en-US" sz="3000" dirty="0"/>
              <a:t> parameters</a:t>
            </a:r>
            <a:endParaRPr lang="bg-BG" sz="3000" dirty="0"/>
          </a:p>
          <a:p>
            <a:pPr marL="900112" lvl="1" indent="-457200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right</a:t>
            </a:r>
            <a:r>
              <a:rPr lang="en-US" sz="3000" dirty="0"/>
              <a:t> side holds the </a:t>
            </a:r>
            <a:r>
              <a:rPr lang="en-US" sz="3000" b="1" dirty="0">
                <a:solidFill>
                  <a:schemeClr val="bg1"/>
                </a:solidFill>
              </a:rPr>
              <a:t>expression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statement</a:t>
            </a:r>
            <a:endParaRPr lang="en-GB" sz="30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Lambda functions are inline methods (functions) </a:t>
            </a:r>
            <a:br>
              <a:rPr lang="en-GB" sz="3600" dirty="0"/>
            </a:br>
            <a:r>
              <a:rPr lang="en-GB" sz="3600" dirty="0"/>
              <a:t>that take input parameters and return values</a:t>
            </a:r>
          </a:p>
          <a:p>
            <a:endParaRPr lang="en-GB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399" y="1870330"/>
            <a:ext cx="1060259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3" action="ppaction://hlinkfile"/>
              </a:rPr>
              <a:t>sli</a:t>
            </a:r>
            <a:r>
              <a:rPr lang="en-US" sz="8797" b="1" u="sng" dirty="0">
                <a:solidFill>
                  <a:schemeClr val="bg1"/>
                </a:solidFill>
              </a:rPr>
              <a:t>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manipulates elements in a collection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4310452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var result = words.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sz="2800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2083217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sz="2800" noProof="1"/>
              <a:t>    </a:t>
            </a:r>
            <a:r>
              <a:rPr lang="en-US" sz="2800" noProof="1">
                <a:solidFill>
                  <a:schemeClr val="tx1"/>
                </a:solidFill>
              </a:rPr>
              <a:t>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convert collections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2052278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423181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2330902"/>
            <a:ext cx="7434919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2800" noProof="1"/>
              <a:t>  .</a:t>
            </a:r>
            <a:r>
              <a:rPr lang="en-US" sz="2800" noProof="1">
                <a:solidFill>
                  <a:schemeClr val="bg1"/>
                </a:solidFill>
              </a:rPr>
              <a:t>Where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 =&gt; 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string array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9501" y="3086098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56071" y="2612058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3127469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41703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645" y="326638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Dictionaries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 Collection of Key and Value Pairs</a:t>
            </a:r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Dictornaries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</a:t>
            </a:r>
            <a:r>
              <a:rPr lang="en-US" sz="3600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SortedDictionary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8163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Create an empty list of integers</a:t>
            </a:r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38163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Using a target-type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400" dirty="0"/>
              <a:t> expression</a:t>
            </a:r>
          </a:p>
          <a:p>
            <a:pPr lvl="2">
              <a:buClr>
                <a:schemeClr val="tx1"/>
              </a:buClr>
            </a:pP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Dictionaries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1EA9069-CF70-40E8-BD47-D2CCB2BF379A}"/>
              </a:ext>
            </a:extLst>
          </p:cNvPr>
          <p:cNvSpPr txBox="1">
            <a:spLocks/>
          </p:cNvSpPr>
          <p:nvPr/>
        </p:nvSpPr>
        <p:spPr>
          <a:xfrm>
            <a:off x="882000" y="1752172"/>
            <a:ext cx="92700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var </a:t>
            </a:r>
            <a:r>
              <a:rPr lang="en-US" sz="2400" dirty="0" err="1">
                <a:solidFill>
                  <a:schemeClr val="tx1"/>
                </a:solidFill>
              </a:rPr>
              <a:t>phoneNumbers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Dictionary&lt;string, 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i="1" dirty="0">
                <a:solidFill>
                  <a:srgbClr val="00B050"/>
                </a:solidFill>
              </a:rPr>
              <a:t>Add elements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phoneNumbers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 = "+359 882 11 22 33";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phoneNumbers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>
                <a:solidFill>
                  <a:schemeClr val="tx1"/>
                </a:solidFill>
              </a:rPr>
              <a:t>"Ana"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 = "+359 2 99 88 77";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1F2F58-8313-448C-8C0D-69763A26349B}"/>
              </a:ext>
            </a:extLst>
          </p:cNvPr>
          <p:cNvSpPr txBox="1">
            <a:spLocks/>
          </p:cNvSpPr>
          <p:nvPr/>
        </p:nvSpPr>
        <p:spPr>
          <a:xfrm>
            <a:off x="866743" y="4498655"/>
            <a:ext cx="9270000" cy="2156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Dictionary&lt;string, int&gt;</a:t>
            </a:r>
            <a:r>
              <a:rPr lang="en-US" sz="2400" dirty="0">
                <a:solidFill>
                  <a:schemeClr val="tx1"/>
                </a:solidFill>
              </a:rPr>
              <a:t> fruits = </a:t>
            </a:r>
            <a:r>
              <a:rPr lang="en-US" sz="2400" dirty="0">
                <a:solidFill>
                  <a:schemeClr val="bg1"/>
                </a:solidFill>
              </a:rPr>
              <a:t>new() 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{ "Kiwi", 3 },</a:t>
            </a:r>
          </a:p>
          <a:p>
            <a:r>
              <a:rPr lang="en-US" dirty="0">
                <a:solidFill>
                  <a:schemeClr val="tx1"/>
                </a:solidFill>
              </a:rPr>
              <a:t>   { "Apple", 5 }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4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airplanes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"Boeing 737"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130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150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airplanes.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"Boeing 737"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</TotalTime>
  <Words>1659</Words>
  <Application>Microsoft Office PowerPoint</Application>
  <PresentationFormat>Widescreen</PresentationFormat>
  <Paragraphs>294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Dictionaries, Lambda and LINQ</vt:lpstr>
      <vt:lpstr>Have a Question?</vt:lpstr>
      <vt:lpstr>Table of Contents</vt:lpstr>
      <vt:lpstr> Dictionaries </vt:lpstr>
      <vt:lpstr>Dictionaries</vt:lpstr>
      <vt:lpstr>Dictionary</vt:lpstr>
      <vt:lpstr>Sorted Dictionary</vt:lpstr>
      <vt:lpstr>Creating Dictionaries</vt:lpstr>
      <vt:lpstr>Built-In Methods</vt:lpstr>
      <vt:lpstr>Built-In Methods (2)</vt:lpstr>
      <vt:lpstr>Problem: Count Real Numbers </vt:lpstr>
      <vt:lpstr>Solution: Count Real Numbers</vt:lpstr>
      <vt:lpstr>Iterating Through a Dictionary</vt:lpstr>
      <vt:lpstr>Problem: Word Synonyms</vt:lpstr>
      <vt:lpstr>Solution: Word Synonyms</vt:lpstr>
      <vt:lpstr>Anonymous Functions</vt:lpstr>
      <vt:lpstr>Lambda Expressions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87</cp:revision>
  <dcterms:created xsi:type="dcterms:W3CDTF">2018-05-23T13:08:44Z</dcterms:created>
  <dcterms:modified xsi:type="dcterms:W3CDTF">2023-11-10T13:22:34Z</dcterms:modified>
  <cp:category>programming;computer programming;software development;web development</cp:category>
</cp:coreProperties>
</file>