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615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614" r:id="rId30"/>
    <p:sldId id="613" r:id="rId31"/>
    <p:sldId id="292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EFFCECE-D934-4A01-909A-A88C50BD803E}">
          <p14:sldIdLst>
            <p14:sldId id="256"/>
            <p14:sldId id="258"/>
            <p14:sldId id="257"/>
          </p14:sldIdLst>
        </p14:section>
        <p14:section name="Regular Expressions" id="{C6D5F3CE-BF77-439C-93F2-2BF106F8618A}">
          <p14:sldIdLst>
            <p14:sldId id="259"/>
            <p14:sldId id="260"/>
            <p14:sldId id="262"/>
            <p14:sldId id="263"/>
            <p14:sldId id="264"/>
          </p14:sldIdLst>
        </p14:section>
        <p14:section name="Quantifiers &amp; Grouping" id="{643DE2A1-E89C-4183-9D4B-44669FA774A3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ckreference" id="{469AA5C5-9AF8-4BED-BEE7-47184F3A8440}">
          <p14:sldIdLst>
            <p14:sldId id="271"/>
            <p14:sldId id="272"/>
          </p14:sldIdLst>
        </p14:section>
        <p14:section name="RegEx in C#" id="{A339768F-21B4-445E-87CF-77673EECF088}">
          <p14:sldIdLst>
            <p14:sldId id="615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CB46D6DA-D399-4C66-B47F-BB136E8EEE5D}">
          <p14:sldIdLst>
            <p14:sldId id="284"/>
            <p14:sldId id="614"/>
            <p14:sldId id="613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29" autoAdjust="0"/>
    <p:restoredTop sz="95214" autoAdjust="0"/>
  </p:normalViewPr>
  <p:slideViewPr>
    <p:cSldViewPr showGuides="1">
      <p:cViewPr varScale="1">
        <p:scale>
          <a:sx n="58" d="100"/>
          <a:sy n="58" d="100"/>
        </p:scale>
        <p:origin x="1230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29.11.2023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64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017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612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86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29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593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11/29/2023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26393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sv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s://createx.bg/" TargetMode="Externa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" Type="http://schemas.openxmlformats.org/officeDocument/2006/relationships/hyperlink" Target="https://www.pharvision.ai/" TargetMode="External"/><Relationship Id="rId21" Type="http://schemas.openxmlformats.org/officeDocument/2006/relationships/hyperlink" Target="https://dxc.com/us/en" TargetMode="External"/><Relationship Id="rId7" Type="http://schemas.openxmlformats.org/officeDocument/2006/relationships/hyperlink" Target="https://www.careers.postbank.bg/" TargetMode="External"/><Relationship Id="rId12" Type="http://schemas.openxmlformats.org/officeDocument/2006/relationships/image" Target="../media/image40.png"/><Relationship Id="rId17" Type="http://schemas.openxmlformats.org/officeDocument/2006/relationships/hyperlink" Target="https://indeavr.com/careers/" TargetMode="External"/><Relationship Id="rId25" Type="http://schemas.openxmlformats.org/officeDocument/2006/relationships/hyperlink" Target="https://www.bosch-digital.com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29" Type="http://schemas.openxmlformats.org/officeDocument/2006/relationships/image" Target="../media/image49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hyperlink" Target="https://bg.coca-colahellenic.com/bg/working-with-us" TargetMode="External"/><Relationship Id="rId24" Type="http://schemas.openxmlformats.org/officeDocument/2006/relationships/image" Target="../media/image46.jpeg"/><Relationship Id="rId5" Type="http://schemas.openxmlformats.org/officeDocument/2006/relationships/hyperlink" Target="https://en.superhosting.bg/" TargetMode="External"/><Relationship Id="rId15" Type="http://schemas.openxmlformats.org/officeDocument/2006/relationships/hyperlink" Target="https://smartit.bg/" TargetMode="External"/><Relationship Id="rId23" Type="http://schemas.openxmlformats.org/officeDocument/2006/relationships/hyperlink" Target="https://ambitioned.com/" TargetMode="External"/><Relationship Id="rId28" Type="http://schemas.openxmlformats.org/officeDocument/2006/relationships/image" Target="../media/image48.png"/><Relationship Id="rId10" Type="http://schemas.openxmlformats.org/officeDocument/2006/relationships/image" Target="../media/image39.png"/><Relationship Id="rId19" Type="http://schemas.openxmlformats.org/officeDocument/2006/relationships/hyperlink" Target="https://www.draftkings.com/" TargetMode="External"/><Relationship Id="rId4" Type="http://schemas.openxmlformats.org/officeDocument/2006/relationships/image" Target="../media/image36.jpe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5.png"/><Relationship Id="rId27" Type="http://schemas.openxmlformats.org/officeDocument/2006/relationships/hyperlink" Target="https://careers.flutterinternational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3825050" y="2384956"/>
            <a:ext cx="4541900" cy="2190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095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b="1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en-GB" dirty="0"/>
              <a:t>– 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matches the previous element zero or more times</a:t>
            </a:r>
          </a:p>
          <a:p>
            <a:endParaRPr lang="en-US" sz="3600" noProof="1">
              <a:latin typeface="+mj-lt"/>
              <a:cs typeface="Consolas" panose="020B0609020204030204" pitchFamily="49" charset="0"/>
            </a:endParaRPr>
          </a:p>
          <a:p>
            <a:r>
              <a:rPr lang="en-US" sz="3600" b="1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en-GB" dirty="0"/>
              <a:t>– 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matches the previous element one or more times</a:t>
            </a:r>
          </a:p>
          <a:p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b="1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/>
              <a:t> </a:t>
            </a:r>
            <a:r>
              <a:rPr lang="en-GB" dirty="0"/>
              <a:t>– </a:t>
            </a:r>
            <a:r>
              <a:rPr lang="en-US" sz="3600" noProof="1">
                <a:cs typeface="Consolas" panose="020B0609020204030204" pitchFamily="49" charset="0"/>
              </a:rPr>
              <a:t>matches the previous element zero or one time</a:t>
            </a:r>
          </a:p>
          <a:p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b="1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/>
              <a:t>– </a:t>
            </a:r>
            <a:r>
              <a:rPr lang="en-US" sz="3600" noProof="1">
                <a:cs typeface="Consolas" panose="020B0609020204030204" pitchFamily="49" charset="0"/>
              </a:rPr>
              <a:t>matches the previous element exactly 3 times</a:t>
            </a:r>
          </a:p>
          <a:p>
            <a:endParaRPr lang="en-US" sz="3600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310780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rgbClr val="464646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310513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0168" y="3371054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95780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761507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3200" y="4859123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145780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rgbClr val="464646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145780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6638" y="6209123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 – captures the matched subexpression as numbered group</a:t>
            </a:r>
          </a:p>
          <a:p>
            <a:pPr>
              <a:buClr>
                <a:schemeClr val="tx1"/>
              </a:buClr>
            </a:pPr>
            <a:endParaRPr lang="en-US" sz="36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600" noProof="1">
                <a:cs typeface="Consolas" panose="020B0609020204030204" pitchFamily="49" charset="0"/>
              </a:rPr>
              <a:t> – defines a non-capturing group</a:t>
            </a:r>
          </a:p>
          <a:p>
            <a:pPr>
              <a:buClr>
                <a:schemeClr val="tx1"/>
              </a:buClr>
            </a:pPr>
            <a:endParaRPr lang="en-US" sz="36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600" noProof="1">
                <a:cs typeface="Consolas" panose="020B0609020204030204" pitchFamily="49" charset="0"/>
              </a:rPr>
              <a:t> –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98363" y="2664000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74644" y="2684130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22163" y="4118655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423037" y="4103562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55923" y="5573823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023225" y="5789265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6365044" y="2765904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6815052" y="4209221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8344406" y="5875808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Write a regular expression in </a:t>
            </a:r>
            <a:r>
              <a:rPr lang="en-US" sz="40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www.regex101.com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that</a:t>
            </a:r>
            <a:br>
              <a:rPr lang="en-US" sz="3600" dirty="0"/>
            </a:br>
            <a:r>
              <a:rPr lang="en-US" sz="3600" dirty="0"/>
              <a:t> 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5636" y="3428465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40618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7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2001"/>
            <a:ext cx="11804822" cy="5570355"/>
          </a:xfrm>
        </p:spPr>
        <p:txBody>
          <a:bodyPr>
            <a:normAutofit/>
          </a:bodyPr>
          <a:lstStyle/>
          <a:p>
            <a:r>
              <a:rPr lang="en-US" sz="4000" dirty="0"/>
              <a:t>Write a regular expression that extracts </a:t>
            </a:r>
            <a:r>
              <a:rPr lang="en-US" sz="4000" b="1" dirty="0">
                <a:solidFill>
                  <a:schemeClr val="bg1"/>
                </a:solidFill>
              </a:rPr>
              <a:t>dates</a:t>
            </a:r>
            <a:r>
              <a:rPr lang="en-US" sz="4000" dirty="0"/>
              <a:t> from text</a:t>
            </a:r>
          </a:p>
          <a:p>
            <a:pPr lvl="1"/>
            <a:r>
              <a:rPr lang="en-US" sz="3600" dirty="0"/>
              <a:t>Valid date format: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sz="3600" dirty="0"/>
              <a:t>Examples: </a:t>
            </a:r>
            <a:r>
              <a:rPr lang="en-US" sz="3600" b="1" dirty="0">
                <a:solidFill>
                  <a:schemeClr val="bg1"/>
                </a:solidFill>
              </a:rPr>
              <a:t>12-Jun-1999</a:t>
            </a:r>
            <a:r>
              <a:rPr lang="en-US" sz="3600" dirty="0"/>
              <a:t>,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3-Nov-1999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45990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1588" y="1269000"/>
            <a:ext cx="11449412" cy="5065195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Write a regular expression that performs simple </a:t>
            </a:r>
            <a:r>
              <a:rPr lang="en-US" sz="40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600" dirty="0"/>
              <a:t>An email consists of: </a:t>
            </a:r>
            <a:r>
              <a:rPr lang="en-US" sz="36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Usernames </a:t>
            </a:r>
            <a:r>
              <a:rPr lang="en-US" sz="3600" dirty="0"/>
              <a:t>are </a:t>
            </a:r>
            <a:r>
              <a:rPr lang="en-US" sz="36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Domain names </a:t>
            </a:r>
            <a:r>
              <a:rPr lang="en-US" sz="3600" dirty="0"/>
              <a:t>consist of</a:t>
            </a:r>
            <a:r>
              <a:rPr lang="en-US" sz="3600" b="1" dirty="0">
                <a:solidFill>
                  <a:schemeClr val="bg1"/>
                </a:solidFill>
              </a:rPr>
              <a:t> two strings</a:t>
            </a:r>
            <a:r>
              <a:rPr lang="en-US" sz="3600" dirty="0"/>
              <a:t>, separated by a </a:t>
            </a:r>
            <a:r>
              <a:rPr lang="en-US" sz="36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Domain names </a:t>
            </a:r>
            <a:r>
              <a:rPr lang="en-US" sz="3600" dirty="0"/>
              <a:t>may contain only </a:t>
            </a:r>
            <a:r>
              <a:rPr lang="en-US" sz="36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0" y="5068259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0" y="5963415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86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Numbered Capturing Group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Backreferences</a:t>
            </a:r>
          </a:p>
        </p:txBody>
      </p:sp>
    </p:spTree>
    <p:extLst>
      <p:ext uri="{BB962C8B-B14F-4D97-AF65-F5344CB8AC3E}">
        <p14:creationId xmlns:p14="http://schemas.microsoft.com/office/powerpoint/2010/main" val="28591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sz="3600" noProof="1">
                <a:cs typeface="Consolas" panose="020B0609020204030204" pitchFamily="49" charset="0"/>
              </a:rPr>
              <a:t> - matches the value of a numbered capture group</a:t>
            </a:r>
            <a:endParaRPr lang="en-US" sz="3600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err="1"/>
              <a:t>RegEx</a:t>
            </a:r>
            <a:r>
              <a:rPr lang="en-GB" dirty="0"/>
              <a:t> in C#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C#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Regular Expressions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256528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/>
          <a:lstStyle/>
          <a:p>
            <a:r>
              <a:rPr lang="en-US" sz="3600" dirty="0"/>
              <a:t>C</a:t>
            </a:r>
            <a:r>
              <a:rPr lang="en-US" sz="3600" noProof="1"/>
              <a:t># supports a built-in regular expression class: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Regex</a:t>
            </a:r>
          </a:p>
          <a:p>
            <a:pPr lvl="1"/>
            <a:r>
              <a:rPr lang="en-US" sz="3400" noProof="1">
                <a:cs typeface="Consolas" panose="020B0609020204030204" pitchFamily="49" charset="0"/>
              </a:rPr>
              <a:t>Located in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System.Text.RegularExpressions</a:t>
            </a:r>
            <a:r>
              <a:rPr lang="en-US" sz="3400" noProof="1">
                <a:cs typeface="Consolas" panose="020B0609020204030204" pitchFamily="49" charset="0"/>
              </a:rPr>
              <a:t> namespace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3426576"/>
            <a:ext cx="83439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using System.Text.RegularExpressions;</a:t>
            </a:r>
          </a:p>
          <a:p>
            <a:pPr>
              <a:lnSpc>
                <a:spcPct val="110000"/>
              </a:lnSpc>
            </a:pPr>
            <a:endParaRPr lang="en-US" sz="2800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string pattern = @"A\w+";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800" b="1" noProof="1">
                <a:latin typeface="Consolas" pitchFamily="49" charset="0"/>
              </a:rPr>
              <a:t> regex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800" b="1" noProof="1">
                <a:latin typeface="Consolas" pitchFamily="49" charset="0"/>
              </a:rPr>
              <a:t>(pattern);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471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IsMatch(string text)</a:t>
            </a:r>
          </a:p>
          <a:p>
            <a:pPr lvl="1"/>
            <a:r>
              <a:rPr lang="en-US" sz="3400" noProof="1">
                <a:cs typeface="Consolas" panose="020B0609020204030204" pitchFamily="49" charset="0"/>
              </a:rPr>
              <a:t>Determines whether the text matches a given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String by Pattern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743201"/>
            <a:ext cx="105156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"Today is 2015-05-11";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@"\d{4}-\d{2}-\d{2}";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bool containsValidDate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IsMatch</a:t>
            </a:r>
            <a:r>
              <a:rPr lang="en-US" sz="2800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Console.WriteLine(containsValidDate);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308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#prgm-for-qa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1284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Match(string text)</a:t>
            </a:r>
          </a:p>
          <a:p>
            <a:pPr lvl="1"/>
            <a:r>
              <a:rPr lang="en-US" sz="3400" noProof="1">
                <a:cs typeface="Consolas" panose="020B0609020204030204" pitchFamily="49" charset="0"/>
              </a:rPr>
              <a:t>Returns the first match of a given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Single Match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847680"/>
            <a:ext cx="11049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text = "Nakov: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Match match = regex.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sz="2400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Console.WriteLine(match.Groups.Count);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Console.WriteLine("Matched text: \"{0}\"", match.Groups[0]);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Console.WriteLine("Name: {0}", match.Groups[1]);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Nakov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Console.WriteLine("Number: {0}", match.Groups[2]);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123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6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Matches(string text)</a:t>
            </a:r>
            <a:r>
              <a:rPr lang="en-US" sz="36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noProof="1">
                <a:cs typeface="Consolas" panose="020B0609020204030204" pitchFamily="49" charset="0"/>
              </a:rPr>
              <a:t>- returns a collection of matches</a:t>
            </a:r>
            <a:endParaRPr lang="en-US" sz="4000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9750" y="2036550"/>
            <a:ext cx="10439400" cy="42165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MatchCollection matches = regex.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Matches</a:t>
            </a:r>
            <a:r>
              <a:rPr lang="en-US" sz="2400" b="1" noProof="1">
                <a:latin typeface="Consolas" pitchFamily="49" charset="0"/>
              </a:rPr>
              <a:t>(text);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Console.WriteLine("Found {0} matches", matches.Count);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foreach (Match match in matches)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Console.WriteLine("Name: {0}", match.Groups[1]);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Found 2 matches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Nakov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Branson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314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0" y="999000"/>
            <a:ext cx="13104059" cy="55253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Replace(string text, string replacement) </a:t>
            </a:r>
            <a:r>
              <a:rPr lang="en-US" sz="4000" noProof="1"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noProof="1">
                <a:cs typeface="Consolas" panose="020B0609020204030204" pitchFamily="49" charset="0"/>
              </a:rPr>
              <a:t> </a:t>
            </a:r>
          </a:p>
          <a:p>
            <a:pPr marL="447675" indent="-447675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>
                <a:schemeClr val="tx1"/>
              </a:buClr>
              <a:buNone/>
            </a:pPr>
            <a:r>
              <a:rPr lang="en-US" sz="3600" noProof="1">
                <a:cs typeface="Consolas" panose="020B0609020204030204" pitchFamily="49" charset="0"/>
              </a:rPr>
              <a:t>    replaces all strings that match the pattern with the</a:t>
            </a:r>
          </a:p>
          <a:p>
            <a:pPr marL="447675" indent="-447675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>
                <a:schemeClr val="tx1"/>
              </a:buClr>
              <a:buNone/>
            </a:pPr>
            <a:r>
              <a:rPr lang="en-US" sz="3600" noProof="1">
                <a:cs typeface="Consolas" panose="020B0609020204030204" pitchFamily="49" charset="0"/>
              </a:rPr>
              <a:t>    provided replacement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with Regex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000" y="2825474"/>
            <a:ext cx="1054148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@"\d{3}";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replacement = "999";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result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</a:rPr>
              <a:t>(text, replacement);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Nakov: 999, Branson: 999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37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Split(string text)</a:t>
            </a:r>
            <a:r>
              <a:rPr lang="en-US" sz="3600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noProof="1"/>
              <a:t>– splits the text by the pattern</a:t>
            </a:r>
          </a:p>
          <a:p>
            <a:pPr lvl="1"/>
            <a:r>
              <a:rPr lang="en-US" sz="3400" noProof="1"/>
              <a:t>Returns </a:t>
            </a:r>
            <a:r>
              <a:rPr lang="en-US" sz="3400" b="1" noProof="1">
                <a:latin typeface="Consolas" panose="020B0609020204030204" pitchFamily="49" charset="0"/>
              </a:rPr>
              <a:t>string[]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with Regex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3900" y="2889000"/>
            <a:ext cx="10744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"1   2 3      4";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@"\s+";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string[] results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(text, 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Console.WriteLine(string.Join(", ", results));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1, 2, 3, 4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717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>
            <a:normAutofit/>
          </a:bodyPr>
          <a:lstStyle/>
          <a:p>
            <a:r>
              <a:rPr lang="en-US" sz="3600" dirty="0"/>
              <a:t>You are given a list of names</a:t>
            </a:r>
          </a:p>
          <a:p>
            <a:pPr lvl="1"/>
            <a:r>
              <a:rPr lang="en-US" sz="3400" noProof="1"/>
              <a:t>Match</a:t>
            </a:r>
            <a:r>
              <a:rPr lang="en-US" sz="3400" dirty="0"/>
              <a:t> all full names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924372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Bethany Taylor, Oliver miller, </a:t>
            </a:r>
            <a:r>
              <a:rPr lang="en-US" sz="2600" b="1" dirty="0" err="1">
                <a:latin typeface="Consolas" pitchFamily="49" charset="0"/>
              </a:rPr>
              <a:t>sophia</a:t>
            </a:r>
            <a:r>
              <a:rPr lang="en-US" sz="2600" b="1" dirty="0">
                <a:latin typeface="Consolas" pitchFamily="49" charset="0"/>
              </a:rPr>
              <a:t> Johnson, </a:t>
            </a:r>
            <a:r>
              <a:rPr lang="en-US" sz="2600" b="1" dirty="0" err="1">
                <a:latin typeface="Consolas" pitchFamily="49" charset="0"/>
              </a:rPr>
              <a:t>SARah</a:t>
            </a:r>
            <a:r>
              <a:rPr lang="en-US" sz="2600" b="1" dirty="0">
                <a:latin typeface="Consolas" pitchFamily="49" charset="0"/>
              </a:rPr>
              <a:t> Wilson, John Smith, Sam	    Smith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4092126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76100" y="4859942"/>
            <a:ext cx="4716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Bethany Taylor John Smith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8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Match Full Names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219201"/>
            <a:ext cx="111252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listOfNames = Console.ReadLine();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string pattern </a:t>
            </a:r>
            <a:r>
              <a:rPr lang="en-GB" sz="2800" b="1" dirty="0">
                <a:latin typeface="Consolas" pitchFamily="49" charset="0"/>
              </a:rPr>
              <a:t>@"\b[A-Z][a-z]+ [A-Z][a-z]+";</a:t>
            </a:r>
          </a:p>
          <a:p>
            <a:r>
              <a:rPr lang="en-GB" sz="2800" b="1" dirty="0">
                <a:latin typeface="Consolas" pitchFamily="49" charset="0"/>
              </a:rPr>
              <a:t>Regex regex = new Regex(pattern);</a:t>
            </a:r>
            <a:endParaRPr lang="en-US" sz="2800" b="1" noProof="1">
              <a:latin typeface="Consolas" pitchFamily="49" charset="0"/>
            </a:endParaRPr>
          </a:p>
          <a:p>
            <a:r>
              <a:rPr lang="en-GB" sz="2800" b="1" dirty="0">
                <a:latin typeface="Consolas" pitchFamily="49" charset="0"/>
              </a:rPr>
              <a:t>MatchCollection validNames = regex.Matches(input);</a:t>
            </a:r>
            <a:br>
              <a:rPr lang="en-GB" sz="2800" b="1" dirty="0">
                <a:latin typeface="Consolas" pitchFamily="49" charset="0"/>
              </a:rPr>
            </a:br>
            <a:r>
              <a:rPr lang="en-US" sz="2800" b="1" dirty="0">
                <a:latin typeface="Consolas" pitchFamily="49" charset="0"/>
              </a:rPr>
              <a:t>foreach (Match name in validNames)</a:t>
            </a:r>
          </a:p>
          <a:p>
            <a:r>
              <a:rPr lang="en-US" sz="2800" b="1" noProof="1">
                <a:latin typeface="Consolas" pitchFamily="49" charset="0"/>
              </a:rPr>
              <a:t>{</a:t>
            </a:r>
          </a:p>
          <a:p>
            <a:r>
              <a:rPr lang="en-GB" sz="2800" b="1" dirty="0">
                <a:latin typeface="Consolas" pitchFamily="49" charset="0"/>
              </a:rPr>
              <a:t>	Console.Write($"{name.Value} ");</a:t>
            </a:r>
          </a:p>
          <a:p>
            <a:r>
              <a:rPr lang="en-GB" sz="2800" b="1" noProof="1">
                <a:latin typeface="Consolas" pitchFamily="49" charset="0"/>
              </a:rPr>
              <a:t>}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GB" sz="2800" b="1" dirty="0">
                <a:latin typeface="Consolas" pitchFamily="49" charset="0"/>
              </a:rPr>
              <a:t>Console.WriteLine();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174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>
            <a:normAutofit/>
          </a:bodyPr>
          <a:lstStyle/>
          <a:p>
            <a:r>
              <a:rPr lang="en-US" sz="3600" dirty="0"/>
              <a:t>You are given a string</a:t>
            </a:r>
          </a:p>
          <a:p>
            <a:pPr lvl="1"/>
            <a:r>
              <a:rPr lang="en-US" sz="3400" noProof="1"/>
              <a:t>Match</a:t>
            </a:r>
            <a:r>
              <a:rPr lang="en-US" sz="3400" dirty="0"/>
              <a:t> all dates in the format "</a:t>
            </a:r>
            <a:r>
              <a:rPr lang="en-GB" sz="3400" b="1" noProof="1">
                <a:solidFill>
                  <a:schemeClr val="bg1"/>
                </a:solidFill>
              </a:rPr>
              <a:t>dd{separator}MMM</a:t>
            </a:r>
            <a:br>
              <a:rPr lang="en-GB" sz="3400" b="1" dirty="0">
                <a:solidFill>
                  <a:schemeClr val="bg1"/>
                </a:solidFill>
              </a:rPr>
            </a:br>
            <a:r>
              <a:rPr lang="en-GB" sz="3400" b="1" dirty="0">
                <a:solidFill>
                  <a:schemeClr val="bg1"/>
                </a:solidFill>
              </a:rPr>
              <a:t>{</a:t>
            </a:r>
            <a:r>
              <a:rPr lang="en-GB" sz="3400" b="1" noProof="1">
                <a:solidFill>
                  <a:schemeClr val="bg1"/>
                </a:solidFill>
              </a:rPr>
              <a:t>separator}yyyy</a:t>
            </a:r>
            <a:r>
              <a:rPr lang="en-GB" sz="3400" b="1" dirty="0"/>
              <a:t>"</a:t>
            </a:r>
            <a:r>
              <a:rPr lang="en-US" sz="3400" dirty="0"/>
              <a:t> and print them space-separated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Dates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48100" y="3446916"/>
            <a:ext cx="4648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13/Jul/1928, 01/Jan-1951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45332" y="4410549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00400" y="5397697"/>
            <a:ext cx="5943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Day: 13, Month: Jul, Year: 1928</a:t>
            </a:r>
            <a:endParaRPr lang="bg-BG" sz="2600" b="1" dirty="0">
              <a:latin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6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/>
              <a:t>Match Dates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944" y="1304983"/>
            <a:ext cx="11801754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input = Console.ReadLine();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string pattern = @"\b(?&lt;day&gt;\d{2})(\.|-|\/)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(?&lt;month&gt;[A-Z][a-z]{2})\1(?&lt;year&gt;\d{4})\b";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MatchCollection matches = Regex.Matches(input, pattern);</a:t>
            </a:r>
            <a:br>
              <a:rPr lang="en-US" sz="2800" b="1" noProof="1">
                <a:latin typeface="Consolas" pitchFamily="49" charset="0"/>
              </a:rPr>
            </a:br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foreach (Match date in matches)</a:t>
            </a:r>
          </a:p>
          <a:p>
            <a:r>
              <a:rPr lang="en-US" sz="2800" b="1" noProof="1">
                <a:latin typeface="Consolas" pitchFamily="49" charset="0"/>
              </a:rPr>
              <a:t>	Console.WriteLine($"Day: {date.Groups["day"].Value}, 	Month: {date.Groups["month"].Value}, Year: 	{date.Groups["year"].Value}");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6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dirty="0">
                <a:solidFill>
                  <a:schemeClr val="bg2"/>
                </a:solidFill>
              </a:rPr>
              <a:t> 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dirty="0">
                <a:solidFill>
                  <a:schemeClr val="bg2"/>
                </a:solidFill>
              </a:rPr>
              <a:t> and more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Regular Expressions</a:t>
            </a:r>
          </a:p>
          <a:p>
            <a:pPr lvl="1"/>
            <a:r>
              <a:rPr lang="en-GB" sz="3600" dirty="0"/>
              <a:t>Definition and Pattern</a:t>
            </a:r>
          </a:p>
          <a:p>
            <a:pPr lvl="1"/>
            <a:r>
              <a:rPr lang="en-GB" sz="3600" dirty="0"/>
              <a:t>Predefined Character Classes</a:t>
            </a:r>
            <a:endParaRPr lang="bg-BG" sz="3600" dirty="0"/>
          </a:p>
          <a:p>
            <a:r>
              <a:rPr lang="en-US" sz="4000" dirty="0"/>
              <a:t>Quantifiers and Grouping</a:t>
            </a:r>
            <a:endParaRPr lang="en-GB" sz="4000" dirty="0"/>
          </a:p>
          <a:p>
            <a:r>
              <a:rPr lang="en-US" sz="4000" noProof="1"/>
              <a:t>Backreferences</a:t>
            </a:r>
          </a:p>
          <a:p>
            <a:r>
              <a:rPr lang="en-US" sz="4000" noProof="1"/>
              <a:t>RegEx in C#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2" name="Picture 1" descr="Logo, company nam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09912A7-4AD3-4826-C228-5C7907CDDC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371260" y="5407220"/>
            <a:ext cx="2333785" cy="1083582"/>
          </a:xfrm>
          <a:prstGeom prst="rect">
            <a:avLst/>
          </a:prstGeom>
        </p:spPr>
      </p:pic>
      <p:pic>
        <p:nvPicPr>
          <p:cNvPr id="4" name="Picture 3" descr="A picture containing logo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42D0DF7-E76D-D3CD-565E-82F437070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71" y="1420989"/>
            <a:ext cx="2094686" cy="1218031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1F36F515-443B-C2A0-5138-B9D053C6505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7995327" y="4006616"/>
            <a:ext cx="2903845" cy="1425037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9C58C09-F0C6-1EC1-98F3-C17679D995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3" y="4163482"/>
            <a:ext cx="2722406" cy="1179500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low confidence">
            <a:hlinkClick r:id="rId11"/>
            <a:extLst>
              <a:ext uri="{FF2B5EF4-FFF2-40B4-BE49-F238E27FC236}">
                <a16:creationId xmlns:a16="http://schemas.microsoft.com/office/drawing/2014/main" id="{0E321D4C-15EA-80AF-F2D1-84CF70EF35F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3" b="25044"/>
          <a:stretch/>
        </p:blipFill>
        <p:spPr>
          <a:xfrm>
            <a:off x="4011561" y="1389516"/>
            <a:ext cx="3218139" cy="1098830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>
            <a:hlinkClick r:id="rId13"/>
            <a:extLst>
              <a:ext uri="{FF2B5EF4-FFF2-40B4-BE49-F238E27FC236}">
                <a16:creationId xmlns:a16="http://schemas.microsoft.com/office/drawing/2014/main" id="{1BBA2A48-9C92-DDDE-EB02-827350BBA7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540" y="5456088"/>
            <a:ext cx="2235104" cy="1034714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hlinkClick r:id="rId15"/>
            <a:extLst>
              <a:ext uri="{FF2B5EF4-FFF2-40B4-BE49-F238E27FC236}">
                <a16:creationId xmlns:a16="http://schemas.microsoft.com/office/drawing/2014/main" id="{E329FF98-9309-6F05-7413-9BBED74AF8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09" y="5524017"/>
            <a:ext cx="2643379" cy="912176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315D200A-F76C-25DF-37B7-3CD7E7D0DF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3" y="3083641"/>
            <a:ext cx="3062929" cy="69071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9"/>
            <a:extLst>
              <a:ext uri="{FF2B5EF4-FFF2-40B4-BE49-F238E27FC236}">
                <a16:creationId xmlns:a16="http://schemas.microsoft.com/office/drawing/2014/main" id="{3452E366-249B-1897-755B-66A1902909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733" y="2593224"/>
            <a:ext cx="2106370" cy="1474458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hlinkClick r:id="rId21"/>
            <a:extLst>
              <a:ext uri="{FF2B5EF4-FFF2-40B4-BE49-F238E27FC236}">
                <a16:creationId xmlns:a16="http://schemas.microsoft.com/office/drawing/2014/main" id="{5BA4E905-5CBE-FD72-EBC0-7145D318175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23" y="5342982"/>
            <a:ext cx="2013853" cy="1342568"/>
          </a:xfrm>
          <a:prstGeom prst="rect">
            <a:avLst/>
          </a:prstGeom>
        </p:spPr>
      </p:pic>
      <p:pic>
        <p:nvPicPr>
          <p:cNvPr id="25" name="Picture 3">
            <a:hlinkClick r:id="rId23"/>
            <a:extLst>
              <a:ext uri="{FF2B5EF4-FFF2-40B4-BE49-F238E27FC236}">
                <a16:creationId xmlns:a16="http://schemas.microsoft.com/office/drawing/2014/main" id="{ADBC8A48-C714-3EE7-0BFB-3095CE2EB7C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48928" y="2781038"/>
            <a:ext cx="3982397" cy="1098830"/>
          </a:xfrm>
          <a:prstGeom prst="rect">
            <a:avLst/>
          </a:prstGeom>
        </p:spPr>
      </p:pic>
      <p:pic>
        <p:nvPicPr>
          <p:cNvPr id="26" name="Picture 4" descr="Logo&#10;&#10;Description automatically generated">
            <a:hlinkClick r:id="rId25"/>
            <a:extLst>
              <a:ext uri="{FF2B5EF4-FFF2-40B4-BE49-F238E27FC236}">
                <a16:creationId xmlns:a16="http://schemas.microsoft.com/office/drawing/2014/main" id="{2F327446-72F8-99DA-4D2E-0D2E7D306628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7158" t="17315" r="7469" b="13827"/>
          <a:stretch/>
        </p:blipFill>
        <p:spPr>
          <a:xfrm>
            <a:off x="4011561" y="4251132"/>
            <a:ext cx="3057833" cy="974304"/>
          </a:xfrm>
          <a:prstGeom prst="rect">
            <a:avLst/>
          </a:prstGeom>
        </p:spPr>
      </p:pic>
      <p:pic>
        <p:nvPicPr>
          <p:cNvPr id="27" name="Graphic 26">
            <a:hlinkClick r:id="rId27"/>
            <a:extLst>
              <a:ext uri="{FF2B5EF4-FFF2-40B4-BE49-F238E27FC236}">
                <a16:creationId xmlns:a16="http://schemas.microsoft.com/office/drawing/2014/main" id="{9609B910-DD1A-D709-345C-7A7B5AA622FB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9715" t="18168" r="7091" b="12292"/>
          <a:stretch/>
        </p:blipFill>
        <p:spPr>
          <a:xfrm>
            <a:off x="8266768" y="1426347"/>
            <a:ext cx="3133961" cy="122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Regular Expressions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Definition and Classes</a:t>
            </a:r>
          </a:p>
        </p:txBody>
      </p:sp>
    </p:spTree>
    <p:extLst>
      <p:ext uri="{BB962C8B-B14F-4D97-AF65-F5344CB8AC3E}">
        <p14:creationId xmlns:p14="http://schemas.microsoft.com/office/powerpoint/2010/main" val="3714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</a:rPr>
              <a:t>Regular expressions </a:t>
            </a:r>
            <a:r>
              <a:rPr lang="en-US" sz="3800" dirty="0"/>
              <a:t>(regex)</a:t>
            </a:r>
            <a:endParaRPr lang="bg-BG" sz="3800" dirty="0"/>
          </a:p>
          <a:p>
            <a:pPr lvl="1">
              <a:buClr>
                <a:schemeClr val="tx1"/>
              </a:buClr>
            </a:pPr>
            <a:r>
              <a:rPr lang="en-US" sz="3600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800" dirty="0"/>
              <a:t>Patterns 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800" dirty="0"/>
              <a:t>Play with regex live at: 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regexr.com</a:t>
            </a:r>
            <a:endParaRPr lang="en-US" sz="3600" dirty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regex101.com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Regular Expressions?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en-US" sz="3600" dirty="0"/>
              <a:t>Regular expressions (regex) describe a search pattern</a:t>
            </a:r>
          </a:p>
          <a:p>
            <a:r>
              <a:rPr lang="en-US" sz="3600" dirty="0"/>
              <a:t>Used to find / extract / replace / split data from text by pattern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Pattern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3152761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4060084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926729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724225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sz="3600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–</a:t>
            </a:r>
            <a:r>
              <a:rPr lang="en-US" sz="3600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matches any character that is either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600" noProof="1"/>
              <a:t>,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3600" noProof="1"/>
              <a:t> or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sz="3600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– matches any character that is </a:t>
            </a:r>
            <a:r>
              <a:rPr lang="en-US" sz="3600" b="1" noProof="1">
                <a:solidFill>
                  <a:schemeClr val="bg1"/>
                </a:solidFill>
              </a:rPr>
              <a:t>not</a:t>
            </a:r>
            <a:r>
              <a:rPr lang="en-US" sz="3600" noProof="1"/>
              <a:t>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3600" noProof="1"/>
              <a:t>,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3600" noProof="1"/>
              <a:t> or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sz="3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600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– character range: matches any digit from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600" noProof="1"/>
              <a:t> to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105615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725601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345003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5"/>
            <a:ext cx="11930038" cy="5528766"/>
          </a:xfrm>
        </p:spPr>
        <p:txBody>
          <a:bodyPr>
            <a:normAutofit lnSpcReduction="10000"/>
          </a:bodyPr>
          <a:lstStyle/>
          <a:p>
            <a:r>
              <a:rPr lang="en-GB" sz="3600" b="1" dirty="0">
                <a:latin typeface="+mj-lt"/>
              </a:rPr>
              <a:t>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\w</a:t>
            </a:r>
            <a:r>
              <a:rPr lang="en-US" b="1" dirty="0"/>
              <a:t> </a:t>
            </a:r>
            <a:r>
              <a:rPr lang="en-GB" dirty="0"/>
              <a:t>– </a:t>
            </a:r>
            <a:r>
              <a:rPr lang="en-GB" sz="3600" dirty="0"/>
              <a:t>matches any </a:t>
            </a:r>
            <a:r>
              <a:rPr lang="en-GB" sz="3600" b="1" dirty="0">
                <a:solidFill>
                  <a:schemeClr val="bg1"/>
                </a:solidFill>
              </a:rPr>
              <a:t>word character </a:t>
            </a:r>
            <a:r>
              <a:rPr lang="en-GB" sz="3600" dirty="0"/>
              <a:t>(a-z, A-Z, 0-9, _)</a:t>
            </a:r>
          </a:p>
          <a:p>
            <a:r>
              <a:rPr lang="en-GB" sz="3600" dirty="0">
                <a:latin typeface="+mj-lt"/>
              </a:rPr>
              <a:t>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\W</a:t>
            </a:r>
            <a:r>
              <a:rPr lang="en-US" b="1" dirty="0"/>
              <a:t> </a:t>
            </a:r>
            <a:r>
              <a:rPr lang="en-GB" dirty="0"/>
              <a:t>– </a:t>
            </a:r>
            <a:r>
              <a:rPr lang="en-GB" sz="3600" dirty="0"/>
              <a:t>matches any </a:t>
            </a:r>
            <a:r>
              <a:rPr lang="en-GB" sz="3600" b="1" dirty="0">
                <a:solidFill>
                  <a:schemeClr val="bg1"/>
                </a:solidFill>
              </a:rPr>
              <a:t>non-word character </a:t>
            </a:r>
            <a:r>
              <a:rPr lang="en-GB" sz="3600" dirty="0"/>
              <a:t>(the opposite of </a:t>
            </a:r>
            <a:r>
              <a:rPr lang="en-GB" sz="3600" dirty="0">
                <a:latin typeface="Consolas" panose="020B0609020204030204" pitchFamily="49" charset="0"/>
              </a:rPr>
              <a:t>\w</a:t>
            </a:r>
            <a:r>
              <a:rPr lang="en-GB" sz="3600" dirty="0"/>
              <a:t>)</a:t>
            </a:r>
          </a:p>
          <a:p>
            <a:r>
              <a:rPr lang="en-GB" sz="3600" dirty="0">
                <a:latin typeface="+mj-lt"/>
              </a:rPr>
              <a:t>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\s</a:t>
            </a:r>
            <a:r>
              <a:rPr lang="en-US" b="1" dirty="0"/>
              <a:t> </a:t>
            </a:r>
            <a:r>
              <a:rPr lang="en-GB" dirty="0"/>
              <a:t>– </a:t>
            </a:r>
            <a:r>
              <a:rPr lang="en-GB" sz="3600" dirty="0"/>
              <a:t>matches any </a:t>
            </a:r>
            <a:r>
              <a:rPr lang="en-GB" sz="3600" b="1" dirty="0">
                <a:solidFill>
                  <a:schemeClr val="bg1"/>
                </a:solidFill>
              </a:rPr>
              <a:t>white-space</a:t>
            </a:r>
            <a:r>
              <a:rPr lang="en-GB" sz="3600" dirty="0"/>
              <a:t> character</a:t>
            </a:r>
          </a:p>
          <a:p>
            <a:r>
              <a:rPr lang="en-GB" sz="3600" dirty="0">
                <a:latin typeface="+mj-lt"/>
              </a:rPr>
              <a:t>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\S</a:t>
            </a:r>
            <a:r>
              <a:rPr lang="en-US" b="1" dirty="0"/>
              <a:t> </a:t>
            </a:r>
            <a:r>
              <a:rPr lang="en-GB" dirty="0"/>
              <a:t>– </a:t>
            </a:r>
            <a:r>
              <a:rPr lang="en-GB" sz="3600" dirty="0"/>
              <a:t>matches any </a:t>
            </a:r>
            <a:r>
              <a:rPr lang="en-GB" sz="3600" b="1" dirty="0">
                <a:solidFill>
                  <a:schemeClr val="bg1"/>
                </a:solidFill>
              </a:rPr>
              <a:t>non-white-space </a:t>
            </a:r>
            <a:r>
              <a:rPr lang="en-GB" sz="3600" dirty="0"/>
              <a:t>character </a:t>
            </a:r>
          </a:p>
          <a:p>
            <a:pPr marL="0" indent="0">
              <a:buNone/>
            </a:pPr>
            <a:r>
              <a:rPr lang="en-GB" sz="3600" dirty="0"/>
              <a:t>    (the opposite of </a:t>
            </a:r>
            <a:r>
              <a:rPr lang="en-GB" sz="3600" dirty="0">
                <a:latin typeface="Consolas" panose="020B0609020204030204" pitchFamily="49" charset="0"/>
              </a:rPr>
              <a:t>\s</a:t>
            </a:r>
            <a:r>
              <a:rPr lang="en-GB" sz="3600" dirty="0"/>
              <a:t>)</a:t>
            </a:r>
          </a:p>
          <a:p>
            <a:r>
              <a:rPr lang="en-GB" sz="3600" dirty="0">
                <a:latin typeface="+mj-lt"/>
              </a:rPr>
              <a:t>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\d</a:t>
            </a:r>
            <a:r>
              <a:rPr lang="en-US" b="1" dirty="0"/>
              <a:t> </a:t>
            </a:r>
            <a:r>
              <a:rPr lang="en-GB" dirty="0"/>
              <a:t>– </a:t>
            </a:r>
            <a:r>
              <a:rPr lang="en-GB" sz="3600" dirty="0"/>
              <a:t>matches any </a:t>
            </a:r>
            <a:r>
              <a:rPr lang="en-GB" sz="3600" b="1" dirty="0">
                <a:solidFill>
                  <a:schemeClr val="bg1"/>
                </a:solidFill>
              </a:rPr>
              <a:t>decimal digit </a:t>
            </a:r>
            <a:r>
              <a:rPr lang="en-GB" sz="3600" dirty="0"/>
              <a:t>(0-9)</a:t>
            </a:r>
          </a:p>
          <a:p>
            <a:r>
              <a:rPr lang="en-GB" sz="3600" dirty="0">
                <a:latin typeface="+mj-lt"/>
              </a:rPr>
              <a:t>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\D</a:t>
            </a:r>
            <a:r>
              <a:rPr lang="en-US" b="1" dirty="0"/>
              <a:t> </a:t>
            </a:r>
            <a:r>
              <a:rPr lang="en-GB" dirty="0"/>
              <a:t>– </a:t>
            </a:r>
            <a:r>
              <a:rPr lang="en-GB" sz="3600" dirty="0"/>
              <a:t>matches any </a:t>
            </a:r>
            <a:r>
              <a:rPr lang="en-GB" sz="3600" b="1" dirty="0">
                <a:solidFill>
                  <a:schemeClr val="bg1"/>
                </a:solidFill>
              </a:rPr>
              <a:t>non-decimal character </a:t>
            </a:r>
            <a:r>
              <a:rPr lang="en-GB" sz="3600" dirty="0"/>
              <a:t>(the opposite of </a:t>
            </a:r>
            <a:r>
              <a:rPr lang="en-GB" sz="3600" dirty="0">
                <a:latin typeface="Consolas" panose="020B0609020204030204" pitchFamily="49" charset="0"/>
              </a:rPr>
              <a:t>\d</a:t>
            </a:r>
            <a:r>
              <a:rPr lang="en-GB" sz="3600" dirty="0">
                <a:latin typeface="+mj-lt"/>
              </a:rPr>
              <a:t>)</a:t>
            </a:r>
          </a:p>
          <a:p>
            <a:endParaRPr lang="en-GB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3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Grouping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Quantifiers</a:t>
            </a:r>
          </a:p>
        </p:txBody>
      </p:sp>
    </p:spTree>
    <p:extLst>
      <p:ext uri="{BB962C8B-B14F-4D97-AF65-F5344CB8AC3E}">
        <p14:creationId xmlns:p14="http://schemas.microsoft.com/office/powerpoint/2010/main" val="15526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4082</TotalTime>
  <Words>1862</Words>
  <Application>Microsoft Office PowerPoint</Application>
  <PresentationFormat>Widescreen</PresentationFormat>
  <Paragraphs>281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Regular Expressions (RegEx)</vt:lpstr>
      <vt:lpstr>Have a Question?</vt:lpstr>
      <vt:lpstr>Table of Contents</vt:lpstr>
      <vt:lpstr>Regular Expressions</vt:lpstr>
      <vt:lpstr>What Are Regular Expressions?</vt:lpstr>
      <vt:lpstr>Regular Expression Pattern – Example</vt:lpstr>
      <vt:lpstr>Character Classes: Ranges</vt:lpstr>
      <vt:lpstr>Predefined Classes</vt:lpstr>
      <vt:lpstr>Grouping</vt:lpstr>
      <vt:lpstr>Quantifiers</vt:lpstr>
      <vt:lpstr>Grouping Constructs</vt:lpstr>
      <vt:lpstr>Problem: Match All Words</vt:lpstr>
      <vt:lpstr>Problem: Match Dates</vt:lpstr>
      <vt:lpstr>Problem: Email Validation</vt:lpstr>
      <vt:lpstr>Numbered Capturing Group</vt:lpstr>
      <vt:lpstr>Backreferences Match Previous Groups</vt:lpstr>
      <vt:lpstr>RegEx in C#</vt:lpstr>
      <vt:lpstr>Regex in C#</vt:lpstr>
      <vt:lpstr>Validating String by Pattern</vt:lpstr>
      <vt:lpstr>Checking for a Single Match</vt:lpstr>
      <vt:lpstr>Checking for Matches</vt:lpstr>
      <vt:lpstr>Replacing with Regex</vt:lpstr>
      <vt:lpstr>Splitting with Regex</vt:lpstr>
      <vt:lpstr>Problem: Match Full Name</vt:lpstr>
      <vt:lpstr>Solution: Match Full Names</vt:lpstr>
      <vt:lpstr>Problem: Match Dates</vt:lpstr>
      <vt:lpstr>Solution: Match Dates</vt:lpstr>
      <vt:lpstr>Summary</vt:lpstr>
      <vt:lpstr>PowerPoint Presentation</vt:lpstr>
      <vt:lpstr>SoftUni Diamond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Advanced for QA - Regular-Expressions-Regex</dc:title>
  <dc:subject>Software Development Course</dc:subject>
  <dc:creator>Software University</dc:creator>
  <cp:keywords>programming; coding; regular expressions; regex; text processing; match; matches; software university; softuni; lecture; pattern; groups; validation</cp:keywords>
  <dc:description>© SoftUni – https://about.softuni.bg/
© Software University – https://softuni.bg
Copyrighted document. Unauthorized copy, reproduction or use is not permitted.</dc:description>
  <cp:lastModifiedBy>Desislava Andreeva</cp:lastModifiedBy>
  <cp:revision>100</cp:revision>
  <dcterms:created xsi:type="dcterms:W3CDTF">2018-05-23T13:08:44Z</dcterms:created>
  <dcterms:modified xsi:type="dcterms:W3CDTF">2023-11-29T23:09:32Z</dcterms:modified>
  <cp:category>programming;computer programming;software development;web development</cp:category>
</cp:coreProperties>
</file>