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8" r:id="rId5"/>
  </p:sldMasterIdLst>
  <p:notesMasterIdLst>
    <p:notesMasterId r:id="rId54"/>
  </p:notesMasterIdLst>
  <p:handoutMasterIdLst>
    <p:handoutMasterId r:id="rId55"/>
  </p:handoutMasterIdLst>
  <p:sldIdLst>
    <p:sldId id="503" r:id="rId6"/>
    <p:sldId id="509" r:id="rId7"/>
    <p:sldId id="510" r:id="rId8"/>
    <p:sldId id="511" r:id="rId9"/>
    <p:sldId id="733" r:id="rId10"/>
    <p:sldId id="515" r:id="rId11"/>
    <p:sldId id="715" r:id="rId12"/>
    <p:sldId id="719" r:id="rId13"/>
    <p:sldId id="735" r:id="rId14"/>
    <p:sldId id="718" r:id="rId15"/>
    <p:sldId id="737" r:id="rId16"/>
    <p:sldId id="595" r:id="rId17"/>
    <p:sldId id="597" r:id="rId18"/>
    <p:sldId id="593" r:id="rId19"/>
    <p:sldId id="721" r:id="rId20"/>
    <p:sldId id="725" r:id="rId21"/>
    <p:sldId id="700" r:id="rId22"/>
    <p:sldId id="598" r:id="rId23"/>
    <p:sldId id="727" r:id="rId24"/>
    <p:sldId id="722" r:id="rId25"/>
    <p:sldId id="716" r:id="rId26"/>
    <p:sldId id="578" r:id="rId27"/>
    <p:sldId id="604" r:id="rId28"/>
    <p:sldId id="608" r:id="rId29"/>
    <p:sldId id="610" r:id="rId30"/>
    <p:sldId id="616" r:id="rId31"/>
    <p:sldId id="624" r:id="rId32"/>
    <p:sldId id="705" r:id="rId33"/>
    <p:sldId id="633" r:id="rId34"/>
    <p:sldId id="634" r:id="rId35"/>
    <p:sldId id="642" r:id="rId36"/>
    <p:sldId id="601" r:id="rId37"/>
    <p:sldId id="495" r:id="rId38"/>
    <p:sldId id="711" r:id="rId39"/>
    <p:sldId id="713" r:id="rId40"/>
    <p:sldId id="712" r:id="rId41"/>
    <p:sldId id="709" r:id="rId42"/>
    <p:sldId id="710" r:id="rId43"/>
    <p:sldId id="729" r:id="rId44"/>
    <p:sldId id="615" r:id="rId45"/>
    <p:sldId id="701" r:id="rId46"/>
    <p:sldId id="736" r:id="rId47"/>
    <p:sldId id="299" r:id="rId48"/>
    <p:sldId id="585" r:id="rId49"/>
    <p:sldId id="613" r:id="rId50"/>
    <p:sldId id="738" r:id="rId51"/>
    <p:sldId id="587" r:id="rId52"/>
    <p:sldId id="5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593"/>
            <p14:sldId id="721"/>
            <p14:sldId id="725"/>
            <p14:sldId id="700"/>
            <p14:sldId id="598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3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3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44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2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register-form.softuniqa.repl.c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5.jpe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jpeg"/><Relationship Id="rId23" Type="http://schemas.openxmlformats.org/officeDocument/2006/relationships/image" Target="../media/image6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Inputs </a:t>
            </a: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US" sz="3000" dirty="0"/>
              <a:t>Date and time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URL's 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784" y="4206994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supposed to happen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6" y="1875280"/>
            <a:ext cx="7905965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            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3. ………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C375FA-8555-30A5-BE06-66970811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199798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Videos and screenshots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10" y="4215683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 by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7437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71" y="4197597"/>
            <a:ext cx="2445427" cy="2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period, depending on changes in the project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851" y="4068567"/>
            <a:ext cx="1161836" cy="11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83405"/>
            <a:ext cx="10321675" cy="5684328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 should be resolved in the normal course of development activities. It can wait until a new build or version is created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- can be deferred until after more serious bug has been fixed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 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13" y="3894437"/>
            <a:ext cx="1203996" cy="12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Lifecycle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9241"/>
            <a:ext cx="10961783" cy="7317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The Life of a Bug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Incident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rgbClr val="FFA000"/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rgbClr val="FFA000"/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rgbClr val="FFA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4869259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Assign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59698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581309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330674"/>
            <a:ext cx="8475290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the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495054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Test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139644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4651811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02766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31252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196707"/>
            <a:ext cx="8475290" cy="5527326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49295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67101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63031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22937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61266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98705" y="1355347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Access denied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7" y="4859274"/>
            <a:ext cx="3672408" cy="1123685"/>
          </a:xfrm>
          <a:prstGeom prst="wedgeRoundRectCallout">
            <a:avLst>
              <a:gd name="adj1" fmla="val -57353"/>
              <a:gd name="adj2" fmla="val -47099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list of bugs </a:t>
            </a:r>
            <a:r>
              <a:rPr lang="en-US" sz="20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72" y="5166780"/>
            <a:ext cx="2042441" cy="783166"/>
          </a:xfrm>
          <a:prstGeom prst="wedgeRoundRectCallout">
            <a:avLst>
              <a:gd name="adj1" fmla="val -58001"/>
              <a:gd name="adj2" fmla="val -50987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Your projects </a:t>
            </a:r>
            <a:r>
              <a:rPr lang="en-US" sz="2000" b="1" dirty="0">
                <a:solidFill>
                  <a:schemeClr val="bg1"/>
                </a:solidFill>
              </a:rPr>
              <a:t>dashboard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03" y="1436883"/>
            <a:ext cx="2591989" cy="783166"/>
          </a:xfrm>
          <a:prstGeom prst="wedgeRoundRectCallout">
            <a:avLst>
              <a:gd name="adj1" fmla="val 56763"/>
              <a:gd name="adj2" fmla="val 5501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Button to create a </a:t>
            </a:r>
            <a:r>
              <a:rPr lang="en-US" sz="2000" b="1" dirty="0">
                <a:solidFill>
                  <a:schemeClr val="bg1"/>
                </a:solidFill>
              </a:rPr>
              <a:t>brand-new issue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incident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61E5D-3E76-46AD-AC7A-28CBAAA9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" y="1317152"/>
            <a:ext cx="4214487" cy="533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https://register-form.softuniqa.repl.co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Incident 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40" y="3258377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18667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200" b="0" i="0" dirty="0">
                <a:effectLst/>
              </a:rPr>
              <a:t> </a:t>
            </a:r>
            <a:r>
              <a:rPr lang="en-US" sz="32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Number of open (</a:t>
            </a:r>
            <a:r>
              <a:rPr lang="en-US" sz="3200" b="1" dirty="0">
                <a:solidFill>
                  <a:schemeClr val="bg1"/>
                </a:solidFill>
              </a:rPr>
              <a:t>active</a:t>
            </a:r>
            <a:r>
              <a:rPr lang="en-US" sz="3200" dirty="0"/>
              <a:t>) bugs/tasks</a:t>
            </a:r>
            <a:endParaRPr lang="en-US" sz="32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  <a:latin typeface="inherit"/>
              </a:rPr>
              <a:t>Number of bugs found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2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Bugs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</a:rPr>
              <a:t>Bug </a:t>
            </a:r>
            <a:r>
              <a:rPr lang="en-US" sz="32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200" i="0" dirty="0">
                <a:effectLst/>
              </a:rPr>
              <a:t> ratio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Bugs per </a:t>
            </a:r>
            <a:r>
              <a:rPr lang="en-US" sz="32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/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/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/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/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/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/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Bug tracking systems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/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9116581" y="1539000"/>
            <a:ext cx="2761217" cy="2046982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 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better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572765" y="3621882"/>
            <a:ext cx="5435733" cy="2885118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bug report?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48682"/>
            <a:ext cx="5567195" cy="552876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r>
              <a:rPr lang="en-US" sz="8000" b="1" dirty="0"/>
              <a:t>Priority:</a:t>
            </a:r>
          </a:p>
          <a:p>
            <a:r>
              <a:rPr lang="en-US" sz="8000" b="1" dirty="0"/>
              <a:t>Severity: </a:t>
            </a:r>
            <a:endParaRPr lang="en-US" sz="8000" dirty="0"/>
          </a:p>
          <a:p>
            <a:r>
              <a:rPr lang="en-US" sz="8000" b="1" dirty="0"/>
              <a:t>Assigned to:</a:t>
            </a:r>
            <a:r>
              <a:rPr lang="en-US" sz="8000" dirty="0"/>
              <a:t> Developer-X</a:t>
            </a:r>
          </a:p>
          <a:p>
            <a:r>
              <a:rPr lang="en-US" sz="8000" b="1" dirty="0"/>
              <a:t>Reported By:</a:t>
            </a:r>
            <a:r>
              <a:rPr lang="en-US" sz="8000" dirty="0"/>
              <a:t> Your Name</a:t>
            </a:r>
          </a:p>
          <a:p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r>
              <a:rPr lang="en-US" sz="8000" b="1" dirty="0"/>
              <a:t>Environment: </a:t>
            </a:r>
            <a:r>
              <a:rPr lang="en-US" sz="8000" dirty="0"/>
              <a:t>www.test.website.com/chatter</a:t>
            </a:r>
          </a:p>
          <a:p>
            <a:r>
              <a:rPr lang="en-US" sz="8000" b="1" dirty="0"/>
              <a:t>Summary:</a:t>
            </a:r>
            <a:r>
              <a:rPr lang="en-US" sz="8000" dirty="0"/>
              <a:t> Chat – the Creator of a group chat conversation cannot rename it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169794" y="1275234"/>
            <a:ext cx="5583236" cy="52317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Actual behavior: </a:t>
            </a:r>
            <a:r>
              <a:rPr lang="en-US" sz="2200" dirty="0"/>
              <a:t>The button "Rename conversation" is disabled for the creator of the group conversation: </a:t>
            </a:r>
          </a:p>
          <a:p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</a:t>
            </a:r>
            <a:endParaRPr lang="en-US" sz="2200" dirty="0">
              <a:effectLst/>
            </a:endParaRPr>
          </a:p>
          <a:p>
            <a:pPr marL="300038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www.test.website.com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 with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Testington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button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"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add user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  <a:p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1852C-4FF0-9ADE-4856-97885ADA8C94}"/>
              </a:ext>
            </a:extLst>
          </p:cNvPr>
          <p:cNvGrpSpPr/>
          <p:nvPr/>
        </p:nvGrpSpPr>
        <p:grpSpPr>
          <a:xfrm>
            <a:off x="1941905" y="1658337"/>
            <a:ext cx="1820317" cy="327669"/>
            <a:chOff x="3483204" y="1404879"/>
            <a:chExt cx="2003701" cy="3216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64DFA5-2CF5-A8DE-F024-0AEAABB756D6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90B996-3F11-1851-3248-35263456C1BE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Next release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6D2CB-D7BA-2432-3ED3-C95C5DC790E4}"/>
              </a:ext>
            </a:extLst>
          </p:cNvPr>
          <p:cNvGrpSpPr/>
          <p:nvPr/>
        </p:nvGrpSpPr>
        <p:grpSpPr>
          <a:xfrm>
            <a:off x="1941907" y="2087450"/>
            <a:ext cx="1820315" cy="327669"/>
            <a:chOff x="3483204" y="1404879"/>
            <a:chExt cx="2003701" cy="321627"/>
          </a:xfrm>
          <a:solidFill>
            <a:srgbClr val="FFFF0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234B2C-8D6C-9132-09ED-CE5ABD8B1849}"/>
                </a:ext>
              </a:extLst>
            </p:cNvPr>
            <p:cNvSpPr/>
            <p:nvPr/>
          </p:nvSpPr>
          <p:spPr bwMode="auto">
            <a:xfrm>
              <a:off x="3483204" y="1404879"/>
              <a:ext cx="2003701" cy="30719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1CA37C-D24C-5292-20C9-A2A344C3A7BC}"/>
                </a:ext>
              </a:extLst>
            </p:cNvPr>
            <p:cNvSpPr txBox="1"/>
            <p:nvPr/>
          </p:nvSpPr>
          <p:spPr>
            <a:xfrm>
              <a:off x="3577178" y="1404879"/>
              <a:ext cx="1815751" cy="32162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0" rIns="144000" bIns="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</TotalTime>
  <Words>2662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Consolas</vt:lpstr>
      <vt:lpstr>inherit</vt:lpstr>
      <vt:lpstr>Wingdings</vt:lpstr>
      <vt:lpstr>Wingdings 2</vt:lpstr>
      <vt:lpstr>SoftUni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Priority</vt:lpstr>
      <vt:lpstr>Priority Classification</vt:lpstr>
      <vt:lpstr>Bug Severity</vt:lpstr>
      <vt:lpstr>Bug Severity Levels (1)</vt:lpstr>
      <vt:lpstr>Bug Severity Levels (2)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Incident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Miroslava Dimitrova</cp:lastModifiedBy>
  <cp:revision>63</cp:revision>
  <dcterms:created xsi:type="dcterms:W3CDTF">2018-05-23T13:08:44Z</dcterms:created>
  <dcterms:modified xsi:type="dcterms:W3CDTF">2023-01-09T10:13:12Z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