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8" r:id="rId2"/>
    <p:sldId id="509" r:id="rId3"/>
    <p:sldId id="510" r:id="rId4"/>
    <p:sldId id="511" r:id="rId5"/>
    <p:sldId id="725" r:id="rId6"/>
    <p:sldId id="744" r:id="rId7"/>
    <p:sldId id="745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4" r:id="rId16"/>
    <p:sldId id="753" r:id="rId17"/>
    <p:sldId id="755" r:id="rId18"/>
    <p:sldId id="756" r:id="rId19"/>
    <p:sldId id="757" r:id="rId20"/>
    <p:sldId id="759" r:id="rId21"/>
    <p:sldId id="758" r:id="rId22"/>
    <p:sldId id="761" r:id="rId23"/>
    <p:sldId id="293" r:id="rId24"/>
    <p:sldId id="294" r:id="rId25"/>
    <p:sldId id="260" r:id="rId26"/>
    <p:sldId id="613" r:id="rId27"/>
    <p:sldId id="608" r:id="rId28"/>
    <p:sldId id="266" r:id="rId29"/>
    <p:sldId id="265" r:id="rId30"/>
    <p:sldId id="269" r:id="rId31"/>
    <p:sldId id="340" r:id="rId32"/>
    <p:sldId id="339" r:id="rId33"/>
    <p:sldId id="267" r:id="rId34"/>
    <p:sldId id="268" r:id="rId35"/>
    <p:sldId id="328" r:id="rId36"/>
    <p:sldId id="305" r:id="rId37"/>
    <p:sldId id="261" r:id="rId38"/>
    <p:sldId id="262" r:id="rId39"/>
    <p:sldId id="338" r:id="rId40"/>
    <p:sldId id="631" r:id="rId41"/>
    <p:sldId id="762" r:id="rId42"/>
    <p:sldId id="541" r:id="rId43"/>
    <p:sldId id="585" r:id="rId44"/>
    <p:sldId id="764" r:id="rId45"/>
    <p:sldId id="765" r:id="rId46"/>
    <p:sldId id="587" r:id="rId47"/>
    <p:sldId id="76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78F2197-370A-4472-ABAD-91C5F4ABEC6C}">
          <p14:sldIdLst>
            <p14:sldId id="508"/>
            <p14:sldId id="509"/>
            <p14:sldId id="510"/>
          </p14:sldIdLst>
        </p14:section>
        <p14:section name="Sample Exam Questions" id="{5EE438C9-6591-46B8-85FB-5413E75CFE14}">
          <p14:sldIdLst>
            <p14:sldId id="511"/>
            <p14:sldId id="725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</p14:sldIdLst>
        </p14:section>
        <p14:section name="QA Engineer profession explained" id="{31EAE67E-FF47-461F-A91F-F8678DBD7495}">
          <p14:sldIdLst>
            <p14:sldId id="754"/>
            <p14:sldId id="753"/>
            <p14:sldId id="755"/>
            <p14:sldId id="756"/>
            <p14:sldId id="757"/>
            <p14:sldId id="759"/>
            <p14:sldId id="758"/>
          </p14:sldIdLst>
        </p14:section>
        <p14:section name="QA Curriculum @ SoftUni" id="{3F7B9F12-3131-4656-AF20-959AEACF6DD9}">
          <p14:sldIdLst>
            <p14:sldId id="761"/>
            <p14:sldId id="293"/>
            <p14:sldId id="294"/>
          </p14:sldIdLst>
        </p14:section>
        <p14:section name="Partners" id="{8CA9E326-22AB-434A-B656-7E4E1F40649D}">
          <p14:sldIdLst>
            <p14:sldId id="260"/>
            <p14:sldId id="613"/>
            <p14:sldId id="608"/>
            <p14:sldId id="266"/>
            <p14:sldId id="265"/>
            <p14:sldId id="269"/>
            <p14:sldId id="340"/>
            <p14:sldId id="339"/>
            <p14:sldId id="267"/>
            <p14:sldId id="268"/>
            <p14:sldId id="328"/>
            <p14:sldId id="305"/>
            <p14:sldId id="261"/>
            <p14:sldId id="262"/>
            <p14:sldId id="338"/>
            <p14:sldId id="631"/>
          </p14:sldIdLst>
        </p14:section>
        <p14:section name="Q&amp;A Section" id="{E865BD97-2EF6-4963-9C2E-C880029EFB48}">
          <p14:sldIdLst>
            <p14:sldId id="762"/>
          </p14:sldIdLst>
        </p14:section>
        <p14:section name="Conclusion" id="{77206464-B36D-44E6-818E-5CD87938DFD7}">
          <p14:sldIdLst>
            <p14:sldId id="541"/>
            <p14:sldId id="585"/>
            <p14:sldId id="764"/>
            <p14:sldId id="765"/>
            <p14:sldId id="587"/>
            <p14:sldId id="7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3E26823-B139-557A-F7E1-69EECF37B8F6}" name="Angel Georgiev" initials="AG" userId="Angel Georgiev" providerId="None"/>
  <p188:author id="{07BBEE9E-F694-9718-1033-FA0D921862C0}" name="Miroslava Dimitrova" initials="MD" userId="S::Miroslava.Dimitrova@ibm.com::85517347-f7ec-4ee1-a5c2-f81e604ff0f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AC9"/>
    <a:srgbClr val="FFC30B"/>
    <a:srgbClr val="FEE227"/>
    <a:srgbClr val="15171C"/>
    <a:srgbClr val="F2A40D"/>
    <a:srgbClr val="FBD323"/>
    <a:srgbClr val="FCE422"/>
    <a:srgbClr val="EBE997"/>
    <a:srgbClr val="F6FA4C"/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51" d="100"/>
          <a:sy n="51" d="100"/>
        </p:scale>
        <p:origin x="1836" y="2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86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5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6100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295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5662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347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0944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5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1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56219" y="1628999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09653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6000" y="1353867"/>
            <a:ext cx="7069236" cy="4973134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449001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379426" y="1584000"/>
            <a:ext cx="71558" cy="3600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1868" y="1353867"/>
            <a:ext cx="3734132" cy="238914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marL="1347788" indent="0" latinLnBrk="0">
              <a:buNone/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24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7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62194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141448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324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42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24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801482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234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44556C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081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817644CC-5E1F-DFF4-7A6B-8C272BF500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357" y="406336"/>
            <a:ext cx="1915704" cy="559235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01F089CE-CD5E-04FF-069F-0CBCCDE27720}"/>
              </a:ext>
            </a:extLst>
          </p:cNvPr>
          <p:cNvSpPr/>
          <p:nvPr userDrawn="1"/>
        </p:nvSpPr>
        <p:spPr>
          <a:xfrm>
            <a:off x="0" y="-6376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29768C21-11CA-4EA5-95E5-4DC2B9864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042" y="282907"/>
            <a:ext cx="1915704" cy="559235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ACB9BDA3-6C3A-F88D-7119-97EBCA63C293}"/>
              </a:ext>
            </a:extLst>
          </p:cNvPr>
          <p:cNvSpPr txBox="1">
            <a:spLocks/>
          </p:cNvSpPr>
          <p:nvPr userDrawn="1"/>
        </p:nvSpPr>
        <p:spPr>
          <a:xfrm>
            <a:off x="139224" y="82853"/>
            <a:ext cx="9715594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94" r:id="rId11"/>
    <p:sldLayoutId id="2147483695" r:id="rId12"/>
    <p:sldLayoutId id="2147483686" r:id="rId13"/>
    <p:sldLayoutId id="2147483687" r:id="rId14"/>
    <p:sldLayoutId id="2147483696" r:id="rId15"/>
    <p:sldLayoutId id="2147483711" r:id="rId16"/>
    <p:sldLayoutId id="2147483714" r:id="rId17"/>
    <p:sldLayoutId id="2147483715" r:id="rId18"/>
    <p:sldLayoutId id="2147483716" r:id="rId19"/>
    <p:sldLayoutId id="2147483718" r:id="rId20"/>
    <p:sldLayoutId id="2147483719" r:id="rId21"/>
    <p:sldLayoutId id="2147483720" r:id="rId22"/>
  </p:sldLayoutIdLs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qa/curriculum" TargetMode="External"/><Relationship Id="rId2" Type="http://schemas.openxmlformats.org/officeDocument/2006/relationships/hyperlink" Target="https://softuni.bg/courses/programming-basic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1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jpeg"/><Relationship Id="rId23" Type="http://schemas.openxmlformats.org/officeDocument/2006/relationships/image" Target="../media/image37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0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draftkings.com/" TargetMode="External"/><Relationship Id="rId2" Type="http://schemas.openxmlformats.org/officeDocument/2006/relationships/hyperlink" Target="https://careers.draftkings.com/job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bank.bg/Za-nas/Careers" TargetMode="External"/><Relationship Id="rId2" Type="http://schemas.openxmlformats.org/officeDocument/2006/relationships/hyperlink" Target="https://www.facebook.com/evapostbank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hyperlink" Target="https://www.postbank.bg/" TargetMode="Externa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superhosting.bg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arvision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okerstarscareer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www.smartit.bg/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ca-colahellenic.com/" TargetMode="External"/><Relationship Id="rId2" Type="http://schemas.openxmlformats.org/officeDocument/2006/relationships/hyperlink" Target="https://bg.coca-colahellenic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ndeavr.com/expertise/software-engineering/enterprise-business-application-integration/" TargetMode="External"/><Relationship Id="rId2" Type="http://schemas.openxmlformats.org/officeDocument/2006/relationships/hyperlink" Target="https://www.indeavr.com/en/caree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aulia.com/" TargetMode="External"/><Relationship Id="rId2" Type="http://schemas.openxmlformats.org/officeDocument/2006/relationships/hyperlink" Target="https://taulia.com/company/career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schwarz/en/it-hubs/bulgar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osch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33.jpeg"/><Relationship Id="rId21" Type="http://schemas.openxmlformats.org/officeDocument/2006/relationships/image" Target="../media/image29.png"/><Relationship Id="rId7" Type="http://schemas.openxmlformats.org/officeDocument/2006/relationships/image" Target="../media/image27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8.png"/><Relationship Id="rId25" Type="http://schemas.openxmlformats.org/officeDocument/2006/relationships/image" Target="../media/image3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54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8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0.jpeg"/><Relationship Id="rId23" Type="http://schemas.openxmlformats.org/officeDocument/2006/relationships/image" Target="../media/image52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9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5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191" y="6189117"/>
            <a:ext cx="2950749" cy="654081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chemeClr val="tx1"/>
                </a:solidFill>
                <a:ea typeface="Calibri"/>
                <a:cs typeface="Calibri"/>
                <a:sym typeface="Calibri"/>
                <a:hlinkClick r:id="rId2"/>
              </a:rPr>
              <a:t>http://softuni.bg</a:t>
            </a:r>
            <a:endParaRPr lang="en-US" sz="18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754671"/>
            <a:ext cx="2950749" cy="705697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University</a:t>
            </a:r>
          </a:p>
          <a:p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80251" y="5459207"/>
            <a:ext cx="2950749" cy="444793"/>
          </a:xfrm>
        </p:spPr>
        <p:txBody>
          <a:bodyPr/>
          <a:lstStyle/>
          <a:p>
            <a:pPr lvl="0"/>
            <a:r>
              <a:rPr lang="en-US" sz="2400" dirty="0">
                <a:ea typeface="Calibri"/>
                <a:cs typeface="Calibri"/>
                <a:sym typeface="Calibri"/>
              </a:rPr>
              <a:t>Technical Trainers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80251" y="4914000"/>
            <a:ext cx="2950749" cy="595445"/>
          </a:xfrm>
        </p:spPr>
        <p:txBody>
          <a:bodyPr/>
          <a:lstStyle/>
          <a:p>
            <a:pPr lvl="0"/>
            <a:r>
              <a:rPr lang="en-US" sz="2800" dirty="0">
                <a:ea typeface="Calibri"/>
                <a:cs typeface="Calibri"/>
                <a:sym typeface="Calibri"/>
              </a:rPr>
              <a:t>SoftUni Team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182" y="459000"/>
            <a:ext cx="11083636" cy="882654"/>
          </a:xfrm>
        </p:spPr>
        <p:txBody>
          <a:bodyPr>
            <a:normAutofit/>
          </a:bodyPr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QA Basics: Exam Preparation</a:t>
            </a:r>
            <a:endParaRPr lang="bg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3361B1-4DA9-4A68-9E08-EAEBA859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0" y="2748685"/>
            <a:ext cx="2033400" cy="20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09624B-6314-E7DF-CA46-86C93BC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00" y="2577544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5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of the fields on a form contains a text box which accepts numeric values in the range of </a:t>
            </a:r>
            <a:r>
              <a:rPr lang="en-US" b="1" dirty="0"/>
              <a:t>18 to 25</a:t>
            </a:r>
            <a:r>
              <a:rPr lang="en-US" dirty="0"/>
              <a:t>. Which test will be </a:t>
            </a:r>
            <a:r>
              <a:rPr lang="en-US" b="1" dirty="0"/>
              <a:t>negative</a:t>
            </a:r>
            <a:r>
              <a:rPr lang="en-US" dirty="0"/>
              <a:t>?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19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21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25</a:t>
            </a:r>
          </a:p>
          <a:p>
            <a:pPr marL="957262" lvl="1" indent="-514350">
              <a:buFont typeface="+mj-lt"/>
              <a:buAutoNum type="alphaUcPeriod"/>
            </a:pPr>
            <a:r>
              <a:rPr lang="en-US" sz="3000" dirty="0"/>
              <a:t>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85680" y="486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35EE8-52DF-A150-6F09-2585B4FB515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8759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</a:t>
            </a:r>
            <a:r>
              <a:rPr lang="en-US" b="1" dirty="0"/>
              <a:t>requirements</a:t>
            </a:r>
            <a:r>
              <a:rPr lang="en-US" dirty="0"/>
              <a:t> is </a:t>
            </a:r>
            <a:r>
              <a:rPr lang="en-US" b="1" dirty="0"/>
              <a:t>testable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safety-critical parts of the system shall contain </a:t>
            </a:r>
            <a:r>
              <a:rPr lang="en-US" b="1" dirty="0"/>
              <a:t>0 faults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built to be </a:t>
            </a:r>
            <a:r>
              <a:rPr lang="en-US" b="1" dirty="0"/>
              <a:t>very fast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system shall be </a:t>
            </a:r>
            <a:r>
              <a:rPr lang="en-US" b="1" dirty="0"/>
              <a:t>user friendly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The response time shall be less than </a:t>
            </a:r>
            <a:r>
              <a:rPr lang="en-US" b="1" dirty="0"/>
              <a:t>one second </a:t>
            </a:r>
            <a:r>
              <a:rPr lang="en-US" dirty="0"/>
              <a:t>for the </a:t>
            </a:r>
            <a:r>
              <a:rPr lang="en-US" b="1" dirty="0"/>
              <a:t>specified load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726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0B3EF-AA7B-AF55-D127-6A6A2C81BEC7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What could cause defects?</a:t>
            </a:r>
          </a:p>
        </p:txBody>
      </p:sp>
    </p:spTree>
    <p:extLst>
      <p:ext uri="{BB962C8B-B14F-4D97-AF65-F5344CB8AC3E}">
        <p14:creationId xmlns:p14="http://schemas.microsoft.com/office/powerpoint/2010/main" val="143493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b="1" dirty="0"/>
              <a:t>testing activities </a:t>
            </a:r>
            <a:r>
              <a:rPr lang="en-US" dirty="0"/>
              <a:t>should </a:t>
            </a:r>
            <a:r>
              <a:rPr lang="en-US" b="1" dirty="0"/>
              <a:t>start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When the requirements have been officially signed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the code is written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Before the debugging stage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As soon as possible in the development life 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87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7ADCE-2F60-E2E1-5FBD-9CE1391E5CDA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Software Testing Process</a:t>
            </a:r>
          </a:p>
        </p:txBody>
      </p:sp>
    </p:spTree>
    <p:extLst>
      <p:ext uri="{BB962C8B-B14F-4D97-AF65-F5344CB8AC3E}">
        <p14:creationId xmlns:p14="http://schemas.microsoft.com/office/powerpoint/2010/main" val="330815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bug tracking system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of limited value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should be used only by the test team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is a valuable source of project information during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only records defects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4" y="3213933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2147D-203B-798C-A8EF-FE6D81B96270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353568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b="1" dirty="0"/>
              <a:t>expected results </a:t>
            </a:r>
            <a:r>
              <a:rPr lang="en-US" dirty="0"/>
              <a:t>be defined </a:t>
            </a:r>
            <a:r>
              <a:rPr lang="en-US" b="1" dirty="0"/>
              <a:t>before execution</a:t>
            </a:r>
            <a:r>
              <a:rPr lang="en-US" dirty="0"/>
              <a:t>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reduce the possibility of incorrect results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assist in automation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system efficiency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improve design of the software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9A06DB-AE64-ACC4-6CCB-C2E7D050A6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Bugs and Bug Tracking lecture</a:t>
            </a:r>
          </a:p>
        </p:txBody>
      </p:sp>
    </p:spTree>
    <p:extLst>
      <p:ext uri="{BB962C8B-B14F-4D97-AF65-F5344CB8AC3E}">
        <p14:creationId xmlns:p14="http://schemas.microsoft.com/office/powerpoint/2010/main" val="146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QA Engineer Profession Explained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6EAA9-6CD4-A250-C9E5-190A8965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00" y="1449000"/>
            <a:ext cx="2344200" cy="23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</a:rPr>
              <a:t>A </a:t>
            </a:r>
            <a:r>
              <a:rPr lang="en-US" i="0" dirty="0">
                <a:solidFill>
                  <a:schemeClr val="tx2"/>
                </a:solidFill>
                <a:effectLst/>
              </a:rPr>
              <a:t>QA engineer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monitors</a:t>
            </a:r>
            <a:r>
              <a:rPr lang="en-US" b="0" i="0" dirty="0">
                <a:solidFill>
                  <a:schemeClr val="accent1"/>
                </a:solidFill>
                <a:effectLst/>
              </a:rPr>
              <a:t> </a:t>
            </a:r>
            <a:r>
              <a:rPr lang="en-US" b="1" i="0" dirty="0">
                <a:solidFill>
                  <a:schemeClr val="bg1"/>
                </a:solidFill>
                <a:effectLst/>
              </a:rPr>
              <a:t>every phase </a:t>
            </a:r>
            <a:r>
              <a:rPr lang="en-US" b="0" i="0" dirty="0">
                <a:effectLst/>
              </a:rPr>
              <a:t>of the software development process, including:</a:t>
            </a:r>
          </a:p>
          <a:p>
            <a:pPr lvl="1"/>
            <a:r>
              <a:rPr lang="en-US" b="0" i="0" dirty="0">
                <a:effectLst/>
              </a:rPr>
              <a:t>design</a:t>
            </a:r>
          </a:p>
          <a:p>
            <a:pPr lvl="1"/>
            <a:r>
              <a:rPr lang="en-US" b="0" i="0" dirty="0">
                <a:effectLst/>
              </a:rPr>
              <a:t>development</a:t>
            </a:r>
          </a:p>
          <a:p>
            <a:pPr lvl="1"/>
            <a:r>
              <a:rPr lang="en-US" b="0" i="0" dirty="0">
                <a:effectLst/>
              </a:rPr>
              <a:t>testing</a:t>
            </a:r>
          </a:p>
          <a:p>
            <a:pPr lvl="1"/>
            <a:r>
              <a:rPr lang="en-US" b="0" i="0" dirty="0">
                <a:effectLst/>
              </a:rPr>
              <a:t>debugging</a:t>
            </a:r>
          </a:p>
          <a:p>
            <a:pPr lvl="1"/>
            <a:r>
              <a:rPr lang="en-US" b="0" i="0" dirty="0">
                <a:effectLst/>
              </a:rPr>
              <a:t>delivery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Maintains</a:t>
            </a:r>
            <a:r>
              <a:rPr lang="en-US" b="0" i="0" dirty="0">
                <a:effectLst/>
              </a:rPr>
              <a:t>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quality standards </a:t>
            </a:r>
            <a:r>
              <a:rPr lang="en-US" b="0" i="0" dirty="0">
                <a:effectLst/>
              </a:rPr>
              <a:t>of the software at every stage and ensure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final product </a:t>
            </a:r>
            <a:r>
              <a:rPr lang="en-US" b="0" i="0" dirty="0">
                <a:effectLst/>
              </a:rPr>
              <a:t>meets the </a:t>
            </a:r>
            <a:r>
              <a:rPr lang="en-US" b="1" i="0" dirty="0">
                <a:solidFill>
                  <a:schemeClr val="bg1"/>
                </a:solidFill>
                <a:effectLst/>
              </a:rPr>
              <a:t>requirements</a:t>
            </a:r>
            <a:r>
              <a:rPr lang="en-US" b="0" i="0" dirty="0">
                <a:effectLst/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b="1" i="0" dirty="0">
                <a:solidFill>
                  <a:schemeClr val="bg1"/>
                </a:solidFill>
                <a:effectLst/>
              </a:rPr>
              <a:t>Defines the tests to verify </a:t>
            </a:r>
            <a:r>
              <a:rPr lang="en-US" b="0" i="0" dirty="0">
                <a:effectLst/>
              </a:rPr>
              <a:t>that the software does not have any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technical shortcomings</a:t>
            </a:r>
            <a:r>
              <a:rPr lang="en-US" b="1" i="0" dirty="0">
                <a:effectLst/>
              </a:rPr>
              <a:t>.</a:t>
            </a:r>
            <a:r>
              <a:rPr lang="en-US" b="1" i="0" dirty="0">
                <a:solidFill>
                  <a:schemeClr val="bg1"/>
                </a:solidFill>
                <a:effectLst/>
              </a:rPr>
              <a:t> 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QA Engineer Do?</a:t>
            </a:r>
          </a:p>
        </p:txBody>
      </p:sp>
    </p:spTree>
    <p:extLst>
      <p:ext uri="{BB962C8B-B14F-4D97-AF65-F5344CB8AC3E}">
        <p14:creationId xmlns:p14="http://schemas.microsoft.com/office/powerpoint/2010/main" val="36732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Here is a list of </a:t>
            </a:r>
            <a:r>
              <a:rPr lang="en-US" b="1" i="0" dirty="0">
                <a:solidFill>
                  <a:schemeClr val="bg1"/>
                </a:solidFill>
                <a:effectLst/>
              </a:rPr>
              <a:t>typical tasks </a:t>
            </a:r>
            <a:r>
              <a:rPr lang="en-US" b="0" i="0" dirty="0">
                <a:effectLst/>
              </a:rPr>
              <a:t>of a QA specialist: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Checking</a:t>
            </a:r>
            <a:r>
              <a:rPr lang="en-US" b="0" i="0" dirty="0">
                <a:effectLst/>
              </a:rPr>
              <a:t> if the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product</a:t>
            </a:r>
            <a:r>
              <a:rPr lang="en-US" b="0" i="0" dirty="0">
                <a:effectLst/>
              </a:rPr>
              <a:t> complies with the requirements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Assessing risks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Planning ideas </a:t>
            </a:r>
            <a:r>
              <a:rPr lang="en-US" b="0" i="0" dirty="0">
                <a:effectLst/>
              </a:rPr>
              <a:t>to </a:t>
            </a:r>
            <a:r>
              <a:rPr lang="en-US" b="1" i="0" dirty="0">
                <a:solidFill>
                  <a:schemeClr val="accent1"/>
                </a:solidFill>
                <a:effectLst/>
              </a:rPr>
              <a:t>improve</a:t>
            </a:r>
            <a:r>
              <a:rPr lang="en-US" b="0" i="0" dirty="0">
                <a:effectLst/>
              </a:rPr>
              <a:t> product quality</a:t>
            </a: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Designing </a:t>
            </a:r>
            <a:r>
              <a:rPr lang="en-US" i="0" dirty="0">
                <a:solidFill>
                  <a:schemeClr val="tx2"/>
                </a:solidFill>
                <a:effectLst/>
              </a:rPr>
              <a:t>tests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Executing</a:t>
            </a:r>
            <a:r>
              <a:rPr lang="en-US" dirty="0"/>
              <a:t> manual an automation tests</a:t>
            </a:r>
            <a:endParaRPr lang="en-US" b="0" i="0" dirty="0">
              <a:effectLst/>
            </a:endParaRPr>
          </a:p>
          <a:p>
            <a:pPr lvl="1">
              <a:buClr>
                <a:schemeClr val="tx1"/>
              </a:buClr>
            </a:pPr>
            <a:r>
              <a:rPr lang="en-US" b="1" i="0" dirty="0">
                <a:solidFill>
                  <a:schemeClr val="accent1"/>
                </a:solidFill>
                <a:effectLst/>
              </a:rPr>
              <a:t>Analyzing</a:t>
            </a:r>
            <a:r>
              <a:rPr lang="en-US" b="0" i="0" dirty="0">
                <a:effectLst/>
              </a:rPr>
              <a:t> the test results</a:t>
            </a:r>
            <a:endParaRPr lang="en-US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Tasks</a:t>
            </a:r>
          </a:p>
        </p:txBody>
      </p:sp>
    </p:spTree>
    <p:extLst>
      <p:ext uri="{BB962C8B-B14F-4D97-AF65-F5344CB8AC3E}">
        <p14:creationId xmlns:p14="http://schemas.microsoft.com/office/powerpoint/2010/main" val="207525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There are</a:t>
            </a:r>
            <a:r>
              <a:rPr lang="en-US" sz="3200" b="1" i="0" dirty="0">
                <a:solidFill>
                  <a:schemeClr val="tx2"/>
                </a:solidFill>
                <a:effectLst/>
                <a:cs typeface="Heebo" pitchFamily="2" charset="-79"/>
              </a:rPr>
              <a:t> 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four main QA roles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: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Analyst</a:t>
            </a:r>
            <a:r>
              <a:rPr lang="en-US" sz="3000" dirty="0">
                <a:solidFill>
                  <a:schemeClr val="accent1"/>
                </a:solidFill>
                <a:cs typeface="Heebo" pitchFamily="2" charset="-79"/>
              </a:rPr>
              <a:t> -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engaged in static testing of requirements and checks them for completeness and consistency.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Designer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creates a set of tests based on requirements and plans configurations that are necessary for testing.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Executor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performs pre-planned tests, describes and documents the found errors, and steps for reproducing (or fixing) them.</a:t>
            </a:r>
          </a:p>
          <a:p>
            <a:pPr lvl="1" fontAlgn="base">
              <a:buClr>
                <a:schemeClr val="tx1"/>
              </a:buClr>
            </a:pP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Manager</a:t>
            </a:r>
            <a:r>
              <a:rPr lang="en-US" sz="3000" b="0" i="0" dirty="0">
                <a:solidFill>
                  <a:schemeClr val="accent1"/>
                </a:solidFill>
                <a:effectLst/>
                <a:cs typeface="Heebo" pitchFamily="2" charset="-79"/>
              </a:rPr>
              <a:t> -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plans and monitors work related to testing such as deadlines, schedule, controlling requirements to tests, setting tasks, communicating with stakeholders.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Roles</a:t>
            </a:r>
          </a:p>
        </p:txBody>
      </p:sp>
    </p:spTree>
    <p:extLst>
      <p:ext uri="{BB962C8B-B14F-4D97-AF65-F5344CB8AC3E}">
        <p14:creationId xmlns:p14="http://schemas.microsoft.com/office/powerpoint/2010/main" val="25296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 typical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workday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of a QA specialist consists of several duties. Here are some of them: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 cases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bg1"/>
                </a:solidFill>
                <a:effectLst/>
                <a:cs typeface="Heebo" pitchFamily="2" charset="-79"/>
              </a:rPr>
              <a:t>running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tests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documenting errors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(depending on the phase of the project)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Checking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bug tracking system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for the fixed errors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Conducting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meetups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Learning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requirements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their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clarification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the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customer</a:t>
            </a:r>
          </a:p>
          <a:p>
            <a:pPr lvl="1" fontAlgn="base"/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Communicating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developers</a:t>
            </a:r>
          </a:p>
          <a:p>
            <a:pPr lvl="1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Writing test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documentation</a:t>
            </a:r>
            <a:endParaRPr lang="en-US" sz="2800" b="1" i="0" dirty="0">
              <a:solidFill>
                <a:schemeClr val="accent1"/>
              </a:solidFill>
              <a:effectLst/>
              <a:cs typeface="Heebo" pitchFamily="2" charset="-79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workday of a QA Engineer</a:t>
            </a:r>
          </a:p>
        </p:txBody>
      </p:sp>
    </p:spTree>
    <p:extLst>
      <p:ext uri="{BB962C8B-B14F-4D97-AF65-F5344CB8AC3E}">
        <p14:creationId xmlns:p14="http://schemas.microsoft.com/office/powerpoint/2010/main" val="319233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2</a:t>
            </a:fld>
            <a:endParaRPr lang="en-US">
              <a:sym typeface="Calibri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ym typeface="Calibri"/>
              </a:rPr>
              <a:t>Sample Exam Questions</a:t>
            </a:r>
          </a:p>
          <a:p>
            <a:r>
              <a:rPr lang="en-US" b="1" dirty="0">
                <a:sym typeface="Calibri"/>
              </a:rPr>
              <a:t>QA Engineer Profession </a:t>
            </a:r>
            <a:r>
              <a:rPr lang="en-US" dirty="0">
                <a:sym typeface="Calibri"/>
              </a:rPr>
              <a:t>Explained</a:t>
            </a:r>
          </a:p>
          <a:p>
            <a:pPr lvl="1"/>
            <a:r>
              <a:rPr lang="en-US" dirty="0"/>
              <a:t>What Does a </a:t>
            </a:r>
            <a:r>
              <a:rPr lang="en-US" b="1" dirty="0"/>
              <a:t>QA Engineer Do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Job Description</a:t>
            </a:r>
          </a:p>
          <a:p>
            <a:pPr lvl="1"/>
            <a:r>
              <a:rPr lang="en-US" dirty="0"/>
              <a:t>Roles and </a:t>
            </a:r>
            <a:r>
              <a:rPr lang="en-US" dirty="0">
                <a:sym typeface="Calibri"/>
              </a:rPr>
              <a:t>Duties</a:t>
            </a:r>
          </a:p>
          <a:p>
            <a:r>
              <a:rPr lang="en-US" dirty="0">
                <a:sym typeface="Calibri"/>
              </a:rPr>
              <a:t>The</a:t>
            </a:r>
            <a:r>
              <a:rPr lang="en-US" b="1" dirty="0">
                <a:sym typeface="Calibri"/>
              </a:rPr>
              <a:t> QA Curriculum @ SoftUni</a:t>
            </a:r>
          </a:p>
          <a:p>
            <a:r>
              <a:rPr lang="en-US" b="1" dirty="0">
                <a:sym typeface="Calibri"/>
              </a:rPr>
              <a:t>Q&amp;A </a:t>
            </a:r>
            <a:r>
              <a:rPr lang="en-US" dirty="0">
                <a:sym typeface="Calibri"/>
              </a:rPr>
              <a:t>Session</a:t>
            </a:r>
          </a:p>
          <a:p>
            <a:pPr marL="0" indent="0">
              <a:buNone/>
            </a:pPr>
            <a:endParaRPr lang="en-US" b="1" dirty="0"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Calibri"/>
              </a:rPr>
              <a:t>Table of Contents</a:t>
            </a:r>
            <a:endParaRPr lang="en-US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400" b="0" i="0" dirty="0">
                <a:solidFill>
                  <a:schemeClr val="tx2"/>
                </a:solidFill>
                <a:effectLst/>
                <a:cs typeface="Heebo" pitchFamily="2" charset="-79"/>
              </a:rPr>
              <a:t> QAs should: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broad IT knowledge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and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eager to learn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new things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able to communicate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(the quality of communication in the development team directly affects the quality of the software)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attentive to details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diligent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responsible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persistent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Possess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analytical skills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, be able to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model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and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work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 with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abstractions</a:t>
            </a:r>
          </a:p>
          <a:p>
            <a:pPr lvl="1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Have a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critical mindset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aimed to find errors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and personal qualities</a:t>
            </a:r>
          </a:p>
        </p:txBody>
      </p:sp>
    </p:spTree>
    <p:extLst>
      <p:ext uri="{BB962C8B-B14F-4D97-AF65-F5344CB8AC3E}">
        <p14:creationId xmlns:p14="http://schemas.microsoft.com/office/powerpoint/2010/main" val="352446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The main areas for </a:t>
            </a:r>
            <a:r>
              <a:rPr lang="en-US" sz="32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professional development </a:t>
            </a:r>
            <a:r>
              <a:rPr lang="en-US" sz="3200" b="0" i="0" dirty="0">
                <a:solidFill>
                  <a:schemeClr val="tx2"/>
                </a:solidFill>
                <a:effectLst/>
                <a:cs typeface="Heebo" pitchFamily="2" charset="-79"/>
              </a:rPr>
              <a:t>in the QA career: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Explore new areas and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grow as a QA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: junior QA -&gt; middle QA -&gt; senior QA -&gt; QA team lead -&gt; QA-manager -&gt; Head of QA department.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If you are interested in automation and want to know what a QA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automation engineer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does, there’s an option to master automated testing and move along this direction. It requires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deeper technical knowledge.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Upgrade your qualification 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Business Analyst 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or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developer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.</a:t>
            </a:r>
          </a:p>
          <a:p>
            <a:pPr algn="l" fontAlgn="base"/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Having gained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enough experience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you can grow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Project Manager</a:t>
            </a:r>
            <a:r>
              <a:rPr lang="en-US" sz="3000" b="0" i="0" dirty="0">
                <a:solidFill>
                  <a:schemeClr val="tx2"/>
                </a:solidFill>
                <a:effectLst/>
                <a:cs typeface="Heebo" pitchFamily="2" charset="-79"/>
              </a:rPr>
              <a:t>, then into a </a:t>
            </a:r>
            <a:r>
              <a:rPr lang="en-US" sz="3000" b="1" i="0" dirty="0">
                <a:solidFill>
                  <a:schemeClr val="accent1"/>
                </a:solidFill>
                <a:effectLst/>
                <a:cs typeface="Heebo" pitchFamily="2" charset="-79"/>
              </a:rPr>
              <a:t>Senior Project Manager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career prospects of QA specialists</a:t>
            </a:r>
          </a:p>
        </p:txBody>
      </p:sp>
    </p:spTree>
    <p:extLst>
      <p:ext uri="{BB962C8B-B14F-4D97-AF65-F5344CB8AC3E}">
        <p14:creationId xmlns:p14="http://schemas.microsoft.com/office/powerpoint/2010/main" val="363735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9024-79E6-E33E-2745-B445B5D0F8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Become a QA Automation Engineer and Start a Job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1" y="4725144"/>
            <a:ext cx="11060892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sym typeface="Calibri"/>
              </a:rPr>
              <a:t>The QA Curriculum and Opportunities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3922-5914-1FAF-8F3B-0C6507B8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500" y="1179000"/>
            <a:ext cx="2655000" cy="26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A7B0A-9F77-4827-AD1A-9EE049E2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QA Engineering: Educational Program</a:t>
            </a:r>
            <a:endParaRPr lang="en-US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5FB43A8-8250-4A4D-974C-F5CE90022F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64" y="1219200"/>
            <a:ext cx="11998472" cy="520106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</a:t>
            </a:r>
            <a:endParaRPr lang="bg-BG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043" y1="30565" x2="7189" y2="36301"/>
                        <a14:foregroundMark x1="26556" y1="8219" x2="28004" y2="11644"/>
                        <a14:foregroundMark x1="5043" y1="62586" x2="6491" y2="41438"/>
                        <a14:foregroundMark x1="34818" y1="47175" x2="33745" y2="43750"/>
                        <a14:foregroundMark x1="42328" y1="40240" x2="42006" y2="35103"/>
                        <a14:foregroundMark x1="40182" y1="63185" x2="40558" y2="58562"/>
                        <a14:foregroundMark x1="48444" y1="56849" x2="48444" y2="51712"/>
                        <a14:foregroundMark x1="45923" y1="79195" x2="45923" y2="74058"/>
                        <a14:foregroundMark x1="53112" y1="71147" x2="56330" y2="66010"/>
                        <a14:foregroundMark x1="53112" y1="91182" x2="53112" y2="87757"/>
                        <a14:foregroundMark x1="60998" y1="85531" x2="62071" y2="80908"/>
                        <a14:backgroundMark x1="41631" y1="11644" x2="74249" y2="11644"/>
                        <a14:backgroundMark x1="11159" y1="76370" x2="25483" y2="803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6000" y="1761492"/>
            <a:ext cx="7815000" cy="48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42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4768" y="3426502"/>
            <a:ext cx="14832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4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5660" y="1322539"/>
            <a:ext cx="126509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Entry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cxnSp>
        <p:nvCxnSpPr>
          <p:cNvPr id="57" name="Straight Connector 56"/>
          <p:cNvCxnSpPr/>
          <p:nvPr/>
        </p:nvCxnSpPr>
        <p:spPr>
          <a:xfrm>
            <a:off x="1589" y="2971800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589" y="5004902"/>
            <a:ext cx="12188825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65660" y="5253264"/>
            <a:ext cx="24624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/>
              <a:t>Professional Modules</a:t>
            </a:r>
            <a:endParaRPr lang="en-US" sz="26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0177818" y="1548270"/>
            <a:ext cx="13501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 </a:t>
            </a:r>
            <a:r>
              <a:rPr lang="en-GB" sz="2600" b="1" dirty="0">
                <a:solidFill>
                  <a:schemeClr val="bg1"/>
                </a:solidFill>
              </a:rPr>
              <a:t>month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027136" y="5509730"/>
            <a:ext cx="16515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600" b="1" dirty="0">
                <a:solidFill>
                  <a:schemeClr val="bg1"/>
                </a:solidFill>
              </a:rPr>
              <a:t>12 </a:t>
            </a:r>
            <a:r>
              <a:rPr lang="en-GB" sz="2600" b="1" dirty="0">
                <a:solidFill>
                  <a:schemeClr val="bg1"/>
                </a:solidFill>
              </a:rPr>
              <a:t>months</a:t>
            </a:r>
            <a:endParaRPr lang="en-US" sz="26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5973235" y="2268978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8">
            <a:hlinkClick r:id="rId2"/>
            <a:extLst>
              <a:ext uri="{FF2B5EF4-FFF2-40B4-BE49-F238E27FC236}">
                <a16:creationId xmlns:a16="http://schemas.microsoft.com/office/drawing/2014/main" id="{9FE2E8DE-501E-4EA6-A799-3C38927A94AD}"/>
              </a:ext>
            </a:extLst>
          </p:cNvPr>
          <p:cNvSpPr/>
          <p:nvPr/>
        </p:nvSpPr>
        <p:spPr>
          <a:xfrm>
            <a:off x="2924260" y="1415414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Basics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2DE052-D7A4-4280-AD0B-E0060535767D}"/>
              </a:ext>
            </a:extLst>
          </p:cNvPr>
          <p:cNvSpPr txBox="1"/>
          <p:nvPr/>
        </p:nvSpPr>
        <p:spPr>
          <a:xfrm>
            <a:off x="651000" y="3358904"/>
            <a:ext cx="21484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600" b="1" dirty="0"/>
              <a:t>Fundamentals</a:t>
            </a:r>
            <a:br>
              <a:rPr lang="en-GB" sz="2600" b="1" dirty="0"/>
            </a:br>
            <a:r>
              <a:rPr lang="en-GB" sz="2600" b="1" dirty="0"/>
              <a:t>Module</a:t>
            </a:r>
            <a:endParaRPr lang="en-US" sz="2600" b="1" dirty="0"/>
          </a:p>
        </p:txBody>
      </p:sp>
      <p:sp>
        <p:nvSpPr>
          <p:cNvPr id="21" name="Rounded Rectangle 8">
            <a:extLst>
              <a:ext uri="{FF2B5EF4-FFF2-40B4-BE49-F238E27FC236}">
                <a16:creationId xmlns:a16="http://schemas.microsoft.com/office/drawing/2014/main" id="{1B9F98C2-75C2-475C-8648-8F7F958186C5}"/>
              </a:ext>
            </a:extLst>
          </p:cNvPr>
          <p:cNvSpPr/>
          <p:nvPr/>
        </p:nvSpPr>
        <p:spPr>
          <a:xfrm>
            <a:off x="2924260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Programming for QA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0F73DE-2AAF-4196-9E98-8252A1131656}"/>
              </a:ext>
            </a:extLst>
          </p:cNvPr>
          <p:cNvSpPr txBox="1"/>
          <p:nvPr/>
        </p:nvSpPr>
        <p:spPr>
          <a:xfrm>
            <a:off x="2938544" y="6339221"/>
            <a:ext cx="611074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https://softuni.bg/qa/curriculum</a:t>
            </a:r>
            <a:endParaRPr lang="en-US" dirty="0"/>
          </a:p>
        </p:txBody>
      </p:sp>
      <p:sp>
        <p:nvSpPr>
          <p:cNvPr id="11" name="Rounded Rectangle 8">
            <a:hlinkClick r:id="rId2"/>
            <a:extLst>
              <a:ext uri="{FF2B5EF4-FFF2-40B4-BE49-F238E27FC236}">
                <a16:creationId xmlns:a16="http://schemas.microsoft.com/office/drawing/2014/main" id="{C15E3C1A-D90D-A206-AA5E-2992736E8799}"/>
              </a:ext>
            </a:extLst>
          </p:cNvPr>
          <p:cNvSpPr/>
          <p:nvPr/>
        </p:nvSpPr>
        <p:spPr>
          <a:xfrm>
            <a:off x="2930560" y="3414374"/>
            <a:ext cx="6045522" cy="706802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cs typeface="Consolas" pitchFamily="49" charset="0"/>
              </a:rPr>
              <a:t>QA Fundamentals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0EF33862-6BE3-176F-7D0D-8B8FF041457C}"/>
              </a:ext>
            </a:extLst>
          </p:cNvPr>
          <p:cNvSpPr/>
          <p:nvPr/>
        </p:nvSpPr>
        <p:spPr>
          <a:xfrm>
            <a:off x="5027630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Back-End Test Automation</a:t>
            </a: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682BF7D5-2F0D-028E-A919-4D419461E896}"/>
              </a:ext>
            </a:extLst>
          </p:cNvPr>
          <p:cNvSpPr/>
          <p:nvPr/>
        </p:nvSpPr>
        <p:spPr>
          <a:xfrm>
            <a:off x="7131001" y="5377161"/>
            <a:ext cx="1836832" cy="835866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08000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cs typeface="Consolas" pitchFamily="49" charset="0"/>
              </a:rPr>
              <a:t>Back-End Test Automation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01C26A-5F42-3D7D-4FF1-F743C3FC1890}"/>
              </a:ext>
            </a:extLst>
          </p:cNvPr>
          <p:cNvCxnSpPr>
            <a:cxnSpLocks/>
          </p:cNvCxnSpPr>
          <p:nvPr/>
        </p:nvCxnSpPr>
        <p:spPr>
          <a:xfrm>
            <a:off x="5989674" y="4171990"/>
            <a:ext cx="4244" cy="1094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E31B0C-362D-F6D6-90F3-2E6DC5892EAF}"/>
              </a:ext>
            </a:extLst>
          </p:cNvPr>
          <p:cNvCxnSpPr/>
          <p:nvPr/>
        </p:nvCxnSpPr>
        <p:spPr>
          <a:xfrm>
            <a:off x="3842676" y="4766773"/>
            <a:ext cx="420674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C5113B-65DC-0E52-01F0-290E0BA372F0}"/>
              </a:ext>
            </a:extLst>
          </p:cNvPr>
          <p:cNvCxnSpPr>
            <a:cxnSpLocks/>
          </p:cNvCxnSpPr>
          <p:nvPr/>
        </p:nvCxnSpPr>
        <p:spPr>
          <a:xfrm>
            <a:off x="8031000" y="4766773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0B69-7DE2-CE22-6DAF-3D949371273F}"/>
              </a:ext>
            </a:extLst>
          </p:cNvPr>
          <p:cNvCxnSpPr>
            <a:cxnSpLocks/>
          </p:cNvCxnSpPr>
          <p:nvPr/>
        </p:nvCxnSpPr>
        <p:spPr>
          <a:xfrm>
            <a:off x="3861875" y="4774201"/>
            <a:ext cx="0" cy="499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2" grpId="0"/>
      <p:bldP spid="84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3FC38F6-A3E0-48E1-B781-D82BB17E1FF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Tech Companies, Who Support </a:t>
            </a:r>
            <a:r>
              <a:rPr lang="en-US" dirty="0" err="1"/>
              <a:t>SoftUni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SoftUni Partners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5091F-CD65-0892-C595-ECB41033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694" y="1374091"/>
            <a:ext cx="2880611" cy="288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0906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US-based award-winning tech company </a:t>
            </a:r>
          </a:p>
          <a:p>
            <a:r>
              <a:rPr lang="en-US" sz="3600" dirty="0">
                <a:latin typeface="Calibri" panose="020F0502020204030204" pitchFamily="34" charset="0"/>
              </a:rPr>
              <a:t>Has a team of over 3900 talented </a:t>
            </a:r>
          </a:p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</a:rPr>
              <a:t>    engineers across the globe</a:t>
            </a:r>
          </a:p>
          <a:p>
            <a:r>
              <a:rPr lang="en-US" sz="3600" dirty="0">
                <a:latin typeface="Calibri" panose="020F0502020204030204" pitchFamily="34" charset="0"/>
              </a:rPr>
              <a:t>Works with innovative technologies to deliver high-quality sports entertainment products to their clients </a:t>
            </a: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</a:rPr>
              <a:t>Offices in Sofia and Plovdiv</a:t>
            </a:r>
            <a:endParaRPr lang="en-US" sz="3600" dirty="0">
              <a:latin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6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https://careers.draftkings.com/jobs/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600" dirty="0">
              <a:latin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Draft Kings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6" name="Picture 5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2516FA7-2A53-1ECE-5424-67BA1CBB2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999" y="1196125"/>
            <a:ext cx="3150002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One of the top </a:t>
            </a:r>
            <a:r>
              <a:rPr lang="en-US" b="1" dirty="0"/>
              <a:t>banking </a:t>
            </a:r>
            <a:br>
              <a:rPr lang="en-US" b="1" dirty="0"/>
            </a:br>
            <a:r>
              <a:rPr lang="en-US" b="1" dirty="0"/>
              <a:t>institutions </a:t>
            </a:r>
            <a:r>
              <a:rPr lang="en-US" dirty="0"/>
              <a:t>in Bulgaria</a:t>
            </a:r>
          </a:p>
          <a:p>
            <a:pPr>
              <a:lnSpc>
                <a:spcPct val="110000"/>
              </a:lnSpc>
            </a:pPr>
            <a:r>
              <a:rPr lang="en-US" dirty="0"/>
              <a:t>Employer of the year for 2017</a:t>
            </a:r>
          </a:p>
          <a:p>
            <a:pPr>
              <a:lnSpc>
                <a:spcPct val="110000"/>
              </a:lnSpc>
            </a:pPr>
            <a:r>
              <a:rPr lang="en-US" dirty="0"/>
              <a:t>Member of the Eurobank Group </a:t>
            </a:r>
            <a:br>
              <a:rPr lang="en-US" dirty="0"/>
            </a:br>
            <a:r>
              <a:rPr lang="en-US" dirty="0"/>
              <a:t>with € 58 billion of assets</a:t>
            </a:r>
          </a:p>
          <a:p>
            <a:pPr>
              <a:lnSpc>
                <a:spcPct val="110000"/>
              </a:lnSpc>
            </a:pPr>
            <a:r>
              <a:rPr lang="en-US" dirty="0"/>
              <a:t>Serious investments in digitization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first bank credit </a:t>
            </a:r>
            <a:r>
              <a:rPr lang="en-US" dirty="0" err="1"/>
              <a:t>botchat</a:t>
            </a:r>
            <a:r>
              <a:rPr lang="en-US" dirty="0"/>
              <a:t> – EVA </a:t>
            </a:r>
          </a:p>
          <a:p>
            <a:pPr>
              <a:lnSpc>
                <a:spcPct val="110000"/>
              </a:lnSpc>
            </a:pPr>
            <a:r>
              <a:rPr lang="en-US" u="sng" dirty="0">
                <a:hlinkClick r:id="rId2"/>
              </a:rPr>
              <a:t>https://www.facebook.com/evapostbank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dirty="0">
                <a:hlinkClick r:id="rId3"/>
              </a:rPr>
              <a:t>https://www.postbank.bg/Za-nas/Careers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Postbank</a:t>
            </a:r>
          </a:p>
        </p:txBody>
      </p:sp>
      <p:pic>
        <p:nvPicPr>
          <p:cNvPr id="16386" name="Picture 2" descr="Image may contain: 1 person, smiling">
            <a:extLst>
              <a:ext uri="{FF2B5EF4-FFF2-40B4-BE49-F238E27FC236}">
                <a16:creationId xmlns:a16="http://schemas.microsoft.com/office/drawing/2014/main" id="{AD0C6ABA-54DE-4031-ADF1-E91ADE986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3522959"/>
            <a:ext cx="2876041" cy="287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7" name="Picture 6" descr="Graphical user interface, text, applicati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7965" r="9814" b="20467"/>
          <a:stretch/>
        </p:blipFill>
        <p:spPr>
          <a:xfrm>
            <a:off x="7802441" y="1514822"/>
            <a:ext cx="4262030" cy="168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3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br>
              <a:rPr lang="en-US" sz="2000" b="1" dirty="0"/>
            </a:br>
            <a:r>
              <a:rPr lang="en-US" sz="10000" b="1" dirty="0"/>
              <a:t>#QA-Basics</a:t>
            </a:r>
          </a:p>
          <a:p>
            <a:pPr marL="0" indent="0" algn="ctr">
              <a:buNone/>
            </a:pPr>
            <a:endParaRPr lang="en-US" sz="10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Questions?</a:t>
            </a:r>
          </a:p>
        </p:txBody>
      </p:sp>
    </p:spTree>
    <p:extLst>
      <p:ext uri="{BB962C8B-B14F-4D97-AF65-F5344CB8AC3E}">
        <p14:creationId xmlns:p14="http://schemas.microsoft.com/office/powerpoint/2010/main" val="2475856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largest hosting company </a:t>
            </a:r>
            <a:br>
              <a:rPr lang="en-US" dirty="0"/>
            </a:br>
            <a:r>
              <a:rPr lang="en-US" dirty="0"/>
              <a:t>in Bulgaria</a:t>
            </a:r>
          </a:p>
          <a:p>
            <a:pPr lvl="1"/>
            <a:r>
              <a:rPr lang="en-GB" dirty="0"/>
              <a:t>Hosting &amp; Domains</a:t>
            </a:r>
          </a:p>
          <a:p>
            <a:pPr lvl="1"/>
            <a:r>
              <a:rPr lang="en-GB" dirty="0"/>
              <a:t>WordPress Hosting</a:t>
            </a:r>
          </a:p>
          <a:p>
            <a:pPr lvl="1"/>
            <a:r>
              <a:rPr lang="en-GB" dirty="0"/>
              <a:t>VPS Servers</a:t>
            </a:r>
          </a:p>
          <a:p>
            <a:pPr lvl="1"/>
            <a:r>
              <a:rPr lang="en-GB" dirty="0"/>
              <a:t>SSL Certificates</a:t>
            </a:r>
          </a:p>
          <a:p>
            <a:pPr lvl="1"/>
            <a:r>
              <a:rPr lang="en-GB" dirty="0"/>
              <a:t>E-Commerce</a:t>
            </a:r>
          </a:p>
          <a:p>
            <a:pPr lvl="1"/>
            <a:r>
              <a:rPr lang="en-US" dirty="0"/>
              <a:t>Top-quality support</a:t>
            </a:r>
          </a:p>
          <a:p>
            <a:pPr lvl="1"/>
            <a:r>
              <a:rPr lang="en-US" dirty="0"/>
              <a:t>Top-qualified team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SuperHosting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5BFDE2D-9C27-4AE6-94BC-A47BE698E00C}"/>
              </a:ext>
            </a:extLst>
          </p:cNvPr>
          <p:cNvSpPr txBox="1">
            <a:spLocks/>
          </p:cNvSpPr>
          <p:nvPr/>
        </p:nvSpPr>
        <p:spPr>
          <a:xfrm>
            <a:off x="5276167" y="3526658"/>
            <a:ext cx="6129833" cy="28273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Offering a complete solution</a:t>
            </a:r>
          </a:p>
          <a:p>
            <a:r>
              <a:rPr lang="en-GB" dirty="0"/>
              <a:t>Leading</a:t>
            </a:r>
            <a:r>
              <a:rPr lang="en-US" dirty="0"/>
              <a:t> technical equipment</a:t>
            </a:r>
          </a:p>
          <a:p>
            <a:r>
              <a:rPr lang="en-US" dirty="0">
                <a:hlinkClick r:id="rId2"/>
              </a:rPr>
              <a:t>https://www.superhosting.bg/</a:t>
            </a:r>
            <a:r>
              <a:rPr lang="en-US" dirty="0"/>
              <a:t>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12" name="Picture 11" descr="A picture containing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92" y="1428834"/>
            <a:ext cx="3022134" cy="17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0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</a:t>
            </a:r>
            <a:r>
              <a:rPr lang="en-US" b="1" dirty="0"/>
              <a:t>2020 in Chicago</a:t>
            </a:r>
            <a:endParaRPr lang="bg-BG" b="1" dirty="0"/>
          </a:p>
          <a:p>
            <a:r>
              <a:rPr lang="en-US" dirty="0"/>
              <a:t>Provide superior</a:t>
            </a:r>
            <a:br>
              <a:rPr lang="en-US" dirty="0"/>
            </a:br>
            <a:r>
              <a:rPr lang="en-US" dirty="0"/>
              <a:t>uncorrelated investments</a:t>
            </a:r>
            <a:br>
              <a:rPr lang="en-US" dirty="0"/>
            </a:br>
            <a:r>
              <a:rPr lang="en-US" dirty="0"/>
              <a:t>returns using statistics and </a:t>
            </a:r>
            <a:br>
              <a:rPr lang="en-US" dirty="0"/>
            </a:br>
            <a:r>
              <a:rPr lang="en-US" dirty="0"/>
              <a:t>AI/ML methods</a:t>
            </a:r>
          </a:p>
          <a:p>
            <a:r>
              <a:rPr lang="en-US" dirty="0"/>
              <a:t>Sources un/structured datasets, sound</a:t>
            </a:r>
            <a:br>
              <a:rPr lang="en-US" dirty="0"/>
            </a:br>
            <a:r>
              <a:rPr lang="en-US" dirty="0"/>
              <a:t>economic and financial principles, and advanced </a:t>
            </a:r>
            <a:br>
              <a:rPr lang="en-US" dirty="0"/>
            </a:br>
            <a:r>
              <a:rPr lang="en-US" dirty="0"/>
              <a:t>ML techniques to capture in the equity markets</a:t>
            </a:r>
          </a:p>
          <a:p>
            <a:r>
              <a:rPr lang="en-US" dirty="0">
                <a:hlinkClick r:id="rId3"/>
              </a:rPr>
              <a:t>https://www.pharvision.ai/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PharVision</a:t>
            </a:r>
            <a:r>
              <a:rPr lang="en-GB" dirty="0"/>
              <a:t> Capital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6" name="Picture 5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ECB71CF-5A92-4E02-A510-09AF980FC6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726000" y="1584000"/>
            <a:ext cx="4444502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company home</a:t>
            </a:r>
            <a:br>
              <a:rPr lang="en-US" dirty="0"/>
            </a:br>
            <a:r>
              <a:rPr lang="en-US" dirty="0"/>
              <a:t>of </a:t>
            </a:r>
            <a:r>
              <a:rPr lang="en-US" b="1" dirty="0"/>
              <a:t>PokerStars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/>
              <a:t>PokerStars Casino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/>
              <a:t>PokerStars Sport</a:t>
            </a:r>
          </a:p>
          <a:p>
            <a:r>
              <a:rPr lang="en-US" dirty="0"/>
              <a:t>Global engineering team</a:t>
            </a:r>
          </a:p>
          <a:p>
            <a:r>
              <a:rPr lang="en-US" dirty="0"/>
              <a:t>Industry-leading products</a:t>
            </a:r>
          </a:p>
          <a:p>
            <a:r>
              <a:rPr lang="en-US" dirty="0"/>
              <a:t>Java, JS, React, Kubernetes, AWS and many more</a:t>
            </a:r>
          </a:p>
          <a:p>
            <a:r>
              <a:rPr lang="en-US" dirty="0">
                <a:hlinkClick r:id="rId3"/>
              </a:rPr>
              <a:t>https://pokerstarscareers.com/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PokerStars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pic>
        <p:nvPicPr>
          <p:cNvPr id="9" name="Picture 4">
            <a:hlinkClick r:id="rId3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1000" y="1854000"/>
            <a:ext cx="6592709" cy="12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Established in 2005</a:t>
            </a:r>
          </a:p>
          <a:p>
            <a:r>
              <a:rPr lang="en-US" dirty="0"/>
              <a:t>Developing their own Fintech software tools</a:t>
            </a:r>
          </a:p>
          <a:p>
            <a:r>
              <a:rPr lang="en-US" altLang="en-US" sz="3600" dirty="0"/>
              <a:t>Technological hub of MFG with a focus </a:t>
            </a:r>
          </a:p>
          <a:p>
            <a:pPr marL="0" indent="0">
              <a:buNone/>
            </a:pPr>
            <a:r>
              <a:rPr lang="en-US" altLang="en-US" sz="3600" dirty="0"/>
              <a:t>     to establish a new generation platform Smart Check</a:t>
            </a:r>
          </a:p>
          <a:p>
            <a:r>
              <a:rPr lang="en-US" altLang="en-US" sz="3600" dirty="0"/>
              <a:t>Using C#, </a:t>
            </a:r>
            <a:r>
              <a:rPr lang="en-US" altLang="en-US" sz="3600" dirty="0" err="1"/>
              <a:t>.Net</a:t>
            </a:r>
            <a:r>
              <a:rPr lang="en-US" altLang="en-US" sz="3600" dirty="0"/>
              <a:t> Core, Web API, Microservices, Kubernetes, React, JS, </a:t>
            </a:r>
            <a:r>
              <a:rPr lang="en-US" altLang="en-US" sz="3600" dirty="0" err="1"/>
              <a:t>JQuery</a:t>
            </a:r>
            <a:r>
              <a:rPr lang="en-US" altLang="en-US" sz="3600" dirty="0"/>
              <a:t>, MS SQL </a:t>
            </a:r>
          </a:p>
          <a:p>
            <a:r>
              <a:rPr lang="en-GB" dirty="0"/>
              <a:t>Looking for Devs &amp; QAs</a:t>
            </a:r>
          </a:p>
          <a:p>
            <a:r>
              <a:rPr lang="en-GB" dirty="0">
                <a:hlinkClick r:id="rId2"/>
              </a:rPr>
              <a:t>https://www.smartit.bg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SmartIT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31F4599-20BE-4ADE-9296-A7CFAE68B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00" y="1719000"/>
            <a:ext cx="3600000" cy="12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8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Integration solutions for </a:t>
            </a:r>
            <a:br>
              <a:rPr lang="en-US" dirty="0"/>
            </a:br>
            <a:r>
              <a:rPr lang="en-US" b="1" dirty="0"/>
              <a:t>financial institutions</a:t>
            </a:r>
          </a:p>
          <a:p>
            <a:r>
              <a:rPr lang="en-GB" dirty="0"/>
              <a:t>Provide </a:t>
            </a:r>
            <a:r>
              <a:rPr lang="en-US" dirty="0"/>
              <a:t>digital</a:t>
            </a:r>
            <a:br>
              <a:rPr lang="en-US" dirty="0"/>
            </a:br>
            <a:r>
              <a:rPr lang="en-US" dirty="0"/>
              <a:t>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https://www.softwaregroup.com/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Group</a:t>
            </a:r>
          </a:p>
        </p:txBody>
      </p:sp>
      <p:pic>
        <p:nvPicPr>
          <p:cNvPr id="14338" name="Picture 2" descr="Potential">
            <a:extLst>
              <a:ext uri="{FF2B5EF4-FFF2-40B4-BE49-F238E27FC236}">
                <a16:creationId xmlns:a16="http://schemas.microsoft.com/office/drawing/2014/main" id="{C83A3CD0-5FB6-416A-AE76-093AF44E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332" y="2917537"/>
            <a:ext cx="1710719" cy="171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nnovation">
            <a:extLst>
              <a:ext uri="{FF2B5EF4-FFF2-40B4-BE49-F238E27FC236}">
                <a16:creationId xmlns:a16="http://schemas.microsoft.com/office/drawing/2014/main" id="{6A190603-A6DC-42F3-B859-D7B6576B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19" y="2917536"/>
            <a:ext cx="1710720" cy="171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Unlocking">
            <a:extLst>
              <a:ext uri="{FF2B5EF4-FFF2-40B4-BE49-F238E27FC236}">
                <a16:creationId xmlns:a16="http://schemas.microsoft.com/office/drawing/2014/main" id="{E9ABBBAF-F449-4BE1-B45B-5929F1C79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784" y="2917535"/>
            <a:ext cx="1710721" cy="171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39D4F0-B48D-43B2-A0BE-141BA618D5AC}"/>
              </a:ext>
            </a:extLst>
          </p:cNvPr>
          <p:cNvSpPr/>
          <p:nvPr/>
        </p:nvSpPr>
        <p:spPr bwMode="auto">
          <a:xfrm>
            <a:off x="3907394" y="4639555"/>
            <a:ext cx="2338597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Discovering Potential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8B022C-22AE-487E-9D9B-AA29AFDA6733}"/>
              </a:ext>
            </a:extLst>
          </p:cNvPr>
          <p:cNvSpPr/>
          <p:nvPr/>
        </p:nvSpPr>
        <p:spPr bwMode="auto">
          <a:xfrm>
            <a:off x="6335079" y="4639554"/>
            <a:ext cx="2338597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Driving Innovation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9C0910-AB75-4F63-A988-B126824787BD}"/>
              </a:ext>
            </a:extLst>
          </p:cNvPr>
          <p:cNvSpPr/>
          <p:nvPr/>
        </p:nvSpPr>
        <p:spPr bwMode="auto">
          <a:xfrm>
            <a:off x="8886000" y="4639553"/>
            <a:ext cx="2372291" cy="87956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Unlocking Opportunities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pic>
        <p:nvPicPr>
          <p:cNvPr id="15" name="Picture 14" descr="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240" y="1151524"/>
            <a:ext cx="4221108" cy="175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Site design</a:t>
            </a:r>
          </a:p>
          <a:p>
            <a:r>
              <a:rPr lang="en-US" sz="3400" dirty="0"/>
              <a:t>Website optimization – SEO</a:t>
            </a:r>
          </a:p>
          <a:p>
            <a:r>
              <a:rPr lang="en-US" sz="3400" dirty="0"/>
              <a:t>Online advertising – PPC</a:t>
            </a:r>
          </a:p>
          <a:p>
            <a:r>
              <a:rPr lang="en-US" sz="3400" dirty="0"/>
              <a:t>Social media marketing</a:t>
            </a:r>
          </a:p>
          <a:p>
            <a:r>
              <a:rPr lang="en-US" sz="3400" dirty="0"/>
              <a:t>Copywriting</a:t>
            </a:r>
          </a:p>
          <a:p>
            <a:r>
              <a:rPr lang="en-US" sz="3400" dirty="0"/>
              <a:t>Creative concept and design</a:t>
            </a:r>
          </a:p>
          <a:p>
            <a:r>
              <a:rPr lang="en-US" sz="3400" dirty="0">
                <a:hlinkClick r:id="rId2"/>
              </a:rPr>
              <a:t>https://createx.bg/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CreateX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000" y="1539000"/>
            <a:ext cx="3659073" cy="17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8B4AD2-9F26-4C08-9B7F-20D4CBAE7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2A3EA-5574-4520-8B5C-9762FE80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Coca-Cola HBC – Bulgaria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128CCC-6709-487E-B68E-C79151AAEA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rmAutofit/>
          </a:bodyPr>
          <a:lstStyle/>
          <a:p>
            <a:r>
              <a:rPr lang="en-US" dirty="0"/>
              <a:t>Coca‑Cola HBC is one of the world's        largest bottlers of brands from                                 the Coca‑Cola company</a:t>
            </a:r>
          </a:p>
          <a:p>
            <a:r>
              <a:rPr lang="en-US" dirty="0"/>
              <a:t>CCHBC started operations in Bulgaria in 1992 and since then is one of the biggest contributors to the local economy </a:t>
            </a:r>
          </a:p>
          <a:p>
            <a:r>
              <a:rPr lang="en-US" dirty="0"/>
              <a:t>Global company with over 30 thousand engaged people</a:t>
            </a:r>
          </a:p>
          <a:p>
            <a:r>
              <a:rPr lang="en-US" dirty="0">
                <a:hlinkClick r:id="rId2"/>
              </a:rPr>
              <a:t>https://bg.coca-colahellenic.com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8" name="Picture 7" descr="Text&#10;&#10;Description automatically generated with low confidence">
            <a:hlinkClick r:id="rId3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9" b="23764"/>
          <a:stretch/>
        </p:blipFill>
        <p:spPr>
          <a:xfrm>
            <a:off x="8321838" y="1196125"/>
            <a:ext cx="3619808" cy="13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Business and technology </a:t>
            </a:r>
            <a:br>
              <a:rPr lang="en-US" dirty="0"/>
            </a:br>
            <a:r>
              <a:rPr lang="en-US" b="1" dirty="0"/>
              <a:t>services company</a:t>
            </a:r>
          </a:p>
          <a:p>
            <a:r>
              <a:rPr lang="en-GB" dirty="0"/>
              <a:t>Business application</a:t>
            </a:r>
            <a:br>
              <a:rPr lang="en-GB" dirty="0"/>
            </a:br>
            <a:r>
              <a:rPr lang="en-GB" dirty="0"/>
              <a:t>development</a:t>
            </a:r>
          </a:p>
          <a:p>
            <a:r>
              <a:rPr lang="en-GB" dirty="0"/>
              <a:t>Infrastructure services</a:t>
            </a:r>
          </a:p>
          <a:p>
            <a:r>
              <a:rPr lang="en-GB" dirty="0"/>
              <a:t>Collaboration services</a:t>
            </a:r>
          </a:p>
          <a:p>
            <a:r>
              <a:rPr lang="en-GB" dirty="0"/>
              <a:t>L</a:t>
            </a:r>
            <a:r>
              <a:rPr lang="en-US" dirty="0"/>
              <a:t>ooking for trainee and junior .NET Developers</a:t>
            </a:r>
          </a:p>
          <a:p>
            <a:r>
              <a:rPr lang="en-US" dirty="0">
                <a:hlinkClick r:id="rId2"/>
              </a:rPr>
              <a:t>https://www.indeavr.com/en/careers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Indeavr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6" name="Picture 15" descr="Text, 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1584000"/>
            <a:ext cx="4494704" cy="15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65598" cy="5528766"/>
          </a:xfrm>
        </p:spPr>
        <p:txBody>
          <a:bodyPr>
            <a:normAutofit/>
          </a:bodyPr>
          <a:lstStyle/>
          <a:p>
            <a:r>
              <a:rPr lang="en-US" dirty="0"/>
              <a:t>Global </a:t>
            </a:r>
            <a:r>
              <a:rPr lang="en-US" b="1" dirty="0" err="1"/>
              <a:t>FinTech</a:t>
            </a:r>
            <a:r>
              <a:rPr lang="en-US" dirty="0"/>
              <a:t> platform</a:t>
            </a:r>
          </a:p>
          <a:p>
            <a:r>
              <a:rPr lang="en-US" dirty="0"/>
              <a:t>Microservices</a:t>
            </a:r>
            <a:r>
              <a:rPr lang="bg-BG" dirty="0"/>
              <a:t>,</a:t>
            </a:r>
            <a:r>
              <a:rPr lang="en-US" dirty="0"/>
              <a:t> CI/CD</a:t>
            </a:r>
            <a:r>
              <a:rPr lang="bg-BG" dirty="0"/>
              <a:t>,</a:t>
            </a:r>
            <a:br>
              <a:rPr lang="en-US" dirty="0"/>
            </a:br>
            <a:r>
              <a:rPr lang="en-US" dirty="0"/>
              <a:t>Autonomous teams</a:t>
            </a:r>
          </a:p>
          <a:p>
            <a:r>
              <a:rPr lang="en-US" dirty="0"/>
              <a:t>Java-based stack</a:t>
            </a:r>
            <a:r>
              <a:rPr lang="bg-BG" dirty="0"/>
              <a:t>,</a:t>
            </a:r>
            <a:r>
              <a:rPr lang="en-US" dirty="0"/>
              <a:t> open to developers with any tech background</a:t>
            </a:r>
          </a:p>
          <a:p>
            <a:r>
              <a:rPr lang="en-US" dirty="0">
                <a:hlinkClick r:id="rId2"/>
              </a:rPr>
              <a:t>https://taulia.com/company/careers/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Taulia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pic>
        <p:nvPicPr>
          <p:cNvPr id="2" name="Pictur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142" y="1404000"/>
            <a:ext cx="4830856" cy="17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 service providers for the</a:t>
            </a:r>
            <a:br>
              <a:rPr lang="en-US" dirty="0"/>
            </a:br>
            <a:r>
              <a:rPr lang="en-US" dirty="0"/>
              <a:t>divisions of the </a:t>
            </a:r>
            <a:r>
              <a:rPr lang="en-US" b="1" dirty="0"/>
              <a:t>Schwarz Group</a:t>
            </a:r>
          </a:p>
          <a:p>
            <a:r>
              <a:rPr lang="en-US" dirty="0"/>
              <a:t>Responsible for the provision of</a:t>
            </a:r>
            <a:br>
              <a:rPr lang="en-US" dirty="0"/>
            </a:br>
            <a:r>
              <a:rPr lang="en-US" dirty="0"/>
              <a:t>IT infrastructure platforms and</a:t>
            </a:r>
            <a:br>
              <a:rPr lang="en-US" dirty="0"/>
            </a:br>
            <a:r>
              <a:rPr lang="en-US" dirty="0"/>
              <a:t>business applications</a:t>
            </a:r>
          </a:p>
          <a:p>
            <a:r>
              <a:rPr lang="en-US" dirty="0"/>
              <a:t>Support education and invest in</a:t>
            </a:r>
            <a:br>
              <a:rPr lang="en-US" dirty="0"/>
            </a:br>
            <a:r>
              <a:rPr lang="en-US" dirty="0"/>
              <a:t>development of business and IT professionals</a:t>
            </a:r>
          </a:p>
          <a:p>
            <a:r>
              <a:rPr lang="en-US" dirty="0">
                <a:hlinkClick r:id="rId3"/>
              </a:rPr>
              <a:t>https://it.schwarz/en/it-hubs/bulgaria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Schwarz IT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9" name="Picture 4">
            <a:hlinkClick r:id="rId3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6000" y="1835441"/>
            <a:ext cx="2507030" cy="30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Sample Exam Questions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D48A0-1945-F9DB-6709-316A75395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01" y="1404000"/>
            <a:ext cx="2451598" cy="245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Bosch.IO</a:t>
            </a:r>
            <a:r>
              <a:rPr lang="bg-BG" sz="3400" dirty="0"/>
              <a:t> drive</a:t>
            </a:r>
            <a:r>
              <a:rPr lang="en-US" sz="3400" dirty="0"/>
              <a:t>s </a:t>
            </a:r>
            <a:r>
              <a:rPr lang="bg-BG" sz="3400" dirty="0"/>
              <a:t>the digital and </a:t>
            </a:r>
            <a:endParaRPr lang="en-US" sz="3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 dirty="0"/>
              <a:t>    </a:t>
            </a:r>
            <a:r>
              <a:rPr lang="bg-BG" sz="3400" dirty="0"/>
              <a:t>AIoT business of Bosch Group</a:t>
            </a:r>
            <a:endParaRPr lang="en-US" sz="3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400" dirty="0"/>
              <a:t>A</a:t>
            </a:r>
            <a:r>
              <a:rPr lang="bg-BG" sz="3400" dirty="0"/>
              <a:t>round 900 associates, more than 200 </a:t>
            </a:r>
            <a:endParaRPr lang="en-US" sz="3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400" dirty="0"/>
              <a:t>    </a:t>
            </a:r>
            <a:r>
              <a:rPr lang="bg-BG" sz="3400" dirty="0"/>
              <a:t>of whom are working in the Bulgarian office</a:t>
            </a:r>
            <a:endParaRPr lang="en-US" sz="3400" dirty="0"/>
          </a:p>
          <a:p>
            <a:r>
              <a:rPr lang="en-US" sz="3400" dirty="0"/>
              <a:t>Languages and frameworks: Java, Spring Boot, Go, TypeScript</a:t>
            </a:r>
            <a:r>
              <a:rPr lang="bg-BG" sz="3400" dirty="0"/>
              <a:t>; </a:t>
            </a:r>
            <a:r>
              <a:rPr lang="en-US" sz="3400" dirty="0"/>
              <a:t>Mobile: iOS &amp; Android</a:t>
            </a:r>
            <a:r>
              <a:rPr lang="bg-BG" sz="3400" dirty="0"/>
              <a:t>; </a:t>
            </a:r>
            <a:r>
              <a:rPr lang="en-US" sz="3400" dirty="0"/>
              <a:t>Cloud Platforms: Azure &amp; Azure DevOps, AWS</a:t>
            </a:r>
          </a:p>
          <a:p>
            <a:r>
              <a:rPr lang="en-US" sz="3400" dirty="0">
                <a:hlinkClick r:id="rId3"/>
              </a:rPr>
              <a:t>https://bosch.io/</a:t>
            </a:r>
            <a:endParaRPr lang="en-US" sz="34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Bosch.IO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B7E0F7A8-32BA-4C8D-A72A-1D3616353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000" y="1584000"/>
            <a:ext cx="3701054" cy="143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B1496F-89C8-4589-9213-7E186827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09" y="4877544"/>
            <a:ext cx="10961783" cy="780383"/>
          </a:xfrm>
        </p:spPr>
        <p:txBody>
          <a:bodyPr/>
          <a:lstStyle/>
          <a:p>
            <a:r>
              <a:rPr lang="en-US" dirty="0"/>
              <a:t>Q &amp; A Session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AA855-67DB-6B83-B34F-8AEF32C0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00" y="1359000"/>
            <a:ext cx="2524200" cy="25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225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8" y="3276600"/>
            <a:ext cx="2882677" cy="31205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FF63CD-D28B-C408-0420-39A43C547E87}"/>
              </a:ext>
            </a:extLst>
          </p:cNvPr>
          <p:cNvSpPr txBox="1"/>
          <p:nvPr/>
        </p:nvSpPr>
        <p:spPr>
          <a:xfrm>
            <a:off x="852326" y="1796650"/>
            <a:ext cx="7581211" cy="399865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Exam preparation: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Solving sample questions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QA profession: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What does a QA engineer do?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QA curriculum: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QA path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Our partners: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Opportunities</a:t>
            </a:r>
          </a:p>
          <a:p>
            <a:pPr marL="457200" indent="-457200" defTabSz="1218438">
              <a:lnSpc>
                <a:spcPct val="105000"/>
              </a:lnSpc>
              <a:spcAft>
                <a:spcPts val="60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sym typeface="Calibri"/>
              </a:rPr>
              <a:t>Q &amp; A Session</a:t>
            </a:r>
            <a:r>
              <a:rPr lang="en-US" sz="3200" dirty="0">
                <a:solidFill>
                  <a:schemeClr val="bg1"/>
                </a:solidFill>
                <a:sym typeface="Calibri"/>
              </a:rPr>
              <a:t>: </a:t>
            </a:r>
            <a:r>
              <a:rPr lang="en-US" sz="3200" dirty="0">
                <a:solidFill>
                  <a:schemeClr val="bg2"/>
                </a:solidFill>
                <a:sym typeface="Calibri"/>
              </a:rPr>
              <a:t>Your questions answered</a:t>
            </a:r>
            <a:endParaRPr lang="en-US" sz="3200" b="1" dirty="0">
              <a:solidFill>
                <a:schemeClr val="bg1">
                  <a:lumMod val="40000"/>
                  <a:lumOff val="60000"/>
                </a:schemeClr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5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28464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1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https://about.softuni.bg/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0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solidFill>
                  <a:srgbClr val="FFA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about.softuni.bg</a:t>
            </a:r>
            <a:r>
              <a:rPr lang="en-US" sz="3000" noProof="1">
                <a:solidFill>
                  <a:srgbClr val="FFA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softuni.foundation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>
              <a:buClr>
                <a:schemeClr val="tx1"/>
              </a:buClr>
            </a:pPr>
            <a:r>
              <a:rPr lang="en-US" sz="3000" noProof="1">
                <a:solidFill>
                  <a:srgbClr val="FFA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facebook.com/SoftwareUniversity</a:t>
            </a:r>
            <a:endParaRPr lang="en-US" sz="3000" noProof="1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>
              <a:buClr>
                <a:schemeClr val="tx1"/>
              </a:buClr>
            </a:pPr>
            <a:r>
              <a:rPr lang="en-US" sz="3000" dirty="0">
                <a:solidFill>
                  <a:srgbClr val="FFA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forum.softuni.bg</a:t>
            </a:r>
            <a:endParaRPr lang="en-US" sz="3000" noProof="1">
              <a:solidFill>
                <a:srgbClr val="FFA000"/>
              </a:solidFill>
            </a:endParaRPr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32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test scenario </a:t>
            </a:r>
            <a:r>
              <a:rPr lang="en-US" dirty="0"/>
              <a:t>contains </a:t>
            </a:r>
            <a:r>
              <a:rPr lang="en-US" b="1" dirty="0"/>
              <a:t>multiple</a:t>
            </a:r>
            <a:r>
              <a:rPr lang="en-US" dirty="0"/>
              <a:t>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drivers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cycles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cases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 controls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7425" y="32135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3677A-95E7-759C-78B3-A4F60E4756AD}"/>
              </a:ext>
            </a:extLst>
          </p:cNvPr>
          <p:cNvSpPr txBox="1"/>
          <p:nvPr/>
        </p:nvSpPr>
        <p:spPr>
          <a:xfrm>
            <a:off x="577424" y="5805625"/>
            <a:ext cx="68685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238890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/>
              <a:t>statement</a:t>
            </a:r>
            <a:r>
              <a:rPr lang="en-US" dirty="0"/>
              <a:t> can be applied to which test level: "Testing must confirm that </a:t>
            </a:r>
            <a:r>
              <a:rPr lang="en-US" b="1" dirty="0"/>
              <a:t>components collaborate </a:t>
            </a:r>
            <a:r>
              <a:rPr lang="en-US" dirty="0"/>
              <a:t>correctly"?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Integration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Acceptance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Non-functional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Functional testing</a:t>
            </a:r>
          </a:p>
          <a:p>
            <a:pPr marL="946350" lvl="1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45542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C459E-6F54-3F96-92E7-FB844F6743E4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Components collaborate</a:t>
            </a:r>
          </a:p>
        </p:txBody>
      </p:sp>
    </p:spTree>
    <p:extLst>
      <p:ext uri="{BB962C8B-B14F-4D97-AF65-F5344CB8AC3E}">
        <p14:creationId xmlns:p14="http://schemas.microsoft.com/office/powerpoint/2010/main" val="338212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testing is </a:t>
            </a:r>
            <a:r>
              <a:rPr lang="en-US" b="1" dirty="0"/>
              <a:t>NOT</a:t>
            </a:r>
            <a:r>
              <a:rPr lang="en-US" dirty="0"/>
              <a:t> a way: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evaluate</a:t>
            </a:r>
            <a:r>
              <a:rPr lang="en-US" dirty="0"/>
              <a:t> the </a:t>
            </a:r>
            <a:r>
              <a:rPr lang="en-US" b="1" dirty="0"/>
              <a:t>features</a:t>
            </a:r>
            <a:r>
              <a:rPr lang="en-US" dirty="0"/>
              <a:t> of the software item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find all </a:t>
            </a:r>
            <a:r>
              <a:rPr lang="en-US" dirty="0"/>
              <a:t>the </a:t>
            </a:r>
            <a:r>
              <a:rPr lang="en-US" b="1" dirty="0"/>
              <a:t>bugs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verify</a:t>
            </a:r>
            <a:r>
              <a:rPr lang="en-US" dirty="0"/>
              <a:t> specified </a:t>
            </a:r>
            <a:r>
              <a:rPr lang="en-US" b="1" dirty="0"/>
              <a:t>requirements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To </a:t>
            </a:r>
            <a:r>
              <a:rPr lang="en-US" b="1" dirty="0"/>
              <a:t>reduce the risk </a:t>
            </a:r>
            <a:r>
              <a:rPr lang="en-US" dirty="0"/>
              <a:t>of software </a:t>
            </a:r>
            <a:r>
              <a:rPr lang="en-US" b="1" dirty="0"/>
              <a:t>failure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0525" y="2564475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EE75C-C1DA-88FE-3FC9-5D22182C953F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Seven testing principles</a:t>
            </a:r>
          </a:p>
        </p:txBody>
      </p:sp>
    </p:spTree>
    <p:extLst>
      <p:ext uri="{BB962C8B-B14F-4D97-AF65-F5344CB8AC3E}">
        <p14:creationId xmlns:p14="http://schemas.microsoft.com/office/powerpoint/2010/main" val="423334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Software testing process </a:t>
            </a:r>
            <a:r>
              <a:rPr lang="en-US" sz="3500" b="1" dirty="0"/>
              <a:t>includes</a:t>
            </a:r>
            <a:r>
              <a:rPr lang="en-US" sz="3500" dirty="0"/>
              <a:t>:</a:t>
            </a:r>
            <a:endParaRPr lang="bg-BG" sz="3500" dirty="0"/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design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planning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reporting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sz="3400" dirty="0"/>
              <a:t>Test </a:t>
            </a:r>
            <a:r>
              <a:rPr lang="en-US" sz="3400" b="1" dirty="0"/>
              <a:t>execution</a:t>
            </a:r>
            <a:endParaRPr lang="bg-BG" sz="3400" b="1" dirty="0"/>
          </a:p>
          <a:p>
            <a:pPr marL="0" indent="0">
              <a:buNone/>
            </a:pPr>
            <a:r>
              <a:rPr lang="en-US" sz="3500" dirty="0"/>
              <a:t>Choose the correct order, that these are performed.</a:t>
            </a:r>
            <a:endParaRPr lang="bg-BG" sz="3500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2, 3, 1, 4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2, 1, 4, 3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1, 3, 4, 2</a:t>
            </a:r>
            <a:endParaRPr lang="bg-BG" dirty="0"/>
          </a:p>
          <a:p>
            <a:pPr marL="957262" lvl="1" indent="-514350">
              <a:buFont typeface="+mj-lt"/>
              <a:buAutoNum type="alphaUcPeriod"/>
            </a:pPr>
            <a:r>
              <a:rPr lang="en-US" dirty="0"/>
              <a:t>2, 3, 4, 1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61000" y="5004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E8452-235D-62E7-1005-7A38C8162DEB}"/>
              </a:ext>
            </a:extLst>
          </p:cNvPr>
          <p:cNvSpPr txBox="1"/>
          <p:nvPr/>
        </p:nvSpPr>
        <p:spPr>
          <a:xfrm>
            <a:off x="5031553" y="5769000"/>
            <a:ext cx="64422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Quality Assurance Intro lecture</a:t>
            </a:r>
          </a:p>
        </p:txBody>
      </p:sp>
    </p:spTree>
    <p:extLst>
      <p:ext uri="{BB962C8B-B14F-4D97-AF65-F5344CB8AC3E}">
        <p14:creationId xmlns:p14="http://schemas.microsoft.com/office/powerpoint/2010/main" val="17570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41808-DD26-446E-81E8-39BD28B85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of the following list contains only </a:t>
            </a:r>
            <a:r>
              <a:rPr lang="en-US" b="1" dirty="0"/>
              <a:t>non-functional</a:t>
            </a:r>
            <a:r>
              <a:rPr lang="en-US" dirty="0"/>
              <a:t> tests: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Security testing, reliability testing, performance testing</a:t>
            </a:r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Testing various configurations, beta testing, unit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Stress testing, component testing, portability testing</a:t>
            </a:r>
            <a:endParaRPr lang="bg-BG" dirty="0"/>
          </a:p>
          <a:p>
            <a:pPr marL="946350" lvl="1" indent="-514350">
              <a:buFont typeface="+mj-lt"/>
              <a:buAutoNum type="alphaUcPeriod"/>
            </a:pPr>
            <a:r>
              <a:rPr lang="en-US" dirty="0"/>
              <a:t>System testing, performance testing, alpha testing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C41CA-0584-4FAA-BAA3-6786DA3A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5FECE1-F036-427A-816B-E085905A4F54}"/>
              </a:ext>
            </a:extLst>
          </p:cNvPr>
          <p:cNvSpPr/>
          <p:nvPr/>
        </p:nvSpPr>
        <p:spPr bwMode="auto">
          <a:xfrm>
            <a:off x="575520" y="1899000"/>
            <a:ext cx="586740" cy="586740"/>
          </a:xfrm>
          <a:prstGeom prst="ellipse">
            <a:avLst/>
          </a:prstGeom>
          <a:solidFill>
            <a:srgbClr val="234465">
              <a:alpha val="10196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9556F-78D7-700F-D6AF-F77AB9FAA75B}"/>
              </a:ext>
            </a:extLst>
          </p:cNvPr>
          <p:cNvSpPr txBox="1"/>
          <p:nvPr/>
        </p:nvSpPr>
        <p:spPr>
          <a:xfrm>
            <a:off x="570524" y="5814000"/>
            <a:ext cx="6875476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Hint: </a:t>
            </a:r>
            <a:r>
              <a:rPr lang="en-US" sz="3200" dirty="0"/>
              <a:t>Test Levels and Test Types lecture</a:t>
            </a:r>
          </a:p>
        </p:txBody>
      </p:sp>
    </p:spTree>
    <p:extLst>
      <p:ext uri="{BB962C8B-B14F-4D97-AF65-F5344CB8AC3E}">
        <p14:creationId xmlns:p14="http://schemas.microsoft.com/office/powerpoint/2010/main" val="33972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1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60647</TotalTime>
  <Words>1977</Words>
  <Application>Microsoft Office PowerPoint</Application>
  <PresentationFormat>Widescreen</PresentationFormat>
  <Paragraphs>322</Paragraphs>
  <Slides>47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QA Basics: Exam Preparation</vt:lpstr>
      <vt:lpstr>Table of Contents</vt:lpstr>
      <vt:lpstr>You Have Questions?</vt:lpstr>
      <vt:lpstr>Sample Exam Questions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QA Engineer Profession Explained</vt:lpstr>
      <vt:lpstr>What Does a QA Engineer Do?</vt:lpstr>
      <vt:lpstr>QA Tasks</vt:lpstr>
      <vt:lpstr>QA Roles</vt:lpstr>
      <vt:lpstr>A workday of a QA Engineer</vt:lpstr>
      <vt:lpstr>Skills and personal qualities</vt:lpstr>
      <vt:lpstr>The career prospects of QA specialists</vt:lpstr>
      <vt:lpstr>The QA Curriculum and Opportunities</vt:lpstr>
      <vt:lpstr>QA Engineering: Educational Program</vt:lpstr>
      <vt:lpstr>Curriculum</vt:lpstr>
      <vt:lpstr>SoftUni Partners</vt:lpstr>
      <vt:lpstr>SoftUni Diamond Partners</vt:lpstr>
      <vt:lpstr>Educational Partners</vt:lpstr>
      <vt:lpstr>Draft Kings</vt:lpstr>
      <vt:lpstr>Postbank</vt:lpstr>
      <vt:lpstr>SuperHosting</vt:lpstr>
      <vt:lpstr>PharVision Capital</vt:lpstr>
      <vt:lpstr>PokerStars</vt:lpstr>
      <vt:lpstr>SmartIT</vt:lpstr>
      <vt:lpstr>Software Group</vt:lpstr>
      <vt:lpstr>CreateX</vt:lpstr>
      <vt:lpstr>Coca-Cola HBC – Bulgaria</vt:lpstr>
      <vt:lpstr>Indeavr</vt:lpstr>
      <vt:lpstr>Taulia</vt:lpstr>
      <vt:lpstr>Schwarz IT</vt:lpstr>
      <vt:lpstr>Bosch.IO</vt:lpstr>
      <vt:lpstr>Q &amp; A Session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Assurance: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Miroslava Dimitrova</cp:lastModifiedBy>
  <cp:revision>335</cp:revision>
  <dcterms:created xsi:type="dcterms:W3CDTF">2018-05-23T13:08:44Z</dcterms:created>
  <dcterms:modified xsi:type="dcterms:W3CDTF">2023-01-09T11:09:51Z</dcterms:modified>
  <cp:category>quality assurance;computer programming;programming;software development;software engineering</cp:category>
</cp:coreProperties>
</file>