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0" r:id="rId9"/>
    <p:sldId id="269" r:id="rId10"/>
    <p:sldId id="263" r:id="rId11"/>
    <p:sldId id="265" r:id="rId12"/>
    <p:sldId id="267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CB68-D336-482E-A795-9C6F4668DE49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8889-2666-4749-A6EC-22B71D599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22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CB68-D336-482E-A795-9C6F4668DE49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8889-2666-4749-A6EC-22B71D599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34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A2BCB68-D336-482E-A795-9C6F4668DE49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C588889-2666-4749-A6EC-22B71D599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78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CB68-D336-482E-A795-9C6F4668DE49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8889-2666-4749-A6EC-22B71D599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65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2BCB68-D336-482E-A795-9C6F4668DE49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88889-2666-4749-A6EC-22B71D599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4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CB68-D336-482E-A795-9C6F4668DE49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8889-2666-4749-A6EC-22B71D599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2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CB68-D336-482E-A795-9C6F4668DE49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8889-2666-4749-A6EC-22B71D599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35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CB68-D336-482E-A795-9C6F4668DE49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8889-2666-4749-A6EC-22B71D599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59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CB68-D336-482E-A795-9C6F4668DE49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8889-2666-4749-A6EC-22B71D599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77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CB68-D336-482E-A795-9C6F4668DE49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8889-2666-4749-A6EC-22B71D599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02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CB68-D336-482E-A795-9C6F4668DE49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8889-2666-4749-A6EC-22B71D599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38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A2BCB68-D336-482E-A795-9C6F4668DE49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C588889-2666-4749-A6EC-22B71D599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47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495E7-C5B9-42C5-BF0B-5A3D01D3C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8000" y="2167391"/>
            <a:ext cx="6280927" cy="252321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Sentiment Analysis Using K-NN</a:t>
            </a:r>
            <a:endParaRPr lang="en-IN" sz="4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2C253-8068-46CC-9E4B-848D8E467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6" y="2167391"/>
            <a:ext cx="2528600" cy="2523219"/>
          </a:xfrm>
        </p:spPr>
        <p:txBody>
          <a:bodyPr anchor="ctr">
            <a:normAutofit/>
          </a:bodyPr>
          <a:lstStyle/>
          <a:p>
            <a:pPr algn="r"/>
            <a:r>
              <a:rPr lang="en-US" sz="1800" dirty="0">
                <a:solidFill>
                  <a:schemeClr val="tx2"/>
                </a:solidFill>
              </a:rPr>
              <a:t>An Overview of Concept(K-NN)</a:t>
            </a:r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0343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C506-EBFF-4C6C-B745-A6B26C11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A34D-A57F-4145-BB82-3C9CC170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Apostrophe Lookup </a:t>
            </a:r>
            <a:endParaRPr lang="en-IN" dirty="0"/>
          </a:p>
          <a:p>
            <a:r>
              <a:rPr lang="en-IN" b="1" dirty="0"/>
              <a:t>Removal of Stop-words </a:t>
            </a:r>
            <a:endParaRPr lang="en-IN" dirty="0"/>
          </a:p>
          <a:p>
            <a:r>
              <a:rPr lang="en-IN" b="1" dirty="0"/>
              <a:t>Removal of punctuations</a:t>
            </a:r>
            <a:endParaRPr lang="en-IN" dirty="0"/>
          </a:p>
          <a:p>
            <a:r>
              <a:rPr lang="en-IN" b="1" dirty="0"/>
              <a:t>Split Attached Words </a:t>
            </a:r>
            <a:endParaRPr lang="en-IN" dirty="0"/>
          </a:p>
          <a:p>
            <a:r>
              <a:rPr lang="en-IN" b="1" dirty="0"/>
              <a:t>Slangs lookup </a:t>
            </a:r>
            <a:endParaRPr lang="en-IN" dirty="0"/>
          </a:p>
          <a:p>
            <a:r>
              <a:rPr lang="en-IN" b="1" dirty="0"/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85676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DA13-ECD6-43F7-89CF-DDFAB520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0910-ED99-4652-9C09-B53EB4C9D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tested the </a:t>
            </a:r>
            <a:r>
              <a:rPr lang="en-US" sz="1800" dirty="0" err="1"/>
              <a:t>knn</a:t>
            </a:r>
            <a:r>
              <a:rPr lang="en-US" sz="1800" dirty="0"/>
              <a:t>(k-nearest neighbors) algorithm using our testing tweets which are 10 different sentiment tweets and observed the output. </a:t>
            </a:r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97BEE-7F2F-4880-9EE1-18426B33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5" y="2629447"/>
            <a:ext cx="9673309" cy="1943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A755B-0AA2-4370-8A5B-2AB778D78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5" y="4682264"/>
            <a:ext cx="8568379" cy="10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7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8518-0DB2-469B-9842-D65A9B46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ED90-BE38-4931-A752-5A167D54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the above output, we can see that all the tweets are correctly classified. Similarly, we performed the operation with multiple datasets. </a:t>
            </a:r>
            <a:r>
              <a:rPr lang="en-US" sz="2000" dirty="0" err="1"/>
              <a:t>Knn</a:t>
            </a:r>
            <a:r>
              <a:rPr lang="en-US" sz="2000" dirty="0"/>
              <a:t>(k-nearest neighbors) gave 90% accuracy when tested with large datasets.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3595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BC44-CFCC-48B3-B763-CEAEAE2D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CA18-7D8F-4185-94DD-09AAD75B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8800" dirty="0"/>
          </a:p>
          <a:p>
            <a:pPr marL="1577600" lvl="8" indent="0">
              <a:buNone/>
            </a:pPr>
            <a:r>
              <a:rPr lang="en-US" sz="8200" dirty="0"/>
              <a:t>		Thank You</a:t>
            </a:r>
            <a:endParaRPr lang="en-IN" sz="8200" dirty="0"/>
          </a:p>
        </p:txBody>
      </p:sp>
    </p:spTree>
    <p:extLst>
      <p:ext uri="{BB962C8B-B14F-4D97-AF65-F5344CB8AC3E}">
        <p14:creationId xmlns:p14="http://schemas.microsoft.com/office/powerpoint/2010/main" val="395052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3198-36D4-47FD-9D48-07C74B65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 Final Semester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318D-B361-4DD3-9899-123E0F7C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Submitted by - </a:t>
            </a:r>
          </a:p>
          <a:p>
            <a:r>
              <a:rPr lang="en-US" dirty="0" err="1"/>
              <a:t>Desitti</a:t>
            </a:r>
            <a:r>
              <a:rPr lang="en-US" dirty="0"/>
              <a:t> Sagar (16CA6005)</a:t>
            </a:r>
          </a:p>
          <a:p>
            <a:r>
              <a:rPr lang="en-US" dirty="0" err="1"/>
              <a:t>Rajan</a:t>
            </a:r>
            <a:r>
              <a:rPr lang="en-US" dirty="0"/>
              <a:t> Singh (16CA6016)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33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49B1-17CB-46D8-B86C-BBD3E23E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E6FF-BFF9-4677-A6E5-BE15DC3B8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Sentiment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Sentiment Analysis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77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4BD7-9EA8-46E5-9F36-3983C2AC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70924"/>
            <a:ext cx="9784080" cy="1508760"/>
          </a:xfrm>
        </p:spPr>
        <p:txBody>
          <a:bodyPr/>
          <a:lstStyle/>
          <a:p>
            <a:r>
              <a:rPr lang="en-US" dirty="0"/>
              <a:t>Supervised &amp; Unsupervised Learning</a:t>
            </a:r>
            <a:endParaRPr lang="en-IN" dirty="0"/>
          </a:p>
        </p:txBody>
      </p:sp>
      <p:pic>
        <p:nvPicPr>
          <p:cNvPr id="1026" name="Picture 2" descr="Image result for unsupervised learning">
            <a:extLst>
              <a:ext uri="{FF2B5EF4-FFF2-40B4-BE49-F238E27FC236}">
                <a16:creationId xmlns:a16="http://schemas.microsoft.com/office/drawing/2014/main" id="{5D2F42DC-A839-49ED-B699-A44C0BA243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40" y="1790251"/>
            <a:ext cx="60960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3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9D07-1E0B-4EC9-9830-ED428FFF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fi-FI" altLang="en-US" dirty="0">
                <a:solidFill>
                  <a:srgbClr val="00B0F0"/>
                </a:solidFill>
              </a:rPr>
              <a:t>Overview</a:t>
            </a:r>
            <a:br>
              <a:rPr lang="fi-FI" altLang="en-US" dirty="0">
                <a:solidFill>
                  <a:srgbClr val="00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ACCE-6D31-4236-A55C-332F4D90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486275"/>
          </a:xfrm>
        </p:spPr>
        <p:txBody>
          <a:bodyPr>
            <a:normAutofit/>
          </a:bodyPr>
          <a:lstStyle/>
          <a:p>
            <a:pPr marL="431800" indent="-323850">
              <a:spcAft>
                <a:spcPts val="1425"/>
              </a:spcAft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fi-FI" altLang="en-US" dirty="0">
              <a:solidFill>
                <a:srgbClr val="000000"/>
              </a:solidFill>
            </a:endParaRPr>
          </a:p>
          <a:p>
            <a:pPr marL="431800" indent="-323850">
              <a:spcAft>
                <a:spcPts val="1425"/>
              </a:spcAft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i-FI" altLang="en-US" dirty="0"/>
              <a:t>twitter.com is a popular microblogging website.</a:t>
            </a:r>
          </a:p>
          <a:p>
            <a:pPr marL="431800" indent="-323850">
              <a:spcAft>
                <a:spcPts val="1425"/>
              </a:spcAft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i-FI" altLang="en-US" dirty="0"/>
              <a:t>Each tweet is 280 characters in length</a:t>
            </a:r>
          </a:p>
          <a:p>
            <a:pPr marL="431800" indent="-323850">
              <a:spcAft>
                <a:spcPts val="1425"/>
              </a:spcAft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i-FI" altLang="en-US" dirty="0"/>
              <a:t>Tweets are frequently used to express a tweeter's emotion on a particular subject.</a:t>
            </a:r>
          </a:p>
          <a:p>
            <a:pPr marL="431800" indent="-323850">
              <a:spcAft>
                <a:spcPts val="1425"/>
              </a:spcAft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i-FI" altLang="en-US" dirty="0"/>
              <a:t>There are firms which poll twitter for analysing sentiment on a particular topic.</a:t>
            </a:r>
          </a:p>
          <a:p>
            <a:pPr marL="431800" indent="-323850">
              <a:spcAft>
                <a:spcPts val="1425"/>
              </a:spcAft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i-FI" altLang="en-US" dirty="0"/>
              <a:t>The challenge is to gather all such relevant data, detect and summarize the overall sentiment on a topic.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43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BF63-E041-4B98-B35C-C81F2023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tasks &amp;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1C2D-A8B5-4B19-99F9-436FE85A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10-way classification</a:t>
            </a:r>
          </a:p>
          <a:p>
            <a:pPr marL="0" indent="0">
              <a:buNone/>
            </a:pPr>
            <a:r>
              <a:rPr lang="en-US" dirty="0"/>
              <a:t>	sad, enthusiasm, worry, surprise, love, fun, hate, happy, relief and anger.</a:t>
            </a:r>
          </a:p>
          <a:p>
            <a:r>
              <a:rPr lang="en-IN" dirty="0"/>
              <a:t>27532 total tweets.</a:t>
            </a:r>
          </a:p>
          <a:p>
            <a:r>
              <a:rPr lang="en-IN" dirty="0"/>
              <a:t>K-</a:t>
            </a:r>
            <a:r>
              <a:rPr lang="en-IN" dirty="0" err="1"/>
              <a:t>nn</a:t>
            </a:r>
            <a:r>
              <a:rPr lang="en-IN" dirty="0"/>
              <a:t>.</a:t>
            </a:r>
          </a:p>
          <a:p>
            <a:r>
              <a:rPr lang="en-IN" dirty="0"/>
              <a:t>Contractions dictionaries, </a:t>
            </a:r>
            <a:r>
              <a:rPr lang="en-IN" dirty="0" err="1"/>
              <a:t>stopwords</a:t>
            </a:r>
            <a:r>
              <a:rPr lang="en-IN" dirty="0"/>
              <a:t> dict.</a:t>
            </a:r>
          </a:p>
        </p:txBody>
      </p:sp>
    </p:spTree>
    <p:extLst>
      <p:ext uri="{BB962C8B-B14F-4D97-AF65-F5344CB8AC3E}">
        <p14:creationId xmlns:p14="http://schemas.microsoft.com/office/powerpoint/2010/main" val="422495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0A02-60F9-4007-83CC-B9A0B21D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4204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D5528-8753-4709-9F9F-B3868995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r>
              <a:rPr lang="en-US" sz="2800" dirty="0"/>
              <a:t>To investigate the different tweets of the user extracted from twitter and find the most accurate sentiment of the tweet.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8891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E6A2-7749-43D3-9836-49C7DB5D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k-</a:t>
            </a:r>
            <a:r>
              <a:rPr lang="en-US" dirty="0" err="1"/>
              <a:t>nn</a:t>
            </a:r>
            <a:r>
              <a:rPr lang="en-US" dirty="0"/>
              <a:t>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9F8B-844D-48DE-BB84-7656B196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1. Calculate distance </a:t>
            </a:r>
          </a:p>
          <a:p>
            <a:pPr marL="0" indent="0">
              <a:buNone/>
            </a:pPr>
            <a:r>
              <a:rPr lang="en-IN" sz="2400" dirty="0"/>
              <a:t>2. Find closest </a:t>
            </a:r>
            <a:r>
              <a:rPr lang="en-IN" sz="2400" dirty="0" err="1"/>
              <a:t>neighbors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/>
              <a:t>3. Vote for labels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92763-10F7-402C-97D0-98B380A3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576" y="1273348"/>
            <a:ext cx="5426702" cy="473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7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4F9F-1524-4112-A5F8-40980A4C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C3F0-B560-497D-A8AD-978EB503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Decide number of neighbors</a:t>
            </a:r>
          </a:p>
          <a:p>
            <a:pPr marL="0" indent="0">
              <a:buNone/>
            </a:pPr>
            <a:r>
              <a:rPr lang="en-US" sz="2800" dirty="0"/>
              <a:t>	check by generating the model on different values of k and 		check their performance. </a:t>
            </a:r>
          </a:p>
          <a:p>
            <a:r>
              <a:rPr lang="en-US" sz="2800" dirty="0"/>
              <a:t>Pros </a:t>
            </a:r>
          </a:p>
          <a:p>
            <a:r>
              <a:rPr lang="en-US" sz="2800" dirty="0"/>
              <a:t>cons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7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15C4-ECB0-4349-A170-5C7369D1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9066-3B6F-4C46-8D67-D3DEB499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quick and dirty implementation</a:t>
            </a:r>
          </a:p>
          <a:p>
            <a:endParaRPr lang="en-US" sz="2800" dirty="0"/>
          </a:p>
          <a:p>
            <a:r>
              <a:rPr lang="en-US" sz="2800" dirty="0" err="1"/>
              <a:t>N_neighbors</a:t>
            </a:r>
            <a:r>
              <a:rPr lang="en-US" sz="2800" dirty="0"/>
              <a:t> = 15</a:t>
            </a:r>
          </a:p>
          <a:p>
            <a:pPr marL="0" indent="0">
              <a:buNone/>
            </a:pPr>
            <a:r>
              <a:rPr lang="en-US" sz="2800" dirty="0"/>
              <a:t>	Here, 15 is the value of 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431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230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</vt:lpstr>
      <vt:lpstr>Banded</vt:lpstr>
      <vt:lpstr>Sentiment Analysis Using K-NN</vt:lpstr>
      <vt:lpstr>Terms</vt:lpstr>
      <vt:lpstr>Supervised &amp; Unsupervised Learning</vt:lpstr>
      <vt:lpstr>Overview </vt:lpstr>
      <vt:lpstr>Classification tasks &amp; tools</vt:lpstr>
      <vt:lpstr>OBJECTIVE</vt:lpstr>
      <vt:lpstr>How k-nn works?</vt:lpstr>
      <vt:lpstr>PowerPoint Presentation</vt:lpstr>
      <vt:lpstr>Baseline</vt:lpstr>
      <vt:lpstr>Improvements</vt:lpstr>
      <vt:lpstr>Result &amp; Conclusion</vt:lpstr>
      <vt:lpstr>PowerPoint Presentation</vt:lpstr>
      <vt:lpstr>PowerPoint Presentation</vt:lpstr>
      <vt:lpstr>MCA Final Semester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K-NN</dc:title>
  <dc:creator>sagar sagar</dc:creator>
  <cp:lastModifiedBy>sagar sagar</cp:lastModifiedBy>
  <cp:revision>10</cp:revision>
  <dcterms:created xsi:type="dcterms:W3CDTF">2019-05-15T11:56:06Z</dcterms:created>
  <dcterms:modified xsi:type="dcterms:W3CDTF">2019-05-17T03:21:29Z</dcterms:modified>
</cp:coreProperties>
</file>