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  <p:sldMasterId id="2147483727" r:id="rId5"/>
    <p:sldMasterId id="2147483728" r:id="rId6"/>
    <p:sldMasterId id="2147483729" r:id="rId7"/>
    <p:sldMasterId id="2147483730" r:id="rId8"/>
    <p:sldMasterId id="214748373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y="6858000" cx="12192000"/>
  <p:notesSz cx="6858000" cy="9144000"/>
  <p:embeddedFontLst>
    <p:embeddedFont>
      <p:font typeface="Garamond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1D00A0-2D9E-41E2-B577-C7A53D888162}">
  <a:tblStyle styleId="{331D00A0-2D9E-41E2-B577-C7A53D888162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fill>
          <a:solidFill>
            <a:srgbClr val="EFCECA"/>
          </a:solidFill>
        </a:fill>
      </a:tcStyle>
    </a:band1H>
    <a:band2H>
      <a:tcTxStyle/>
    </a:band2H>
    <a:band1V>
      <a:tcTxStyle/>
      <a:tcStyle>
        <a:fill>
          <a:solidFill>
            <a:srgbClr val="EFCECA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font" Target="fonts/Garamond-regular.fntdata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Garamond-italic.fntdata"/><Relationship Id="rId14" Type="http://schemas.openxmlformats.org/officeDocument/2006/relationships/slide" Target="slides/slide4.xml"/><Relationship Id="rId36" Type="http://schemas.openxmlformats.org/officeDocument/2006/relationships/font" Target="fonts/Garamond-bold.fntdata"/><Relationship Id="rId17" Type="http://schemas.openxmlformats.org/officeDocument/2006/relationships/slide" Target="slides/slide7.xml"/><Relationship Id="rId39" Type="http://schemas.openxmlformats.org/officeDocument/2006/relationships/font" Target="fonts/GillSans-regular.fntdata"/><Relationship Id="rId16" Type="http://schemas.openxmlformats.org/officeDocument/2006/relationships/slide" Target="slides/slide6.xml"/><Relationship Id="rId38" Type="http://schemas.openxmlformats.org/officeDocument/2006/relationships/font" Target="fonts/Garamond-bold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20" name="Google Shape;120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122" name="Google Shape;12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150" name="Google Shape;150;p18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184" name="Google Shape;184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8" name="Google Shape;198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203" name="Google Shape;203;p2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7" name="Google Shape;207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219" name="Google Shape;219;p2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3" name="Google Shape;223;p2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34" name="Google Shape;234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1" name="Google Shape;241;p3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50" name="Google Shape;250;p3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3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72" name="Google Shape;272;p3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2" name="Google Shape;282;p3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33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2" name="Google Shape;302;p3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3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07" name="Google Shape;307;p3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12" name="Google Shape;312;p3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332" name="Google Shape;332;p3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7" name="Google Shape;337;p3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2" name="Google Shape;342;p3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4" name="Google Shape;364;p3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5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69" name="Google Shape;369;p35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70" name="Google Shape;370;p3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5" name="Google Shape;375;p3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7" name="Google Shape;397;p3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6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402" name="Google Shape;402;p36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03" name="Google Shape;403;p3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404" name="Google Shape;404;p36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05" name="Google Shape;405;p3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0" name="Google Shape;410;p3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2" name="Google Shape;432;p3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7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3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3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5" name="Google Shape;445;p3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67" name="Google Shape;467;p3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72" name="Google Shape;472;p3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473" name="Google Shape;473;p3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3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8" name="Google Shape;478;p4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498" name="Google Shape;498;p4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4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502" name="Google Shape;502;p4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4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504" name="Google Shape;504;p4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4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9" name="Google Shape;509;p4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4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31" name="Google Shape;531;p4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41"/>
          <p:cNvSpPr txBox="1"/>
          <p:nvPr>
            <p:ph idx="1" type="body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536" name="Google Shape;536;p4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4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42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541" name="Google Shape;541;p4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563" name="Google Shape;563;p4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2"/>
          <p:cNvSpPr txBox="1"/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42"/>
          <p:cNvSpPr txBox="1"/>
          <p:nvPr>
            <p:ph idx="1" type="body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568" name="Google Shape;568;p4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4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4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4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4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4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86" name="Google Shape;586;p4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0" name="Google Shape;590;p4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93" name="Google Shape;593;p4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6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46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7" name="Google Shape;597;p4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4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4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00" name="Google Shape;600;p46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47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4" name="Google Shape;604;p47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5" name="Google Shape;605;p4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4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4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08" name="Google Shape;608;p4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48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2" name="Google Shape;612;p48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p48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4" name="Google Shape;614;p48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5" name="Google Shape;615;p4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4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18" name="Google Shape;618;p4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4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4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24" name="Google Shape;624;p4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5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5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1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51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2" name="Google Shape;632;p51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3" name="Google Shape;633;p5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5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5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36" name="Google Shape;636;p51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5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39" name="Google Shape;639;p5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52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52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43" name="Google Shape;643;p52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4" name="Google Shape;644;p52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52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5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47" name="Google Shape;647;p52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1" name="Google Shape;651;p5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5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54" name="Google Shape;654;p5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4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54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p5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5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5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61" name="Google Shape;661;p54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0" name="Google Shape;67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71" name="Google Shape;6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5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6" name="Google Shape;676;p5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5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5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80" name="Google Shape;680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57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6" name="Google Shape;686;p5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5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57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90" name="Google Shape;69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91" name="Google Shape;6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8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5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p5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5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58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00" name="Google Shape;70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01" name="Google Shape;70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59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6" name="Google Shape;706;p5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7" name="Google Shape;707;p5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5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5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11" name="Google Shape;71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12" name="Google Shape;71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60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7" name="Google Shape;717;p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8" name="Google Shape;718;p60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9" name="Google Shape;719;p60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0" name="Google Shape;720;p6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6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6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24" name="Google Shape;72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25" name="Google Shape;72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6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6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6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33" name="Google Shape;73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6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6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6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39" name="Google Shape;73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40" name="Google Shape;74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3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63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63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6" name="Google Shape;746;p6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6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6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50" name="Google Shape;75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51" name="Google Shape;7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4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64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756" name="Google Shape;756;p64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7" name="Google Shape;757;p6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6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6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61" name="Google Shape;76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62" name="Google Shape;76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6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5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65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767" name="Google Shape;767;p65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8" name="Google Shape;768;p6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6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65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2" name="Google Shape;77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73" name="Google Shape;77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6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6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66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8" name="Google Shape;778;p6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6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66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82" name="Google Shape;782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3" name="Google Shape;78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7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67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8" name="Google Shape;788;p67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9" name="Google Shape;789;p6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6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6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92" name="Google Shape;792;p67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MX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793" name="Google Shape;793;p67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MX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95" name="Google Shape;79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96" name="Google Shape;79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8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68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1" name="Google Shape;801;p6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6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6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05" name="Google Shape;805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06" name="Google Shape;80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9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69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1" name="Google Shape;811;p69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2" name="Google Shape;812;p69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3" name="Google Shape;813;p69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4" name="Google Shape;814;p69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5" name="Google Shape;815;p69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6" name="Google Shape;816;p6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6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6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0" name="Google Shape;82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21" name="Google Shape;82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70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6" name="Google Shape;826;p70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27" name="Google Shape;827;p7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28" name="Google Shape;828;p70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9" name="Google Shape;829;p70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30" name="Google Shape;830;p70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1" name="Google Shape;831;p70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2" name="Google Shape;832;p70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33" name="Google Shape;833;p70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4" name="Google Shape;834;p7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7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7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38" name="Google Shape;838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9" name="Google Shape;83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7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7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71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4" name="Google Shape;844;p7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7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7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2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7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72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72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2" name="Google Shape;852;p72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72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72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74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7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7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7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accent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5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1" name="Google Shape;871;p7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75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3" name="Google Shape;873;p75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75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75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76" name="Google Shape;876;p7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76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0" name="Google Shape;880;p76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76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76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883" name="Google Shape;883;p7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884" name="Google Shape;884;p76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85" name="Google Shape;885;p76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77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p77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0" name="Google Shape;890;p7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7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7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8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78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6" name="Google Shape;896;p78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7" name="Google Shape;897;p78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8" name="Google Shape;898;p78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9" name="Google Shape;899;p7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7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7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7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7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7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8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8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3" name="Google Shape;913;p81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81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915" name="Google Shape;915;p81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6" name="Google Shape;916;p81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81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81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19" name="Google Shape;919;p8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2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p8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23" name="Google Shape;923;p8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2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82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6" name="Google Shape;926;p82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82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82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83"/>
          <p:cNvSpPr txBox="1"/>
          <p:nvPr>
            <p:ph idx="1" type="body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8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8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8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4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84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8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8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8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21" Type="http://schemas.openxmlformats.org/officeDocument/2006/relationships/theme" Target="../theme/theme7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1.jpg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7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4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02" name="Google Shape;10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04" name="Google Shape;10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43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79" name="Google Shape;579;p4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63" name="Google Shape;663;p55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5" name="Google Shape;665;p5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6" name="Google Shape;666;p5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7" name="Google Shape;667;p5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8" name="Google Shape;668;p5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7" name="Google Shape;857;p7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8" name="Google Shape;858;p7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9" name="Google Shape;859;p7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0" name="Google Shape;860;p7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61" name="Google Shape;861;p73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2" name="Google Shape;862;p73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5"/>
          <p:cNvSpPr txBox="1"/>
          <p:nvPr>
            <p:ph type="ctrTitle"/>
          </p:nvPr>
        </p:nvSpPr>
        <p:spPr>
          <a:xfrm>
            <a:off x="1069848" y="1549789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s-MX"/>
              <a:t>LISTAS ENLAZADAS COMO UN ARREGLO DE NODOS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4"/>
          <p:cNvSpPr txBox="1"/>
          <p:nvPr>
            <p:ph type="title"/>
          </p:nvPr>
        </p:nvSpPr>
        <p:spPr>
          <a:xfrm>
            <a:off x="1069848" y="484632"/>
            <a:ext cx="10058400" cy="939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s-MX"/>
              <a:t>SU FUNCIÓN EN LA MEMORIA</a:t>
            </a:r>
            <a:endParaRPr/>
          </a:p>
        </p:txBody>
      </p:sp>
      <p:graphicFrame>
        <p:nvGraphicFramePr>
          <p:cNvPr id="999" name="Google Shape;999;p94"/>
          <p:cNvGraphicFramePr/>
          <p:nvPr/>
        </p:nvGraphicFramePr>
        <p:xfrm>
          <a:off x="1344168" y="1516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{331D00A0-2D9E-41E2-B577-C7A53D888162}</a:tableStyleId>
              </a:tblPr>
              <a:tblGrid>
                <a:gridCol w="4050800"/>
              </a:tblGrid>
              <a:tr h="5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3200" u="none" cap="none" strike="noStrike">
                          <a:solidFill>
                            <a:schemeClr val="dk1"/>
                          </a:solidFill>
                        </a:rPr>
                        <a:t>ARREGLO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3C0C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3C0C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3C0C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0" name="Google Shape;1000;p94"/>
          <p:cNvGraphicFramePr/>
          <p:nvPr/>
        </p:nvGraphicFramePr>
        <p:xfrm>
          <a:off x="6711696" y="15164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{331D00A0-2D9E-41E2-B577-C7A53D888162}</a:tableStyleId>
              </a:tblPr>
              <a:tblGrid>
                <a:gridCol w="4050800"/>
              </a:tblGrid>
              <a:tr h="58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3200">
                          <a:solidFill>
                            <a:schemeClr val="dk1"/>
                          </a:solidFill>
                        </a:rPr>
                        <a:t>LISTA</a:t>
                      </a:r>
                      <a:r>
                        <a:rPr lang="es-MX" sz="3200">
                          <a:solidFill>
                            <a:schemeClr val="dk1"/>
                          </a:solidFill>
                        </a:rPr>
                        <a:t> ENLAZADA</a:t>
                      </a:r>
                      <a:endParaRPr sz="3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3C0C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3C0C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3C0C0"/>
                    </a:solidFill>
                  </a:tcPr>
                </a:tc>
              </a:tr>
              <a:tr h="58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A5A1A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5"/>
          <p:cNvSpPr txBox="1"/>
          <p:nvPr>
            <p:ph type="title"/>
          </p:nvPr>
        </p:nvSpPr>
        <p:spPr>
          <a:xfrm>
            <a:off x="1069848" y="484632"/>
            <a:ext cx="10058400" cy="873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s-MX"/>
              <a:t>COMO FUNCIONAN</a:t>
            </a:r>
            <a:endParaRPr/>
          </a:p>
        </p:txBody>
      </p:sp>
      <p:graphicFrame>
        <p:nvGraphicFramePr>
          <p:cNvPr id="1006" name="Google Shape;1006;p95"/>
          <p:cNvGraphicFramePr/>
          <p:nvPr/>
        </p:nvGraphicFramePr>
        <p:xfrm>
          <a:off x="1069848" y="1358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{331D00A0-2D9E-41E2-B577-C7A53D888162}</a:tableStyleId>
              </a:tblPr>
              <a:tblGrid>
                <a:gridCol w="5029200"/>
                <a:gridCol w="5029200"/>
              </a:tblGrid>
              <a:tr h="61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3600" cap="non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ARREGLOS</a:t>
                      </a:r>
                      <a:endParaRPr b="1" sz="3600" cap="non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3600" cap="non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LISTAS ENLAZADAS</a:t>
                      </a:r>
                      <a:endParaRPr sz="3600" cap="non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48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s-MX" sz="4400"/>
              <a:t>RESUMEN</a:t>
            </a:r>
            <a:endParaRPr sz="4400"/>
          </a:p>
        </p:txBody>
      </p:sp>
      <p:sp>
        <p:nvSpPr>
          <p:cNvPr id="1012" name="Google Shape;1012;p9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MX" sz="3600"/>
              <a:t>Una lista enlazada no es mejor que un arreglo ni un arreglo es mejor que una lista enlazada, simplemente se usa la que mejor se adapte a tu necesidad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MX" sz="3600"/>
              <a:t>También los datos tienen una localización dentro de una lista o arreglo y para localizarlos puede ser recorriendo toda la lista.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9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s-MX" sz="4400"/>
              <a:t>PREGUNTAS DE CLASE</a:t>
            </a:r>
            <a:endParaRPr sz="4400"/>
          </a:p>
        </p:txBody>
      </p:sp>
      <p:sp>
        <p:nvSpPr>
          <p:cNvPr id="1018" name="Google Shape;1018;p9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¿QUE ES UN TDA?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/>
              <a:t>	</a:t>
            </a:r>
            <a:r>
              <a:rPr b="1" lang="es-MX"/>
              <a:t>ES UN TIPO DE DATOS ABSTRACTOS, CON UNA ESTRUCTURA.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¿QUE ES MEJOR, UNA LISTA ENLAZADA O UN ARREGLO?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/>
              <a:t>	</a:t>
            </a:r>
            <a:r>
              <a:rPr b="1" lang="es-MX"/>
              <a:t>NINGUNO ES MEJOR QUE OTRO, SOLO SE USA EL QUE MEJOR SE ADAPTE  A TU NECESIDAD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s-MX" sz="4400"/>
              <a:t>PREGUNTAS DE CLASE</a:t>
            </a:r>
            <a:endParaRPr sz="4400"/>
          </a:p>
        </p:txBody>
      </p:sp>
      <p:sp>
        <p:nvSpPr>
          <p:cNvPr id="1024" name="Google Shape;1024;p98"/>
          <p:cNvSpPr txBox="1"/>
          <p:nvPr>
            <p:ph idx="1" type="body"/>
          </p:nvPr>
        </p:nvSpPr>
        <p:spPr>
          <a:xfrm>
            <a:off x="1451579" y="1853754"/>
            <a:ext cx="9603275" cy="43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¿EN QUE PARTE DE LA DECLARACION DE UN ARREGLO SE LE ASIGNA EL TAMAÑO?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/>
              <a:t>	</a:t>
            </a:r>
            <a:r>
              <a:rPr b="1" lang="es-MX"/>
              <a:t>VA ESCRITO DESPUES DEL NOMBRE DE EL ARREGLO Y ENTRE 	CORCHETES 	Y ANTES DEL PUNTO Y COMA.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SUPONIENDO QUE TENEMOS ESTE ARREGLO: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/>
              <a:t>	</a:t>
            </a:r>
            <a:r>
              <a:rPr b="1" lang="es-MX"/>
              <a:t>INT NUMEROS[5];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s-MX"/>
              <a:t>	12, 25, 78, 63 Y 98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s-MX"/>
              <a:t>	¿EN QUE POSICION SE SENCUENTRA EL NUMERO 63?</a:t>
            </a:r>
            <a:endParaRPr b="1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MX" sz="2600"/>
              <a:t>MENCIONA UNA SIMILITUD DE UN ARREGLO Y UNA LISTA ENLAZADA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es-MX" sz="2800"/>
              <a:t>Los elementos tienen un orden y se pueden acceder  mediante su posición.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es-MX" sz="2800"/>
              <a:t>Los elementos se pueden recorrer usando un ciclo for.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es-MX" sz="2800"/>
              <a:t>Son ocupados con el mismo tipo de dato.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MX"/>
              <a:t>	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MX"/>
              <a:t>	</a:t>
            </a:r>
            <a:endParaRPr/>
          </a:p>
        </p:txBody>
      </p:sp>
      <p:sp>
        <p:nvSpPr>
          <p:cNvPr id="1030" name="Google Shape;1030;p9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s-MX" sz="4400"/>
              <a:t>PREGUNTAS DE CLASE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CUANTOS TIPOS DE DATOS SE DEBEN INGRESAR EN UN ARREGLO O LISTA ENLAZADA?</a:t>
            </a:r>
            <a:endParaRPr/>
          </a:p>
        </p:txBody>
      </p:sp>
      <p:sp>
        <p:nvSpPr>
          <p:cNvPr id="1036" name="Google Shape;1036;p100"/>
          <p:cNvSpPr txBox="1"/>
          <p:nvPr>
            <p:ph idx="1" type="body"/>
          </p:nvPr>
        </p:nvSpPr>
        <p:spPr>
          <a:xfrm>
            <a:off x="1230088" y="2517743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400"/>
              <a:buChar char="•"/>
            </a:pPr>
            <a:r>
              <a:rPr lang="es-MX" sz="5400"/>
              <a:t>SOLO UN TIPO DE DATO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MX" sz="3600"/>
              <a:t>CUAL ES LA DECLARACION DE UN ARREGLO?</a:t>
            </a:r>
            <a:endParaRPr sz="3600"/>
          </a:p>
        </p:txBody>
      </p:sp>
      <p:sp>
        <p:nvSpPr>
          <p:cNvPr id="1042" name="Google Shape;1042;p101"/>
          <p:cNvSpPr txBox="1"/>
          <p:nvPr>
            <p:ph idx="1" type="body"/>
          </p:nvPr>
        </p:nvSpPr>
        <p:spPr>
          <a:xfrm>
            <a:off x="1451579" y="2517743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04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s-MX" sz="4800"/>
              <a:t>Tipo_dato </a:t>
            </a:r>
            <a:r>
              <a:rPr b="1" lang="es-MX" sz="4800"/>
              <a:t>nom_arreglo[</a:t>
            </a:r>
            <a:r>
              <a:rPr lang="es-MX" sz="4800"/>
              <a:t>tamaño</a:t>
            </a:r>
            <a:r>
              <a:rPr b="1" lang="es-MX" sz="4800"/>
              <a:t>]</a:t>
            </a:r>
            <a:r>
              <a:rPr lang="es-MX" sz="4800"/>
              <a:t>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0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s-MX" sz="3600"/>
              <a:t>MENCIONA UNA CARACTERISTICA DE UNA LISTA ENLAZADA?</a:t>
            </a:r>
            <a:endParaRPr sz="3600"/>
          </a:p>
        </p:txBody>
      </p:sp>
      <p:sp>
        <p:nvSpPr>
          <p:cNvPr id="1048" name="Google Shape;1048;p102"/>
          <p:cNvSpPr txBox="1"/>
          <p:nvPr>
            <p:ph idx="1" type="body"/>
          </p:nvPr>
        </p:nvSpPr>
        <p:spPr>
          <a:xfrm>
            <a:off x="1347076" y="1501057"/>
            <a:ext cx="9601196" cy="489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168275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MX" sz="6700">
                <a:latin typeface="Arial"/>
                <a:ea typeface="Arial"/>
                <a:cs typeface="Arial"/>
                <a:sym typeface="Arial"/>
              </a:rPr>
              <a:t>Cada uno de sus nodos apunta a otro nodo formando una cadena de datos</a:t>
            </a:r>
            <a:endParaRPr/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MX" sz="6700">
                <a:solidFill>
                  <a:srgbClr val="9522E7"/>
                </a:solidFill>
                <a:latin typeface="Arial"/>
                <a:ea typeface="Arial"/>
                <a:cs typeface="Arial"/>
                <a:sym typeface="Arial"/>
              </a:rPr>
              <a:t>No tienen un índice por lo que al buscar un elemento es necesario recorrer toda la lista</a:t>
            </a:r>
            <a:endParaRPr/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MX" sz="6700">
                <a:latin typeface="Arial"/>
                <a:ea typeface="Arial"/>
                <a:cs typeface="Arial"/>
                <a:sym typeface="Arial"/>
              </a:rPr>
              <a:t>Su posición en los sectores de memoria es desordenada</a:t>
            </a:r>
            <a:endParaRPr/>
          </a:p>
          <a:p>
            <a:pPr indent="-228631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s-MX" sz="6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 es necesario saber cuantos elementos entraran en la lista porque es infinita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098" y="318052"/>
            <a:ext cx="9335803" cy="567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s-MX"/>
              <a:t>ARREGLO</a:t>
            </a:r>
            <a:r>
              <a:rPr lang="es-MX"/>
              <a:t> QUE ES?</a:t>
            </a:r>
            <a:endParaRPr/>
          </a:p>
        </p:txBody>
      </p:sp>
      <p:sp>
        <p:nvSpPr>
          <p:cNvPr id="951" name="Google Shape;951;p86"/>
          <p:cNvSpPr txBox="1"/>
          <p:nvPr>
            <p:ph idx="1" type="body"/>
          </p:nvPr>
        </p:nvSpPr>
        <p:spPr>
          <a:xfrm>
            <a:off x="1295401" y="2556932"/>
            <a:ext cx="9601196" cy="2485331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85750" rtl="0" algn="l">
              <a:spcBef>
                <a:spcPts val="0"/>
              </a:spcBef>
              <a:spcAft>
                <a:spcPts val="0"/>
              </a:spcAft>
              <a:buSzPts val="4600"/>
              <a:buChar char="•"/>
            </a:pPr>
            <a:r>
              <a:rPr lang="es-MX" sz="40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Los arreglos (arrays) son variables del mismo tipo de dato que tienen el mismo nombre y que se distinguen y referencian por un índice.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Google Shape;1058;p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230" y="225287"/>
            <a:ext cx="9059539" cy="64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783" y="808074"/>
            <a:ext cx="8840434" cy="481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6"/>
          <p:cNvSpPr txBox="1"/>
          <p:nvPr>
            <p:ph type="title"/>
          </p:nvPr>
        </p:nvSpPr>
        <p:spPr>
          <a:xfrm>
            <a:off x="1251678" y="382385"/>
            <a:ext cx="10178322" cy="85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s-MX"/>
              <a:t>BUSCAR </a:t>
            </a:r>
            <a:endParaRPr/>
          </a:p>
        </p:txBody>
      </p:sp>
      <p:sp>
        <p:nvSpPr>
          <p:cNvPr id="1069" name="Google Shape;1069;p106"/>
          <p:cNvSpPr txBox="1"/>
          <p:nvPr>
            <p:ph idx="1" type="body"/>
          </p:nvPr>
        </p:nvSpPr>
        <p:spPr>
          <a:xfrm>
            <a:off x="1251678" y="1232452"/>
            <a:ext cx="10178322" cy="547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Struct nodo*buscarLista(struct nodo*primero, int x)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{ struct nodo* aux;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if primero==NULL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printf (“Lista vacia”);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 aux=primero;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 while (aux!=NULL)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If (aux-&gt;dato==x)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 return (aux);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 aux=aux-&gt;siguiente;</a:t>
            </a:r>
            <a:endParaRPr/>
          </a:p>
          <a:p>
            <a:pPr indent="-113347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s-MX" sz="33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5875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Impact"/>
              <a:buNone/>
            </a:pPr>
            <a:r>
              <a:rPr lang="es-MX" sz="5400"/>
              <a:t>INSERTAR</a:t>
            </a:r>
            <a:endParaRPr sz="5400"/>
          </a:p>
        </p:txBody>
      </p:sp>
      <p:sp>
        <p:nvSpPr>
          <p:cNvPr id="1075" name="Google Shape;1075;p107"/>
          <p:cNvSpPr txBox="1"/>
          <p:nvPr>
            <p:ph idx="1" type="body"/>
          </p:nvPr>
        </p:nvSpPr>
        <p:spPr>
          <a:xfrm>
            <a:off x="1251678" y="1258957"/>
            <a:ext cx="10178322" cy="5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void InsertarCabezaLista (struct nodo* cabeza, int entrada)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{struct nodo *nuevo 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nuevo = (struct nodo*)malloc(sizeof(struct nodo)); / * asigna nuevo nodo * /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nuevo -&gt; dato = entrada; / * pone elemento en nuevo * /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nuevo -&gt; siguiente = cabeza; / * enlaza nuevo nodo al frente de la lista*/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cabeza = nuevo; / * mueve puntero cabeza y apunta al nuevo nodo * /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/>
              <a:t>MENCIONA UNA CARACTERISTICA EN COMUN DE UN ARREGLO Y UNA LISTA ENLAZADA?</a:t>
            </a:r>
            <a:endParaRPr/>
          </a:p>
        </p:txBody>
      </p:sp>
      <p:sp>
        <p:nvSpPr>
          <p:cNvPr id="1081" name="Google Shape;1081;p108"/>
          <p:cNvSpPr txBox="1"/>
          <p:nvPr>
            <p:ph idx="1" type="body"/>
          </p:nvPr>
        </p:nvSpPr>
        <p:spPr>
          <a:xfrm>
            <a:off x="1451579" y="2015731"/>
            <a:ext cx="9603275" cy="41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ill Sans"/>
              <a:buChar char="•"/>
            </a:pPr>
            <a:r>
              <a:rPr b="1" lang="es-MX" sz="3800"/>
              <a:t>Los elementos tienen un orden y se pueden acceder mediante su posición</a:t>
            </a:r>
            <a:endParaRPr/>
          </a:p>
          <a:p>
            <a:pPr indent="-241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ill Sans"/>
              <a:buChar char="•"/>
            </a:pPr>
            <a:r>
              <a:rPr b="1" lang="es-MX" sz="3800">
                <a:solidFill>
                  <a:schemeClr val="dk2"/>
                </a:solidFill>
              </a:rPr>
              <a:t> Los elementos se pueden recorrer usando un ciclo for.</a:t>
            </a:r>
            <a:endParaRPr/>
          </a:p>
          <a:p>
            <a:pPr indent="-241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ill Sans"/>
              <a:buChar char="•"/>
            </a:pPr>
            <a:r>
              <a:rPr b="1" lang="es-MX" sz="3800"/>
              <a:t> Son ocupados con el mismo tipo de dato</a:t>
            </a:r>
            <a:endParaRPr b="1"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7"/>
          <p:cNvSpPr txBox="1"/>
          <p:nvPr>
            <p:ph type="title"/>
          </p:nvPr>
        </p:nvSpPr>
        <p:spPr>
          <a:xfrm>
            <a:off x="1295402" y="642498"/>
            <a:ext cx="9601196" cy="859731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b="1" lang="es-MX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CARACTERISTICAS</a:t>
            </a:r>
            <a:endParaRPr b="1"/>
          </a:p>
        </p:txBody>
      </p:sp>
      <p:sp>
        <p:nvSpPr>
          <p:cNvPr id="957" name="Google Shape;957;p87"/>
          <p:cNvSpPr txBox="1"/>
          <p:nvPr>
            <p:ph idx="1" type="body"/>
          </p:nvPr>
        </p:nvSpPr>
        <p:spPr>
          <a:xfrm>
            <a:off x="1295402" y="1398934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4140"/>
              <a:buChar char="•"/>
            </a:pPr>
            <a:r>
              <a:rPr lang="es-MX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Tienen un mismo nombre de variable que representa a todos los elementos.</a:t>
            </a:r>
            <a:endParaRPr/>
          </a:p>
          <a:p>
            <a:pPr indent="-285750" lvl="0" marL="285750" rtl="0" algn="ctr">
              <a:spcBef>
                <a:spcPts val="1320"/>
              </a:spcBef>
              <a:spcAft>
                <a:spcPts val="0"/>
              </a:spcAft>
              <a:buSzPts val="4140"/>
              <a:buChar char="•"/>
            </a:pPr>
            <a:r>
              <a:rPr lang="es-MX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hacer referencia tienen índice que especifica el lugar que ocupa </a:t>
            </a:r>
            <a:endParaRPr/>
          </a:p>
          <a:p>
            <a:pPr indent="-285750" lvl="0" marL="285750" rtl="0" algn="ctr">
              <a:spcBef>
                <a:spcPts val="1320"/>
              </a:spcBef>
              <a:spcAft>
                <a:spcPts val="0"/>
              </a:spcAft>
              <a:buSzPts val="4140"/>
              <a:buChar char="•"/>
            </a:pPr>
            <a:r>
              <a:rPr lang="es-MX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El tamaño del arreglo debe ser conocido en tiempo de compilación. </a:t>
            </a:r>
            <a:endParaRPr/>
          </a:p>
          <a:p>
            <a:pPr indent="-285750" lvl="0" marL="285750" rtl="0" algn="ctr">
              <a:spcBef>
                <a:spcPts val="1320"/>
              </a:spcBef>
              <a:spcAft>
                <a:spcPts val="0"/>
              </a:spcAft>
              <a:buSzPts val="4140"/>
              <a:buChar char="•"/>
            </a:pPr>
            <a:r>
              <a:rPr lang="es-MX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Todos los elementos son del mismo tipo.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8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es-MX" sz="4800"/>
              <a:t>Ventajas y Desventajas</a:t>
            </a:r>
            <a:endParaRPr sz="4800"/>
          </a:p>
        </p:txBody>
      </p:sp>
      <p:sp>
        <p:nvSpPr>
          <p:cNvPr id="963" name="Google Shape;963;p88"/>
          <p:cNvSpPr txBox="1"/>
          <p:nvPr>
            <p:ph idx="1" type="body"/>
          </p:nvPr>
        </p:nvSpPr>
        <p:spPr>
          <a:xfrm>
            <a:off x="4611189" y="222069"/>
            <a:ext cx="7341325" cy="6518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9999"/>
              <a:buNone/>
            </a:pPr>
            <a:r>
              <a:rPr b="1" lang="es-MX" sz="3100">
                <a:latin typeface="Arial"/>
                <a:ea typeface="Arial"/>
                <a:cs typeface="Arial"/>
                <a:sym typeface="Arial"/>
              </a:rPr>
              <a:t>VENTAJAS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0000"/>
              <a:buNone/>
            </a:pPr>
            <a:r>
              <a:rPr lang="es-MX" sz="3000">
                <a:latin typeface="Arial"/>
                <a:ea typeface="Arial"/>
                <a:cs typeface="Arial"/>
                <a:sym typeface="Arial"/>
              </a:rPr>
              <a:t>1. Puedes definir su tamaño de acuerdo a la necesidad </a:t>
            </a:r>
            <a:br>
              <a:rPr lang="es-MX" sz="3000">
                <a:latin typeface="Arial"/>
                <a:ea typeface="Arial"/>
                <a:cs typeface="Arial"/>
                <a:sym typeface="Arial"/>
              </a:rPr>
            </a:br>
            <a:r>
              <a:rPr lang="es-MX" sz="3000">
                <a:latin typeface="Arial"/>
                <a:ea typeface="Arial"/>
                <a:cs typeface="Arial"/>
                <a:sym typeface="Arial"/>
              </a:rPr>
              <a:t>2. Son almacenados en posiciones contiguas de memoria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10000"/>
              <a:buNone/>
            </a:pPr>
            <a:r>
              <a:rPr lang="es-MX" sz="3000">
                <a:latin typeface="Arial"/>
                <a:ea typeface="Arial"/>
                <a:cs typeface="Arial"/>
                <a:sym typeface="Arial"/>
              </a:rPr>
              <a:t>3. Si conocemos la posición dentro del arreglo del elemento que queremos consultar, la consulta toma un tiempo constante. </a:t>
            </a:r>
            <a:br>
              <a:rPr lang="es-MX">
                <a:latin typeface="Arial"/>
                <a:ea typeface="Arial"/>
                <a:cs typeface="Arial"/>
                <a:sym typeface="Arial"/>
              </a:rPr>
            </a:br>
            <a:br>
              <a:rPr lang="es-MX">
                <a:latin typeface="Arial"/>
                <a:ea typeface="Arial"/>
                <a:cs typeface="Arial"/>
                <a:sym typeface="Arial"/>
              </a:rPr>
            </a:br>
            <a:r>
              <a:rPr b="1" lang="es-MX" sz="3100">
                <a:latin typeface="Arial"/>
                <a:ea typeface="Arial"/>
                <a:cs typeface="Arial"/>
                <a:sym typeface="Arial"/>
              </a:rPr>
              <a:t>DESVENTAJAS </a:t>
            </a:r>
            <a:br>
              <a:rPr lang="es-MX">
                <a:latin typeface="Arial"/>
                <a:ea typeface="Arial"/>
                <a:cs typeface="Arial"/>
                <a:sym typeface="Arial"/>
              </a:rPr>
            </a:br>
            <a:r>
              <a:rPr lang="es-MX" sz="3000">
                <a:latin typeface="Arial"/>
                <a:ea typeface="Arial"/>
                <a:cs typeface="Arial"/>
                <a:sym typeface="Arial"/>
              </a:rPr>
              <a:t>1.Su tamaño es fijo, por lo que si no se conoce de antemano el número máximo de elemento a almacenar pueden ocurrir problemas si el espacio reservado es menor del necesario. </a:t>
            </a:r>
            <a:br>
              <a:rPr lang="es-MX" sz="3000">
                <a:latin typeface="Arial"/>
                <a:ea typeface="Arial"/>
                <a:cs typeface="Arial"/>
                <a:sym typeface="Arial"/>
              </a:rPr>
            </a:br>
            <a:r>
              <a:rPr lang="es-MX" sz="3000">
                <a:latin typeface="Arial"/>
                <a:ea typeface="Arial"/>
                <a:cs typeface="Arial"/>
                <a:sym typeface="Arial"/>
              </a:rPr>
              <a:t>2. Buscar un elemento en un arreglo desordenado es muy lento.</a:t>
            </a:r>
            <a:endParaRPr/>
          </a:p>
          <a:p>
            <a:pPr indent="-121729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9"/>
          <p:cNvSpPr txBox="1"/>
          <p:nvPr>
            <p:ph type="title"/>
          </p:nvPr>
        </p:nvSpPr>
        <p:spPr>
          <a:xfrm>
            <a:off x="1412390" y="647763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s-MX" sz="6000"/>
              <a:t>DECLARACIÓN</a:t>
            </a:r>
            <a:endParaRPr sz="6000"/>
          </a:p>
        </p:txBody>
      </p:sp>
      <p:sp>
        <p:nvSpPr>
          <p:cNvPr id="969" name="Google Shape;969;p89"/>
          <p:cNvSpPr txBox="1"/>
          <p:nvPr>
            <p:ph idx="1" type="body"/>
          </p:nvPr>
        </p:nvSpPr>
        <p:spPr>
          <a:xfrm>
            <a:off x="1005841" y="647763"/>
            <a:ext cx="10715218" cy="568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5400"/>
          </a:p>
          <a:p>
            <a:pPr indent="-342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5400"/>
              <a:buChar char="•"/>
            </a:pPr>
            <a:r>
              <a:rPr lang="es-MX" sz="5400"/>
              <a:t>Tipo_dato </a:t>
            </a:r>
            <a:r>
              <a:rPr b="1" lang="es-MX" sz="5400"/>
              <a:t>nom_arreglo[</a:t>
            </a:r>
            <a:r>
              <a:rPr lang="es-MX" sz="5400"/>
              <a:t>tamaño</a:t>
            </a:r>
            <a:r>
              <a:rPr b="1" lang="es-MX" sz="5400"/>
              <a:t>]</a:t>
            </a:r>
            <a:r>
              <a:rPr lang="es-MX" sz="5400"/>
              <a:t>;</a:t>
            </a:r>
            <a:endParaRPr/>
          </a:p>
          <a:p>
            <a:pPr indent="-279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s-MX" sz="4400"/>
              <a:t>int numeros[]={1,3,34,54}; //su tamaño es 4</a:t>
            </a:r>
            <a:endParaRPr/>
          </a:p>
          <a:p>
            <a:pPr indent="-279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s-MX" sz="4400"/>
              <a:t>char alfabeto[5]={‘A’,’B’,’C’,’D’,’E’};</a:t>
            </a:r>
            <a:endParaRPr/>
          </a:p>
          <a:p>
            <a:pPr indent="-279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s-MX" sz="4400"/>
              <a:t>//arreglo de caracteres de tamaño 5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s-MX"/>
              <a:t>LISTA ENLAZADA </a:t>
            </a:r>
            <a:r>
              <a:rPr lang="es-MX"/>
              <a:t>QUE ES?</a:t>
            </a:r>
            <a:endParaRPr/>
          </a:p>
        </p:txBody>
      </p:sp>
      <p:sp>
        <p:nvSpPr>
          <p:cNvPr id="975" name="Google Shape;975;p90"/>
          <p:cNvSpPr txBox="1"/>
          <p:nvPr>
            <p:ph idx="1" type="body"/>
          </p:nvPr>
        </p:nvSpPr>
        <p:spPr>
          <a:xfrm>
            <a:off x="1295402" y="2233747"/>
            <a:ext cx="9601196" cy="3814354"/>
          </a:xfrm>
          <a:prstGeom prst="rect">
            <a:avLst/>
          </a:prstGeom>
          <a:gradFill>
            <a:gsLst>
              <a:gs pos="0">
                <a:srgbClr val="F3E6CF"/>
              </a:gs>
              <a:gs pos="100000">
                <a:srgbClr val="E4C380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705" lvl="0" marL="285750" rtl="0" algn="l">
              <a:spcBef>
                <a:spcPts val="0"/>
              </a:spcBef>
              <a:spcAft>
                <a:spcPts val="0"/>
              </a:spcAft>
              <a:buSzPts val="4830"/>
              <a:buChar char="•"/>
            </a:pPr>
            <a:r>
              <a:rPr lang="es-MX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 lista enlazada es un TDA que nos permite almacenar datos de una forma organizada, al igual que los vectores pero, a diferencia de estos, esta estructura es dinámica, por lo que no tenemos que saber los elementos que puede contener.</a:t>
            </a:r>
            <a:endParaRPr/>
          </a:p>
          <a:p>
            <a:pPr indent="-183515" lvl="0" marL="28575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1"/>
          <p:cNvSpPr txBox="1"/>
          <p:nvPr>
            <p:ph idx="1" type="body"/>
          </p:nvPr>
        </p:nvSpPr>
        <p:spPr>
          <a:xfrm>
            <a:off x="1295401" y="1358538"/>
            <a:ext cx="9601196" cy="385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368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Cada uno de sus nodos apunta a otro nodo formando una cadena de datos</a:t>
            </a:r>
            <a:endParaRPr/>
          </a:p>
          <a:p>
            <a:pPr indent="-285750" lvl="0" marL="285750" rtl="0" algn="just">
              <a:spcBef>
                <a:spcPts val="1240"/>
              </a:spcBef>
              <a:spcAft>
                <a:spcPts val="0"/>
              </a:spcAft>
              <a:buSzPts val="3680"/>
              <a:buChar char="•"/>
            </a:pPr>
            <a:r>
              <a:rPr lang="es-MX" sz="3200">
                <a:solidFill>
                  <a:srgbClr val="335375"/>
                </a:solidFill>
                <a:latin typeface="Arial"/>
                <a:ea typeface="Arial"/>
                <a:cs typeface="Arial"/>
                <a:sym typeface="Arial"/>
              </a:rPr>
              <a:t>No tienen un índice por lo que al buscar un elemento es necesario recorrer toda la lista</a:t>
            </a:r>
            <a:endParaRPr/>
          </a:p>
          <a:p>
            <a:pPr indent="-285750" lvl="0" marL="285750" rtl="0" algn="just">
              <a:spcBef>
                <a:spcPts val="1240"/>
              </a:spcBef>
              <a:spcAft>
                <a:spcPts val="0"/>
              </a:spcAft>
              <a:buSzPts val="368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Su posición en los sectores de memoria es desordenada</a:t>
            </a:r>
            <a:endParaRPr/>
          </a:p>
          <a:p>
            <a:pPr indent="-285750" lvl="0" marL="285750" rtl="0" algn="just">
              <a:spcBef>
                <a:spcPts val="1240"/>
              </a:spcBef>
              <a:spcAft>
                <a:spcPts val="0"/>
              </a:spcAft>
              <a:buSzPts val="3680"/>
              <a:buChar char="•"/>
            </a:pPr>
            <a:r>
              <a:rPr lang="es-MX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 es necesario saber cuantos elementos entraran en la lista porque es infinita</a:t>
            </a:r>
            <a:endParaRPr/>
          </a:p>
          <a:p>
            <a:pPr indent="-110490" lvl="0" marL="285750" rtl="0" algn="just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sp>
        <p:nvSpPr>
          <p:cNvPr id="981" name="Google Shape;981;p91"/>
          <p:cNvSpPr txBox="1"/>
          <p:nvPr>
            <p:ph type="title"/>
          </p:nvPr>
        </p:nvSpPr>
        <p:spPr>
          <a:xfrm>
            <a:off x="1295401" y="747002"/>
            <a:ext cx="9601196" cy="611536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aramond"/>
              <a:buNone/>
            </a:pPr>
            <a:r>
              <a:rPr b="1" lang="es-MX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CARACTERISTICAS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9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s-MX"/>
              <a:t>Ventajas y Desventajas</a:t>
            </a:r>
            <a:endParaRPr/>
          </a:p>
        </p:txBody>
      </p:sp>
      <p:sp>
        <p:nvSpPr>
          <p:cNvPr id="987" name="Google Shape;987;p92"/>
          <p:cNvSpPr txBox="1"/>
          <p:nvPr>
            <p:ph idx="1" type="body"/>
          </p:nvPr>
        </p:nvSpPr>
        <p:spPr>
          <a:xfrm>
            <a:off x="4519749" y="274321"/>
            <a:ext cx="7315200" cy="645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60"/>
              <a:buChar char="▪"/>
            </a:pPr>
            <a:r>
              <a:rPr b="1" lang="es-MX" sz="2600"/>
              <a:t>VENTAJAS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60"/>
              <a:buChar char="▪"/>
            </a:pPr>
            <a:r>
              <a:rPr lang="es-MX" sz="2600"/>
              <a:t>los elementos se pueden  insertar en una lista indefinidamente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60"/>
              <a:buChar char="▪"/>
            </a:pPr>
            <a:r>
              <a:rPr lang="es-MX" sz="2600"/>
              <a:t>Tiene diferentes tipos de clasificación</a:t>
            </a:r>
            <a:endParaRPr sz="26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60"/>
              <a:buChar char="▪"/>
            </a:pPr>
            <a:r>
              <a:rPr b="1" lang="es-MX" sz="2600"/>
              <a:t>DESVENTAJAS </a:t>
            </a:r>
            <a:endParaRPr b="1" sz="26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60"/>
              <a:buChar char="▪"/>
            </a:pPr>
            <a:r>
              <a:rPr lang="es-MX" sz="2600"/>
              <a:t>Las listas son de acceso secuencial y solo pueden ser  recorridas e una sola dirección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Arial"/>
              <a:buChar char="•"/>
            </a:pPr>
            <a:r>
              <a:rPr lang="es-MX" sz="2600"/>
              <a:t>El acceso secuencial  es mas lento en las listas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Arial"/>
              <a:buChar char="•"/>
            </a:pPr>
            <a:r>
              <a:rPr lang="es-MX" sz="2600"/>
              <a:t>Puede resultar lento asignar memoria para cada nuevo elemento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3"/>
          <p:cNvSpPr txBox="1"/>
          <p:nvPr>
            <p:ph type="title"/>
          </p:nvPr>
        </p:nvSpPr>
        <p:spPr>
          <a:xfrm>
            <a:off x="1738413" y="309090"/>
            <a:ext cx="7235770" cy="1153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s-MX" sz="4400"/>
              <a:t>SIMILITUDES Y DIFERENCIAS</a:t>
            </a:r>
            <a:endParaRPr sz="4400"/>
          </a:p>
        </p:txBody>
      </p:sp>
      <p:sp>
        <p:nvSpPr>
          <p:cNvPr id="993" name="Google Shape;993;p93"/>
          <p:cNvSpPr txBox="1"/>
          <p:nvPr>
            <p:ph idx="1" type="body"/>
          </p:nvPr>
        </p:nvSpPr>
        <p:spPr>
          <a:xfrm>
            <a:off x="822960" y="1877301"/>
            <a:ext cx="10515600" cy="4678204"/>
          </a:xfrm>
          <a:prstGeom prst="rect">
            <a:avLst/>
          </a:prstGeom>
          <a:gradFill>
            <a:gsLst>
              <a:gs pos="0">
                <a:srgbClr val="F3A04B"/>
              </a:gs>
              <a:gs pos="50000">
                <a:srgbClr val="FA9509"/>
              </a:gs>
              <a:gs pos="100000">
                <a:srgbClr val="E685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 similitudes son: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s-MX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 elementos tienen un orden y se pueden acceder  	mediante su posición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s-MX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 elementos se pueden recorrer usando un ciclo for.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s-MX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Son ocupados con el mismo tipo de dato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embargo los arreglos tienen algunas restricciones: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s-MX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general, el tamaño del arreglo es fijo (no van creciendo 	dinámicamente como las listas),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s-MX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ocupan principalmente para almacenar datos numéricos.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po de madera">
  <a:themeElements>
    <a:clrScheme name="Tipo de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stintivo">
  <a:themeElements>
    <a:clrScheme name="Distintivo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rgánico">
  <a:themeElements>
    <a:clrScheme name="Orgánico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