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88" r:id="rId10"/>
    <p:sldId id="290" r:id="rId11"/>
    <p:sldId id="289" r:id="rId12"/>
    <p:sldId id="280" r:id="rId13"/>
    <p:sldId id="277" r:id="rId14"/>
    <p:sldId id="281" r:id="rId15"/>
    <p:sldId id="257" r:id="rId16"/>
    <p:sldId id="282" r:id="rId17"/>
    <p:sldId id="283" r:id="rId18"/>
    <p:sldId id="284" r:id="rId19"/>
    <p:sldId id="285" r:id="rId20"/>
    <p:sldId id="286" r:id="rId21"/>
    <p:sldId id="287" r:id="rId22"/>
    <p:sldId id="304" r:id="rId23"/>
    <p:sldId id="271" r:id="rId24"/>
    <p:sldId id="303" r:id="rId25"/>
    <p:sldId id="301" r:id="rId26"/>
    <p:sldId id="261" r:id="rId27"/>
    <p:sldId id="260" r:id="rId28"/>
    <p:sldId id="279" r:id="rId29"/>
    <p:sldId id="272" r:id="rId30"/>
    <p:sldId id="302" r:id="rId31"/>
    <p:sldId id="300" r:id="rId32"/>
    <p:sldId id="299" r:id="rId33"/>
    <p:sldId id="274" r:id="rId34"/>
    <p:sldId id="275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44" autoAdjust="0"/>
  </p:normalViewPr>
  <p:slideViewPr>
    <p:cSldViewPr snapToGrid="0">
      <p:cViewPr>
        <p:scale>
          <a:sx n="91" d="100"/>
          <a:sy n="91" d="100"/>
        </p:scale>
        <p:origin x="370" y="-235"/>
      </p:cViewPr>
      <p:guideLst/>
    </p:cSldViewPr>
  </p:slideViewPr>
  <p:outlineViewPr>
    <p:cViewPr>
      <p:scale>
        <a:sx n="33" d="100"/>
        <a:sy n="33" d="100"/>
      </p:scale>
      <p:origin x="0" y="-51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1378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5EF46-E149-4081-B08C-CC19D9CB371A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8D5E8-A220-4A32-B4AF-26087BB63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17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33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66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76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013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9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582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764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146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72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552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56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040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511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1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4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52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2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58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89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31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1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8D5E8-A220-4A32-B4AF-26087BB6387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65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40548-3D23-42BC-BA71-AF85E984C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D40CC3-EC52-4313-AF72-02CC99B0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2AE7E-4FCE-442D-A012-EFEFCD38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12C91-E933-4943-8861-74905917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6CF805-890D-4899-A5BB-AC5547CA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5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6CDEE-3756-4245-B022-4E61725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C400B1-E01F-4AEF-B04E-2409F48C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273DF0-E7EE-41D5-89CB-2CD93098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00FE4-8B05-48FE-A1F9-F1A022C6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E948B-807D-4569-81B7-3A2F7CAB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96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843836-E891-4999-BEBC-AE6A1C1CB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0E9E15-81C9-4635-900E-382E4DBAE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26C5F-E7F9-4B27-A27C-2F6FB946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39EB-12A3-4A71-8A3E-24814304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5260C-1C76-4BF1-AAE2-4B3BA56A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1C50F-6B87-4913-B50A-16729FA9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38C9B-B0CF-4E39-8E3B-30F1B592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CEBC3-30E9-49E6-84CC-8236F80E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18921-BF8B-4BDE-9545-1870CAFF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EB5CBD-E206-41F9-8BAC-FA2FD6C1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A4E39-FC49-4847-AF1F-C36D1440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D91E8E-183E-451E-8690-B13F87D1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F052D-542A-4890-9FC2-98C349C8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E09038-FD68-4345-AF0B-BEC707A6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25615-7AF6-45D3-975F-2811671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60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5AA0A-DA2C-4DE0-84A3-11A7DDFE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6C96AC-772B-4F5D-BAE8-F42375660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EC2AB9-FED3-4017-A80D-C52F2993B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8AAE2F-A7EE-436C-8E98-508200C6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93F0DE-91A5-4450-BF05-8AA21E3F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20F759-6037-4EF9-A5F6-99777C23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6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AE2EF-CF68-4EDE-94DE-2E3036F7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CFDA52-BFAF-4CA6-8CE7-DE7E2EE94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AFBF43-F345-4559-8E41-8B6F2E9D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209BE6-C13D-494F-AC70-FA66E1709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083C1B-D279-46B2-AE80-FD93A909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92A071-C44A-48A5-98E3-C739E445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217A2D-1660-4153-B904-7E0C9008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B07176-565E-4CDC-A2A1-00A0B5E3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60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55C0A-1619-4923-8055-FA06F60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574823-A869-4B10-86AA-3766B101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E7803F-5E49-4F58-BEA3-19A414A9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716861-7DD2-4E7D-9C30-0BAF9292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3972C2-02C5-4F48-8A53-B082FC14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6075A2-01F0-4304-82B6-9AE366AB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E675C9-BC9B-4C83-B66A-F8AD0DC1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5A0C8-E04E-4079-8EA5-F820824E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A32AC-5806-48E7-AE34-DD36A474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B81CE1-C995-49D4-AACC-31A9B8595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9DE500-FB04-4DAA-9BF8-B29286B0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0BA764-08B2-4E85-B28D-74ADD9EC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987435-77AD-45B2-95C3-848926E7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8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E7F70-5E47-41EA-9450-79E3734B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66CB9E-FA40-421C-B823-F29709994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51D1FE-C042-4882-BD70-EE54BFD83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F9914D-7119-41FE-8DD4-631C46E9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F23AE8-4452-4568-8A38-9B659709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F876D2-AADE-4678-8B04-586FBF82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80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07D450-49B0-4357-A31F-0DCE4474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29F4F6-260D-4943-9243-025BC94CA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5951D-F74C-48B2-B794-2484A8C19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8F4E6-BAC5-4AAA-A260-851EFC79A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EC82C2-31B7-4B66-9610-68CBD7923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9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tudio.google.com/u/0/reporting/1ZGxDuxrj63pMk%20tl28qfzYMt2H6XOYUIn/page/JhUs?s=kiNO4jzXEJI&amp;utm_source=Fac%20ebook_PicSe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D5EE4-5912-48DE-9A66-D1F95DE1C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8163" y="1214438"/>
            <a:ext cx="13268325" cy="2387600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latin typeface="Taipei Sans TC Beta" pitchFamily="2" charset="-120"/>
                <a:ea typeface="Taipei Sans TC Beta" pitchFamily="2" charset="-120"/>
              </a:rPr>
              <a:t>從論壇分析台灣人對反送中的討論度</a:t>
            </a:r>
          </a:p>
        </p:txBody>
      </p:sp>
    </p:spTree>
    <p:extLst>
      <p:ext uri="{BB962C8B-B14F-4D97-AF65-F5344CB8AC3E}">
        <p14:creationId xmlns:p14="http://schemas.microsoft.com/office/powerpoint/2010/main" val="301911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E7E8996-1CEB-4EEB-B214-B0667DD9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25" y="-44545"/>
            <a:ext cx="7972927" cy="70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3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E25F8DF-7BC6-46A7-852F-DBF82E20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938" y="-114906"/>
            <a:ext cx="8319536" cy="7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5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630793B-9BEE-4856-A87A-E133A0FC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6" y="0"/>
            <a:ext cx="9579077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A7E0C5-48CB-44E4-9327-862FE477B15C}"/>
              </a:ext>
            </a:extLst>
          </p:cNvPr>
          <p:cNvSpPr txBox="1"/>
          <p:nvPr/>
        </p:nvSpPr>
        <p:spPr>
          <a:xfrm>
            <a:off x="10318559" y="2998113"/>
            <a:ext cx="15861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aipei Sans TC Beta" pitchFamily="2" charset="-120"/>
                <a:ea typeface="Taipei Sans TC Beta" pitchFamily="2" charset="-120"/>
              </a:rPr>
              <a:t>Excerpt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68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3C2479BF-7DED-4F7E-A72A-A9D862F4E105}"/>
              </a:ext>
            </a:extLst>
          </p:cNvPr>
          <p:cNvSpPr txBox="1"/>
          <p:nvPr/>
        </p:nvSpPr>
        <p:spPr>
          <a:xfrm>
            <a:off x="10318559" y="2998113"/>
            <a:ext cx="15861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>
                <a:latin typeface="Taipei Sans TC Beta" pitchFamily="2" charset="-120"/>
                <a:ea typeface="Taipei Sans TC Beta" pitchFamily="2" charset="-120"/>
              </a:rPr>
              <a:t>Excerpt</a:t>
            </a:r>
            <a:endParaRPr lang="en-US" altLang="zh-TW" sz="2800" dirty="0">
              <a:latin typeface="Taipei Sans TC Beta" pitchFamily="2" charset="-120"/>
              <a:ea typeface="Taipei Sans TC Beta" pitchFamily="2" charset="-120"/>
            </a:endParaRP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682FA27-C895-40BF-A27D-2A92FB6878F9}"/>
              </a:ext>
            </a:extLst>
          </p:cNvPr>
          <p:cNvSpPr txBox="1"/>
          <p:nvPr/>
        </p:nvSpPr>
        <p:spPr>
          <a:xfrm>
            <a:off x="10337942" y="2967335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>
              <a:latin typeface="Taipei Sans TC Beta Light" pitchFamily="2" charset="-120"/>
              <a:ea typeface="Taipei Sans TC Beta Light" pitchFamily="2" charset="-120"/>
            </a:endParaRPr>
          </a:p>
          <a:p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0B9488-5F5B-43C9-B177-F52A60D4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" y="0"/>
            <a:ext cx="9544414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E69B75F-05B8-456F-AF4B-995E2431789D}"/>
              </a:ext>
            </a:extLst>
          </p:cNvPr>
          <p:cNvSpPr txBox="1"/>
          <p:nvPr/>
        </p:nvSpPr>
        <p:spPr>
          <a:xfrm>
            <a:off x="1397793" y="1542445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6/9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13AFB7-FACD-4341-B65B-65012FB9F595}"/>
              </a:ext>
            </a:extLst>
          </p:cNvPr>
          <p:cNvSpPr txBox="1"/>
          <p:nvPr/>
        </p:nvSpPr>
        <p:spPr>
          <a:xfrm>
            <a:off x="2830285" y="805542"/>
            <a:ext cx="355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9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日遊行示威。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0118E1-C666-409B-99BC-36F21208607A}"/>
              </a:ext>
            </a:extLst>
          </p:cNvPr>
          <p:cNvSpPr txBox="1"/>
          <p:nvPr/>
        </p:nvSpPr>
        <p:spPr>
          <a:xfrm>
            <a:off x="1595437" y="310691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6/12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F81862-7E64-4AE6-8DDC-09F3D16B615C}"/>
              </a:ext>
            </a:extLst>
          </p:cNvPr>
          <p:cNvSpPr txBox="1"/>
          <p:nvPr/>
        </p:nvSpPr>
        <p:spPr>
          <a:xfrm>
            <a:off x="3391187" y="266570"/>
            <a:ext cx="49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計劃在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12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日將草案直接提交在香港立法會大會如期二讀</a:t>
            </a:r>
            <a:endParaRPr lang="en-US" altLang="zh-TW" sz="2800" b="1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12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日佔領立法會附近道路。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F3786A-D733-4307-AA39-D545034CB798}"/>
              </a:ext>
            </a:extLst>
          </p:cNvPr>
          <p:cNvSpPr txBox="1"/>
          <p:nvPr/>
        </p:nvSpPr>
        <p:spPr>
          <a:xfrm>
            <a:off x="2188020" y="3290529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6/15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8E93D5-CE74-451D-873E-9A32A0CF0243}"/>
              </a:ext>
            </a:extLst>
          </p:cNvPr>
          <p:cNvSpPr txBox="1"/>
          <p:nvPr/>
        </p:nvSpPr>
        <p:spPr>
          <a:xfrm>
            <a:off x="2887800" y="1019225"/>
            <a:ext cx="499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15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日政府宣告暫緩修例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3F9F25-B11A-452D-9B8B-81EAC0F12090}"/>
              </a:ext>
            </a:extLst>
          </p:cNvPr>
          <p:cNvSpPr txBox="1"/>
          <p:nvPr/>
        </p:nvSpPr>
        <p:spPr>
          <a:xfrm>
            <a:off x="2642823" y="2622639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6/16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882754-AFEB-4EC6-A310-A532785E7672}"/>
              </a:ext>
            </a:extLst>
          </p:cNvPr>
          <p:cNvSpPr txBox="1"/>
          <p:nvPr/>
        </p:nvSpPr>
        <p:spPr>
          <a:xfrm>
            <a:off x="2573782" y="428187"/>
            <a:ext cx="5374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日爆發比同月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9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</a:t>
            </a:r>
            <a:endParaRPr lang="en-US" altLang="zh-TW" sz="2800" b="1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更大規模的示威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DE23BA-CBD7-4240-9A98-93501B2D0856}"/>
              </a:ext>
            </a:extLst>
          </p:cNvPr>
          <p:cNvSpPr txBox="1"/>
          <p:nvPr/>
        </p:nvSpPr>
        <p:spPr>
          <a:xfrm>
            <a:off x="3224528" y="4297246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6/21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CE28E10-29B6-4CB6-9CF4-08FFB6665203}"/>
              </a:ext>
            </a:extLst>
          </p:cNvPr>
          <p:cNvSpPr txBox="1"/>
          <p:nvPr/>
        </p:nvSpPr>
        <p:spPr>
          <a:xfrm>
            <a:off x="3568575" y="1270504"/>
            <a:ext cx="499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6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21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日示威者圍堵警察總部。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C1AF7CC-366E-496D-9722-4F8C7C1E81E2}"/>
              </a:ext>
            </a:extLst>
          </p:cNvPr>
          <p:cNvSpPr txBox="1"/>
          <p:nvPr/>
        </p:nvSpPr>
        <p:spPr>
          <a:xfrm>
            <a:off x="4672061" y="2809836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7/1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586D3DA-1814-4F7F-8110-53CAD41BD93D}"/>
              </a:ext>
            </a:extLst>
          </p:cNvPr>
          <p:cNvSpPr txBox="1"/>
          <p:nvPr/>
        </p:nvSpPr>
        <p:spPr>
          <a:xfrm>
            <a:off x="3149777" y="495357"/>
            <a:ext cx="4996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7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日第三次大型遊行過後的晚上，示威者強撞立法會大門，佔領、毀壞、塗鴉立法會，被政府斥為暴徒，對政府不利的輿論稍歇。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470FE3F-B32B-4B4B-894D-E51F23F3F768}"/>
              </a:ext>
            </a:extLst>
          </p:cNvPr>
          <p:cNvSpPr txBox="1"/>
          <p:nvPr/>
        </p:nvSpPr>
        <p:spPr>
          <a:xfrm>
            <a:off x="7189882" y="4200224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7/21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E8005B-1CA5-41A8-BFFD-3AF78588D560}"/>
              </a:ext>
            </a:extLst>
          </p:cNvPr>
          <p:cNvSpPr txBox="1"/>
          <p:nvPr/>
        </p:nvSpPr>
        <p:spPr>
          <a:xfrm>
            <a:off x="2536629" y="391192"/>
            <a:ext cx="6285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7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21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日，超過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43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萬的反送中示威者，在「包圍中聯辦」的行動中，以及港島西環一帶，遭到香港警察以催淚瓦斯與橡膠子彈強力鎮壓</a:t>
            </a:r>
            <a:endParaRPr lang="zh-TW" altLang="en-US" sz="4000" b="1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B6F5401-14BD-4615-8056-FF50449CD961}"/>
              </a:ext>
            </a:extLst>
          </p:cNvPr>
          <p:cNvSpPr txBox="1"/>
          <p:nvPr/>
        </p:nvSpPr>
        <p:spPr>
          <a:xfrm>
            <a:off x="7973993" y="2292573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aipei Sans TC Beta Light" pitchFamily="2" charset="-120"/>
                <a:ea typeface="Taipei Sans TC Beta Light" pitchFamily="2" charset="-120"/>
              </a:rPr>
              <a:t>7/22</a:t>
            </a:r>
            <a:endParaRPr lang="zh-TW" alt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8444A7E-7B83-4BFA-A902-7B3BC998D801}"/>
              </a:ext>
            </a:extLst>
          </p:cNvPr>
          <p:cNvSpPr txBox="1"/>
          <p:nvPr/>
        </p:nvSpPr>
        <p:spPr>
          <a:xfrm>
            <a:off x="3224528" y="1235933"/>
            <a:ext cx="6285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7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月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22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日元朗「白衣黑幫」無差別行兇，</a:t>
            </a:r>
            <a:r>
              <a:rPr lang="en-US" altLang="zh-TW" sz="2800" b="1" dirty="0">
                <a:latin typeface="Taipei Sans TC Beta Light" pitchFamily="2" charset="-120"/>
                <a:ea typeface="Taipei Sans TC Beta Light" pitchFamily="2" charset="-120"/>
              </a:rPr>
              <a:t>1</a:t>
            </a:r>
            <a:r>
              <a:rPr lang="zh-TW" altLang="en-US" sz="2800" b="1" dirty="0">
                <a:latin typeface="Taipei Sans TC Beta Light" pitchFamily="2" charset="-120"/>
                <a:ea typeface="Taipei Sans TC Beta Light" pitchFamily="2" charset="-120"/>
              </a:rPr>
              <a:t>市民命危</a:t>
            </a:r>
            <a:endParaRPr lang="zh-TW" altLang="en-US" sz="4000" b="1" dirty="0">
              <a:latin typeface="Taipei Sans TC Beta Light" pitchFamily="2" charset="-12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440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10" grpId="0"/>
      <p:bldP spid="10" grpId="1"/>
      <p:bldP spid="13" grpId="0"/>
      <p:bldP spid="14" grpId="0"/>
      <p:bldP spid="14" grpId="1"/>
      <p:bldP spid="15" grpId="0"/>
      <p:bldP spid="16" grpId="0"/>
      <p:bldP spid="16" grpId="1"/>
      <p:bldP spid="17" grpId="0"/>
      <p:bldP spid="19" grpId="0"/>
      <p:bldP spid="19" grpId="1"/>
      <p:bldP spid="20" grpId="0"/>
      <p:bldP spid="21" grpId="0"/>
      <p:bldP spid="21" grpId="1"/>
      <p:bldP spid="22" grpId="0"/>
      <p:bldP spid="24" grpId="0"/>
      <p:bldP spid="24" grpId="1"/>
      <p:bldP spid="25" grpId="0"/>
      <p:bldP spid="27" grpId="0"/>
      <p:bldP spid="2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26B657-16C9-401E-ABF8-22790AB2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88" y="526883"/>
            <a:ext cx="10389475" cy="53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9F3A-5A45-46C9-B407-610C26CF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91B02-D1BB-4433-A3B4-744EE9E6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804988"/>
            <a:ext cx="10515600" cy="493871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透過爬蟲程式蒐集</a:t>
            </a:r>
            <a:r>
              <a:rPr lang="en-US" altLang="zh-TW" sz="3200" dirty="0">
                <a:latin typeface="Taipei Sans TC Beta" pitchFamily="2" charset="-120"/>
                <a:ea typeface="Taipei Sans TC Beta" pitchFamily="2" charset="-120"/>
              </a:rPr>
              <a:t>PTT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、</a:t>
            </a:r>
            <a:r>
              <a:rPr lang="en-US" altLang="zh-TW" sz="3200" dirty="0" err="1">
                <a:latin typeface="Taipei Sans TC Beta" pitchFamily="2" charset="-120"/>
                <a:ea typeface="Taipei Sans TC Beta" pitchFamily="2" charset="-120"/>
              </a:rPr>
              <a:t>Dcard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兩大論壇從反送中爆發至</a:t>
            </a:r>
            <a:r>
              <a:rPr lang="en-US" altLang="zh-TW" sz="3200" dirty="0">
                <a:latin typeface="Taipei Sans TC Beta" pitchFamily="2" charset="-120"/>
                <a:ea typeface="Taipei Sans TC Beta" pitchFamily="2" charset="-120"/>
              </a:rPr>
              <a:t>7/22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的所有文章</a:t>
            </a:r>
            <a:endParaRPr lang="en-US" altLang="zh-TW" sz="3200" dirty="0">
              <a:latin typeface="Taipei Sans TC Beta" pitchFamily="2" charset="-120"/>
              <a:ea typeface="Taipei Sans TC Beta" pitchFamily="2" charset="-120"/>
            </a:endParaRPr>
          </a:p>
          <a:p>
            <a:endParaRPr lang="en-US" altLang="zh-TW" sz="32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</a:rPr>
              <a:t> 上網找到的輔助資料： </a:t>
            </a:r>
            <a:r>
              <a:rPr lang="zh-TW" altLang="en-US" sz="3200" dirty="0">
                <a:latin typeface="Taipei Sans TC Beta" pitchFamily="2" charset="-120"/>
                <a:ea typeface="Taipei Sans TC Beta" pitchFamily="2" charset="-120"/>
                <a:hlinkClick r:id="rId2"/>
              </a:rPr>
              <a:t>反送中即時社群數據</a:t>
            </a:r>
            <a:br>
              <a:rPr lang="zh-TW" altLang="en-US" dirty="0"/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375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F1334B-6F0F-4AEB-A385-D52E829DA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" y="1355090"/>
            <a:ext cx="10196724" cy="41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15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4167E-8DE2-4438-99A3-144089A7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觀察重點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C47BE4-16DD-4E98-9819-8E070159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憤怒趨勢是否持續增長，代表這議題是否持續發燒</a:t>
            </a:r>
          </a:p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憤怒比率超過</a:t>
            </a:r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5%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表示有潛力，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超過</a:t>
            </a:r>
            <a:r>
              <a:rPr lang="en-US" altLang="zh-TW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10% 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表示很憤怒</a:t>
            </a:r>
            <a:r>
              <a:rPr lang="zh-TW" altLang="en-US" sz="3200" b="1" dirty="0">
                <a:latin typeface="Taipei Sans TC Beta Light" pitchFamily="2" charset="-120"/>
                <a:ea typeface="Taipei Sans TC Beta Light" pitchFamily="2" charset="-120"/>
              </a:rPr>
              <a:t>。</a:t>
            </a:r>
            <a:endParaRPr lang="zh-TW" altLang="en-US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13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087B25D-4D0C-43BC-98C6-06B4303E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42" y="1054100"/>
            <a:ext cx="8775116" cy="41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18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61CB5F7-142D-41DB-8598-16E79FF3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9" y="477202"/>
            <a:ext cx="10949585" cy="52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9F3A-5A45-46C9-B407-610C26CF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問題描述：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台灣人超級健忘</a:t>
            </a:r>
            <a:r>
              <a:rPr lang="en-US" altLang="zh-TW" b="1" dirty="0">
                <a:latin typeface="Taipei Sans TC Beta" pitchFamily="2" charset="-120"/>
                <a:ea typeface="Taipei Sans TC Beta" pitchFamily="2" charset="-120"/>
              </a:rPr>
              <a:t>?</a:t>
            </a:r>
            <a:endParaRPr lang="zh-TW" altLang="en-US" b="1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91B02-D1BB-4433-A3B4-744EE9E6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26" y="2225675"/>
            <a:ext cx="10934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在我們的觀察之下，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大多數的台灣人對於話題的熱度往往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隨著時間便愈趨平淡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無論是之前的統一地溝油事件，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甚至是攸關台灣未來的國際大事也不例外，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所以我們決定來分析近期最大的事件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「香港反送中」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在論壇上的討論度，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是否和我們觀察的一樣，會隨著時間而愈來愈乏人問津。</a:t>
            </a:r>
          </a:p>
        </p:txBody>
      </p:sp>
    </p:spTree>
    <p:extLst>
      <p:ext uri="{BB962C8B-B14F-4D97-AF65-F5344CB8AC3E}">
        <p14:creationId xmlns:p14="http://schemas.microsoft.com/office/powerpoint/2010/main" val="335300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A681FE-BF9E-403F-8207-F5FAB9C38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02" y="1113154"/>
            <a:ext cx="9485595" cy="4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55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11D33E0-E4E7-409A-8B6F-C3EEAE635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405" y="491066"/>
            <a:ext cx="75539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0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3CB5C-9BBC-404C-8844-43F88F24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893" y="276621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如何挑選進行分析屬性</a:t>
            </a:r>
          </a:p>
        </p:txBody>
      </p:sp>
    </p:spTree>
    <p:extLst>
      <p:ext uri="{BB962C8B-B14F-4D97-AF65-F5344CB8AC3E}">
        <p14:creationId xmlns:p14="http://schemas.microsoft.com/office/powerpoint/2010/main" val="1253800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E343143-84C6-457D-92EA-CF2E0FB1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32" y="0"/>
            <a:ext cx="9354792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86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3BD1C-6803-4F3E-8447-3B4EC836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6" y="276621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階段性結果、分析的困難處與如何解決</a:t>
            </a:r>
          </a:p>
        </p:txBody>
      </p:sp>
    </p:spTree>
    <p:extLst>
      <p:ext uri="{BB962C8B-B14F-4D97-AF65-F5344CB8AC3E}">
        <p14:creationId xmlns:p14="http://schemas.microsoft.com/office/powerpoint/2010/main" val="967645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BA282-DC37-4AE3-95B2-01C63BBB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535" y="-120168"/>
            <a:ext cx="10515600" cy="6468501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11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萬八卦版</a:t>
            </a:r>
            <a:r>
              <a:rPr lang="zh-TW" altLang="en-US" sz="3600" strike="dblStrike" dirty="0">
                <a:latin typeface="Taipei Sans TC Beta" pitchFamily="2" charset="-120"/>
                <a:ea typeface="Taipei Sans TC Beta" pitchFamily="2" charset="-120"/>
              </a:rPr>
              <a:t>費雯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文章</a:t>
            </a:r>
            <a:br>
              <a:rPr lang="en-US" altLang="zh-TW" sz="3600" strike="dblStrike" dirty="0">
                <a:latin typeface="Taipei Sans TC Beta" pitchFamily="2" charset="-120"/>
                <a:ea typeface="Taipei Sans TC Beta" pitchFamily="2" charset="-120"/>
              </a:rPr>
            </a:b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可能要爬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8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小時</a:t>
            </a: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PTT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時間戳章問題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0CC9A1-AAAC-4BBF-A2F0-476791DCF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5" y="3051866"/>
            <a:ext cx="6333674" cy="340284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69CB504-6CAC-4421-8082-53B6D4E51F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93"/>
          <a:stretch/>
        </p:blipFill>
        <p:spPr>
          <a:xfrm>
            <a:off x="503375" y="403293"/>
            <a:ext cx="6333674" cy="22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66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A84BA47-F29A-48E6-B599-5A7A635A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028950"/>
            <a:ext cx="95535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99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266207A-F5C2-4A83-91AF-ABFC544B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308297"/>
            <a:ext cx="11048270" cy="62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23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F51EC54-86B8-43C3-A22E-D0583F33D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764" y="409941"/>
            <a:ext cx="7190796" cy="583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23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BEFCA34-E32F-49A6-A616-0AC540DE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6" y="0"/>
            <a:ext cx="841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1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2DD0449-F4CB-4C0E-B0B1-3546852CCCFC}"/>
              </a:ext>
            </a:extLst>
          </p:cNvPr>
          <p:cNvSpPr txBox="1">
            <a:spLocks/>
          </p:cNvSpPr>
          <p:nvPr/>
        </p:nvSpPr>
        <p:spPr>
          <a:xfrm>
            <a:off x="7861294" y="644213"/>
            <a:ext cx="4640882" cy="3208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反送中水深火熱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? </a:t>
            </a:r>
            <a:b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</a:b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沒拿捏好朋友分寸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?</a:t>
            </a:r>
            <a:b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</a:b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高雄發大財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j-cs"/>
              </a:rPr>
              <a:t>?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1595A5-78E9-4269-A3AB-124E9A1B7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" r="-3" b="16809"/>
          <a:stretch/>
        </p:blipFill>
        <p:spPr>
          <a:xfrm>
            <a:off x="1" y="10"/>
            <a:ext cx="3696822" cy="33559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3C25F39-B361-476E-BC93-11057EEA19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40" r="21796" b="2"/>
          <a:stretch/>
        </p:blipFill>
        <p:spPr>
          <a:xfrm>
            <a:off x="3857689" y="10"/>
            <a:ext cx="3696821" cy="33559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77E796-8B1F-4DC5-B90F-214FEAB88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219" r="-1" b="14384"/>
          <a:stretch/>
        </p:blipFill>
        <p:spPr>
          <a:xfrm>
            <a:off x="20" y="3497344"/>
            <a:ext cx="7554490" cy="33606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6583F-F1A7-4F7F-AEED-C1E151048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78378" y="4003046"/>
            <a:ext cx="3383280" cy="0"/>
          </a:xfrm>
          <a:prstGeom prst="line">
            <a:avLst/>
          </a:prstGeom>
          <a:ln w="19050">
            <a:solidFill>
              <a:srgbClr val="B46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89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A3F09D6-C16E-403B-B0EE-D68B6A5C97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" t="-273" r="-2600" b="47644"/>
          <a:stretch/>
        </p:blipFill>
        <p:spPr>
          <a:xfrm>
            <a:off x="485775" y="393123"/>
            <a:ext cx="6667500" cy="60717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B93CC-2ACE-4B75-8941-5D16023FDF74}"/>
              </a:ext>
            </a:extLst>
          </p:cNvPr>
          <p:cNvSpPr txBox="1"/>
          <p:nvPr/>
        </p:nvSpPr>
        <p:spPr>
          <a:xfrm>
            <a:off x="7153275" y="2828834"/>
            <a:ext cx="478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爬了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90000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筆資料</a:t>
            </a:r>
            <a:endParaRPr lang="en-US" altLang="zh-TW" sz="3600" dirty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結果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IP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被</a:t>
            </a:r>
            <a:r>
              <a:rPr lang="en-US" altLang="zh-TW" sz="3600" dirty="0" err="1">
                <a:latin typeface="Taipei Sans TC Beta" pitchFamily="2" charset="-120"/>
                <a:ea typeface="Taipei Sans TC Beta" pitchFamily="2" charset="-120"/>
              </a:rPr>
              <a:t>Dcard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 </a:t>
            </a:r>
            <a: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  <a:t>Ban</a:t>
            </a: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掉</a:t>
            </a:r>
          </a:p>
        </p:txBody>
      </p:sp>
    </p:spTree>
    <p:extLst>
      <p:ext uri="{BB962C8B-B14F-4D97-AF65-F5344CB8AC3E}">
        <p14:creationId xmlns:p14="http://schemas.microsoft.com/office/powerpoint/2010/main" val="2199322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BA282-DC37-4AE3-95B2-01C63BBB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505" y="1727579"/>
            <a:ext cx="10515600" cy="3402841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一開始選太多關鍵字，</a:t>
            </a:r>
            <a:br>
              <a:rPr lang="en-US" altLang="zh-TW" sz="3600" dirty="0">
                <a:latin typeface="Taipei Sans TC Beta" pitchFamily="2" charset="-120"/>
                <a:ea typeface="Taipei Sans TC Beta" pitchFamily="2" charset="-120"/>
              </a:rPr>
            </a:br>
            <a:r>
              <a:rPr lang="zh-TW" altLang="en-US" sz="3600" dirty="0">
                <a:latin typeface="Taipei Sans TC Beta" pitchFamily="2" charset="-120"/>
                <a:ea typeface="Taipei Sans TC Beta" pitchFamily="2" charset="-120"/>
              </a:rPr>
              <a:t>導致資料看起來雜亂。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35743103-59B6-40BF-A9FC-DF03A3199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3" y="1253331"/>
            <a:ext cx="6393996" cy="4351338"/>
          </a:xfrm>
        </p:spPr>
      </p:pic>
    </p:spTree>
    <p:extLst>
      <p:ext uri="{BB962C8B-B14F-4D97-AF65-F5344CB8AC3E}">
        <p14:creationId xmlns:p14="http://schemas.microsoft.com/office/powerpoint/2010/main" val="2002519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B0361-17C1-4B8D-8B94-04915E5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25" y="276621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分析流程</a:t>
            </a:r>
          </a:p>
        </p:txBody>
      </p:sp>
    </p:spTree>
    <p:extLst>
      <p:ext uri="{BB962C8B-B14F-4D97-AF65-F5344CB8AC3E}">
        <p14:creationId xmlns:p14="http://schemas.microsoft.com/office/powerpoint/2010/main" val="53985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5584E46-95FB-46F1-ACD2-169D75B76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6" y="247427"/>
            <a:ext cx="10240963" cy="63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87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57ED6-7BB3-4E46-AA0B-43742150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未來走向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F44DE3-D126-4932-A11C-98CF2B7D0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刺激台灣人思考「一國兩制」是否可行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影響</a:t>
            </a:r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2020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總統大選，台灣社會對中國疑慮加深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對立場強調台灣主體性的蔡英文總統形成政治助力</a:t>
            </a:r>
          </a:p>
        </p:txBody>
      </p:sp>
    </p:spTree>
    <p:extLst>
      <p:ext uri="{BB962C8B-B14F-4D97-AF65-F5344CB8AC3E}">
        <p14:creationId xmlns:p14="http://schemas.microsoft.com/office/powerpoint/2010/main" val="35341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B7E57-A410-4BF1-A439-E6B18516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解決關鍵：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抵制媒體亂象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83690-21D9-403D-A0E0-86D21CE1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前陣子在凱道舉行的「反紅媒遊行」，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以及</a:t>
            </a:r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NCC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開罰中天及東森巨額罰款，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都可以看出台灣的媒體亂象越來越嚴重，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也有很多人已經發現這樣的現象，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媒體可以是第四權，也能是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帶風向的好工具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身為一個受過教育的大學生，我們應該要具備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良好的「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媒體識讀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」能力，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觀賞播報正確、立場中立的新聞台。</a:t>
            </a:r>
          </a:p>
        </p:txBody>
      </p:sp>
    </p:spTree>
    <p:extLst>
      <p:ext uri="{BB962C8B-B14F-4D97-AF65-F5344CB8AC3E}">
        <p14:creationId xmlns:p14="http://schemas.microsoft.com/office/powerpoint/2010/main" val="357062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0D905-1529-4E25-BB5F-0407EC98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解決關鍵：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善用</a:t>
            </a:r>
            <a:r>
              <a:rPr lang="en-US" altLang="zh-TW" b="1" dirty="0">
                <a:solidFill>
                  <a:schemeClr val="accent1"/>
                </a:solidFill>
                <a:latin typeface="Taipei Sans TC Beta" pitchFamily="2" charset="-120"/>
                <a:ea typeface="Taipei Sans TC Beta" pitchFamily="2" charset="-120"/>
              </a:rPr>
              <a:t>G</a:t>
            </a:r>
            <a:r>
              <a:rPr lang="en-US" altLang="zh-TW" b="1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o</a:t>
            </a:r>
            <a:r>
              <a:rPr lang="en-US" altLang="zh-TW" b="1" dirty="0">
                <a:solidFill>
                  <a:srgbClr val="FFFF00"/>
                </a:solidFill>
                <a:latin typeface="Taipei Sans TC Beta" pitchFamily="2" charset="-120"/>
                <a:ea typeface="Taipei Sans TC Beta" pitchFamily="2" charset="-120"/>
              </a:rPr>
              <a:t>o</a:t>
            </a:r>
            <a:r>
              <a:rPr lang="en-US" altLang="zh-TW" b="1" dirty="0">
                <a:solidFill>
                  <a:schemeClr val="accent1"/>
                </a:solidFill>
                <a:latin typeface="Taipei Sans TC Beta" pitchFamily="2" charset="-120"/>
                <a:ea typeface="Taipei Sans TC Beta" pitchFamily="2" charset="-120"/>
              </a:rPr>
              <a:t>g</a:t>
            </a:r>
            <a:r>
              <a:rPr lang="en-US" altLang="zh-TW" b="1" dirty="0">
                <a:solidFill>
                  <a:srgbClr val="00B050"/>
                </a:solidFill>
                <a:latin typeface="Taipei Sans TC Beta" pitchFamily="2" charset="-120"/>
                <a:ea typeface="Taipei Sans TC Beta" pitchFamily="2" charset="-120"/>
              </a:rPr>
              <a:t>l</a:t>
            </a:r>
            <a:r>
              <a:rPr lang="en-US" altLang="zh-TW" b="1" dirty="0">
                <a:solidFill>
                  <a:srgbClr val="FF0000"/>
                </a:solidFill>
                <a:latin typeface="Taipei Sans TC Beta" pitchFamily="2" charset="-120"/>
                <a:ea typeface="Taipei Sans TC Beta" pitchFamily="2" charset="-120"/>
              </a:rPr>
              <a:t>e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，不再依賴懶人包</a:t>
            </a:r>
            <a:endParaRPr lang="zh-TW" altLang="en-US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8A7D61-9C57-45A7-B3A2-088B2967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在我們蒐集資料的時候，大量瀏覽了許多論壇上的文章，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多數文章立場並不中立，尤其是「</a:t>
            </a: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懶人包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」，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這類文章多灌輸個人的意識形態，立場偏頗，資料不完整，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在這個網路發達的時代，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雖然網路上的資料多的數不清，要找資料很容易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但要查到完整且正確的資料卻也像大海撈針，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因此很多人都會因為懶惰，而只看懶人包，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就聽信單一立場的言論，這樣是不對的。</a:t>
            </a:r>
          </a:p>
        </p:txBody>
      </p:sp>
    </p:spTree>
    <p:extLst>
      <p:ext uri="{BB962C8B-B14F-4D97-AF65-F5344CB8AC3E}">
        <p14:creationId xmlns:p14="http://schemas.microsoft.com/office/powerpoint/2010/main" val="117265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30022-524B-40C4-ABB9-19150F1C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解決關鍵：</a:t>
            </a:r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不要盲從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D8F93-697B-4350-B69D-61591033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4713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這次的事件，讓很多平時不關注政治的人，也開始談論，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但關注的人很多，但是實際上真正有持續關心的人又占多少？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關心政治不能只是一天兩天的事，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也不是在網路上發發文、看看懶人包就是關心，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尤其是現在的政治情形，</a:t>
            </a:r>
            <a:endParaRPr lang="en-US" altLang="zh-TW" sz="3200" dirty="0">
              <a:latin typeface="Taipei Sans TC Beta Light" pitchFamily="2" charset="-120"/>
              <a:ea typeface="Taipei Sans TC Beta Light" pitchFamily="2" charset="-12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FF5050"/>
                </a:solidFill>
                <a:latin typeface="Taipei Sans TC Beta" pitchFamily="2" charset="-120"/>
                <a:ea typeface="Taipei Sans TC Beta" pitchFamily="2" charset="-120"/>
              </a:rPr>
              <a:t>影響的就是正值青春歲月的有為大學生的未來</a:t>
            </a:r>
            <a:r>
              <a:rPr lang="zh-TW" altLang="en-US" b="1" dirty="0">
                <a:latin typeface="Taipei Sans TC Beta Light" pitchFamily="2" charset="-120"/>
                <a:ea typeface="Taipei Sans TC Beta Light" pitchFamily="2" charset="-120"/>
              </a:rPr>
              <a:t>。</a:t>
            </a:r>
            <a:endParaRPr lang="en-US" altLang="zh-TW" dirty="0">
              <a:latin typeface="Taipei Sans TC Beta Light" pitchFamily="2" charset="-12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02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DCD27E-EA10-4B7E-A52C-F03E08FA9EC5}"/>
              </a:ext>
            </a:extLst>
          </p:cNvPr>
          <p:cNvSpPr/>
          <p:nvPr/>
        </p:nvSpPr>
        <p:spPr>
          <a:xfrm>
            <a:off x="730397" y="2454953"/>
            <a:ext cx="82410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n-cs"/>
              </a:rPr>
              <a:t>你還在政治冷感嗎？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ipei Sans TC Beta Light" pitchFamily="2" charset="-120"/>
              <a:ea typeface="Taipei Sans TC Beta Light" pitchFamily="2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 Light" pitchFamily="2" charset="-120"/>
                <a:ea typeface="Taipei Sans TC Beta Light" pitchFamily="2" charset="-120"/>
                <a:cs typeface="+mn-cs"/>
              </a:rPr>
              <a:t>快醒醒 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ipei Sans TC Beta" pitchFamily="2" charset="-120"/>
                <a:ea typeface="Taipei Sans TC Beta" pitchFamily="2" charset="-120"/>
                <a:cs typeface="+mn-cs"/>
              </a:rPr>
              <a:t>這是你的未來！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ipei Sans TC Beta" pitchFamily="2" charset="-120"/>
              <a:ea typeface="Taipei Sans TC Beta" pitchFamily="2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6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570D4-6DE3-4694-BC19-D1C0B2EA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Taipei Sans TC Beta" pitchFamily="2" charset="-120"/>
                <a:ea typeface="Taipei Sans TC Beta" pitchFamily="2" charset="-120"/>
              </a:rPr>
              <a:t>觀察重點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8B07D-1DCD-436C-BE01-57BBED70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 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貼文數是否根據情勢維持一定水準，還是一日行情？</a:t>
            </a:r>
          </a:p>
          <a:p>
            <a:r>
              <a:rPr lang="en-US" altLang="zh-TW" sz="3200" dirty="0">
                <a:latin typeface="Taipei Sans TC Beta Light" pitchFamily="2" charset="-120"/>
                <a:ea typeface="Taipei Sans TC Beta Light" pitchFamily="2" charset="-120"/>
              </a:rPr>
              <a:t> </a:t>
            </a:r>
            <a:r>
              <a:rPr lang="zh-TW" altLang="en-US" sz="3200" dirty="0">
                <a:latin typeface="Taipei Sans TC Beta Light" pitchFamily="2" charset="-120"/>
                <a:ea typeface="Taipei Sans TC Beta Light" pitchFamily="2" charset="-120"/>
              </a:rPr>
              <a:t>論壇在此議題是否為主要傳聲筒？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98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1F3D295-3F84-4B15-BEDC-A9184C229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96" y="0"/>
            <a:ext cx="973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9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772</Words>
  <Application>Microsoft Office PowerPoint</Application>
  <PresentationFormat>寬螢幕</PresentationFormat>
  <Paragraphs>100</Paragraphs>
  <Slides>34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Taipei Sans TC Beta</vt:lpstr>
      <vt:lpstr>Taipei Sans TC Beta Light</vt:lpstr>
      <vt:lpstr>標楷體</vt:lpstr>
      <vt:lpstr>Arial</vt:lpstr>
      <vt:lpstr>Calibri</vt:lpstr>
      <vt:lpstr>Calibri Light</vt:lpstr>
      <vt:lpstr>Office 佈景主題</vt:lpstr>
      <vt:lpstr>從論壇分析台灣人對反送中的討論度</vt:lpstr>
      <vt:lpstr>問題描述：台灣人超級健忘?</vt:lpstr>
      <vt:lpstr>PowerPoint 簡報</vt:lpstr>
      <vt:lpstr>解決關鍵：抵制媒體亂象</vt:lpstr>
      <vt:lpstr>解決關鍵：善用Google，不再依賴懶人包</vt:lpstr>
      <vt:lpstr>解決關鍵：不要盲從</vt:lpstr>
      <vt:lpstr>PowerPoint 簡報</vt:lpstr>
      <vt:lpstr>觀察重點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資料來源</vt:lpstr>
      <vt:lpstr>PowerPoint 簡報</vt:lpstr>
      <vt:lpstr>觀察重點</vt:lpstr>
      <vt:lpstr>PowerPoint 簡報</vt:lpstr>
      <vt:lpstr>PowerPoint 簡報</vt:lpstr>
      <vt:lpstr>PowerPoint 簡報</vt:lpstr>
      <vt:lpstr>PowerPoint 簡報</vt:lpstr>
      <vt:lpstr>如何挑選進行分析屬性</vt:lpstr>
      <vt:lpstr>PowerPoint 簡報</vt:lpstr>
      <vt:lpstr>階段性結果、分析的困難處與如何解決</vt:lpstr>
      <vt:lpstr>11萬八卦版費雯文章 可能要爬8小時      PTT時間戳章問題</vt:lpstr>
      <vt:lpstr>PowerPoint 簡報</vt:lpstr>
      <vt:lpstr>PowerPoint 簡報</vt:lpstr>
      <vt:lpstr>PowerPoint 簡報</vt:lpstr>
      <vt:lpstr>PowerPoint 簡報</vt:lpstr>
      <vt:lpstr>PowerPoint 簡報</vt:lpstr>
      <vt:lpstr>一開始選太多關鍵字， 導致資料看起來雜亂。</vt:lpstr>
      <vt:lpstr>分析流程</vt:lpstr>
      <vt:lpstr>PowerPoint 簡報</vt:lpstr>
      <vt:lpstr>未來走向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從論壇分析台灣人對反送中的討論度</dc:title>
  <dc:creator>陳芷霖</dc:creator>
  <cp:lastModifiedBy>Timmy Chen</cp:lastModifiedBy>
  <cp:revision>11</cp:revision>
  <dcterms:created xsi:type="dcterms:W3CDTF">2019-07-24T19:19:56Z</dcterms:created>
  <dcterms:modified xsi:type="dcterms:W3CDTF">2019-07-25T02:52:59Z</dcterms:modified>
</cp:coreProperties>
</file>