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5FC14-7F52-41DC-9555-681B9CDF51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8CFCD3-46CF-40EC-898C-E2D6BAA86E5D}">
      <dgm:prSet/>
      <dgm:spPr/>
      <dgm:t>
        <a:bodyPr/>
        <a:lstStyle/>
        <a:p>
          <a:r>
            <a:rPr lang="en-US" dirty="0"/>
            <a:t>px - </a:t>
          </a:r>
          <a:r>
            <a:rPr lang="en-US" dirty="0" err="1"/>
            <a:t>pixlar</a:t>
          </a:r>
          <a:r>
            <a:rPr lang="en-US" dirty="0"/>
            <a:t>, </a:t>
          </a:r>
          <a:r>
            <a:rPr lang="en-US" dirty="0" err="1"/>
            <a:t>absolut</a:t>
          </a:r>
          <a:r>
            <a:rPr lang="en-US" dirty="0"/>
            <a:t> </a:t>
          </a:r>
          <a:r>
            <a:rPr lang="en-US" dirty="0" err="1"/>
            <a:t>enhet</a:t>
          </a:r>
          <a:endParaRPr lang="en-US" dirty="0"/>
        </a:p>
      </dgm:t>
    </dgm:pt>
    <dgm:pt modelId="{1AE69C42-7D13-4D7B-B631-52334C75E2B3}" type="parTrans" cxnId="{4DFD6758-7FBE-4673-9B5F-7C97F6D63BED}">
      <dgm:prSet/>
      <dgm:spPr/>
      <dgm:t>
        <a:bodyPr/>
        <a:lstStyle/>
        <a:p>
          <a:endParaRPr lang="en-US"/>
        </a:p>
      </dgm:t>
    </dgm:pt>
    <dgm:pt modelId="{7BD4C059-2A26-4F03-9029-1C4E2F817E78}" type="sibTrans" cxnId="{4DFD6758-7FBE-4673-9B5F-7C97F6D63BED}">
      <dgm:prSet/>
      <dgm:spPr/>
      <dgm:t>
        <a:bodyPr/>
        <a:lstStyle/>
        <a:p>
          <a:endParaRPr lang="en-US"/>
        </a:p>
      </dgm:t>
    </dgm:pt>
    <dgm:pt modelId="{EECDB44D-E293-48F5-9088-59CE1467D79A}">
      <dgm:prSet/>
      <dgm:spPr/>
      <dgm:t>
        <a:bodyPr/>
        <a:lstStyle/>
        <a:p>
          <a:r>
            <a:rPr lang="en-US" dirty="0"/>
            <a:t>% - </a:t>
          </a:r>
          <a:r>
            <a:rPr lang="en-US" dirty="0" err="1"/>
            <a:t>procent</a:t>
          </a:r>
          <a:r>
            <a:rPr lang="en-US" dirty="0"/>
            <a:t>, </a:t>
          </a:r>
          <a:r>
            <a:rPr lang="en-US" dirty="0" err="1"/>
            <a:t>relativ</a:t>
          </a:r>
          <a:r>
            <a:rPr lang="en-US" dirty="0"/>
            <a:t> till </a:t>
          </a:r>
          <a:r>
            <a:rPr lang="en-US" dirty="0" err="1"/>
            <a:t>elementets</a:t>
          </a:r>
          <a:r>
            <a:rPr lang="en-US" dirty="0"/>
            <a:t> </a:t>
          </a:r>
          <a:r>
            <a:rPr lang="en-US" dirty="0" err="1"/>
            <a:t>fönster</a:t>
          </a:r>
          <a:endParaRPr lang="en-US" dirty="0"/>
        </a:p>
      </dgm:t>
    </dgm:pt>
    <dgm:pt modelId="{E8C10002-7763-4D05-8246-9514902F4F04}" type="parTrans" cxnId="{AFCE5877-05B4-41CE-A5DD-0918DFFA43E4}">
      <dgm:prSet/>
      <dgm:spPr/>
      <dgm:t>
        <a:bodyPr/>
        <a:lstStyle/>
        <a:p>
          <a:endParaRPr lang="en-US"/>
        </a:p>
      </dgm:t>
    </dgm:pt>
    <dgm:pt modelId="{C54F09A4-2AF7-41A2-813A-C7D3A6A544A7}" type="sibTrans" cxnId="{AFCE5877-05B4-41CE-A5DD-0918DFFA43E4}">
      <dgm:prSet/>
      <dgm:spPr/>
      <dgm:t>
        <a:bodyPr/>
        <a:lstStyle/>
        <a:p>
          <a:endParaRPr lang="en-US"/>
        </a:p>
      </dgm:t>
    </dgm:pt>
    <dgm:pt modelId="{60AF3152-7E9A-4C3C-B496-E5A05A650F6A}">
      <dgm:prSet/>
      <dgm:spPr/>
      <dgm:t>
        <a:bodyPr/>
        <a:lstStyle/>
        <a:p>
          <a:r>
            <a:rPr lang="en-US" dirty="0" err="1"/>
            <a:t>vw</a:t>
          </a:r>
          <a:r>
            <a:rPr lang="en-US" dirty="0"/>
            <a:t>, </a:t>
          </a:r>
          <a:r>
            <a:rPr lang="en-US" dirty="0" err="1"/>
            <a:t>vh</a:t>
          </a:r>
          <a:r>
            <a:rPr lang="en-US" dirty="0"/>
            <a:t> - view width </a:t>
          </a:r>
          <a:r>
            <a:rPr lang="en-US" dirty="0" err="1"/>
            <a:t>och</a:t>
          </a:r>
          <a:r>
            <a:rPr lang="en-US" dirty="0"/>
            <a:t> view height</a:t>
          </a:r>
          <a:br>
            <a:rPr lang="en-US" dirty="0"/>
          </a:br>
          <a:r>
            <a:rPr lang="en-US" dirty="0" err="1"/>
            <a:t>utgår</a:t>
          </a:r>
          <a:r>
            <a:rPr lang="en-US" dirty="0"/>
            <a:t> </a:t>
          </a:r>
          <a:r>
            <a:rPr lang="en-US" dirty="0" err="1"/>
            <a:t>från</a:t>
          </a:r>
          <a:r>
            <a:rPr lang="en-US" dirty="0"/>
            <a:t> </a:t>
          </a:r>
          <a:r>
            <a:rPr lang="en-US" dirty="0" err="1"/>
            <a:t>viewporten</a:t>
          </a:r>
          <a:r>
            <a:rPr lang="en-US" dirty="0"/>
            <a:t> </a:t>
          </a:r>
          <a:r>
            <a:rPr lang="en-US" dirty="0" err="1"/>
            <a:t>mått</a:t>
          </a:r>
          <a:endParaRPr lang="en-US" dirty="0"/>
        </a:p>
      </dgm:t>
    </dgm:pt>
    <dgm:pt modelId="{D39170AE-6CA1-4740-B500-5F9AC095219B}" type="parTrans" cxnId="{C9665BC6-E988-41EB-A063-0841580EC7E1}">
      <dgm:prSet/>
      <dgm:spPr/>
      <dgm:t>
        <a:bodyPr/>
        <a:lstStyle/>
        <a:p>
          <a:endParaRPr lang="en-US"/>
        </a:p>
      </dgm:t>
    </dgm:pt>
    <dgm:pt modelId="{2D3E2487-E659-4BE0-A00C-AD3D7D9A79E5}" type="sibTrans" cxnId="{C9665BC6-E988-41EB-A063-0841580EC7E1}">
      <dgm:prSet/>
      <dgm:spPr/>
      <dgm:t>
        <a:bodyPr/>
        <a:lstStyle/>
        <a:p>
          <a:endParaRPr lang="en-US"/>
        </a:p>
      </dgm:t>
    </dgm:pt>
    <dgm:pt modelId="{1B72D057-67A3-CD47-A76E-FBAB222A1224}">
      <dgm:prSet/>
      <dgm:spPr/>
      <dgm:t>
        <a:bodyPr/>
        <a:lstStyle/>
        <a:p>
          <a:r>
            <a:rPr lang="en-US" dirty="0"/>
            <a:t>rem - </a:t>
          </a:r>
          <a:r>
            <a:rPr lang="en-US" dirty="0" err="1"/>
            <a:t>relativitet</a:t>
          </a:r>
          <a:r>
            <a:rPr lang="en-US" dirty="0"/>
            <a:t> till font-size &lt;body&gt;</a:t>
          </a:r>
        </a:p>
      </dgm:t>
    </dgm:pt>
    <dgm:pt modelId="{728EF76A-8992-7F4C-B78D-DC795CA5B470}" type="parTrans" cxnId="{385B1E20-9BD8-AB4F-AA35-5344235DE143}">
      <dgm:prSet/>
      <dgm:spPr/>
      <dgm:t>
        <a:bodyPr/>
        <a:lstStyle/>
        <a:p>
          <a:endParaRPr lang="en-GB"/>
        </a:p>
      </dgm:t>
    </dgm:pt>
    <dgm:pt modelId="{7E60CF17-1C5F-294B-ABD8-8A7D376052A0}" type="sibTrans" cxnId="{385B1E20-9BD8-AB4F-AA35-5344235DE143}">
      <dgm:prSet/>
      <dgm:spPr/>
      <dgm:t>
        <a:bodyPr/>
        <a:lstStyle/>
        <a:p>
          <a:endParaRPr lang="en-GB"/>
        </a:p>
      </dgm:t>
    </dgm:pt>
    <dgm:pt modelId="{470BAE37-ACE3-7740-9934-02BC962CA9ED}" type="pres">
      <dgm:prSet presAssocID="{C985FC14-7F52-41DC-9555-681B9CDF516A}" presName="linear" presStyleCnt="0">
        <dgm:presLayoutVars>
          <dgm:animLvl val="lvl"/>
          <dgm:resizeHandles val="exact"/>
        </dgm:presLayoutVars>
      </dgm:prSet>
      <dgm:spPr/>
    </dgm:pt>
    <dgm:pt modelId="{6D297389-11BB-5642-8ACD-D9B7979CED7F}" type="pres">
      <dgm:prSet presAssocID="{1E8CFCD3-46CF-40EC-898C-E2D6BAA86E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B665A2-C078-964C-8F3A-E9BDF546766D}" type="pres">
      <dgm:prSet presAssocID="{7BD4C059-2A26-4F03-9029-1C4E2F817E78}" presName="spacer" presStyleCnt="0"/>
      <dgm:spPr/>
    </dgm:pt>
    <dgm:pt modelId="{98BB2DB3-BF39-C04D-A0D5-997E0180B1D0}" type="pres">
      <dgm:prSet presAssocID="{EECDB44D-E293-48F5-9088-59CE1467D7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957D36-9194-4141-8488-58BA54A9F6E6}" type="pres">
      <dgm:prSet presAssocID="{C54F09A4-2AF7-41A2-813A-C7D3A6A544A7}" presName="spacer" presStyleCnt="0"/>
      <dgm:spPr/>
    </dgm:pt>
    <dgm:pt modelId="{1CED61E9-EFF6-D04F-B2D5-4FC4EF47CF50}" type="pres">
      <dgm:prSet presAssocID="{60AF3152-7E9A-4C3C-B496-E5A05A650F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7A08DE-985E-F24D-9083-12C3D835DD79}" type="pres">
      <dgm:prSet presAssocID="{2D3E2487-E659-4BE0-A00C-AD3D7D9A79E5}" presName="spacer" presStyleCnt="0"/>
      <dgm:spPr/>
    </dgm:pt>
    <dgm:pt modelId="{77816380-5D90-9640-879B-46E16B061770}" type="pres">
      <dgm:prSet presAssocID="{1B72D057-67A3-CD47-A76E-FBAB222A122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5B1E20-9BD8-AB4F-AA35-5344235DE143}" srcId="{C985FC14-7F52-41DC-9555-681B9CDF516A}" destId="{1B72D057-67A3-CD47-A76E-FBAB222A1224}" srcOrd="3" destOrd="0" parTransId="{728EF76A-8992-7F4C-B78D-DC795CA5B470}" sibTransId="{7E60CF17-1C5F-294B-ABD8-8A7D376052A0}"/>
    <dgm:cxn modelId="{506E8122-8708-5D46-9DEA-122DA4E855F6}" type="presOf" srcId="{EECDB44D-E293-48F5-9088-59CE1467D79A}" destId="{98BB2DB3-BF39-C04D-A0D5-997E0180B1D0}" srcOrd="0" destOrd="0" presId="urn:microsoft.com/office/officeart/2005/8/layout/vList2"/>
    <dgm:cxn modelId="{4DFD6758-7FBE-4673-9B5F-7C97F6D63BED}" srcId="{C985FC14-7F52-41DC-9555-681B9CDF516A}" destId="{1E8CFCD3-46CF-40EC-898C-E2D6BAA86E5D}" srcOrd="0" destOrd="0" parTransId="{1AE69C42-7D13-4D7B-B631-52334C75E2B3}" sibTransId="{7BD4C059-2A26-4F03-9029-1C4E2F817E78}"/>
    <dgm:cxn modelId="{AFCE5877-05B4-41CE-A5DD-0918DFFA43E4}" srcId="{C985FC14-7F52-41DC-9555-681B9CDF516A}" destId="{EECDB44D-E293-48F5-9088-59CE1467D79A}" srcOrd="1" destOrd="0" parTransId="{E8C10002-7763-4D05-8246-9514902F4F04}" sibTransId="{C54F09A4-2AF7-41A2-813A-C7D3A6A544A7}"/>
    <dgm:cxn modelId="{470B3E8E-A4E5-F54E-9EA9-66446B9A5086}" type="presOf" srcId="{1E8CFCD3-46CF-40EC-898C-E2D6BAA86E5D}" destId="{6D297389-11BB-5642-8ACD-D9B7979CED7F}" srcOrd="0" destOrd="0" presId="urn:microsoft.com/office/officeart/2005/8/layout/vList2"/>
    <dgm:cxn modelId="{107D30C3-49D3-A044-B482-80163A9E82A5}" type="presOf" srcId="{1B72D057-67A3-CD47-A76E-FBAB222A1224}" destId="{77816380-5D90-9640-879B-46E16B061770}" srcOrd="0" destOrd="0" presId="urn:microsoft.com/office/officeart/2005/8/layout/vList2"/>
    <dgm:cxn modelId="{A4A9BFC5-80E0-F84F-A346-AF52FB3A6CE4}" type="presOf" srcId="{60AF3152-7E9A-4C3C-B496-E5A05A650F6A}" destId="{1CED61E9-EFF6-D04F-B2D5-4FC4EF47CF50}" srcOrd="0" destOrd="0" presId="urn:microsoft.com/office/officeart/2005/8/layout/vList2"/>
    <dgm:cxn modelId="{C9665BC6-E988-41EB-A063-0841580EC7E1}" srcId="{C985FC14-7F52-41DC-9555-681B9CDF516A}" destId="{60AF3152-7E9A-4C3C-B496-E5A05A650F6A}" srcOrd="2" destOrd="0" parTransId="{D39170AE-6CA1-4740-B500-5F9AC095219B}" sibTransId="{2D3E2487-E659-4BE0-A00C-AD3D7D9A79E5}"/>
    <dgm:cxn modelId="{6F8871CF-D8BD-3744-AD16-2FFDE9B00A1C}" type="presOf" srcId="{C985FC14-7F52-41DC-9555-681B9CDF516A}" destId="{470BAE37-ACE3-7740-9934-02BC962CA9ED}" srcOrd="0" destOrd="0" presId="urn:microsoft.com/office/officeart/2005/8/layout/vList2"/>
    <dgm:cxn modelId="{9F6F9351-C82E-3848-A8D5-14FBE99D87D7}" type="presParOf" srcId="{470BAE37-ACE3-7740-9934-02BC962CA9ED}" destId="{6D297389-11BB-5642-8ACD-D9B7979CED7F}" srcOrd="0" destOrd="0" presId="urn:microsoft.com/office/officeart/2005/8/layout/vList2"/>
    <dgm:cxn modelId="{FDAF6459-0992-144C-AFDB-F1A840E08028}" type="presParOf" srcId="{470BAE37-ACE3-7740-9934-02BC962CA9ED}" destId="{C8B665A2-C078-964C-8F3A-E9BDF546766D}" srcOrd="1" destOrd="0" presId="urn:microsoft.com/office/officeart/2005/8/layout/vList2"/>
    <dgm:cxn modelId="{0A81E83A-5587-5747-A88C-E37F40F6A13F}" type="presParOf" srcId="{470BAE37-ACE3-7740-9934-02BC962CA9ED}" destId="{98BB2DB3-BF39-C04D-A0D5-997E0180B1D0}" srcOrd="2" destOrd="0" presId="urn:microsoft.com/office/officeart/2005/8/layout/vList2"/>
    <dgm:cxn modelId="{360F711C-C67B-6547-B2B5-22F47F535B2D}" type="presParOf" srcId="{470BAE37-ACE3-7740-9934-02BC962CA9ED}" destId="{CB957D36-9194-4141-8488-58BA54A9F6E6}" srcOrd="3" destOrd="0" presId="urn:microsoft.com/office/officeart/2005/8/layout/vList2"/>
    <dgm:cxn modelId="{97AC7ACC-EC5A-A740-8E4F-47E12EE43306}" type="presParOf" srcId="{470BAE37-ACE3-7740-9934-02BC962CA9ED}" destId="{1CED61E9-EFF6-D04F-B2D5-4FC4EF47CF50}" srcOrd="4" destOrd="0" presId="urn:microsoft.com/office/officeart/2005/8/layout/vList2"/>
    <dgm:cxn modelId="{104917FE-BE8D-A74B-82EC-D1896305B11C}" type="presParOf" srcId="{470BAE37-ACE3-7740-9934-02BC962CA9ED}" destId="{CA7A08DE-985E-F24D-9083-12C3D835DD79}" srcOrd="5" destOrd="0" presId="urn:microsoft.com/office/officeart/2005/8/layout/vList2"/>
    <dgm:cxn modelId="{7BD3CA1C-3A82-2D41-8320-D578449AC413}" type="presParOf" srcId="{470BAE37-ACE3-7740-9934-02BC962CA9ED}" destId="{77816380-5D90-9640-879B-46E16B0617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97389-11BB-5642-8ACD-D9B7979CED7F}">
      <dsp:nvSpPr>
        <dsp:cNvPr id="0" name=""/>
        <dsp:cNvSpPr/>
      </dsp:nvSpPr>
      <dsp:spPr>
        <a:xfrm>
          <a:off x="0" y="39590"/>
          <a:ext cx="6492875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px - </a:t>
          </a:r>
          <a:r>
            <a:rPr lang="en-US" sz="3000" kern="1200" dirty="0" err="1"/>
            <a:t>pixlar</a:t>
          </a:r>
          <a:r>
            <a:rPr lang="en-US" sz="3000" kern="1200" dirty="0"/>
            <a:t>, </a:t>
          </a:r>
          <a:r>
            <a:rPr lang="en-US" sz="3000" kern="1200" dirty="0" err="1"/>
            <a:t>absolut</a:t>
          </a:r>
          <a:r>
            <a:rPr lang="en-US" sz="3000" kern="1200" dirty="0"/>
            <a:t> </a:t>
          </a:r>
          <a:r>
            <a:rPr lang="en-US" sz="3000" kern="1200" dirty="0" err="1"/>
            <a:t>enhet</a:t>
          </a:r>
          <a:endParaRPr lang="en-US" sz="3000" kern="1200" dirty="0"/>
        </a:p>
      </dsp:txBody>
      <dsp:txXfrm>
        <a:off x="58177" y="97767"/>
        <a:ext cx="6376521" cy="1075400"/>
      </dsp:txXfrm>
    </dsp:sp>
    <dsp:sp modelId="{98BB2DB3-BF39-C04D-A0D5-997E0180B1D0}">
      <dsp:nvSpPr>
        <dsp:cNvPr id="0" name=""/>
        <dsp:cNvSpPr/>
      </dsp:nvSpPr>
      <dsp:spPr>
        <a:xfrm>
          <a:off x="0" y="1317745"/>
          <a:ext cx="6492875" cy="119175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% - </a:t>
          </a:r>
          <a:r>
            <a:rPr lang="en-US" sz="3000" kern="1200" dirty="0" err="1"/>
            <a:t>procent</a:t>
          </a:r>
          <a:r>
            <a:rPr lang="en-US" sz="3000" kern="1200" dirty="0"/>
            <a:t>, </a:t>
          </a:r>
          <a:r>
            <a:rPr lang="en-US" sz="3000" kern="1200" dirty="0" err="1"/>
            <a:t>relativ</a:t>
          </a:r>
          <a:r>
            <a:rPr lang="en-US" sz="3000" kern="1200" dirty="0"/>
            <a:t> till </a:t>
          </a:r>
          <a:r>
            <a:rPr lang="en-US" sz="3000" kern="1200" dirty="0" err="1"/>
            <a:t>elementets</a:t>
          </a:r>
          <a:r>
            <a:rPr lang="en-US" sz="3000" kern="1200" dirty="0"/>
            <a:t> </a:t>
          </a:r>
          <a:r>
            <a:rPr lang="en-US" sz="3000" kern="1200" dirty="0" err="1"/>
            <a:t>fönster</a:t>
          </a:r>
          <a:endParaRPr lang="en-US" sz="3000" kern="1200" dirty="0"/>
        </a:p>
      </dsp:txBody>
      <dsp:txXfrm>
        <a:off x="58177" y="1375922"/>
        <a:ext cx="6376521" cy="1075400"/>
      </dsp:txXfrm>
    </dsp:sp>
    <dsp:sp modelId="{1CED61E9-EFF6-D04F-B2D5-4FC4EF47CF50}">
      <dsp:nvSpPr>
        <dsp:cNvPr id="0" name=""/>
        <dsp:cNvSpPr/>
      </dsp:nvSpPr>
      <dsp:spPr>
        <a:xfrm>
          <a:off x="0" y="2595900"/>
          <a:ext cx="6492875" cy="119175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vw</a:t>
          </a:r>
          <a:r>
            <a:rPr lang="en-US" sz="3000" kern="1200" dirty="0"/>
            <a:t>, </a:t>
          </a:r>
          <a:r>
            <a:rPr lang="en-US" sz="3000" kern="1200" dirty="0" err="1"/>
            <a:t>vh</a:t>
          </a:r>
          <a:r>
            <a:rPr lang="en-US" sz="3000" kern="1200" dirty="0"/>
            <a:t> - view width </a:t>
          </a:r>
          <a:r>
            <a:rPr lang="en-US" sz="3000" kern="1200" dirty="0" err="1"/>
            <a:t>och</a:t>
          </a:r>
          <a:r>
            <a:rPr lang="en-US" sz="3000" kern="1200" dirty="0"/>
            <a:t> view height</a:t>
          </a:r>
          <a:br>
            <a:rPr lang="en-US" sz="3000" kern="1200" dirty="0"/>
          </a:br>
          <a:r>
            <a:rPr lang="en-US" sz="3000" kern="1200" dirty="0" err="1"/>
            <a:t>utgår</a:t>
          </a:r>
          <a:r>
            <a:rPr lang="en-US" sz="3000" kern="1200" dirty="0"/>
            <a:t> </a:t>
          </a:r>
          <a:r>
            <a:rPr lang="en-US" sz="3000" kern="1200" dirty="0" err="1"/>
            <a:t>från</a:t>
          </a:r>
          <a:r>
            <a:rPr lang="en-US" sz="3000" kern="1200" dirty="0"/>
            <a:t> </a:t>
          </a:r>
          <a:r>
            <a:rPr lang="en-US" sz="3000" kern="1200" dirty="0" err="1"/>
            <a:t>viewporten</a:t>
          </a:r>
          <a:r>
            <a:rPr lang="en-US" sz="3000" kern="1200" dirty="0"/>
            <a:t> </a:t>
          </a:r>
          <a:r>
            <a:rPr lang="en-US" sz="3000" kern="1200" dirty="0" err="1"/>
            <a:t>mått</a:t>
          </a:r>
          <a:endParaRPr lang="en-US" sz="3000" kern="1200" dirty="0"/>
        </a:p>
      </dsp:txBody>
      <dsp:txXfrm>
        <a:off x="58177" y="2654077"/>
        <a:ext cx="6376521" cy="1075400"/>
      </dsp:txXfrm>
    </dsp:sp>
    <dsp:sp modelId="{77816380-5D90-9640-879B-46E16B061770}">
      <dsp:nvSpPr>
        <dsp:cNvPr id="0" name=""/>
        <dsp:cNvSpPr/>
      </dsp:nvSpPr>
      <dsp:spPr>
        <a:xfrm>
          <a:off x="0" y="3874054"/>
          <a:ext cx="6492875" cy="11917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 - </a:t>
          </a:r>
          <a:r>
            <a:rPr lang="en-US" sz="3000" kern="1200" dirty="0" err="1"/>
            <a:t>relativitet</a:t>
          </a:r>
          <a:r>
            <a:rPr lang="en-US" sz="3000" kern="1200" dirty="0"/>
            <a:t> till font-size &lt;body&gt;</a:t>
          </a:r>
        </a:p>
      </dsp:txBody>
      <dsp:txXfrm>
        <a:off x="58177" y="3932231"/>
        <a:ext cx="6376521" cy="107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4778-EB1D-334A-B2AB-F498608B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04BF-2378-A54A-AE08-8D0A5095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04CD-A6BD-464B-9A04-2A6CDBB0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8BC1-DF98-2247-9D0E-986EC4A8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F9AD-EA63-A348-A186-22994888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25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CEC0-9E80-6441-A635-DE5A289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70AB5-01A3-814C-BB5E-69D8F3B94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AE2-9532-8A4E-A9D7-D2ABFF4C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4C68-E397-524F-AAEF-253F0CAA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62F5-12D8-AB47-AB8A-E57EC65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607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974AF-3D9D-384E-8254-B5AAF55E7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D53B8-A8EB-5549-8429-EA941E953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EA44-4B66-B046-B61F-14052736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2092-F8F3-C444-BBF6-68E0433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5C2F-F452-F84A-89B5-DF10F142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485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C470-2D35-6E46-947F-EAC9BF6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A148-7C67-7949-8D15-8B8DEDB1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911A-79F7-2F41-857E-2D0555CC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8243-61AF-BA40-A752-F99F7699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989F-1D3B-6443-A174-0FCD87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99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309-50E3-1C4F-996B-F8B5B8B5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24F8-2FE9-4E4C-90B6-DD559238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E2E3-971B-FD4E-B402-2BCC65DD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9A2C-CDB0-5D41-9CD1-D7ECFDC1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2083-5801-5E45-9D7D-ADDE5EE5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954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0A91-19C3-8D4C-897E-0D44DB3D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178C-D71C-2E48-9027-A7FC191CC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5C820-EADA-7B4D-9BA3-B0297D29B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D8DC5-CA30-0748-B93C-86F4D19C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53E17-E1FC-324F-89CA-7C339837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3854F-C93A-EF4A-ADF3-80E1B3A4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8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17F1-21E3-CF4F-B236-18808761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18E6-8AAA-C04A-B56D-18553DC9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83D16-6312-6840-893B-8BC7E532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A528-3504-2A46-AA55-B3F2FC541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3309A-786A-A74E-9E00-8E547D7A5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AE0E6-F7A9-764B-A079-A8347821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CF7B9-E197-984B-A49F-14A459E6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76736-06A6-B443-A90A-ACE3790D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7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E843-2F9B-7C41-B21A-546A3811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CB5F6-5A1C-6A4F-8920-9C4E5479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FEC8-B7E0-3845-B582-BC4A697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9D1B-226D-1B43-B109-998979F6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52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9C5C-2F48-414E-8174-FF00B7C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1FE1E-8E0E-7C4D-A03B-558CADEF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8B8EE-2774-A243-839D-DB9B6D31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901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2799-76B4-7848-BE69-2AD785D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4095-9FCC-E247-9A85-57D42101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B691-C266-5B47-8B8C-8A523C2B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D14E-EE32-5E4D-AAD7-EC595D98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94C4-ACB3-E64A-9C96-1EE56F30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D2B1-C2BE-8B4C-BD13-ED337089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00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9AC4-FA31-A548-BD5C-9D906032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F0BC2-7BFD-7645-AA98-2945AE69F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45AE-2980-8142-BEA8-DB46BBBD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1F7C4-E239-F041-8E31-90569818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498CF-A8D0-7145-85EE-39775D24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7AF24-6327-CE45-B677-36B60A1C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257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67DFC-BD43-B643-83ED-B6458DCF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8301A-1BCD-4644-9C4C-3EE8632BE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FCC6-A316-DB4C-B1AB-4565837F3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08DC-A1B4-294D-BDF9-C0E5F8FAD1B5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A4A1-4037-8340-8648-118426482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DD26-EEB3-0B44-97B3-D3743FD18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75C4-2183-E841-B01E-EF9A0675C8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769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50555-5D39-A84F-A6B2-2200A56F9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sv-SE" sz="440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703AA0-517D-EB47-BBD3-A3DD49EFF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Styling</a:t>
            </a:r>
          </a:p>
        </p:txBody>
      </p:sp>
      <p:pic>
        <p:nvPicPr>
          <p:cNvPr id="209" name="Google Shape;74;p17">
            <a:extLst>
              <a:ext uri="{FF2B5EF4-FFF2-40B4-BE49-F238E27FC236}">
                <a16:creationId xmlns:a16="http://schemas.microsoft.com/office/drawing/2014/main" id="{C01D6B94-2888-8E4E-8B91-6F0BDA4137EA}"/>
              </a:ext>
            </a:extLst>
          </p:cNvPr>
          <p:cNvPicPr preferRelativeResize="0"/>
          <p:nvPr/>
        </p:nvPicPr>
        <p:blipFill rotWithShape="1">
          <a:blip r:embed="rId3"/>
          <a:srcRect l="32890" r="32801"/>
          <a:stretch/>
        </p:blipFill>
        <p:spPr>
          <a:xfrm>
            <a:off x="4875493" y="371721"/>
            <a:ext cx="2441014" cy="3201657"/>
          </a:xfrm>
          <a:prstGeom prst="rect">
            <a:avLst/>
          </a:prstGeom>
          <a:noFill/>
        </p:spPr>
      </p:pic>
      <p:pic>
        <p:nvPicPr>
          <p:cNvPr id="210" name="Picture 209" descr="A picture containing logo&#10;&#10;Description automatically generated">
            <a:extLst>
              <a:ext uri="{FF2B5EF4-FFF2-40B4-BE49-F238E27FC236}">
                <a16:creationId xmlns:a16="http://schemas.microsoft.com/office/drawing/2014/main" id="{34246771-164F-944B-BAEE-CE7BC52E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535" y="6184900"/>
            <a:ext cx="2425700" cy="67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314C0-475B-6A4F-B245-17DB19E4E8D0}"/>
              </a:ext>
            </a:extLst>
          </p:cNvPr>
          <p:cNvSpPr txBox="1"/>
          <p:nvPr/>
        </p:nvSpPr>
        <p:spPr>
          <a:xfrm>
            <a:off x="0" y="6324093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/>
              <a:t>Arasto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134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5BA78-BA75-DC4A-B215-A0088B80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Box-modellen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7F8D05-3245-424F-B9C9-32C0054C3A57}"/>
              </a:ext>
            </a:extLst>
          </p:cNvPr>
          <p:cNvGrpSpPr/>
          <p:nvPr/>
        </p:nvGrpSpPr>
        <p:grpSpPr>
          <a:xfrm>
            <a:off x="5574907" y="224884"/>
            <a:ext cx="5080000" cy="3214254"/>
            <a:chOff x="3565236" y="2558473"/>
            <a:chExt cx="5080000" cy="2945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69A94E-CA2B-224B-AE88-1A5B3D1B8556}"/>
                </a:ext>
              </a:extLst>
            </p:cNvPr>
            <p:cNvSpPr/>
            <p:nvPr/>
          </p:nvSpPr>
          <p:spPr>
            <a:xfrm>
              <a:off x="3565236" y="2558473"/>
              <a:ext cx="5080000" cy="2945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/>
                <a:t>Margin</a:t>
              </a:r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C50AD0-C55D-BE4F-8A04-2411776D3A21}"/>
                </a:ext>
              </a:extLst>
            </p:cNvPr>
            <p:cNvSpPr/>
            <p:nvPr/>
          </p:nvSpPr>
          <p:spPr>
            <a:xfrm>
              <a:off x="3906981" y="3001818"/>
              <a:ext cx="4396509" cy="21705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Border</a:t>
              </a:r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A5C8E5-AC8E-4545-B214-BB2F9BCE70A2}"/>
                </a:ext>
              </a:extLst>
            </p:cNvPr>
            <p:cNvSpPr/>
            <p:nvPr/>
          </p:nvSpPr>
          <p:spPr>
            <a:xfrm>
              <a:off x="4239491" y="3389744"/>
              <a:ext cx="3713016" cy="14316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/>
                <a:t>Padding</a:t>
              </a:r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  <a:p>
              <a:pPr algn="ctr"/>
              <a:endParaRPr lang="sv-SE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3E259D-63B0-2A46-89E9-0FEBBA0B2FB3}"/>
                </a:ext>
              </a:extLst>
            </p:cNvPr>
            <p:cNvSpPr/>
            <p:nvPr/>
          </p:nvSpPr>
          <p:spPr>
            <a:xfrm>
              <a:off x="4585853" y="3743485"/>
              <a:ext cx="3020291" cy="7241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/>
                <a:t>Content</a:t>
              </a:r>
              <a:endParaRPr lang="sv-SE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CC2C0E-1C16-C84C-800A-B8DEC7074545}"/>
              </a:ext>
            </a:extLst>
          </p:cNvPr>
          <p:cNvSpPr txBox="1"/>
          <p:nvPr/>
        </p:nvSpPr>
        <p:spPr>
          <a:xfrm>
            <a:off x="6012873" y="4080115"/>
            <a:ext cx="4128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Saker som påverkar boxens storlek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Innehållet i elementet (</a:t>
            </a:r>
            <a:r>
              <a:rPr lang="sv-SE" dirty="0" err="1"/>
              <a:t>content</a:t>
            </a:r>
            <a:r>
              <a:rPr lang="sv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i="1" dirty="0" err="1"/>
              <a:t>width</a:t>
            </a:r>
            <a:r>
              <a:rPr lang="sv-SE" dirty="0"/>
              <a:t> och </a:t>
            </a:r>
            <a:r>
              <a:rPr lang="sv-SE" i="1" dirty="0" err="1"/>
              <a:t>height</a:t>
            </a:r>
            <a:r>
              <a:rPr lang="sv-SE" dirty="0"/>
              <a:t> </a:t>
            </a:r>
            <a:r>
              <a:rPr lang="sv-SE" dirty="0" err="1"/>
              <a:t>properties</a:t>
            </a:r>
            <a:r>
              <a:rPr lang="sv-SE" dirty="0"/>
              <a:t> i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Eventuella layout regler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margin</a:t>
            </a:r>
            <a:r>
              <a:rPr lang="sv-S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border</a:t>
            </a:r>
            <a:r>
              <a:rPr lang="sv-S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padding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647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44026-AE64-6A49-80A1-02A0AC18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Konventioner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6182-62CD-F847-8CE0-DCB5A454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v-SE" sz="2000"/>
              <a:t>Tydliga och beskrivande namn på klasser</a:t>
            </a:r>
          </a:p>
          <a:p>
            <a:r>
              <a:rPr lang="sv-SE" sz="2000"/>
              <a:t>Liknande komponenter ska ligga nära varandra i dokumentet</a:t>
            </a:r>
          </a:p>
          <a:p>
            <a:r>
              <a:rPr lang="sv-SE" sz="2000"/>
              <a:t>Så lite HTML som möjligt</a:t>
            </a:r>
          </a:p>
          <a:p>
            <a:r>
              <a:rPr lang="sv-SE" sz="2000"/>
              <a:t>En wrapper runt allt innehåll</a:t>
            </a:r>
          </a:p>
          <a:p>
            <a:endParaRPr lang="sv-SE" sz="2000"/>
          </a:p>
          <a:p>
            <a:endParaRPr lang="sv-SE" sz="2000"/>
          </a:p>
        </p:txBody>
      </p:sp>
    </p:spTree>
    <p:extLst>
      <p:ext uri="{BB962C8B-B14F-4D97-AF65-F5344CB8AC3E}">
        <p14:creationId xmlns:p14="http://schemas.microsoft.com/office/powerpoint/2010/main" val="286129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62E7A-09F8-4A44-80F0-D40E2CD5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Enheter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4031BE-E47B-4574-8EB8-F7C847C9C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672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06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7EA4D9-9749-4EEB-BFAC-4B3ADB14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2F1A68-034C-442E-9134-94BE7AB13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8"/>
            <a:ext cx="12191999" cy="6418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39000"/>
                </a:schemeClr>
              </a:gs>
              <a:gs pos="100000">
                <a:schemeClr val="accent1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821" y="-864"/>
            <a:ext cx="3608179" cy="6858864"/>
          </a:xfrm>
          <a:prstGeom prst="rect">
            <a:avLst/>
          </a:prstGeom>
          <a:gradFill>
            <a:gsLst>
              <a:gs pos="1400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54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07401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000000">
                  <a:alpha val="6000"/>
                </a:srgb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46877-8530-4425-9EDD-B3043B4E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56" y="0"/>
            <a:ext cx="8148582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63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C6BEB-0903-DF40-AFEF-5DB95EBD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2894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Övning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8ABF-02AA-AA4C-B215-7F07FD04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3938978"/>
            <a:ext cx="5919500" cy="1383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 err="1">
                <a:solidFill>
                  <a:srgbClr val="FFFFFF"/>
                </a:solidFill>
              </a:rPr>
              <a:t>Gör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ett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trafikljus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77155CA6-B54B-774A-A9B4-87D521777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0" r="-2" b="14886"/>
          <a:stretch/>
        </p:blipFill>
        <p:spPr>
          <a:xfrm>
            <a:off x="8580508" y="770965"/>
            <a:ext cx="2460039" cy="4993530"/>
          </a:xfrm>
          <a:custGeom>
            <a:avLst/>
            <a:gdLst/>
            <a:ahLst/>
            <a:cxnLst/>
            <a:rect l="l" t="t" r="r" b="b"/>
            <a:pathLst>
              <a:path w="2460039" h="5001428">
                <a:moveTo>
                  <a:pt x="0" y="0"/>
                </a:moveTo>
                <a:lnTo>
                  <a:pt x="213067" y="10759"/>
                </a:lnTo>
                <a:cubicBezTo>
                  <a:pt x="1475158" y="138931"/>
                  <a:pt x="2460039" y="1204807"/>
                  <a:pt x="2460039" y="2500714"/>
                </a:cubicBezTo>
                <a:cubicBezTo>
                  <a:pt x="2460039" y="3796621"/>
                  <a:pt x="1475158" y="4862497"/>
                  <a:pt x="213067" y="4990669"/>
                </a:cubicBezTo>
                <a:lnTo>
                  <a:pt x="0" y="5001428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66A94-CF1E-3244-A8D5-A9CC03A2F8DA}"/>
              </a:ext>
            </a:extLst>
          </p:cNvPr>
          <p:cNvSpPr txBox="1"/>
          <p:nvPr/>
        </p:nvSpPr>
        <p:spPr>
          <a:xfrm>
            <a:off x="1477818" y="1477818"/>
            <a:ext cx="3094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background-</a:t>
            </a:r>
            <a:r>
              <a:rPr lang="en-GB" sz="2000" dirty="0" err="1">
                <a:solidFill>
                  <a:schemeClr val="bg1"/>
                </a:solidFill>
              </a:rPr>
              <a:t>color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div</a:t>
            </a:r>
            <a:endParaRPr lang="sv-S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3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5BB5B7-CB44-8C45-98B4-A702288A6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8180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FFBF7-BE05-8C44-8776-7FC75C50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03" y="4937125"/>
            <a:ext cx="4274606" cy="1325563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En möjlig lösning</a:t>
            </a:r>
          </a:p>
        </p:txBody>
      </p:sp>
    </p:spTree>
    <p:extLst>
      <p:ext uri="{BB962C8B-B14F-4D97-AF65-F5344CB8AC3E}">
        <p14:creationId xmlns:p14="http://schemas.microsoft.com/office/powerpoint/2010/main" val="115937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F2DF2-27CC-EA46-9782-D18C0564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Vad är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68F0-3420-2A4A-9531-E49418E6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v-SE" sz="2400" dirty="0">
                <a:solidFill>
                  <a:srgbClr val="000000"/>
                </a:solidFill>
              </a:rPr>
              <a:t>”</a:t>
            </a:r>
            <a:r>
              <a:rPr lang="sv-SE" sz="2400" dirty="0" err="1">
                <a:solidFill>
                  <a:srgbClr val="000000"/>
                </a:solidFill>
              </a:rPr>
              <a:t>Thinking</a:t>
            </a:r>
            <a:r>
              <a:rPr lang="sv-SE" sz="2400" dirty="0">
                <a:solidFill>
                  <a:srgbClr val="000000"/>
                </a:solidFill>
              </a:rPr>
              <a:t> inside the box”. Tänk dig att varje HTML-element har en osynlig </a:t>
            </a:r>
            <a:r>
              <a:rPr lang="sv-SE" sz="2400" b="1" dirty="0">
                <a:solidFill>
                  <a:srgbClr val="000000"/>
                </a:solidFill>
              </a:rPr>
              <a:t>Ram</a:t>
            </a:r>
            <a:r>
              <a:rPr lang="sv-SE" sz="2400" dirty="0">
                <a:solidFill>
                  <a:srgbClr val="000000"/>
                </a:solidFill>
              </a:rPr>
              <a:t> runt sig.</a:t>
            </a:r>
          </a:p>
          <a:p>
            <a:r>
              <a:rPr lang="sv-SE" sz="2400" dirty="0">
                <a:solidFill>
                  <a:srgbClr val="000000"/>
                </a:solidFill>
              </a:rPr>
              <a:t>I CSS skapar man sedan regler för hur man vill att innehållet ska presenteras.</a:t>
            </a:r>
          </a:p>
          <a:p>
            <a:r>
              <a:rPr lang="sv-SE" sz="2400" dirty="0">
                <a:solidFill>
                  <a:srgbClr val="000000"/>
                </a:solidFill>
              </a:rPr>
              <a:t>På </a:t>
            </a:r>
            <a:r>
              <a:rPr lang="sv-SE" sz="2400" b="1" dirty="0">
                <a:solidFill>
                  <a:srgbClr val="000000"/>
                </a:solidFill>
              </a:rPr>
              <a:t>Ramar</a:t>
            </a:r>
            <a:r>
              <a:rPr lang="sv-SE" sz="2400" dirty="0">
                <a:solidFill>
                  <a:srgbClr val="000000"/>
                </a:solidFill>
              </a:rPr>
              <a:t> kan man ändra bredd och höjd, ramens storlek bredd och stil, bakgrundsfärger, bilder samt position.</a:t>
            </a:r>
          </a:p>
          <a:p>
            <a:r>
              <a:rPr lang="sv-SE" sz="2400" dirty="0">
                <a:solidFill>
                  <a:srgbClr val="000000"/>
                </a:solidFill>
              </a:rPr>
              <a:t>För Text kan man formatera typsnitt, storlek, färg, kursiv, fetstil </a:t>
            </a:r>
            <a:r>
              <a:rPr lang="sv-SE" sz="2400" dirty="0" err="1">
                <a:solidFill>
                  <a:srgbClr val="000000"/>
                </a:solidFill>
              </a:rPr>
              <a:t>etc</a:t>
            </a:r>
            <a:endParaRPr lang="sv-SE" sz="2400" dirty="0">
              <a:solidFill>
                <a:srgbClr val="000000"/>
              </a:solidFill>
            </a:endParaRPr>
          </a:p>
          <a:p>
            <a:r>
              <a:rPr lang="sv-SE" sz="2400" dirty="0">
                <a:solidFill>
                  <a:srgbClr val="000000"/>
                </a:solidFill>
              </a:rPr>
              <a:t>Man kan också </a:t>
            </a:r>
            <a:r>
              <a:rPr lang="sv-SE" sz="2400" dirty="0" err="1">
                <a:solidFill>
                  <a:srgbClr val="000000"/>
                </a:solidFill>
              </a:rPr>
              <a:t>specifiera</a:t>
            </a:r>
            <a:r>
              <a:rPr lang="sv-SE" sz="2400" dirty="0">
                <a:solidFill>
                  <a:srgbClr val="000000"/>
                </a:solidFill>
              </a:rPr>
              <a:t> enskilda </a:t>
            </a:r>
            <a:r>
              <a:rPr lang="sv-SE" sz="2400" dirty="0" err="1">
                <a:solidFill>
                  <a:srgbClr val="000000"/>
                </a:solidFill>
              </a:rPr>
              <a:t>elment</a:t>
            </a:r>
            <a:r>
              <a:rPr lang="sv-SE" sz="2400" dirty="0">
                <a:solidFill>
                  <a:srgbClr val="000000"/>
                </a:solidFill>
              </a:rPr>
              <a:t> som listor, tabeller och formulär.</a:t>
            </a:r>
          </a:p>
        </p:txBody>
      </p:sp>
    </p:spTree>
    <p:extLst>
      <p:ext uri="{BB962C8B-B14F-4D97-AF65-F5344CB8AC3E}">
        <p14:creationId xmlns:p14="http://schemas.microsoft.com/office/powerpoint/2010/main" val="118177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FFDC4-6C90-BD46-90A6-076C6833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3515591" cy="1881559"/>
          </a:xfrm>
        </p:spPr>
        <p:txBody>
          <a:bodyPr>
            <a:norm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CSS – </a:t>
            </a:r>
            <a:r>
              <a:rPr lang="sv-SE" sz="3200" dirty="0" err="1">
                <a:solidFill>
                  <a:schemeClr val="bg1"/>
                </a:solidFill>
              </a:rPr>
              <a:t>Cascading</a:t>
            </a:r>
            <a:r>
              <a:rPr lang="sv-SE" sz="3200" dirty="0">
                <a:solidFill>
                  <a:schemeClr val="bg1"/>
                </a:solidFill>
              </a:rPr>
              <a:t> Style </a:t>
            </a:r>
            <a:r>
              <a:rPr lang="sv-SE" sz="3200" dirty="0" err="1">
                <a:solidFill>
                  <a:schemeClr val="bg1"/>
                </a:solidFill>
              </a:rPr>
              <a:t>Sheets</a:t>
            </a:r>
            <a:br>
              <a:rPr lang="sv-SE" sz="3200" dirty="0">
                <a:solidFill>
                  <a:schemeClr val="bg1"/>
                </a:solidFill>
              </a:rPr>
            </a:br>
            <a:r>
              <a:rPr lang="sv-SE" sz="3200" dirty="0">
                <a:solidFill>
                  <a:schemeClr val="bg1"/>
                </a:solidFill>
              </a:rPr>
              <a:t>(</a:t>
            </a:r>
            <a:r>
              <a:rPr lang="sv-SE" sz="3200" dirty="0" err="1">
                <a:solidFill>
                  <a:schemeClr val="bg1"/>
                </a:solidFill>
              </a:rPr>
              <a:t>Inline</a:t>
            </a:r>
            <a:r>
              <a:rPr lang="sv-SE" sz="3200" dirty="0">
                <a:solidFill>
                  <a:schemeClr val="bg1"/>
                </a:solidFill>
              </a:rPr>
              <a:t>-CSS)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768E-E437-E34A-A2C1-AB88F9B5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541" y="438559"/>
            <a:ext cx="6714260" cy="18815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000">
                <a:solidFill>
                  <a:schemeClr val="bg1"/>
                </a:solidFill>
              </a:rPr>
              <a:t>CSS Regler faller nedåt i DOM-trädet!</a:t>
            </a:r>
          </a:p>
          <a:p>
            <a:pPr marL="0" indent="0">
              <a:buNone/>
            </a:pPr>
            <a:r>
              <a:rPr lang="sv-SE" sz="2000">
                <a:solidFill>
                  <a:schemeClr val="bg1"/>
                </a:solidFill>
              </a:rPr>
              <a:t>Det betyder att något vi justerar på en högre nivå kommer slå igenom hela vägen ner till det djupaste elementet.</a:t>
            </a:r>
          </a:p>
          <a:p>
            <a:pPr marL="0" indent="0">
              <a:buNone/>
            </a:pPr>
            <a:endParaRPr lang="sv-SE" sz="2000">
              <a:solidFill>
                <a:schemeClr val="bg1"/>
              </a:solidFill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C373DB-D0F1-EE46-A236-BEB68A2C0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" b="-1"/>
          <a:stretch/>
        </p:blipFill>
        <p:spPr>
          <a:xfrm>
            <a:off x="704087" y="2831909"/>
            <a:ext cx="3649704" cy="346498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A11680A-3113-9646-A5EF-1DE6089A6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71"/>
          <a:stretch/>
        </p:blipFill>
        <p:spPr>
          <a:xfrm>
            <a:off x="4639540" y="2831909"/>
            <a:ext cx="6848371" cy="34649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D7A47-C49F-CA4B-95A6-C0357C728ACC}"/>
              </a:ext>
            </a:extLst>
          </p:cNvPr>
          <p:cNvSpPr txBox="1">
            <a:spLocks/>
          </p:cNvSpPr>
          <p:nvPr/>
        </p:nvSpPr>
        <p:spPr>
          <a:xfrm>
            <a:off x="6384637" y="1818843"/>
            <a:ext cx="5063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35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6885F-2D75-B846-ACC0-A45FC8DE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CF80-F5FA-D346-BE0B-3659308B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dirty="0"/>
              <a:t>”color: </a:t>
            </a:r>
            <a:r>
              <a:rPr lang="sv-SE" sz="3200" dirty="0" err="1"/>
              <a:t>blue</a:t>
            </a:r>
            <a:r>
              <a:rPr lang="sv-SE" sz="3200" dirty="0"/>
              <a:t>”</a:t>
            </a:r>
          </a:p>
          <a:p>
            <a:pPr marL="0" indent="0">
              <a:buNone/>
            </a:pPr>
            <a:r>
              <a:rPr lang="sv-SE" sz="3200" dirty="0"/>
              <a:t>”</a:t>
            </a:r>
            <a:r>
              <a:rPr lang="sv-SE" sz="3200" dirty="0" err="1"/>
              <a:t>background</a:t>
            </a:r>
            <a:r>
              <a:rPr lang="sv-SE" sz="3200" dirty="0"/>
              <a:t>-color: gray”</a:t>
            </a:r>
          </a:p>
          <a:p>
            <a:pPr marL="0" indent="0">
              <a:buNone/>
            </a:pPr>
            <a:r>
              <a:rPr lang="sv-SE" sz="3200" dirty="0"/>
              <a:t>”font-</a:t>
            </a:r>
            <a:r>
              <a:rPr lang="sv-SE" sz="3200" dirty="0" err="1"/>
              <a:t>family</a:t>
            </a:r>
            <a:r>
              <a:rPr lang="sv-SE" sz="3200" dirty="0"/>
              <a:t>: Arial”</a:t>
            </a:r>
          </a:p>
          <a:p>
            <a:pPr marL="0" indent="0">
              <a:buNone/>
            </a:pPr>
            <a:r>
              <a:rPr lang="sv-SE" sz="3200" dirty="0"/>
              <a:t>  Egenskap     Värde</a:t>
            </a:r>
          </a:p>
          <a:p>
            <a:pPr marL="0" indent="0">
              <a:buNone/>
            </a:pPr>
            <a:r>
              <a:rPr lang="sv-SE" sz="3200" dirty="0"/>
              <a:t>  Property       </a:t>
            </a:r>
            <a:r>
              <a:rPr lang="sv-SE" sz="3200" dirty="0" err="1"/>
              <a:t>value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83063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AF99F-BFC8-6F4F-888F-7D8610C4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Inline-CSS i &lt;header&gt;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E49F0F1-4FBC-3B4F-9366-2948DF9D2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1" y="580021"/>
            <a:ext cx="5950867" cy="569795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4B15EE-0FCB-3746-A280-21637B30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812" y="2315738"/>
            <a:ext cx="1800684" cy="22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0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6885F-2D75-B846-ACC0-A45FC8DE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6"/>
            <a:ext cx="4230100" cy="1915128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CF80-F5FA-D346-BE0B-3659308B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dirty="0" err="1"/>
              <a:t>Selector</a:t>
            </a:r>
            <a:r>
              <a:rPr lang="sv-SE" sz="3200" dirty="0"/>
              <a:t> {</a:t>
            </a:r>
          </a:p>
          <a:p>
            <a:pPr marL="0" indent="0">
              <a:buNone/>
            </a:pPr>
            <a:r>
              <a:rPr lang="sv-SE" sz="3200" dirty="0"/>
              <a:t>	Egenskap1: värde;</a:t>
            </a:r>
          </a:p>
          <a:p>
            <a:pPr marL="0" indent="0">
              <a:buNone/>
            </a:pPr>
            <a:r>
              <a:rPr lang="sv-SE" sz="3200" dirty="0"/>
              <a:t>	Egenskap2: värde;</a:t>
            </a:r>
          </a:p>
          <a:p>
            <a:pPr marL="0" indent="0">
              <a:buNone/>
            </a:pPr>
            <a:r>
              <a:rPr lang="sv-SE" sz="3200" dirty="0"/>
              <a:t>	…</a:t>
            </a:r>
          </a:p>
          <a:p>
            <a:pPr marL="0" indent="0">
              <a:buNone/>
            </a:pPr>
            <a:r>
              <a:rPr lang="sv-SE" sz="3200" dirty="0"/>
              <a:t>}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endParaRPr lang="sv-SE" sz="3200" dirty="0"/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14E21C-55DF-6A46-846C-4DFBDC83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6" y="3229380"/>
            <a:ext cx="4089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7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EA2C1-DC2A-8D4D-A684-FD9B5FAD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CSS i extern fil</a:t>
            </a:r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7B903F-03D3-9F41-91E7-0FAC7FD0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2" y="3781743"/>
            <a:ext cx="2493818" cy="3083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916254-8063-BC49-930A-D25D0AB39096}"/>
              </a:ext>
            </a:extLst>
          </p:cNvPr>
          <p:cNvSpPr txBox="1"/>
          <p:nvPr/>
        </p:nvSpPr>
        <p:spPr>
          <a:xfrm>
            <a:off x="4736547" y="4924676"/>
            <a:ext cx="4090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/>
              <a:t>Samma resultat</a:t>
            </a:r>
          </a:p>
          <a:p>
            <a:pPr algn="ctr"/>
            <a:endParaRPr lang="sv-SE" dirty="0"/>
          </a:p>
          <a:p>
            <a:pPr algn="ctr"/>
            <a:r>
              <a:rPr lang="sv-SE" dirty="0"/>
              <a:t>Mer överskådligt och enklare att hålla koll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A37EEFD-E487-8A4D-A8CC-C8207DDC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80" y="10138"/>
            <a:ext cx="8163471" cy="37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EE730-7982-C544-8139-D73B17CB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324880"/>
            <a:ext cx="3091607" cy="709593"/>
          </a:xfrm>
        </p:spPr>
        <p:txBody>
          <a:bodyPr anchor="b">
            <a:normAutofit/>
          </a:bodyPr>
          <a:lstStyle/>
          <a:p>
            <a:r>
              <a:rPr lang="sv-SE" sz="4000" dirty="0"/>
              <a:t>CSS </a:t>
            </a:r>
            <a:r>
              <a:rPr lang="sv-SE" sz="4000" dirty="0" err="1"/>
              <a:t>class</a:t>
            </a:r>
            <a:r>
              <a:rPr lang="sv-SE" sz="4000" dirty="0"/>
              <a:t> &amp;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D4F4-7E2F-F34F-9455-B6044B66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554" y="1346670"/>
            <a:ext cx="2942813" cy="1490733"/>
          </a:xfrm>
        </p:spPr>
        <p:txBody>
          <a:bodyPr>
            <a:normAutofit fontScale="92500" lnSpcReduction="20000"/>
          </a:bodyPr>
          <a:lstStyle/>
          <a:p>
            <a:r>
              <a:rPr lang="sv-SE" sz="2000" dirty="0"/>
              <a:t>”</a:t>
            </a:r>
            <a:r>
              <a:rPr lang="sv-SE" sz="2000" dirty="0" err="1"/>
              <a:t>class</a:t>
            </a:r>
            <a:r>
              <a:rPr lang="sv-SE" sz="2000" dirty="0"/>
              <a:t>” används för att påverka många objekt</a:t>
            </a:r>
          </a:p>
          <a:p>
            <a:r>
              <a:rPr lang="sv-SE" sz="2000" dirty="0"/>
              <a:t>”id” är unikt och kan bara användas en gång för att påverka ett objekt </a:t>
            </a:r>
            <a:r>
              <a:rPr lang="sv-SE" sz="2000" i="1" dirty="0"/>
              <a:t>och endast en gång!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0B71D22-340E-E942-AC27-124F4FE2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115296" cy="6407421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D4F9C4-1402-C44C-9BAA-60805DE1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39" y="3149600"/>
            <a:ext cx="1472045" cy="32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EE730-7982-C544-8139-D73B17CB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324881"/>
            <a:ext cx="3091607" cy="683838"/>
          </a:xfrm>
        </p:spPr>
        <p:txBody>
          <a:bodyPr anchor="b">
            <a:normAutofit/>
          </a:bodyPr>
          <a:lstStyle/>
          <a:p>
            <a:r>
              <a:rPr lang="sv-SE" sz="4000" dirty="0"/>
              <a:t>CSS </a:t>
            </a:r>
            <a:r>
              <a:rPr lang="sv-SE" sz="4000" dirty="0" err="1"/>
              <a:t>class</a:t>
            </a:r>
            <a:r>
              <a:rPr lang="sv-SE" sz="4000" dirty="0"/>
              <a:t> &amp;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D4F4-7E2F-F34F-9455-B6044B66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06" y="1034228"/>
            <a:ext cx="2942813" cy="1490733"/>
          </a:xfrm>
        </p:spPr>
        <p:txBody>
          <a:bodyPr>
            <a:normAutofit fontScale="92500" lnSpcReduction="20000"/>
          </a:bodyPr>
          <a:lstStyle/>
          <a:p>
            <a:r>
              <a:rPr lang="sv-SE" sz="2000" dirty="0"/>
              <a:t>”</a:t>
            </a:r>
            <a:r>
              <a:rPr lang="sv-SE" sz="2000" dirty="0" err="1"/>
              <a:t>class</a:t>
            </a:r>
            <a:r>
              <a:rPr lang="sv-SE" sz="2000" dirty="0"/>
              <a:t>” används för att påverka många objekt</a:t>
            </a:r>
          </a:p>
          <a:p>
            <a:r>
              <a:rPr lang="sv-SE" sz="2000" dirty="0"/>
              <a:t>”id” är unikt och kan bara användas en gång för att påverka ett objekt </a:t>
            </a:r>
            <a:r>
              <a:rPr lang="sv-SE" sz="2000" i="1" dirty="0"/>
              <a:t>och endast en gång!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0B71D22-340E-E942-AC27-124F4FE2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115296" cy="6407421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D4F9C4-1402-C44C-9BAA-60805DE1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39" y="3149600"/>
            <a:ext cx="1472045" cy="3227176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4357E2-7118-A142-BA6B-73BF2A812C43}"/>
              </a:ext>
            </a:extLst>
          </p:cNvPr>
          <p:cNvCxnSpPr/>
          <p:nvPr/>
        </p:nvCxnSpPr>
        <p:spPr>
          <a:xfrm>
            <a:off x="7102764" y="1413164"/>
            <a:ext cx="2715491" cy="21058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6710C2-4611-B94D-993A-678EA47D3E1F}"/>
              </a:ext>
            </a:extLst>
          </p:cNvPr>
          <p:cNvCxnSpPr/>
          <p:nvPr/>
        </p:nvCxnSpPr>
        <p:spPr>
          <a:xfrm>
            <a:off x="6901962" y="2404233"/>
            <a:ext cx="2590277" cy="1675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FC3D0C-959E-7745-9E6A-A3665E69C405}"/>
              </a:ext>
            </a:extLst>
          </p:cNvPr>
          <p:cNvCxnSpPr/>
          <p:nvPr/>
        </p:nvCxnSpPr>
        <p:spPr>
          <a:xfrm>
            <a:off x="6893169" y="2404233"/>
            <a:ext cx="2484769" cy="2527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4B7B2-6714-6A40-B38C-3DB7ADB52BFE}"/>
              </a:ext>
            </a:extLst>
          </p:cNvPr>
          <p:cNvCxnSpPr/>
          <p:nvPr/>
        </p:nvCxnSpPr>
        <p:spPr>
          <a:xfrm>
            <a:off x="6901961" y="2404233"/>
            <a:ext cx="2475977" cy="30194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5BF294-0758-4647-95C1-8D6C7F3CAD8A}"/>
              </a:ext>
            </a:extLst>
          </p:cNvPr>
          <p:cNvCxnSpPr/>
          <p:nvPr/>
        </p:nvCxnSpPr>
        <p:spPr>
          <a:xfrm>
            <a:off x="7021500" y="3203710"/>
            <a:ext cx="2470739" cy="12803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F8D27B-9A0F-5C49-8425-FAF517B69D53}"/>
              </a:ext>
            </a:extLst>
          </p:cNvPr>
          <p:cNvCxnSpPr/>
          <p:nvPr/>
        </p:nvCxnSpPr>
        <p:spPr>
          <a:xfrm>
            <a:off x="7247939" y="3983290"/>
            <a:ext cx="2195803" cy="182811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660A7C-41CB-4347-962A-99D15572CA6D}"/>
              </a:ext>
            </a:extLst>
          </p:cNvPr>
          <p:cNvCxnSpPr/>
          <p:nvPr/>
        </p:nvCxnSpPr>
        <p:spPr>
          <a:xfrm>
            <a:off x="7807569" y="606669"/>
            <a:ext cx="2010686" cy="259704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DE1800-32BC-5B41-8AFB-F3BD9495EA67}"/>
              </a:ext>
            </a:extLst>
          </p:cNvPr>
          <p:cNvCxnSpPr/>
          <p:nvPr/>
        </p:nvCxnSpPr>
        <p:spPr>
          <a:xfrm flipV="1">
            <a:off x="2286000" y="2233246"/>
            <a:ext cx="3226777" cy="19255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81A21F-C1DB-9443-A905-DD3F53EB1427}"/>
              </a:ext>
            </a:extLst>
          </p:cNvPr>
          <p:cNvCxnSpPr>
            <a:cxnSpLocks/>
          </p:cNvCxnSpPr>
          <p:nvPr/>
        </p:nvCxnSpPr>
        <p:spPr>
          <a:xfrm>
            <a:off x="2277832" y="2184968"/>
            <a:ext cx="3234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19DCE1-E4F0-1645-9783-F2540D5F0D80}"/>
              </a:ext>
            </a:extLst>
          </p:cNvPr>
          <p:cNvCxnSpPr/>
          <p:nvPr/>
        </p:nvCxnSpPr>
        <p:spPr>
          <a:xfrm>
            <a:off x="2831123" y="2980592"/>
            <a:ext cx="2681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276F35-08DA-F249-B0C0-D298B8F4B786}"/>
              </a:ext>
            </a:extLst>
          </p:cNvPr>
          <p:cNvCxnSpPr/>
          <p:nvPr/>
        </p:nvCxnSpPr>
        <p:spPr>
          <a:xfrm flipV="1">
            <a:off x="3006969" y="3843893"/>
            <a:ext cx="2488750" cy="108832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270CA-5068-9A4A-8596-6BEF8FD04033}"/>
              </a:ext>
            </a:extLst>
          </p:cNvPr>
          <p:cNvCxnSpPr>
            <a:cxnSpLocks/>
          </p:cNvCxnSpPr>
          <p:nvPr/>
        </p:nvCxnSpPr>
        <p:spPr>
          <a:xfrm flipV="1">
            <a:off x="1732785" y="1219200"/>
            <a:ext cx="3904455" cy="11442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7CF4A4-652B-9543-B632-92D6F13F8D8A}"/>
              </a:ext>
            </a:extLst>
          </p:cNvPr>
          <p:cNvCxnSpPr>
            <a:cxnSpLocks/>
          </p:cNvCxnSpPr>
          <p:nvPr/>
        </p:nvCxnSpPr>
        <p:spPr>
          <a:xfrm flipV="1">
            <a:off x="951776" y="423285"/>
            <a:ext cx="4685464" cy="1379139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3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356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CSS</vt:lpstr>
      <vt:lpstr>Vad är CSS</vt:lpstr>
      <vt:lpstr>CSS – Cascading Style Sheets (Inline-CSS)</vt:lpstr>
      <vt:lpstr>CSS Syntax</vt:lpstr>
      <vt:lpstr>Inline-CSS i &lt;header&gt;</vt:lpstr>
      <vt:lpstr>CSS Syntax</vt:lpstr>
      <vt:lpstr>CSS i extern fil</vt:lpstr>
      <vt:lpstr>CSS class &amp; id</vt:lpstr>
      <vt:lpstr>CSS class &amp; id</vt:lpstr>
      <vt:lpstr>Box-modellen</vt:lpstr>
      <vt:lpstr>Konventioner</vt:lpstr>
      <vt:lpstr>Enheter</vt:lpstr>
      <vt:lpstr>Övning</vt:lpstr>
      <vt:lpstr>En möjlig lösning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Lars Strömberg</dc:creator>
  <cp:lastModifiedBy>Lars Strömberg</cp:lastModifiedBy>
  <cp:revision>1</cp:revision>
  <dcterms:created xsi:type="dcterms:W3CDTF">2021-01-08T14:27:33Z</dcterms:created>
  <dcterms:modified xsi:type="dcterms:W3CDTF">2021-01-08T14:33:28Z</dcterms:modified>
</cp:coreProperties>
</file>