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895CC-5AC2-B9FE-F495-072DD6CFA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141FD-E48E-A692-8445-D68D54F6A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44C87-876B-6178-7CC1-5DFC86D6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18AFE-66DD-A696-05BE-ACCE75138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13580-987C-126B-B571-EBEFD624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8559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20C64-CFF3-1CD9-61C4-4FFDABA82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168B5-6E30-6F3E-E20C-2340D4E88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2C5A2-9DAA-5BE0-98B7-DF6DC0F6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39444-2B58-C9E6-05E1-DAE8F10ED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7D84C-5A1E-ED23-B084-F68FB2BB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42289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58908D-37EC-5B97-901B-6B3B73A64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AF41E2-7795-4D6A-9C40-46949D553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F27A4-CF13-5FC5-5E0C-6C706EE30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7675B-FBD3-6039-B044-219613E0A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BE7D9-937B-8A18-A31F-6CC5369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5366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87C8-51F6-473C-5D60-FE113A77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DD81E-C220-4C4D-6AB7-06D3CAE0E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624E3-2CA6-85CD-F0FD-498B9E9E6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79AFD-36A4-3801-1532-0339B1D98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DFB7B-1E22-C1FB-7957-0B0059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62223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658EA-D09A-B675-DD87-6E418BA14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11C02E-24ED-D68F-D9F8-E7BD71A67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2E8C2-DB7B-7B3E-F07A-8E83C9432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D2A25-BA51-A514-0B8C-8A4BDB5E3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A951EA-D945-1D03-BA46-A825C252B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337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8152-0043-7B92-5B93-999569A0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B6705-6020-3A4D-26A5-20250F8B9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9E7E20-7760-23C6-BDF4-EDD6A1B07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0E51E-9320-F2E7-6C4B-1C5907A70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9FFA6-4210-1606-8CC2-4D69D31F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8E47B-7B89-1146-17F3-CBAECF76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656756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8F00B-7A91-C2A5-9174-435258E20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BFB0F9-6215-EF11-899E-7420A3B44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F013A3-1B1D-5070-F7C0-6F9AE3F4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47B866-6ED6-B190-3978-63B9F5D0C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EBFDE4-7679-A612-343B-40D26ECB44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6B3F8-8ECE-F79D-B8FC-1F668DF1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CC1D3-4A55-1292-3B09-09CFA4231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57A24-ABDB-B32A-CC4B-DA26E2E58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772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3A5D-5CD6-B37E-E566-B02E77165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8D7933-37E7-5290-DC49-6F633FF4B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C9F74-C65B-7A59-9CA5-6D4A68A48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22F88-C749-C484-A365-2EC1D74D9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1254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E584E-FB9F-1AD0-025E-202C1076D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82085D-C69A-4A82-4026-089BA9013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4528C-95A0-9F95-DB59-33B465F89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517696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B48BD-0EF7-B4E3-BE6F-31E47C70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1FDE2-701E-52EC-4E09-DD42FE97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2BF88-6F6B-3501-1D15-9A0EA13C1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2F306-05FD-C304-CDF4-BB0BC6E80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69BF-C101-D653-01C2-9A210A31A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F91A42-409D-1D60-53B5-D1E26A497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7160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77913-A507-B3EF-D0FA-A8DA54A6F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59DF37-B936-8C2A-B216-E340A4A47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EE441-7C01-927F-33A4-6E3B046359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E351-C5DC-C849-0DF7-4DEC52553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2F677-565F-B4B1-007B-AD080E210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A963D-F422-9567-0A72-3F1ED4A6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70695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18B331-3FFB-EFF8-C708-6F6EDFF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31000-84C8-BDC7-EF6B-13DDB7F9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5F529-7C5E-8FBA-FC3D-C8218771C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B13E-6429-455D-9229-A950EEB8C9ED}" type="datetimeFigureOut">
              <a:rPr lang="bg-BG" smtClean="0"/>
              <a:t>15.3.2025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D1C64-563B-A883-2111-7CF6A60386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046F-4ED3-1981-27CE-E6D97CC376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36262A-10D6-4CDB-9A96-90BA71A550B4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67343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9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CC4621-B84D-389A-0996-E7C4A911E4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6538"/>
            <a:ext cx="9144000" cy="1381188"/>
          </a:xfrm>
        </p:spPr>
        <p:txBody>
          <a:bodyPr anchor="ctr">
            <a:normAutofit/>
          </a:bodyPr>
          <a:lstStyle/>
          <a:p>
            <a:r>
              <a:rPr lang="bg-BG" sz="4000" b="1" dirty="0">
                <a:solidFill>
                  <a:schemeClr val="bg2"/>
                </a:solidFill>
              </a:rPr>
              <a:t>ПРОМЕНЛИВИ И КОНСТАНТИ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4A2BE-543E-C82D-257D-2E1142650F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762000"/>
          </a:xfrm>
        </p:spPr>
        <p:txBody>
          <a:bodyPr>
            <a:normAutofit/>
          </a:bodyPr>
          <a:lstStyle/>
          <a:p>
            <a:endParaRPr lang="bg-BG" sz="1800"/>
          </a:p>
        </p:txBody>
      </p:sp>
    </p:spTree>
    <p:extLst>
      <p:ext uri="{BB962C8B-B14F-4D97-AF65-F5344CB8AC3E}">
        <p14:creationId xmlns:p14="http://schemas.microsoft.com/office/powerpoint/2010/main" val="39575168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4F0349-A6CE-3ABD-07CB-2EA095A90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9F19302-C8D7-E6BF-0778-DF55EB4601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B39B17-B310-0F2D-0888-D61B14735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74C1C7-5C86-DA86-9B97-8B7BCCD906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0CFE31-0959-EC22-67C5-DE05FF8B4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22FB4B-E4A7-6121-E52F-949AFCCE8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311EA3-FC8A-AD6A-DB4B-78F7AA32E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Примери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0D8312-9C62-A5F6-3C87-7D3F24E41969}"/>
              </a:ext>
            </a:extLst>
          </p:cNvPr>
          <p:cNvSpPr txBox="1"/>
          <p:nvPr/>
        </p:nvSpPr>
        <p:spPr>
          <a:xfrm>
            <a:off x="648929" y="1891970"/>
            <a:ext cx="110170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int 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dirty="0"/>
              <a:t> = 17;         </a:t>
            </a:r>
          </a:p>
          <a:p>
            <a:r>
              <a:rPr lang="en-US" sz="2800" b="1" dirty="0"/>
              <a:t>string </a:t>
            </a:r>
            <a:r>
              <a:rPr lang="en-US" sz="2800" b="1" dirty="0">
                <a:solidFill>
                  <a:srgbClr val="FF0000"/>
                </a:solidFill>
              </a:rPr>
              <a:t>str</a:t>
            </a:r>
            <a:r>
              <a:rPr lang="en-US" sz="2800" b="1" dirty="0"/>
              <a:t> = "Sunrise Street”,  </a:t>
            </a:r>
            <a:r>
              <a:rPr lang="en-US" sz="2800" b="1" dirty="0">
                <a:solidFill>
                  <a:srgbClr val="FF0000"/>
                </a:solidFill>
              </a:rPr>
              <a:t>SW</a:t>
            </a:r>
            <a:r>
              <a:rPr lang="en-US" sz="2800" b="1" dirty="0"/>
              <a:t> = "SW10", </a:t>
            </a:r>
            <a:r>
              <a:rPr lang="en-US" sz="2800" b="1" dirty="0">
                <a:solidFill>
                  <a:srgbClr val="FF0000"/>
                </a:solidFill>
              </a:rPr>
              <a:t>city</a:t>
            </a:r>
            <a:r>
              <a:rPr lang="en-US" sz="2800" b="1" dirty="0"/>
              <a:t>="Chelsea, London"; </a:t>
            </a:r>
            <a:endParaRPr lang="bg-BG" sz="2800" b="1" dirty="0"/>
          </a:p>
          <a:p>
            <a:pPr marL="514350" indent="-514350">
              <a:buAutoNum type="arabicPeriod"/>
            </a:pPr>
            <a:r>
              <a:rPr lang="bg-BG" sz="2800" b="1" dirty="0"/>
              <a:t>Конкатенация </a:t>
            </a:r>
          </a:p>
          <a:p>
            <a:r>
              <a:rPr lang="en-US" sz="2800" b="1" dirty="0" err="1"/>
              <a:t>Console.WriteLine</a:t>
            </a:r>
            <a:r>
              <a:rPr lang="en-US" sz="2800" b="1" dirty="0"/>
              <a:t>(str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" "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 N 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" "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 SW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“ - "</a:t>
            </a:r>
            <a:r>
              <a:rPr lang="en-US" sz="28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city); </a:t>
            </a:r>
            <a:endParaRPr lang="bg-BG" sz="2800" b="1" dirty="0"/>
          </a:p>
          <a:p>
            <a:endParaRPr lang="bg-BG" sz="2800" b="1" dirty="0"/>
          </a:p>
          <a:p>
            <a:r>
              <a:rPr lang="bg-BG" sz="2800" b="1" dirty="0"/>
              <a:t>2. </a:t>
            </a:r>
            <a:r>
              <a:rPr lang="en-US" sz="2800" b="1" dirty="0"/>
              <a:t>Placeholders 				    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    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b="1" dirty="0"/>
              <a:t>     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/>
              <a:t>       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  <a:endParaRPr lang="bg-BG" sz="2800" b="1" dirty="0">
              <a:solidFill>
                <a:srgbClr val="FF0000"/>
              </a:solidFill>
            </a:endParaRPr>
          </a:p>
          <a:p>
            <a:r>
              <a:rPr lang="en-US" sz="2800" b="1" dirty="0" err="1"/>
              <a:t>Console.WriteLine</a:t>
            </a:r>
            <a:r>
              <a:rPr lang="en-US" sz="2800" b="1" dirty="0"/>
              <a:t>("{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b="1" dirty="0"/>
              <a:t>} {</a:t>
            </a:r>
            <a:r>
              <a:rPr lang="en-US" sz="2800" b="1" dirty="0">
                <a:solidFill>
                  <a:srgbClr val="FF0000"/>
                </a:solidFill>
              </a:rPr>
              <a:t>1</a:t>
            </a:r>
            <a:r>
              <a:rPr lang="en-US" sz="2800" b="1" dirty="0"/>
              <a:t>} {</a:t>
            </a:r>
            <a:r>
              <a:rPr lang="en-US" sz="2800" b="1" dirty="0">
                <a:solidFill>
                  <a:srgbClr val="FF0000"/>
                </a:solidFill>
              </a:rPr>
              <a:t>2</a:t>
            </a:r>
            <a:r>
              <a:rPr lang="en-US" sz="2800" b="1" dirty="0"/>
              <a:t>} - {</a:t>
            </a:r>
            <a:r>
              <a:rPr lang="en-US" sz="2800" b="1" dirty="0">
                <a:solidFill>
                  <a:srgbClr val="FF0000"/>
                </a:solidFill>
              </a:rPr>
              <a:t>3</a:t>
            </a:r>
            <a:r>
              <a:rPr lang="en-US" sz="2800" b="1" dirty="0"/>
              <a:t>}",str, N, SW, city); </a:t>
            </a:r>
            <a:endParaRPr lang="bg-BG" sz="2800" b="1" dirty="0"/>
          </a:p>
          <a:p>
            <a:endParaRPr lang="bg-BG" sz="2800" b="1" dirty="0"/>
          </a:p>
          <a:p>
            <a:r>
              <a:rPr lang="bg-BG" sz="2800" b="1" dirty="0"/>
              <a:t>3. Интерполация </a:t>
            </a:r>
          </a:p>
          <a:p>
            <a:r>
              <a:rPr lang="en-US" sz="2800" b="1" dirty="0" err="1"/>
              <a:t>Console.WriteLine</a:t>
            </a:r>
            <a:r>
              <a:rPr lang="en-US" sz="2800" b="1" dirty="0"/>
              <a:t>(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/>
              <a:t>"{</a:t>
            </a:r>
            <a:r>
              <a:rPr lang="en-US" sz="2800" b="1" dirty="0">
                <a:solidFill>
                  <a:srgbClr val="FF0000"/>
                </a:solidFill>
              </a:rPr>
              <a:t>str</a:t>
            </a:r>
            <a:r>
              <a:rPr lang="en-US" sz="2800" b="1" dirty="0"/>
              <a:t>} {</a:t>
            </a:r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dirty="0"/>
              <a:t>} {</a:t>
            </a:r>
            <a:r>
              <a:rPr lang="en-US" sz="2800" b="1" dirty="0">
                <a:solidFill>
                  <a:srgbClr val="FF0000"/>
                </a:solidFill>
              </a:rPr>
              <a:t>SW</a:t>
            </a:r>
            <a:r>
              <a:rPr lang="en-US" sz="2800" b="1" dirty="0"/>
              <a:t>} - {</a:t>
            </a:r>
            <a:r>
              <a:rPr lang="en-US" sz="2800" b="1" dirty="0">
                <a:solidFill>
                  <a:srgbClr val="FF0000"/>
                </a:solidFill>
              </a:rPr>
              <a:t>city</a:t>
            </a:r>
            <a:r>
              <a:rPr lang="en-US" sz="2800" b="1" dirty="0"/>
              <a:t>}“);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279946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C62739-F2B8-3B12-4F50-E82CEA042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E0E5D0E-255B-30BD-4D0D-7975A88172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70AD4EA-8831-1053-07D5-8E22181ED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441F27-16CA-391A-946D-DDDC6D909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9AC726-B38B-2125-8093-5FB01674CD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A5F099C-9B43-6D47-2964-E823AAB990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60939-BEAF-C4F6-3C5F-FAE87263A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Задача за упражнение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D97A54-2A25-1CFF-8279-AB3B8EBCF3DD}"/>
              </a:ext>
            </a:extLst>
          </p:cNvPr>
          <p:cNvSpPr txBox="1"/>
          <p:nvPr/>
        </p:nvSpPr>
        <p:spPr>
          <a:xfrm>
            <a:off x="430528" y="1811289"/>
            <a:ext cx="1133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1. </a:t>
            </a:r>
            <a:r>
              <a:rPr lang="bg-BG" sz="3200" b="1" noProof="0" dirty="0"/>
              <a:t>Форматиране на числа с плаваща запетая: </a:t>
            </a:r>
            <a:r>
              <a:rPr lang="bg-BG" sz="3200" noProof="0" dirty="0"/>
              <a:t>Напиши програма, която приема число с плаваща запетая (например 3.14159) и го извежда с точност до 2 знака след запетаята.</a:t>
            </a:r>
          </a:p>
          <a:p>
            <a:r>
              <a:rPr lang="bg-BG" sz="3200" noProof="0" dirty="0"/>
              <a:t> </a:t>
            </a:r>
            <a:r>
              <a:rPr lang="ru-RU" sz="3200" dirty="0"/>
              <a:t>Примерен </a:t>
            </a:r>
            <a:r>
              <a:rPr lang="ru-RU" sz="3200" b="1" dirty="0"/>
              <a:t>вход: 3.14159</a:t>
            </a:r>
          </a:p>
          <a:p>
            <a:r>
              <a:rPr lang="ru-RU" sz="3200" dirty="0"/>
              <a:t> Примерен </a:t>
            </a:r>
            <a:r>
              <a:rPr lang="ru-RU" sz="3200" b="1" dirty="0" err="1"/>
              <a:t>изход</a:t>
            </a:r>
            <a:r>
              <a:rPr lang="ru-RU" sz="3200" b="1" dirty="0"/>
              <a:t>: 3.14</a:t>
            </a:r>
            <a:endParaRPr lang="en-US" sz="3200" b="1" dirty="0"/>
          </a:p>
          <a:p>
            <a:endParaRPr lang="ru-RU" sz="3200" b="1" dirty="0">
              <a:solidFill>
                <a:srgbClr val="FF0000"/>
              </a:solidFill>
            </a:endParaRPr>
          </a:p>
          <a:p>
            <a:pPr algn="ctr"/>
            <a:r>
              <a:rPr lang="en-US" sz="3200" b="1" dirty="0">
                <a:solidFill>
                  <a:srgbClr val="00B050"/>
                </a:solidFill>
              </a:rPr>
              <a:t>double number = </a:t>
            </a:r>
            <a:r>
              <a:rPr lang="en-US" sz="3200" b="1" dirty="0" err="1">
                <a:solidFill>
                  <a:srgbClr val="00B050"/>
                </a:solidFill>
              </a:rPr>
              <a:t>double.Parse</a:t>
            </a:r>
            <a:r>
              <a:rPr lang="en-US" sz="3200" b="1" dirty="0">
                <a:solidFill>
                  <a:srgbClr val="00B050"/>
                </a:solidFill>
              </a:rPr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Console.ReadLine</a:t>
            </a:r>
            <a:r>
              <a:rPr lang="en-US" sz="3200" b="1" dirty="0">
                <a:solidFill>
                  <a:srgbClr val="00B050"/>
                </a:solidFill>
              </a:rPr>
              <a:t>());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         </a:t>
            </a:r>
            <a:r>
              <a:rPr lang="en-US" sz="3200" b="1" dirty="0" err="1">
                <a:solidFill>
                  <a:srgbClr val="00B050"/>
                </a:solidFill>
              </a:rPr>
              <a:t>Console.WriteLine</a:t>
            </a:r>
            <a:r>
              <a:rPr lang="en-US" sz="3200" b="1" dirty="0">
                <a:solidFill>
                  <a:srgbClr val="00B050"/>
                </a:solidFill>
              </a:rPr>
              <a:t>($"{number:F2}");</a:t>
            </a:r>
            <a:endParaRPr lang="ru-RU" sz="3200" b="1" dirty="0">
              <a:solidFill>
                <a:srgbClr val="00B050"/>
              </a:solidFill>
            </a:endParaRPr>
          </a:p>
          <a:p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316080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76A617-4AF1-F2A1-FB1C-75D97DF22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CA327E-104A-05E1-91DA-22A397F12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88F2B1-43B7-5698-9744-614ACB58F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3776AF-21EB-FFC2-A1DA-BB7A7CDA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0B5D058-9EE3-93EC-72B3-D2C391362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7395B92-383B-0AD7-F360-8E445A2E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E27D36-4CF4-E131-9B41-37FB90FE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Задача за упражнение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CBBBC1-110F-4C35-7666-35BDCB03FF0E}"/>
              </a:ext>
            </a:extLst>
          </p:cNvPr>
          <p:cNvSpPr txBox="1"/>
          <p:nvPr/>
        </p:nvSpPr>
        <p:spPr>
          <a:xfrm>
            <a:off x="430528" y="1811289"/>
            <a:ext cx="1133094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2</a:t>
            </a:r>
            <a:r>
              <a:rPr lang="ru-RU" sz="3200" b="1" dirty="0"/>
              <a:t>. </a:t>
            </a:r>
            <a:r>
              <a:rPr lang="bg-BG" sz="3200" b="1" noProof="0" dirty="0"/>
              <a:t>Форматиране на пари:</a:t>
            </a:r>
            <a:endParaRPr lang="en-US" sz="3200" b="1" noProof="0" dirty="0"/>
          </a:p>
          <a:p>
            <a:r>
              <a:rPr lang="bg-BG" sz="3200" b="1" noProof="0" dirty="0"/>
              <a:t> </a:t>
            </a:r>
            <a:r>
              <a:rPr lang="bg-BG" sz="3200" noProof="0" dirty="0"/>
              <a:t>Напиши програма, която приема число, представящо сума пари и го извежда във формат с два знака след десетичната запетая </a:t>
            </a:r>
            <a:r>
              <a:rPr lang="bg-BG" sz="3200" noProof="0"/>
              <a:t>и валута.</a:t>
            </a:r>
            <a:endParaRPr lang="en-US" sz="3200" noProof="0" dirty="0"/>
          </a:p>
          <a:p>
            <a:r>
              <a:rPr lang="bg-BG" sz="3200" noProof="0" dirty="0"/>
              <a:t>Примерен </a:t>
            </a:r>
            <a:r>
              <a:rPr lang="bg-BG" sz="3200" b="1" noProof="0" dirty="0"/>
              <a:t>вход: 1234.5</a:t>
            </a:r>
            <a:endParaRPr lang="en-US" sz="3200" b="1" noProof="0" dirty="0"/>
          </a:p>
          <a:p>
            <a:r>
              <a:rPr lang="bg-BG" sz="3200" noProof="0" dirty="0"/>
              <a:t>Примерен </a:t>
            </a:r>
            <a:r>
              <a:rPr lang="bg-BG" sz="3200" b="1" noProof="0" dirty="0"/>
              <a:t>изход: 1234.50 лв.</a:t>
            </a:r>
            <a:endParaRPr lang="en-US" sz="3200" b="1" dirty="0"/>
          </a:p>
          <a:p>
            <a:r>
              <a:rPr lang="en-US" sz="3200" b="1" dirty="0">
                <a:solidFill>
                  <a:srgbClr val="00B050"/>
                </a:solidFill>
              </a:rPr>
              <a:t>         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         double price = </a:t>
            </a:r>
            <a:r>
              <a:rPr lang="en-US" sz="3200" b="1" dirty="0" err="1">
                <a:solidFill>
                  <a:srgbClr val="00B050"/>
                </a:solidFill>
              </a:rPr>
              <a:t>double.Parse</a:t>
            </a:r>
            <a:r>
              <a:rPr lang="en-US" sz="3200" b="1" dirty="0">
                <a:solidFill>
                  <a:srgbClr val="00B050"/>
                </a:solidFill>
              </a:rPr>
              <a:t>(</a:t>
            </a:r>
            <a:r>
              <a:rPr lang="en-US" sz="3200" b="1" dirty="0" err="1">
                <a:solidFill>
                  <a:srgbClr val="00B050"/>
                </a:solidFill>
              </a:rPr>
              <a:t>Console.ReadLine</a:t>
            </a:r>
            <a:r>
              <a:rPr lang="en-US" sz="3200" b="1" dirty="0">
                <a:solidFill>
                  <a:srgbClr val="00B050"/>
                </a:solidFill>
              </a:rPr>
              <a:t>());</a:t>
            </a:r>
          </a:p>
          <a:p>
            <a:r>
              <a:rPr lang="en-US" sz="3200" b="1" dirty="0">
                <a:solidFill>
                  <a:srgbClr val="00B050"/>
                </a:solidFill>
              </a:rPr>
              <a:t>         </a:t>
            </a:r>
            <a:r>
              <a:rPr lang="en-US" sz="3200" b="1" dirty="0" err="1">
                <a:solidFill>
                  <a:srgbClr val="00B050"/>
                </a:solidFill>
              </a:rPr>
              <a:t>Console.WriteLine</a:t>
            </a:r>
            <a:r>
              <a:rPr lang="en-US" sz="3200" b="1" dirty="0">
                <a:solidFill>
                  <a:srgbClr val="00B050"/>
                </a:solidFill>
              </a:rPr>
              <a:t>($"{price:F2} </a:t>
            </a:r>
            <a:r>
              <a:rPr lang="bg-BG" sz="3200" b="1" dirty="0">
                <a:solidFill>
                  <a:srgbClr val="00B050"/>
                </a:solidFill>
              </a:rPr>
              <a:t>лв.</a:t>
            </a:r>
            <a:r>
              <a:rPr lang="en-US" sz="3200" b="1" dirty="0">
                <a:solidFill>
                  <a:srgbClr val="00B050"/>
                </a:solidFill>
              </a:rPr>
              <a:t>");</a:t>
            </a:r>
            <a:endParaRPr lang="ru-RU" sz="3200" b="1" dirty="0">
              <a:solidFill>
                <a:srgbClr val="00B050"/>
              </a:solidFill>
            </a:endParaRPr>
          </a:p>
          <a:p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3555331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BA744-0FB5-C73F-C285-BB8339F96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AD2EC86-47D9-94D4-2824-7E0ABD057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5F7828-A6F6-130F-F4EB-126D30E160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71F70B-142D-6B84-582F-17498B397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A2B11B-E703-A7F2-80E6-DC031992C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4674B-364D-7D46-B256-F1D940D519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532BC0-9348-DAFD-419D-D8132AFC4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Задача за упражнение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370186-7FB5-328A-68EA-926BA897CE3E}"/>
              </a:ext>
            </a:extLst>
          </p:cNvPr>
          <p:cNvSpPr txBox="1"/>
          <p:nvPr/>
        </p:nvSpPr>
        <p:spPr>
          <a:xfrm>
            <a:off x="430528" y="1811289"/>
            <a:ext cx="113309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</a:t>
            </a:r>
            <a:r>
              <a:rPr lang="bg-BG" sz="3200" b="1" dirty="0"/>
              <a:t>3</a:t>
            </a:r>
            <a:r>
              <a:rPr lang="ru-RU" sz="3200" b="1" dirty="0"/>
              <a:t>. </a:t>
            </a:r>
            <a:endParaRPr lang="en-US" sz="3200" b="1" noProof="0" dirty="0"/>
          </a:p>
          <a:p>
            <a:r>
              <a:rPr lang="bg-BG" sz="3200" b="1" noProof="0" dirty="0"/>
              <a:t> </a:t>
            </a:r>
            <a:r>
              <a:rPr lang="bg-BG" sz="3200" noProof="0" dirty="0"/>
              <a:t>Напиши програма, която приема стойности за три променливи</a:t>
            </a:r>
            <a:r>
              <a:rPr lang="en-US" sz="3200" noProof="0" dirty="0"/>
              <a:t> 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name = “Ivan“, age = 20, city = “Plovdiv"</a:t>
            </a:r>
            <a:r>
              <a:rPr lang="bg-BG" sz="3200" noProof="0" dirty="0"/>
              <a:t>, а след това </a:t>
            </a:r>
            <a:r>
              <a:rPr lang="bg-BG" sz="3200" dirty="0"/>
              <a:t>извежда стойностите им </a:t>
            </a:r>
            <a:r>
              <a:rPr lang="bg-BG" sz="3200" noProof="0" dirty="0"/>
              <a:t>по-следния начин:</a:t>
            </a:r>
          </a:p>
          <a:p>
            <a:r>
              <a:rPr lang="bg-BG" sz="3200" noProof="0" dirty="0"/>
              <a:t> </a:t>
            </a:r>
            <a:r>
              <a:rPr lang="en-US" sz="3200" b="1" dirty="0">
                <a:solidFill>
                  <a:srgbClr val="00B050"/>
                </a:solidFill>
              </a:rPr>
              <a:t>  </a:t>
            </a:r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Name</a:t>
            </a:r>
            <a:r>
              <a:rPr lang="bg-BG" sz="3200" b="1" dirty="0">
                <a:solidFill>
                  <a:schemeClr val="accent5">
                    <a:lumMod val="50000"/>
                  </a:schemeClr>
                </a:solidFill>
              </a:rPr>
              <a:t>: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Ivan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Age: 20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Town: Plovdiv</a:t>
            </a:r>
            <a:endParaRPr lang="bg-BG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59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E8822A-6661-CAF9-CBCB-945FC73C1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4A38E1-85E4-3B58-658B-AE891F371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55A57-D09D-FAB0-64BB-5BFE6BE026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97F22-C658-1D14-A5B2-E17EB2DCF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5B5425-6DF9-09A2-E22E-49BDA1F9E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C4F942-B39B-AC09-42E9-DE3B5859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2FC169-E30C-ABF0-B5B5-406D88798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Задача за упражнение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9ABCE8-913E-C0C5-9094-C22E68E879F5}"/>
              </a:ext>
            </a:extLst>
          </p:cNvPr>
          <p:cNvSpPr txBox="1"/>
          <p:nvPr/>
        </p:nvSpPr>
        <p:spPr>
          <a:xfrm>
            <a:off x="430528" y="1811289"/>
            <a:ext cx="1133094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</a:t>
            </a:r>
            <a:r>
              <a:rPr lang="en-US" sz="3200" b="1" dirty="0"/>
              <a:t>4</a:t>
            </a:r>
            <a:r>
              <a:rPr lang="ru-RU" sz="3200" b="1" dirty="0"/>
              <a:t>. Сметка за </a:t>
            </a:r>
            <a:r>
              <a:rPr lang="bg-BG" sz="3200" b="1" noProof="0" dirty="0"/>
              <a:t>ресторант</a:t>
            </a:r>
          </a:p>
          <a:p>
            <a:r>
              <a:rPr lang="bg-BG" sz="3200" noProof="0" dirty="0"/>
              <a:t>Програмата трябва да извежда сметка за ресторант, като показва цената на храната, таксата за обслужване (10%) и крайната </a:t>
            </a:r>
            <a:r>
              <a:rPr lang="ru-RU" sz="3200" dirty="0"/>
              <a:t>сума.</a:t>
            </a:r>
          </a:p>
          <a:p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foodPrice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,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serviceFee</a:t>
            </a:r>
            <a:r>
              <a:rPr lang="en-US" sz="3200" b="1" dirty="0">
                <a:solidFill>
                  <a:schemeClr val="accent6">
                    <a:lumMod val="50000"/>
                  </a:schemeClr>
                </a:solidFill>
              </a:rPr>
              <a:t> , </a:t>
            </a:r>
            <a:r>
              <a:rPr lang="en-US" sz="3200" b="1" dirty="0" err="1">
                <a:solidFill>
                  <a:schemeClr val="accent6">
                    <a:lumMod val="50000"/>
                  </a:schemeClr>
                </a:solidFill>
              </a:rPr>
              <a:t>totalAmount</a:t>
            </a:r>
            <a:endParaRPr lang="bg-BG" sz="3200" b="1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Food price: </a:t>
            </a:r>
            <a:r>
              <a:rPr lang="bg-BG" sz="3200" b="1" dirty="0">
                <a:solidFill>
                  <a:schemeClr val="accent5">
                    <a:lumMod val="50000"/>
                  </a:schemeClr>
                </a:solidFill>
              </a:rPr>
              <a:t>50.00 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BGN </a:t>
            </a:r>
            <a:endParaRPr lang="bg-BG" sz="3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Service (10%): </a:t>
            </a:r>
            <a:r>
              <a:rPr lang="bg-BG" sz="3200" b="1" dirty="0">
                <a:solidFill>
                  <a:schemeClr val="accent5">
                    <a:lumMod val="50000"/>
                  </a:schemeClr>
                </a:solidFill>
              </a:rPr>
              <a:t>5</a:t>
            </a:r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 BGN </a:t>
            </a:r>
            <a:endParaRPr lang="bg-BG" sz="3200" b="1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Total amount:</a:t>
            </a:r>
            <a:r>
              <a:rPr lang="bg-BG" sz="3200" b="1" dirty="0">
                <a:solidFill>
                  <a:schemeClr val="accent5">
                    <a:lumMod val="50000"/>
                  </a:schemeClr>
                </a:solidFill>
              </a:rPr>
              <a:t> 55</a:t>
            </a:r>
            <a:r>
              <a:rPr lang="en-US" sz="3200" b="1">
                <a:solidFill>
                  <a:schemeClr val="accent5">
                    <a:lumMod val="50000"/>
                  </a:schemeClr>
                </a:solidFill>
              </a:rPr>
              <a:t> BGN</a:t>
            </a:r>
            <a:endParaRPr lang="bg-BG" sz="32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823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7FCC4A-2EC3-5568-E8C6-5F1A461A4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BAA021D-91CA-ACC3-E7FB-E157AB549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78ECA5-8197-E96A-42A8-5C10E208C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37CB16-6712-E0F7-BD22-5CFA9515C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F6088D-C7BC-0F99-975D-46BAAA0AD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2D1BA-9E9E-22E1-96E8-BDB7CF916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9B2697-D309-2C8E-DCD4-85B4B73FC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Задача за упражнение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9DCF8D-6E06-367E-6C59-8A7658D3DA9D}"/>
              </a:ext>
            </a:extLst>
          </p:cNvPr>
          <p:cNvSpPr txBox="1"/>
          <p:nvPr/>
        </p:nvSpPr>
        <p:spPr>
          <a:xfrm>
            <a:off x="430528" y="1811289"/>
            <a:ext cx="11330940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200" b="1" dirty="0"/>
              <a:t>Задача </a:t>
            </a:r>
            <a:r>
              <a:rPr lang="bg-BG" sz="3200" b="1" dirty="0"/>
              <a:t>5</a:t>
            </a:r>
            <a:r>
              <a:rPr lang="ru-RU" sz="3200" b="1" dirty="0"/>
              <a:t>. </a:t>
            </a:r>
            <a:endParaRPr lang="bg-BG" sz="3200" b="1" noProof="0" dirty="0"/>
          </a:p>
          <a:p>
            <a:r>
              <a:rPr lang="bg-BG" sz="3200" noProof="0" dirty="0"/>
              <a:t>Програмата да извежда стойностите на следните променливи </a:t>
            </a:r>
          </a:p>
          <a:p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int num1 = 7; </a:t>
            </a:r>
            <a:endParaRPr lang="bg-BG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 int num2 = 3;       </a:t>
            </a:r>
            <a:endParaRPr lang="bg-BG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pt-BR" sz="3200" b="1" dirty="0">
                <a:solidFill>
                  <a:schemeClr val="accent6">
                    <a:lumMod val="50000"/>
                  </a:schemeClr>
                </a:solidFill>
              </a:rPr>
              <a:t> int sum = num1 + num2;</a:t>
            </a:r>
            <a:endParaRPr lang="bg-BG" sz="3200" b="1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bg-BG" sz="3200" b="1"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bg-BG" sz="3200" dirty="0"/>
              <a:t>в този вид</a:t>
            </a:r>
          </a:p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</a:rPr>
              <a:t>number 1: 7 , number 2:3,  result: 10</a:t>
            </a:r>
          </a:p>
        </p:txBody>
      </p:sp>
    </p:spTree>
    <p:extLst>
      <p:ext uri="{BB962C8B-B14F-4D97-AF65-F5344CB8AC3E}">
        <p14:creationId xmlns:p14="http://schemas.microsoft.com/office/powerpoint/2010/main" val="3721022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79CFD4-AAD5-5ECF-8B92-AB43DBDB3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z="4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ПРОМЕНЛИВА</a:t>
            </a:r>
            <a:endParaRPr lang="en-US" sz="4000" b="1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F029D-378A-2B99-8017-2EFA81303D5A}"/>
              </a:ext>
            </a:extLst>
          </p:cNvPr>
          <p:cNvSpPr txBox="1"/>
          <p:nvPr/>
        </p:nvSpPr>
        <p:spPr>
          <a:xfrm>
            <a:off x="870154" y="1891970"/>
            <a:ext cx="10869561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bg-BG" sz="4000" b="1" dirty="0"/>
              <a:t>Определение -</a:t>
            </a:r>
            <a:r>
              <a:rPr lang="bg-BG" sz="4000" b="1" noProof="0" dirty="0"/>
              <a:t> именувана област в паметта на компютъра, която съхранява данни. Тя може да приема различни стойности по време на изпълнението на програмата</a:t>
            </a:r>
            <a:r>
              <a:rPr lang="ru-RU" sz="4000" b="1" dirty="0"/>
              <a:t>.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5382247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4972-3CB7-28E4-017E-21BF22676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 fontScale="90000"/>
          </a:bodyPr>
          <a:lstStyle/>
          <a:p>
            <a:r>
              <a:rPr lang="bg-BG" sz="4000" b="1" kern="1200" noProof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ОСНОВНИ ХАРАКТЕРИСТИКИ НА ПРОМЕНЛИВИТЕ:</a:t>
            </a:r>
            <a:endParaRPr lang="bg-BG" sz="4000" dirty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CB16B-5E27-831A-9563-B7C67547139B}"/>
              </a:ext>
            </a:extLst>
          </p:cNvPr>
          <p:cNvSpPr txBox="1"/>
          <p:nvPr/>
        </p:nvSpPr>
        <p:spPr>
          <a:xfrm>
            <a:off x="609598" y="1811670"/>
            <a:ext cx="1097280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bg-BG" sz="2800" b="1" noProof="0" dirty="0"/>
              <a:t> Име (идентификатор): </a:t>
            </a:r>
            <a:r>
              <a:rPr lang="bg-BG" sz="2800" noProof="0" dirty="0"/>
              <a:t>Всяка променлива има уникално име,  което я идентифицира.</a:t>
            </a:r>
          </a:p>
          <a:p>
            <a:r>
              <a:rPr lang="bg-BG" sz="2800" dirty="0"/>
              <a:t>		</a:t>
            </a:r>
            <a:endParaRPr lang="bg-BG" sz="28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noProof="0" dirty="0"/>
              <a:t>Тип на данните: </a:t>
            </a:r>
            <a:r>
              <a:rPr lang="bg-BG" sz="2800" noProof="0" dirty="0"/>
              <a:t>Определя какъв вид информация може да съдържа (числа, текст, булеви стойности и др.).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noProof="0" dirty="0"/>
              <a:t>Стойност: </a:t>
            </a:r>
            <a:r>
              <a:rPr lang="bg-BG" sz="2800" noProof="0" dirty="0"/>
              <a:t>Данните, които променливата съхранява в даден момент.</a:t>
            </a:r>
          </a:p>
          <a:p>
            <a:endParaRPr lang="bg-BG" sz="28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noProof="0" dirty="0"/>
              <a:t>Видимост (обхват): </a:t>
            </a:r>
            <a:r>
              <a:rPr lang="bg-BG" sz="2800" noProof="0" dirty="0"/>
              <a:t>Определя къде в кода може да бъде </a:t>
            </a:r>
            <a:r>
              <a:rPr lang="bg-BG" sz="2800" noProof="0" dirty="0" err="1"/>
              <a:t>достъпена</a:t>
            </a:r>
            <a:r>
              <a:rPr lang="bg-BG" sz="2800" noProof="0" dirty="0"/>
              <a:t> променливата.</a:t>
            </a:r>
          </a:p>
        </p:txBody>
      </p:sp>
    </p:spTree>
    <p:extLst>
      <p:ext uri="{BB962C8B-B14F-4D97-AF65-F5344CB8AC3E}">
        <p14:creationId xmlns:p14="http://schemas.microsoft.com/office/powerpoint/2010/main" val="3853929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D8149-B99C-6A78-A393-7DFB635C8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FB874A2-603D-E1ED-2C43-9A36B328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D827810-89A9-F838-3AB1-E9DE3EE452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133464-7864-F015-1C2C-155C57270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C4DC16-5E87-C0D3-D5B3-667F78EC1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E19EDF-A180-876F-2CF1-0B2B99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99E22A-EF72-63EF-EFC2-4BECAB252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 fontScale="90000"/>
          </a:bodyPr>
          <a:lstStyle/>
          <a:p>
            <a:r>
              <a:rPr lang="ru-RU" sz="4000" b="1" dirty="0">
                <a:solidFill>
                  <a:srgbClr val="FFFFFF"/>
                </a:solidFill>
              </a:rPr>
              <a:t>ВИДОВЕ ПРОМЕНЛИВИ СПОРЕД ТИПА НА ДАННИТЕ:</a:t>
            </a:r>
            <a:endParaRPr lang="bg-BG" sz="40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550C95-6812-3488-90F8-AE6718334DD1}"/>
              </a:ext>
            </a:extLst>
          </p:cNvPr>
          <p:cNvSpPr txBox="1"/>
          <p:nvPr/>
        </p:nvSpPr>
        <p:spPr>
          <a:xfrm>
            <a:off x="648929" y="1891970"/>
            <a:ext cx="110170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/>
              <a:t>Цели числа </a:t>
            </a:r>
            <a:r>
              <a:rPr lang="bg-BG" sz="2800" dirty="0"/>
              <a:t>→ </a:t>
            </a: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int</a:t>
            </a:r>
            <a:r>
              <a:rPr lang="en-US" sz="2800" dirty="0"/>
              <a:t>, long, short</a:t>
            </a: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/>
              <a:t>Дробни числа </a:t>
            </a:r>
            <a:r>
              <a:rPr lang="bg-BG" sz="2800" dirty="0"/>
              <a:t>→ </a:t>
            </a:r>
            <a:r>
              <a:rPr lang="en-US" sz="2800" dirty="0"/>
              <a:t>float, </a:t>
            </a: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double</a:t>
            </a:r>
            <a:r>
              <a:rPr lang="en-US" sz="2800" dirty="0"/>
              <a:t>, decimal</a:t>
            </a: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/>
              <a:t>Текст</a:t>
            </a:r>
            <a:r>
              <a:rPr lang="bg-BG" sz="2800" dirty="0"/>
              <a:t> → </a:t>
            </a: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2800" dirty="0"/>
              <a:t>, </a:t>
            </a: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char</a:t>
            </a:r>
            <a:endParaRPr lang="bg-BG" sz="3000" b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/>
              <a:t>Логически стойности</a:t>
            </a:r>
            <a:r>
              <a:rPr lang="bg-BG" sz="2800" dirty="0"/>
              <a:t> → </a:t>
            </a:r>
            <a:r>
              <a:rPr lang="en-US" sz="30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2800" dirty="0"/>
              <a:t> (true/false)</a:t>
            </a: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bg-BG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bg-BG" sz="2800" b="1" dirty="0"/>
              <a:t>Комплексни типове</a:t>
            </a:r>
            <a:r>
              <a:rPr lang="bg-BG" sz="2800" dirty="0"/>
              <a:t> → </a:t>
            </a:r>
            <a:r>
              <a:rPr lang="en-US" sz="2800" dirty="0"/>
              <a:t>arrays, lists, objects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28531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2757E6-15A1-66EA-BD9B-D5CF0E2E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AFEB34-7014-4118-EC2D-7203055D33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480852-80E1-D733-BD1D-C258B100C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E7BF87-E6BD-0985-95F7-05B2F9C41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4EFA02C-D253-BE0A-4A2A-6225475E4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4CEDE7-FD3A-D1BF-D68F-702A1266D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B4ED4-F84B-D43D-B9C0-D7A34218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ДЕКЛАРИРАНЕ НА ПРОМЕНЛИВА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7ED825-FEE2-6020-82F5-AD047E2ADA1B}"/>
              </a:ext>
            </a:extLst>
          </p:cNvPr>
          <p:cNvSpPr/>
          <p:nvPr/>
        </p:nvSpPr>
        <p:spPr>
          <a:xfrm>
            <a:off x="3720844" y="3429000"/>
            <a:ext cx="3720533" cy="1120876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bg1"/>
                </a:solidFill>
              </a:rPr>
              <a:t>int</a:t>
            </a:r>
            <a:r>
              <a:rPr lang="bg-BG" sz="4000" b="1" dirty="0">
                <a:solidFill>
                  <a:schemeClr val="bg1"/>
                </a:solidFill>
              </a:rPr>
              <a:t> </a:t>
            </a:r>
            <a:r>
              <a:rPr lang="en-US" sz="4000" b="1" dirty="0">
                <a:solidFill>
                  <a:schemeClr val="bg1"/>
                </a:solidFill>
              </a:rPr>
              <a:t> count = 5;</a:t>
            </a:r>
            <a:endParaRPr lang="bg-BG" sz="4000" b="1" dirty="0">
              <a:solidFill>
                <a:schemeClr val="bg1"/>
              </a:solidFill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6985A583-7458-034C-530C-E37BB5116E5D}"/>
              </a:ext>
            </a:extLst>
          </p:cNvPr>
          <p:cNvSpPr/>
          <p:nvPr/>
        </p:nvSpPr>
        <p:spPr>
          <a:xfrm>
            <a:off x="6325673" y="2625213"/>
            <a:ext cx="370095" cy="112087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0475E3-A5C4-2672-D06F-A7841693FF52}"/>
              </a:ext>
            </a:extLst>
          </p:cNvPr>
          <p:cNvSpPr/>
          <p:nvPr/>
        </p:nvSpPr>
        <p:spPr>
          <a:xfrm>
            <a:off x="4519687" y="2023297"/>
            <a:ext cx="3982065" cy="60191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знак за присвояване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269731BE-7692-65D7-117B-6D22E71EEBBB}"/>
              </a:ext>
            </a:extLst>
          </p:cNvPr>
          <p:cNvSpPr/>
          <p:nvPr/>
        </p:nvSpPr>
        <p:spPr>
          <a:xfrm>
            <a:off x="2759626" y="3746090"/>
            <a:ext cx="1194620" cy="486697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EDBEB3-19C2-0349-30B8-C1135F610289}"/>
              </a:ext>
            </a:extLst>
          </p:cNvPr>
          <p:cNvSpPr/>
          <p:nvPr/>
        </p:nvSpPr>
        <p:spPr>
          <a:xfrm>
            <a:off x="1116804" y="3288889"/>
            <a:ext cx="1902541" cy="14010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тип</a:t>
            </a:r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108543BF-855A-F703-32E8-EC50532E7372}"/>
              </a:ext>
            </a:extLst>
          </p:cNvPr>
          <p:cNvSpPr/>
          <p:nvPr/>
        </p:nvSpPr>
        <p:spPr>
          <a:xfrm>
            <a:off x="5301852" y="4241463"/>
            <a:ext cx="412955" cy="1043770"/>
          </a:xfrm>
          <a:prstGeom prst="upArrow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27A38-5A18-FB79-2B5A-D4BBF03F71E3}"/>
              </a:ext>
            </a:extLst>
          </p:cNvPr>
          <p:cNvSpPr/>
          <p:nvPr/>
        </p:nvSpPr>
        <p:spPr>
          <a:xfrm>
            <a:off x="4519687" y="5211871"/>
            <a:ext cx="2176081" cy="923458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/>
              <a:t>име</a:t>
            </a:r>
          </a:p>
        </p:txBody>
      </p:sp>
      <p:sp>
        <p:nvSpPr>
          <p:cNvPr id="20" name="Arrow: Left 19">
            <a:extLst>
              <a:ext uri="{FF2B5EF4-FFF2-40B4-BE49-F238E27FC236}">
                <a16:creationId xmlns:a16="http://schemas.microsoft.com/office/drawing/2014/main" id="{8576FA47-15B7-C126-29FC-8EC183F55485}"/>
              </a:ext>
            </a:extLst>
          </p:cNvPr>
          <p:cNvSpPr/>
          <p:nvPr/>
        </p:nvSpPr>
        <p:spPr>
          <a:xfrm>
            <a:off x="7212960" y="3737032"/>
            <a:ext cx="1580684" cy="427705"/>
          </a:xfrm>
          <a:prstGeom prst="left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85CD27-1E1B-6F90-8B6D-3129A13685EC}"/>
              </a:ext>
            </a:extLst>
          </p:cNvPr>
          <p:cNvSpPr/>
          <p:nvPr/>
        </p:nvSpPr>
        <p:spPr>
          <a:xfrm>
            <a:off x="8557081" y="3262754"/>
            <a:ext cx="2104700" cy="11208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>
                <a:solidFill>
                  <a:srgbClr val="C00000"/>
                </a:solidFill>
              </a:rPr>
              <a:t>стойност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56FEF8F-960A-784A-AC92-C632679E0AE6}"/>
              </a:ext>
            </a:extLst>
          </p:cNvPr>
          <p:cNvSpPr/>
          <p:nvPr/>
        </p:nvSpPr>
        <p:spPr>
          <a:xfrm>
            <a:off x="3962772" y="3532237"/>
            <a:ext cx="728214" cy="851394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13EF416-0D07-3935-E9CF-6E3AD814BEDA}"/>
              </a:ext>
            </a:extLst>
          </p:cNvPr>
          <p:cNvSpPr/>
          <p:nvPr/>
        </p:nvSpPr>
        <p:spPr>
          <a:xfrm>
            <a:off x="4723097" y="3746090"/>
            <a:ext cx="1530219" cy="498460"/>
          </a:xfrm>
          <a:prstGeom prst="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87D67-06A5-2AE1-14FA-D9FEC583A15B}"/>
              </a:ext>
            </a:extLst>
          </p:cNvPr>
          <p:cNvSpPr/>
          <p:nvPr/>
        </p:nvSpPr>
        <p:spPr>
          <a:xfrm>
            <a:off x="6674450" y="3737032"/>
            <a:ext cx="434273" cy="61097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6744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628B0B-29B8-F0AE-6217-8155B02F5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0"/>
            <a:ext cx="4654286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2535" y="0"/>
            <a:ext cx="7539455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FC4288-6D84-526F-68C0-A72337D31804}"/>
              </a:ext>
            </a:extLst>
          </p:cNvPr>
          <p:cNvSpPr txBox="1"/>
          <p:nvPr/>
        </p:nvSpPr>
        <p:spPr>
          <a:xfrm>
            <a:off x="1268283" y="1377032"/>
            <a:ext cx="33453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b="1" dirty="0">
                <a:solidFill>
                  <a:schemeClr val="bg1"/>
                </a:solidFill>
              </a:rPr>
              <a:t>Цяло число 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FDD749-E646-CF8C-F23C-292BA6768440}"/>
              </a:ext>
            </a:extLst>
          </p:cNvPr>
          <p:cNvSpPr txBox="1"/>
          <p:nvPr/>
        </p:nvSpPr>
        <p:spPr>
          <a:xfrm>
            <a:off x="638140" y="2398592"/>
            <a:ext cx="3590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b="1" dirty="0">
                <a:solidFill>
                  <a:schemeClr val="bg1"/>
                </a:solidFill>
              </a:rPr>
              <a:t>Дробно число 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B6A74-67DF-F317-A916-E8C5DF305822}"/>
              </a:ext>
            </a:extLst>
          </p:cNvPr>
          <p:cNvSpPr txBox="1"/>
          <p:nvPr/>
        </p:nvSpPr>
        <p:spPr>
          <a:xfrm>
            <a:off x="568824" y="3461950"/>
            <a:ext cx="39039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b="1" dirty="0">
                <a:solidFill>
                  <a:schemeClr val="bg1"/>
                </a:solidFill>
              </a:rPr>
              <a:t>Символен низ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0B4432-73A2-2FF1-E9C5-0A0BF4719B49}"/>
              </a:ext>
            </a:extLst>
          </p:cNvPr>
          <p:cNvSpPr txBox="1"/>
          <p:nvPr/>
        </p:nvSpPr>
        <p:spPr>
          <a:xfrm>
            <a:off x="1634456" y="4499202"/>
            <a:ext cx="28383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b="1" dirty="0">
                <a:solidFill>
                  <a:schemeClr val="bg1"/>
                </a:solidFill>
              </a:rPr>
              <a:t>Булев тип 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AF058F8-2268-664C-EE7E-B7DA18003057}"/>
              </a:ext>
            </a:extLst>
          </p:cNvPr>
          <p:cNvSpPr txBox="1"/>
          <p:nvPr/>
        </p:nvSpPr>
        <p:spPr>
          <a:xfrm>
            <a:off x="984787" y="5480968"/>
            <a:ext cx="35900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4000" b="1" dirty="0">
                <a:solidFill>
                  <a:schemeClr val="bg1"/>
                </a:solidFill>
              </a:rPr>
              <a:t>Обектен тип </a:t>
            </a:r>
            <a:endParaRPr lang="bg-BG" sz="4000" dirty="0">
              <a:solidFill>
                <a:schemeClr val="bg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7942290-B960-1C79-6CB4-3D042CF9BA20}"/>
              </a:ext>
            </a:extLst>
          </p:cNvPr>
          <p:cNvSpPr/>
          <p:nvPr/>
        </p:nvSpPr>
        <p:spPr>
          <a:xfrm>
            <a:off x="8668692" y="178793"/>
            <a:ext cx="3390301" cy="650041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25784F8-7AFC-4FCB-F70C-9BA1F3900C34}"/>
              </a:ext>
            </a:extLst>
          </p:cNvPr>
          <p:cNvSpPr/>
          <p:nvPr/>
        </p:nvSpPr>
        <p:spPr>
          <a:xfrm>
            <a:off x="6096000" y="1356376"/>
            <a:ext cx="4173795" cy="787752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int  num   =      7;</a:t>
            </a:r>
            <a:endParaRPr lang="bg-BG" sz="4000" b="1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38364C3-855F-3975-3461-2032C3781C5C}"/>
              </a:ext>
            </a:extLst>
          </p:cNvPr>
          <p:cNvSpPr/>
          <p:nvPr/>
        </p:nvSpPr>
        <p:spPr>
          <a:xfrm>
            <a:off x="4744166" y="2457170"/>
            <a:ext cx="6093500" cy="787752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double amount =    2.0;</a:t>
            </a:r>
            <a:endParaRPr lang="bg-BG" sz="36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9A48CAB-391D-2788-356A-C43599423BF2}"/>
              </a:ext>
            </a:extLst>
          </p:cNvPr>
          <p:cNvSpPr/>
          <p:nvPr/>
        </p:nvSpPr>
        <p:spPr>
          <a:xfrm>
            <a:off x="4834035" y="4485119"/>
            <a:ext cx="6362561" cy="787752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bool </a:t>
            </a:r>
            <a:r>
              <a:rPr lang="en-US" sz="3600" b="1" dirty="0" err="1">
                <a:solidFill>
                  <a:schemeClr val="tx1"/>
                </a:solidFill>
              </a:rPr>
              <a:t>isCorrect</a:t>
            </a:r>
            <a:r>
              <a:rPr lang="en-US" sz="3600" b="1" dirty="0">
                <a:solidFill>
                  <a:schemeClr val="tx1"/>
                </a:solidFill>
              </a:rPr>
              <a:t>    =     5+2 &gt; 8;</a:t>
            </a:r>
            <a:endParaRPr lang="bg-BG" sz="3600" b="1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4FA9ED-6698-8D88-0141-3757D157A31D}"/>
              </a:ext>
            </a:extLst>
          </p:cNvPr>
          <p:cNvSpPr/>
          <p:nvPr/>
        </p:nvSpPr>
        <p:spPr>
          <a:xfrm>
            <a:off x="4887343" y="3492267"/>
            <a:ext cx="7128661" cy="78775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chemeClr val="tx1"/>
                </a:solidFill>
              </a:rPr>
              <a:t>       </a:t>
            </a:r>
            <a:r>
              <a:rPr lang="en-US" sz="3600" b="1" dirty="0">
                <a:solidFill>
                  <a:schemeClr val="tx1"/>
                </a:solidFill>
              </a:rPr>
              <a:t>string  text    =   “C# is cool”</a:t>
            </a:r>
            <a:r>
              <a:rPr lang="bg-BG" sz="3600" b="1" dirty="0">
                <a:solidFill>
                  <a:schemeClr val="tx1"/>
                </a:solidFill>
              </a:rPr>
              <a:t>;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80FF6B-29A2-7F51-67B2-9B6272C67084}"/>
              </a:ext>
            </a:extLst>
          </p:cNvPr>
          <p:cNvSpPr/>
          <p:nvPr/>
        </p:nvSpPr>
        <p:spPr>
          <a:xfrm>
            <a:off x="4834036" y="5526449"/>
            <a:ext cx="7196394" cy="78775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int[] number       =      new int[3] {5, 3, 1}</a:t>
            </a:r>
            <a:endParaRPr lang="bg-BG" sz="32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E21952-57CC-93D2-3EEA-24BF29577183}"/>
              </a:ext>
            </a:extLst>
          </p:cNvPr>
          <p:cNvSpPr txBox="1"/>
          <p:nvPr/>
        </p:nvSpPr>
        <p:spPr>
          <a:xfrm>
            <a:off x="9306821" y="467038"/>
            <a:ext cx="2607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200" b="1" dirty="0"/>
              <a:t>ЛИТЕРАЛИ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55565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FCA30A-E0A4-E788-A4DB-E0E74371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6D96CEB-D734-6FD7-DF92-CFA66199C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001686-FF05-950A-76DF-2F35E5D2E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C7672DE-D1BC-C3C6-CD69-494241A37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B5F5DC8-1288-2DD5-DC81-3367FE7FE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06A45-0341-FF79-1658-3429D942F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CBB5C-4F56-A643-8F0F-B6EADCBF3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ВХОДНИ ДАННИ</a:t>
            </a:r>
            <a:r>
              <a:rPr lang="en-US" sz="4000" b="1" dirty="0">
                <a:solidFill>
                  <a:srgbClr val="FFFFFF"/>
                </a:solidFill>
              </a:rPr>
              <a:t>  </a:t>
            </a:r>
            <a:endParaRPr lang="bg-BG" sz="4000" b="1" dirty="0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0511C-0F1F-5C73-2DBA-0195832658AD}"/>
              </a:ext>
            </a:extLst>
          </p:cNvPr>
          <p:cNvSpPr txBox="1"/>
          <p:nvPr/>
        </p:nvSpPr>
        <p:spPr>
          <a:xfrm>
            <a:off x="648929" y="1891970"/>
            <a:ext cx="1101704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800" b="1" dirty="0"/>
              <a:t>Четене на стойност от конзолата:</a:t>
            </a:r>
          </a:p>
          <a:p>
            <a:pPr marL="457200" indent="-457200">
              <a:buFontTx/>
              <a:buChar char="-"/>
            </a:pPr>
            <a:r>
              <a:rPr lang="bg-BG" sz="2800" b="1"/>
              <a:t>текст</a:t>
            </a: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pPr marL="457200" indent="-457200">
              <a:buFontTx/>
              <a:buChar char="-"/>
            </a:pPr>
            <a:r>
              <a:rPr lang="bg-BG" sz="2800" b="1" dirty="0"/>
              <a:t>числа</a:t>
            </a:r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endParaRPr lang="bg-BG" sz="2800" b="1" dirty="0"/>
          </a:p>
          <a:p>
            <a:endParaRPr lang="bg-BG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43547E-7B50-D9B4-2C26-9239F491002A}"/>
              </a:ext>
            </a:extLst>
          </p:cNvPr>
          <p:cNvSpPr/>
          <p:nvPr/>
        </p:nvSpPr>
        <p:spPr>
          <a:xfrm>
            <a:off x="1179871" y="2890684"/>
            <a:ext cx="10146890" cy="95864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string  name = </a:t>
            </a:r>
            <a:r>
              <a:rPr lang="en-US" sz="4000" b="1" dirty="0" err="1"/>
              <a:t>Console.ReadLine</a:t>
            </a:r>
            <a:r>
              <a:rPr lang="en-US" sz="4000" b="1" dirty="0"/>
              <a:t>();</a:t>
            </a:r>
            <a:endParaRPr lang="bg-BG" sz="40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4771DC-1F4F-5BD4-D9A6-19DAE57FD638}"/>
              </a:ext>
            </a:extLst>
          </p:cNvPr>
          <p:cNvSpPr/>
          <p:nvPr/>
        </p:nvSpPr>
        <p:spPr>
          <a:xfrm>
            <a:off x="1179871" y="4748981"/>
            <a:ext cx="10264876" cy="72267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double price = </a:t>
            </a:r>
            <a:r>
              <a:rPr lang="en-US" sz="3200" b="1" dirty="0" err="1"/>
              <a:t>double.Parse</a:t>
            </a:r>
            <a:r>
              <a:rPr lang="en-US" sz="3200" b="1" dirty="0"/>
              <a:t>(</a:t>
            </a:r>
            <a:r>
              <a:rPr lang="en-US" sz="3200" b="1" dirty="0" err="1"/>
              <a:t>Console.ReadLine</a:t>
            </a:r>
            <a:r>
              <a:rPr lang="en-US" sz="3200" b="1" dirty="0"/>
              <a:t>());</a:t>
            </a:r>
            <a:endParaRPr lang="bg-BG" sz="32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C81B97-9304-9C4C-EF37-446B2FC2E2E0}"/>
              </a:ext>
            </a:extLst>
          </p:cNvPr>
          <p:cNvSpPr/>
          <p:nvPr/>
        </p:nvSpPr>
        <p:spPr>
          <a:xfrm>
            <a:off x="1193235" y="5658994"/>
            <a:ext cx="10264876" cy="722671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int num = </a:t>
            </a:r>
            <a:r>
              <a:rPr lang="en-US" sz="3200" b="1" dirty="0" err="1"/>
              <a:t>int.Parse</a:t>
            </a:r>
            <a:r>
              <a:rPr lang="en-US" sz="3200" b="1" dirty="0"/>
              <a:t>(</a:t>
            </a:r>
            <a:r>
              <a:rPr lang="en-US" sz="3200" b="1" dirty="0" err="1"/>
              <a:t>Console.ReadLine</a:t>
            </a:r>
            <a:r>
              <a:rPr lang="en-US" sz="3200" b="1" dirty="0"/>
              <a:t>());</a:t>
            </a:r>
            <a:endParaRPr lang="bg-BG" sz="3200" b="1" dirty="0"/>
          </a:p>
        </p:txBody>
      </p:sp>
    </p:spTree>
    <p:extLst>
      <p:ext uri="{BB962C8B-B14F-4D97-AF65-F5344CB8AC3E}">
        <p14:creationId xmlns:p14="http://schemas.microsoft.com/office/powerpoint/2010/main" val="407186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A12F65-9C48-B075-3B9A-91E20C650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61E2C9A-4908-D21F-70D7-0A6BBFDA74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2F2BE6-B87E-12F7-08BD-62EC0AC2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741A3-0306-8C70-F681-C4B718042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1F7780-90BC-FC11-D04F-262E3DCC4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F495369-5DB8-C312-9808-ABA99630FC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B2A0BC-A3AF-95A4-DF18-402EAEC16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ИЗХОДНИ ДАННИ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95858D-4BC5-4FB6-B832-796535CC4C2A}"/>
              </a:ext>
            </a:extLst>
          </p:cNvPr>
          <p:cNvSpPr txBox="1"/>
          <p:nvPr/>
        </p:nvSpPr>
        <p:spPr>
          <a:xfrm>
            <a:off x="587475" y="1617723"/>
            <a:ext cx="1101704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2800" b="1" dirty="0"/>
              <a:t>Печатане на стойност в конзолата:</a:t>
            </a:r>
          </a:p>
          <a:p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Методът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ru-RU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Console.WriteLine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 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извежда подадения му текст (символен низ) на екрана в конзолата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.</a:t>
            </a: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pPr marL="457200" indent="-457200">
              <a:buFontTx/>
              <a:buChar char="-"/>
            </a:pPr>
            <a:endParaRPr lang="bg-BG" sz="2800" b="1" dirty="0"/>
          </a:p>
          <a:p>
            <a:endParaRPr lang="bg-BG" sz="2800" b="1" dirty="0"/>
          </a:p>
          <a:p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Методът </a:t>
            </a:r>
            <a:r>
              <a:rPr kumimoji="0" lang="bg-BG" sz="2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Console.WriteLine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 извежда подадения му текст (символен 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низ) на 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екрана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в 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конзолата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и автоматично </a:t>
            </a:r>
            <a:r>
              <a:rPr kumimoji="0" lang="bg-BG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преминава</a:t>
            </a:r>
            <a:r>
              <a:rPr kumimoji="0" lang="ru-RU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на нов ред.</a:t>
            </a:r>
            <a:endParaRPr kumimoji="0" lang="bg-BG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endParaRPr lang="bg-BG" sz="2800" b="1" dirty="0"/>
          </a:p>
          <a:p>
            <a:endParaRPr lang="bg-BG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13EF8D-DC17-631E-C12E-A9D794DAD141}"/>
              </a:ext>
            </a:extLst>
          </p:cNvPr>
          <p:cNvSpPr/>
          <p:nvPr/>
        </p:nvSpPr>
        <p:spPr>
          <a:xfrm>
            <a:off x="648928" y="3030879"/>
            <a:ext cx="10574593" cy="100289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Console.Write</a:t>
            </a:r>
            <a:r>
              <a:rPr lang="en-US" sz="4000" b="1" dirty="0"/>
              <a:t>(“Enter value for num:”)</a:t>
            </a:r>
            <a:endParaRPr lang="bg-BG" sz="4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03A934-A66B-560F-42BC-90A278B4E63E}"/>
              </a:ext>
            </a:extLst>
          </p:cNvPr>
          <p:cNvSpPr/>
          <p:nvPr/>
        </p:nvSpPr>
        <p:spPr>
          <a:xfrm>
            <a:off x="648928" y="5489702"/>
            <a:ext cx="10574593" cy="100289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err="1"/>
              <a:t>Console.WriteLine</a:t>
            </a:r>
            <a:r>
              <a:rPr lang="en-US" sz="4000" b="1" dirty="0"/>
              <a:t>(“Hello, world”);</a:t>
            </a:r>
            <a:endParaRPr lang="bg-BG" sz="4000" b="1" dirty="0"/>
          </a:p>
        </p:txBody>
      </p:sp>
    </p:spTree>
    <p:extLst>
      <p:ext uri="{BB962C8B-B14F-4D97-AF65-F5344CB8AC3E}">
        <p14:creationId xmlns:p14="http://schemas.microsoft.com/office/powerpoint/2010/main" val="3340419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2BEB4D-FB20-1AAD-F492-1EC7134E0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84CB2EF-6DBA-E7DA-9DB2-EC40A38F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26860E-1C18-3354-4A75-DAABE6FFC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5DAE9-58A9-F347-568A-7478108E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376A5F-C080-C51A-A4E5-FD824BE8A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D2E16-62FA-306E-6FE8-A59598660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A5150-AE96-250A-A8E2-BE83AD624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294538"/>
            <a:ext cx="11208774" cy="1033669"/>
          </a:xfrm>
        </p:spPr>
        <p:txBody>
          <a:bodyPr>
            <a:normAutofit/>
          </a:bodyPr>
          <a:lstStyle/>
          <a:p>
            <a:r>
              <a:rPr lang="bg-BG" sz="4000" b="1" dirty="0">
                <a:solidFill>
                  <a:srgbClr val="FFFFFF"/>
                </a:solidFill>
              </a:rPr>
              <a:t>ФОРМАТИРАНЕ НА ИЗХОДНИТЕ ДАННИ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14A455-33D7-0DCA-2329-C0E6DD7C8C5B}"/>
              </a:ext>
            </a:extLst>
          </p:cNvPr>
          <p:cNvSpPr txBox="1"/>
          <p:nvPr/>
        </p:nvSpPr>
        <p:spPr>
          <a:xfrm>
            <a:off x="648929" y="1891970"/>
            <a:ext cx="1101704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bg-BG" sz="2800" b="1" dirty="0"/>
              <a:t>Конкатенация  </a:t>
            </a:r>
            <a:r>
              <a:rPr lang="en-US" sz="2800" b="1" dirty="0"/>
              <a:t>  </a:t>
            </a:r>
            <a:r>
              <a:rPr lang="bg-BG" sz="2800" dirty="0">
                <a:latin typeface="Cascadia Mono" panose="020B0609020000020004" pitchFamily="49" charset="0"/>
              </a:rPr>
              <a:t>"</a:t>
            </a:r>
            <a:r>
              <a:rPr lang="en-US" sz="2800" b="1" dirty="0"/>
              <a:t>Result:</a:t>
            </a:r>
            <a:r>
              <a:rPr lang="en-US" sz="28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”</a:t>
            </a:r>
            <a:r>
              <a:rPr lang="en-US" sz="2800" b="1" dirty="0"/>
              <a:t> </a:t>
            </a:r>
            <a:r>
              <a:rPr lang="en-US" sz="3600" b="1" dirty="0">
                <a:solidFill>
                  <a:srgbClr val="FF0000"/>
                </a:solidFill>
              </a:rPr>
              <a:t>+</a:t>
            </a:r>
            <a:r>
              <a:rPr lang="en-US" sz="2800" b="1" dirty="0"/>
              <a:t> num</a:t>
            </a:r>
          </a:p>
          <a:p>
            <a:pPr marL="514350" indent="-514350">
              <a:buAutoNum type="arabicPeriod"/>
            </a:pPr>
            <a:endParaRPr lang="en-US" sz="2800" b="1" dirty="0"/>
          </a:p>
          <a:p>
            <a:pPr marL="514350" indent="-514350">
              <a:buAutoNum type="arabicPeriod"/>
            </a:pPr>
            <a:endParaRPr lang="bg-BG" sz="2800" b="1" dirty="0"/>
          </a:p>
          <a:p>
            <a:pPr marL="514350" indent="-514350">
              <a:buAutoNum type="arabicPeriod"/>
            </a:pPr>
            <a:r>
              <a:rPr lang="en-US" sz="2800" b="1" dirty="0"/>
              <a:t>Placeholders - </a:t>
            </a:r>
            <a:r>
              <a:rPr lang="bg-BG" sz="2800" b="1" noProof="0" dirty="0"/>
              <a:t>място за поставяне на стойност</a:t>
            </a:r>
            <a:r>
              <a:rPr lang="ru-RU" sz="2800" b="1" dirty="0"/>
              <a:t> </a:t>
            </a:r>
            <a:endParaRPr lang="en-US" sz="2800" b="1" dirty="0"/>
          </a:p>
          <a:p>
            <a:r>
              <a:rPr lang="en-US" sz="2800" b="1" dirty="0"/>
              <a:t>			      “Result: </a:t>
            </a:r>
            <a:r>
              <a:rPr lang="en-US" sz="2800" b="1" dirty="0">
                <a:solidFill>
                  <a:srgbClr val="FF0000"/>
                </a:solidFill>
              </a:rPr>
              <a:t>{0}</a:t>
            </a:r>
            <a:r>
              <a:rPr lang="en-US" sz="2800" b="1" dirty="0"/>
              <a:t> “, num</a:t>
            </a:r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/>
            </a:pPr>
            <a:endParaRPr lang="en-US" sz="2800" dirty="0"/>
          </a:p>
          <a:p>
            <a:pPr marL="514350" indent="-514350">
              <a:buAutoNum type="arabicPeriod" startAt="3"/>
            </a:pPr>
            <a:r>
              <a:rPr lang="bg-BG" sz="2800" b="1" dirty="0"/>
              <a:t>Интерполация </a:t>
            </a:r>
            <a:endParaRPr lang="en-US" sz="2800" b="1" dirty="0"/>
          </a:p>
          <a:p>
            <a:pPr lvl="6"/>
            <a:r>
              <a:rPr lang="en-US" sz="2800" b="1" dirty="0"/>
              <a:t>       </a:t>
            </a:r>
            <a:r>
              <a:rPr lang="en-US" sz="2800" b="1" dirty="0">
                <a:solidFill>
                  <a:srgbClr val="FF0000"/>
                </a:solidFill>
              </a:rPr>
              <a:t>$</a:t>
            </a:r>
            <a:r>
              <a:rPr lang="en-US" sz="2800" b="1" dirty="0"/>
              <a:t>”Result: </a:t>
            </a:r>
            <a:r>
              <a:rPr lang="en-US" sz="2800" b="1" dirty="0">
                <a:solidFill>
                  <a:srgbClr val="FF0000"/>
                </a:solidFill>
              </a:rPr>
              <a:t>{num}</a:t>
            </a:r>
            <a:r>
              <a:rPr lang="en-US" sz="2800" b="1" dirty="0"/>
              <a:t>”</a:t>
            </a:r>
            <a:endParaRPr lang="bg-BG" sz="2800" b="1" dirty="0"/>
          </a:p>
        </p:txBody>
      </p:sp>
    </p:spTree>
    <p:extLst>
      <p:ext uri="{BB962C8B-B14F-4D97-AF65-F5344CB8AC3E}">
        <p14:creationId xmlns:p14="http://schemas.microsoft.com/office/powerpoint/2010/main" val="4091430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</TotalTime>
  <Words>739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Cascadia Code</vt:lpstr>
      <vt:lpstr>Cascadia Mono</vt:lpstr>
      <vt:lpstr>Office Theme</vt:lpstr>
      <vt:lpstr>ПРОМЕНЛИВИ И КОНСТАНТИ</vt:lpstr>
      <vt:lpstr>ПРОМЕНЛИВА</vt:lpstr>
      <vt:lpstr>ОСНОВНИ ХАРАКТЕРИСТИКИ НА ПРОМЕНЛИВИТЕ:</vt:lpstr>
      <vt:lpstr>ВИДОВЕ ПРОМЕНЛИВИ СПОРЕД ТИПА НА ДАННИТЕ:</vt:lpstr>
      <vt:lpstr>ДЕКЛАРИРАНЕ НА ПРОМЕНЛИВА</vt:lpstr>
      <vt:lpstr>PowerPoint Presentation</vt:lpstr>
      <vt:lpstr>ВХОДНИ ДАННИ  </vt:lpstr>
      <vt:lpstr>ИЗХОДНИ ДАННИ</vt:lpstr>
      <vt:lpstr>ФОРМАТИРАНЕ НА ИЗХОДНИТЕ ДАННИ</vt:lpstr>
      <vt:lpstr>Примери</vt:lpstr>
      <vt:lpstr>Задача за упражнение</vt:lpstr>
      <vt:lpstr>Задача за упражнение</vt:lpstr>
      <vt:lpstr>Задача за упражнение</vt:lpstr>
      <vt:lpstr>Задача за упражнение</vt:lpstr>
      <vt:lpstr>Задача за упражнение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Десислава Петкова</dc:creator>
  <cp:lastModifiedBy>Десислава Петкова</cp:lastModifiedBy>
  <cp:revision>13</cp:revision>
  <dcterms:created xsi:type="dcterms:W3CDTF">2025-02-27T19:02:29Z</dcterms:created>
  <dcterms:modified xsi:type="dcterms:W3CDTF">2025-03-15T08:42:56Z</dcterms:modified>
</cp:coreProperties>
</file>