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6"/>
  </p:notesMasterIdLst>
  <p:handoutMasterIdLst>
    <p:handoutMasterId r:id="rId17"/>
  </p:handoutMasterIdLst>
  <p:sldIdLst>
    <p:sldId id="616" r:id="rId3"/>
    <p:sldId id="605" r:id="rId4"/>
    <p:sldId id="606" r:id="rId5"/>
    <p:sldId id="617" r:id="rId6"/>
    <p:sldId id="618" r:id="rId7"/>
    <p:sldId id="619" r:id="rId8"/>
    <p:sldId id="620" r:id="rId9"/>
    <p:sldId id="621" r:id="rId10"/>
    <p:sldId id="622" r:id="rId11"/>
    <p:sldId id="623" r:id="rId12"/>
    <p:sldId id="624" r:id="rId13"/>
    <p:sldId id="625" r:id="rId14"/>
    <p:sldId id="626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878537AB-93DD-4F3D-9547-A85D216AD5B4}">
          <p14:sldIdLst>
            <p14:sldId id="616"/>
            <p14:sldId id="605"/>
            <p14:sldId id="606"/>
            <p14:sldId id="617"/>
            <p14:sldId id="618"/>
            <p14:sldId id="619"/>
            <p14:sldId id="620"/>
            <p14:sldId id="621"/>
            <p14:sldId id="622"/>
            <p14:sldId id="623"/>
            <p14:sldId id="624"/>
            <p14:sldId id="625"/>
            <p14:sldId id="626"/>
          </p14:sldIdLst>
        </p14:section>
        <p14:section name="Заключение" id="{97C28F9C-16A7-4008-B3BC-DC0D6871E75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533" autoAdjust="0"/>
  </p:normalViewPr>
  <p:slideViewPr>
    <p:cSldViewPr>
      <p:cViewPr varScale="1">
        <p:scale>
          <a:sx n="97" d="100"/>
          <a:sy n="97" d="100"/>
        </p:scale>
        <p:origin x="77" y="13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9/21/2025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9/21/2025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A30A38DA-98BC-412C-95C0-347ECA4559A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7873716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8EA89D1D-BDA0-452F-9BF1-7DBF5B8AF3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447821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8EA89D1D-BDA0-452F-9BF1-7DBF5B8AF3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057005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3C4647A7-4AF9-4EE3-85ED-3DAD999B4F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928716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0B285546-734C-467D-B116-5D0C16F850A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825888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8EA89D1D-BDA0-452F-9BF1-7DBF5B8AF3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93687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8EA89D1D-BDA0-452F-9BF1-7DBF5B8AF3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544634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8EA89D1D-BDA0-452F-9BF1-7DBF5B8AF3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263954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8EA89D1D-BDA0-452F-9BF1-7DBF5B8AF3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41409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8EA89D1D-BDA0-452F-9BF1-7DBF5B8AF3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037172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8EA89D1D-BDA0-452F-9BF1-7DBF5B8AF3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317431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836612" y="762000"/>
            <a:ext cx="10729699" cy="1167394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bg-BG" dirty="0"/>
              <a:t>Въведение в трислойния модел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sp>
        <p:nvSpPr>
          <p:cNvPr id="14" name="Subtitle 28">
            <a:extLst>
              <a:ext uri="{FF2B5EF4-FFF2-40B4-BE49-F238E27FC236}">
                <a16:creationId xmlns:a16="http://schemas.microsoft.com/office/drawing/2014/main" id="{965D0CC8-407E-4C79-AC34-3E4E54A63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412" y="1905000"/>
            <a:ext cx="10799957" cy="642054"/>
          </a:xfrm>
        </p:spPr>
        <p:txBody>
          <a:bodyPr/>
          <a:lstStyle/>
          <a:p>
            <a:pPr algn="ctr"/>
            <a:r>
              <a:rPr lang="en-US" dirty="0"/>
              <a:t>Client – Services – Database</a:t>
            </a:r>
          </a:p>
        </p:txBody>
      </p:sp>
    </p:spTree>
    <p:extLst>
      <p:ext uri="{BB962C8B-B14F-4D97-AF65-F5344CB8AC3E}">
        <p14:creationId xmlns:p14="http://schemas.microsoft.com/office/powerpoint/2010/main" val="210546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IDE </a:t>
            </a:r>
            <a:r>
              <a:rPr lang="ru-RU" dirty="0"/>
              <a:t>и текстови редактори – разлики, разширения, клавишни комбинации.</a:t>
            </a:r>
          </a:p>
          <a:p>
            <a:r>
              <a:rPr lang="ru-RU" dirty="0"/>
              <a:t>Управление на пакети (package managers) – npm, pip, NuGet и др.</a:t>
            </a:r>
          </a:p>
          <a:p>
            <a:r>
              <a:rPr lang="ru-RU" dirty="0"/>
              <a:t>Външни библиотеки: как да четем документация, какво печелим от тях.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4. Инструменти и външни библиотеки</a:t>
            </a:r>
            <a:endParaRPr lang="bg-BG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73286BB6-4725-4F4E-AABC-DE0DF59B2C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09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Свързване </a:t>
            </a:r>
            <a:r>
              <a:rPr lang="ru-RU" dirty="0"/>
              <a:t>на приложение с база.</a:t>
            </a:r>
          </a:p>
          <a:p>
            <a:r>
              <a:rPr lang="ru-RU" dirty="0"/>
              <a:t>SQL заявки през програмен език.</a:t>
            </a:r>
          </a:p>
          <a:p>
            <a:r>
              <a:rPr lang="ru-RU" dirty="0"/>
              <a:t>CRUD операции (Create, Read, Update, Delete).</a:t>
            </a:r>
          </a:p>
          <a:p>
            <a:r>
              <a:rPr lang="ru-RU" dirty="0"/>
              <a:t>ORM – по-лесна работа чрез обектно-релационно съответствие.</a:t>
            </a:r>
          </a:p>
          <a:p>
            <a:r>
              <a:rPr lang="ru-RU" dirty="0"/>
              <a:t>Пример: проста програма за управление на потребители.</a:t>
            </a:r>
          </a:p>
          <a:p>
            <a:pPr marL="377887" lvl="1" indent="0">
              <a:lnSpc>
                <a:spcPct val="100000"/>
              </a:lnSpc>
              <a:buNone/>
            </a:pPr>
            <a:endParaRPr lang="bg-BG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5. Работа с бази данни и ORM</a:t>
            </a:r>
            <a:endParaRPr lang="bg-BG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73286BB6-4725-4F4E-AABC-DE0DF59B2C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865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Защо </a:t>
            </a:r>
            <a:r>
              <a:rPr lang="ru-RU" dirty="0"/>
              <a:t>е важно отделянето на бизнес логиката от UI.</a:t>
            </a:r>
          </a:p>
          <a:p>
            <a:r>
              <a:rPr lang="ru-RU" dirty="0"/>
              <a:t>Един и същ „сървис“ слой може да се използва от конзолен интерфейс, web приложение и мобилно приложение.</a:t>
            </a:r>
          </a:p>
          <a:p>
            <a:r>
              <a:rPr lang="ru-RU" dirty="0"/>
              <a:t>Пример: библиотека за услуги, която се използва от два различни фронта.</a:t>
            </a:r>
          </a:p>
          <a:p>
            <a:pPr marL="377887" lvl="1" indent="0">
              <a:lnSpc>
                <a:spcPct val="100000"/>
              </a:lnSpc>
              <a:buNone/>
            </a:pPr>
            <a:endParaRPr lang="bg-BG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6. Приложения с различни интерфейси</a:t>
            </a:r>
            <a:endParaRPr lang="bg-BG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73286BB6-4725-4F4E-AABC-DE0DF59B2C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256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Крайната </a:t>
            </a:r>
            <a:r>
              <a:rPr lang="ru-RU" dirty="0"/>
              <a:t>цел: </a:t>
            </a:r>
            <a:r>
              <a:rPr lang="ru-RU" b="1" dirty="0"/>
              <a:t>трислойно приложение</a:t>
            </a:r>
            <a:r>
              <a:rPr lang="ru-RU" dirty="0"/>
              <a:t> с поне два интерфейса и база данни.</a:t>
            </a:r>
          </a:p>
          <a:p>
            <a:r>
              <a:rPr lang="ru-RU" dirty="0"/>
              <a:t>Включва: външни библиотеки, unit тестове, спазване на style guide.</a:t>
            </a:r>
          </a:p>
          <a:p>
            <a:r>
              <a:rPr lang="ru-RU" dirty="0"/>
              <a:t>Практическа полза: симулация на реална работа в екип.</a:t>
            </a:r>
          </a:p>
          <a:p>
            <a:pPr marL="377887" lvl="1" indent="0">
              <a:lnSpc>
                <a:spcPct val="100000"/>
              </a:lnSpc>
              <a:buNone/>
            </a:pPr>
            <a:endParaRPr lang="bg-BG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7. Курсов проект и екипна работа</a:t>
            </a:r>
            <a:endParaRPr lang="bg-BG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73286BB6-4725-4F4E-AABC-DE0DF59B2C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012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03" y="1295400"/>
            <a:ext cx="9382409" cy="5229602"/>
          </a:xfrm>
        </p:spPr>
        <p:txBody>
          <a:bodyPr>
            <a:normAutofit/>
          </a:bodyPr>
          <a:lstStyle/>
          <a:p>
            <a:r>
              <a:rPr lang="bg-BG" dirty="0"/>
              <a:t>Разпределя приложението на </a:t>
            </a:r>
            <a:r>
              <a:rPr lang="bg-BG" dirty="0" smtClean="0"/>
              <a:t>слоеве</a:t>
            </a:r>
            <a:endParaRPr lang="en-US" dirty="0" smtClean="0"/>
          </a:p>
          <a:p>
            <a:endParaRPr lang="bg-BG" sz="800" dirty="0"/>
          </a:p>
          <a:p>
            <a:r>
              <a:rPr lang="bg-BG" dirty="0"/>
              <a:t>Всеки слой има строго определена </a:t>
            </a:r>
            <a:r>
              <a:rPr lang="bg-BG" dirty="0" smtClean="0"/>
              <a:t>задача</a:t>
            </a:r>
            <a:endParaRPr lang="en-US" dirty="0" smtClean="0"/>
          </a:p>
          <a:p>
            <a:endParaRPr lang="bg-BG" sz="800" dirty="0"/>
          </a:p>
          <a:p>
            <a:r>
              <a:rPr lang="bg-BG" dirty="0"/>
              <a:t>Във </a:t>
            </a:r>
            <a:r>
              <a:rPr lang="en-US" dirty="0"/>
              <a:t>Visual Studio </a:t>
            </a:r>
            <a:r>
              <a:rPr lang="bg-BG" dirty="0"/>
              <a:t>можем да създадем такова приложение създавайки различни проекти в рамките на </a:t>
            </a:r>
            <a:r>
              <a:rPr lang="en-US" dirty="0"/>
              <a:t>Solution-a </a:t>
            </a:r>
            <a:r>
              <a:rPr lang="bg-BG" dirty="0"/>
              <a:t>ни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5611" y="40341"/>
            <a:ext cx="11538025" cy="111078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bg-BG" dirty="0"/>
              <a:t>Какво е трислоен модел?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20CB9DCF-89BB-4617-A2E0-45C307B64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79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трислоен модел? (2)</a:t>
            </a:r>
          </a:p>
        </p:txBody>
      </p:sp>
      <p:sp>
        <p:nvSpPr>
          <p:cNvPr id="3" name="Rectangle 2"/>
          <p:cNvSpPr/>
          <p:nvPr/>
        </p:nvSpPr>
        <p:spPr>
          <a:xfrm>
            <a:off x="538691" y="1710453"/>
            <a:ext cx="11034600" cy="12473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>
                <a:solidFill>
                  <a:schemeClr val="tx2">
                    <a:lumMod val="75000"/>
                  </a:schemeClr>
                </a:solidFill>
              </a:rPr>
              <a:t>ПРЕЗЕНТАЦИОНЕН</a:t>
            </a:r>
            <a:br>
              <a:rPr lang="bg-BG" sz="2800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2800" b="1" dirty="0">
                <a:solidFill>
                  <a:schemeClr val="tx2">
                    <a:lumMod val="75000"/>
                  </a:schemeClr>
                </a:solidFill>
              </a:rPr>
              <a:t>СЛОЙ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05674" y="1879599"/>
            <a:ext cx="3536138" cy="880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/>
              <a:t>Вход</a:t>
            </a:r>
            <a:endParaRPr lang="en-US" sz="2800" dirty="0"/>
          </a:p>
        </p:txBody>
      </p:sp>
      <p:sp>
        <p:nvSpPr>
          <p:cNvPr id="49" name="Rounded Rectangle 48"/>
          <p:cNvSpPr/>
          <p:nvPr/>
        </p:nvSpPr>
        <p:spPr>
          <a:xfrm>
            <a:off x="7694612" y="1892150"/>
            <a:ext cx="3536138" cy="880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/>
              <a:t>Изход</a:t>
            </a:r>
            <a:endParaRPr lang="en-US" sz="2800" dirty="0"/>
          </a:p>
        </p:txBody>
      </p:sp>
      <p:sp>
        <p:nvSpPr>
          <p:cNvPr id="50" name="Rectangle 49"/>
          <p:cNvSpPr/>
          <p:nvPr/>
        </p:nvSpPr>
        <p:spPr>
          <a:xfrm>
            <a:off x="531812" y="3380998"/>
            <a:ext cx="11034600" cy="12473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>
                <a:solidFill>
                  <a:schemeClr val="tx2">
                    <a:lumMod val="75000"/>
                  </a:schemeClr>
                </a:solidFill>
              </a:rPr>
              <a:t>СЛОЙ ЗА УСЛУГИ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829486" y="3564440"/>
            <a:ext cx="3536138" cy="880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/>
              <a:t>Обработка</a:t>
            </a:r>
            <a:endParaRPr lang="en-US" sz="2800" dirty="0"/>
          </a:p>
        </p:txBody>
      </p:sp>
      <p:sp>
        <p:nvSpPr>
          <p:cNvPr id="53" name="Rounded Rectangle 52"/>
          <p:cNvSpPr/>
          <p:nvPr/>
        </p:nvSpPr>
        <p:spPr>
          <a:xfrm>
            <a:off x="7694612" y="3564440"/>
            <a:ext cx="3536138" cy="880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/>
              <a:t>Обработка</a:t>
            </a:r>
            <a:endParaRPr lang="en-US" sz="2800" dirty="0"/>
          </a:p>
        </p:txBody>
      </p:sp>
      <p:sp>
        <p:nvSpPr>
          <p:cNvPr id="54" name="Rectangle 53"/>
          <p:cNvSpPr/>
          <p:nvPr/>
        </p:nvSpPr>
        <p:spPr>
          <a:xfrm>
            <a:off x="531812" y="4953000"/>
            <a:ext cx="11034600" cy="12473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bg-BG" sz="2800" b="1" dirty="0">
                <a:solidFill>
                  <a:schemeClr val="tx2">
                    <a:lumMod val="75000"/>
                  </a:schemeClr>
                </a:solidFill>
              </a:rPr>
              <a:t>СЛОЙ ЗА ДАННИ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4281043" y="5136442"/>
            <a:ext cx="3536138" cy="880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/>
              <a:t>БД</a:t>
            </a:r>
            <a:endParaRPr lang="en-US" sz="2800" dirty="0"/>
          </a:p>
        </p:txBody>
      </p:sp>
      <p:sp>
        <p:nvSpPr>
          <p:cNvPr id="22" name="Down Arrow 21"/>
          <p:cNvSpPr/>
          <p:nvPr/>
        </p:nvSpPr>
        <p:spPr>
          <a:xfrm>
            <a:off x="2208212" y="2804100"/>
            <a:ext cx="609600" cy="701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7" name="Down Arrow 56"/>
          <p:cNvSpPr/>
          <p:nvPr/>
        </p:nvSpPr>
        <p:spPr>
          <a:xfrm rot="-2700000">
            <a:off x="2863339" y="4461735"/>
            <a:ext cx="609600" cy="11000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8" name="Down Arrow 57"/>
          <p:cNvSpPr/>
          <p:nvPr/>
        </p:nvSpPr>
        <p:spPr>
          <a:xfrm rot="13319652">
            <a:off x="8178097" y="4637707"/>
            <a:ext cx="609600" cy="11000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9" name="Down Arrow 58"/>
          <p:cNvSpPr/>
          <p:nvPr/>
        </p:nvSpPr>
        <p:spPr>
          <a:xfrm rot="-10800000">
            <a:off x="9218612" y="2795632"/>
            <a:ext cx="609600" cy="701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Slide Number Placeholder">
            <a:extLst>
              <a:ext uri="{FF2B5EF4-FFF2-40B4-BE49-F238E27FC236}">
                <a16:creationId xmlns:a16="http://schemas.microsoft.com/office/drawing/2014/main" id="{57464F29-0367-4998-97C8-87861DBB2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26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62696"/>
            <a:ext cx="11804822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noProof="1"/>
              <a:t>Отговаря за връзка с БД</a:t>
            </a:r>
          </a:p>
          <a:p>
            <a:pPr>
              <a:lnSpc>
                <a:spcPct val="100000"/>
              </a:lnSpc>
            </a:pPr>
            <a:r>
              <a:rPr lang="bg-BG" sz="3200" noProof="1"/>
              <a:t>Съхранява данните</a:t>
            </a:r>
          </a:p>
          <a:p>
            <a:pPr>
              <a:lnSpc>
                <a:spcPct val="100000"/>
              </a:lnSpc>
            </a:pPr>
            <a:r>
              <a:rPr lang="bg-BG" sz="3200" noProof="1"/>
              <a:t>Изпълнява заявки и команди върху БД</a:t>
            </a:r>
          </a:p>
          <a:p>
            <a:pPr>
              <a:lnSpc>
                <a:spcPct val="100000"/>
              </a:lnSpc>
            </a:pPr>
            <a:r>
              <a:rPr lang="bg-BG" sz="3200" noProof="1"/>
              <a:t>Не позволява данните да бъдат достъпвани и манипулирани директно от клиента в презентационния слой</a:t>
            </a:r>
          </a:p>
          <a:p>
            <a:pPr>
              <a:lnSpc>
                <a:spcPct val="100000"/>
              </a:lnSpc>
            </a:pPr>
            <a:r>
              <a:rPr lang="bg-BG" sz="3200" noProof="1"/>
              <a:t>Предоставя възможност за управление на информацията без значение от съхраняващия механизъм</a:t>
            </a:r>
          </a:p>
          <a:p>
            <a:pPr>
              <a:lnSpc>
                <a:spcPct val="100000"/>
              </a:lnSpc>
            </a:pPr>
            <a:r>
              <a:rPr lang="bg-BG" sz="3200" noProof="1"/>
              <a:t>Носи ползи за мащабируемостта и поддръжката на приложението</a:t>
            </a:r>
            <a:endParaRPr lang="en-US" sz="3200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Слой за данни</a:t>
            </a:r>
            <a:r>
              <a:rPr lang="en-US" dirty="0"/>
              <a:t> /Data Access Layer/</a:t>
            </a:r>
            <a:endParaRPr lang="bg-BG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470AA23E-1DCE-4261-BC6B-8E4E740A19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89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noProof="1"/>
              <a:t>Наричан още: бизнес слой, логически слой /</a:t>
            </a:r>
            <a:r>
              <a:rPr lang="en-US" sz="3200" noProof="1"/>
              <a:t>business logic layer, service layer, middle layer, logic layer/</a:t>
            </a:r>
          </a:p>
          <a:p>
            <a:pPr>
              <a:lnSpc>
                <a:spcPct val="100000"/>
              </a:lnSpc>
            </a:pPr>
            <a:r>
              <a:rPr lang="bg-BG" sz="3200" noProof="1"/>
              <a:t>Отговаря за:</a:t>
            </a:r>
          </a:p>
          <a:p>
            <a:pPr lvl="1">
              <a:lnSpc>
                <a:spcPct val="100000"/>
              </a:lnSpc>
            </a:pPr>
            <a:r>
              <a:rPr lang="bg-BG" sz="3000" noProof="1"/>
              <a:t>Обработка на данните приети от презентационния слой</a:t>
            </a:r>
          </a:p>
          <a:p>
            <a:pPr lvl="1">
              <a:lnSpc>
                <a:spcPct val="100000"/>
              </a:lnSpc>
            </a:pPr>
            <a:r>
              <a:rPr lang="bg-BG" sz="3000" noProof="1"/>
              <a:t>Заявяване на данни от слоя за данни</a:t>
            </a:r>
          </a:p>
          <a:p>
            <a:pPr lvl="1">
              <a:lnSpc>
                <a:spcPct val="100000"/>
              </a:lnSpc>
            </a:pPr>
            <a:r>
              <a:rPr lang="bg-BG" sz="3000" noProof="1"/>
              <a:t>Обработка на получените данни от слоя за данни</a:t>
            </a:r>
          </a:p>
          <a:p>
            <a:pPr lvl="1">
              <a:lnSpc>
                <a:spcPct val="100000"/>
              </a:lnSpc>
            </a:pPr>
            <a:r>
              <a:rPr lang="bg-BG" sz="3000" noProof="1"/>
              <a:t>Подготовка на данните за презентационния слой</a:t>
            </a:r>
            <a:endParaRPr lang="en-US" sz="3000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1" y="40341"/>
            <a:ext cx="11690425" cy="1110780"/>
          </a:xfrm>
        </p:spPr>
        <p:txBody>
          <a:bodyPr/>
          <a:lstStyle/>
          <a:p>
            <a:r>
              <a:rPr lang="bg-BG" dirty="0"/>
              <a:t>Слой за услуги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7EA1F356-91C6-478A-B7C8-5D70ABC24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20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600" noProof="1"/>
              <a:t>Отговаря за:</a:t>
            </a:r>
          </a:p>
          <a:p>
            <a:pPr lvl="1">
              <a:lnSpc>
                <a:spcPct val="100000"/>
              </a:lnSpc>
            </a:pPr>
            <a:r>
              <a:rPr lang="bg-BG" noProof="1"/>
              <a:t>Въвеждане на данни от потребителите</a:t>
            </a:r>
          </a:p>
          <a:p>
            <a:pPr lvl="1">
              <a:lnSpc>
                <a:spcPct val="100000"/>
              </a:lnSpc>
            </a:pPr>
            <a:r>
              <a:rPr lang="bg-BG" noProof="1"/>
              <a:t>Визуализиране на данни към потребителите</a:t>
            </a:r>
            <a:endParaRPr lang="bg-BG" sz="3600" noProof="1"/>
          </a:p>
          <a:p>
            <a:pPr>
              <a:lnSpc>
                <a:spcPct val="100000"/>
              </a:lnSpc>
            </a:pPr>
            <a:endParaRPr lang="en-US" sz="3600" noProof="1"/>
          </a:p>
          <a:p>
            <a:pPr>
              <a:lnSpc>
                <a:spcPct val="100000"/>
              </a:lnSpc>
            </a:pPr>
            <a:r>
              <a:rPr lang="bg-BG" sz="3600" noProof="1"/>
              <a:t>Може да бъде:</a:t>
            </a:r>
          </a:p>
          <a:p>
            <a:pPr lvl="1">
              <a:lnSpc>
                <a:spcPct val="100000"/>
              </a:lnSpc>
            </a:pPr>
            <a:r>
              <a:rPr lang="bg-BG" noProof="1"/>
              <a:t>Графичен потребителски интерфейс</a:t>
            </a:r>
          </a:p>
          <a:p>
            <a:pPr lvl="1">
              <a:lnSpc>
                <a:spcPct val="100000"/>
              </a:lnSpc>
            </a:pPr>
            <a:r>
              <a:rPr lang="bg-BG" noProof="1"/>
              <a:t>Уеб приложение, мобилно приложение и др.</a:t>
            </a:r>
          </a:p>
          <a:p>
            <a:pPr marL="377887" lvl="1" indent="0">
              <a:lnSpc>
                <a:spcPct val="100000"/>
              </a:lnSpc>
              <a:buNone/>
            </a:pPr>
            <a:endParaRPr lang="bg-BG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Презентационен слой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73286BB6-4725-4F4E-AABC-DE0DF59B2C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75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Основна </a:t>
            </a:r>
            <a:r>
              <a:rPr lang="ru-RU" sz="3600" dirty="0"/>
              <a:t>идея: курсът свързва всички знания, натрупани до момента, в един завършен софтуерен проект</a:t>
            </a:r>
            <a:r>
              <a:rPr lang="ru-RU" sz="3600" dirty="0" smtClean="0"/>
              <a:t>.</a:t>
            </a:r>
            <a:endParaRPr lang="en-US" sz="3600" dirty="0" smtClean="0"/>
          </a:p>
          <a:p>
            <a:pPr marL="0" indent="0">
              <a:buNone/>
            </a:pPr>
            <a:endParaRPr lang="ru-RU" sz="800" dirty="0"/>
          </a:p>
          <a:p>
            <a:r>
              <a:rPr lang="ru-RU" sz="3600" dirty="0"/>
              <a:t>Цели: разбиране на структурата на приложенията, работа с база данни, интерфейси, тестове и добри практики</a:t>
            </a:r>
            <a:r>
              <a:rPr lang="ru-RU" sz="3600" dirty="0" smtClean="0"/>
              <a:t>.</a:t>
            </a:r>
            <a:endParaRPr lang="en-US" sz="3600" dirty="0" smtClean="0"/>
          </a:p>
          <a:p>
            <a:pPr marL="0" indent="0">
              <a:buNone/>
            </a:pPr>
            <a:endParaRPr lang="ru-RU" sz="800" dirty="0"/>
          </a:p>
          <a:p>
            <a:r>
              <a:rPr lang="ru-RU" sz="3600" dirty="0"/>
              <a:t>Подчертаване на три основни умения: </a:t>
            </a:r>
            <a:r>
              <a:rPr lang="ru-RU" sz="3600" b="1" dirty="0"/>
              <a:t>мислене за структура</a:t>
            </a:r>
            <a:r>
              <a:rPr lang="ru-RU" sz="3600" dirty="0"/>
              <a:t>, </a:t>
            </a:r>
            <a:r>
              <a:rPr lang="ru-RU" sz="3600" b="1" dirty="0"/>
              <a:t>работа в екип</a:t>
            </a:r>
            <a:r>
              <a:rPr lang="ru-RU" sz="3600" dirty="0"/>
              <a:t>, </a:t>
            </a:r>
            <a:r>
              <a:rPr lang="ru-RU" sz="3600" b="1" dirty="0"/>
              <a:t>качествен код</a:t>
            </a:r>
            <a:r>
              <a:rPr lang="ru-RU" sz="3600" dirty="0"/>
              <a:t>.</a:t>
            </a:r>
          </a:p>
          <a:p>
            <a:pPr marL="377887" lvl="1" indent="0">
              <a:lnSpc>
                <a:spcPct val="100000"/>
              </a:lnSpc>
              <a:buNone/>
            </a:pPr>
            <a:endParaRPr lang="bg-BG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1. Въведение и цели на курса</a:t>
            </a:r>
            <a:endParaRPr lang="bg-BG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73286BB6-4725-4F4E-AABC-DE0DF59B2C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20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bg-BG" sz="3600" b="1" dirty="0" smtClean="0"/>
              <a:t>Слой </a:t>
            </a:r>
            <a:r>
              <a:rPr lang="bg-BG" sz="3600" b="1" dirty="0"/>
              <a:t>за данни (</a:t>
            </a:r>
            <a:r>
              <a:rPr lang="en-US" sz="3600" b="1" dirty="0"/>
              <a:t>Data Access Layer):</a:t>
            </a:r>
            <a:r>
              <a:rPr lang="en-US" sz="3600" dirty="0"/>
              <a:t> </a:t>
            </a:r>
            <a:r>
              <a:rPr lang="bg-BG" sz="3600" dirty="0"/>
              <a:t>връзка с база данни, </a:t>
            </a:r>
            <a:r>
              <a:rPr lang="en-US" sz="3600" dirty="0"/>
              <a:t>SQL </a:t>
            </a:r>
            <a:r>
              <a:rPr lang="bg-BG" sz="3600" dirty="0"/>
              <a:t>заявки, </a:t>
            </a:r>
            <a:r>
              <a:rPr lang="en-US" sz="3600" dirty="0"/>
              <a:t>ORM</a:t>
            </a:r>
            <a:r>
              <a:rPr lang="en-US" sz="3600" dirty="0" smtClean="0"/>
              <a:t>.</a:t>
            </a:r>
          </a:p>
          <a:p>
            <a:endParaRPr lang="en-US" sz="800" dirty="0"/>
          </a:p>
          <a:p>
            <a:r>
              <a:rPr lang="bg-BG" sz="3600" b="1" dirty="0"/>
              <a:t>Слой за услуги (</a:t>
            </a:r>
            <a:r>
              <a:rPr lang="en-US" sz="3600" b="1" dirty="0"/>
              <a:t>Service Layer):</a:t>
            </a:r>
            <a:r>
              <a:rPr lang="en-US" sz="3600" dirty="0"/>
              <a:t> </a:t>
            </a:r>
            <a:r>
              <a:rPr lang="bg-BG" sz="3600" dirty="0"/>
              <a:t>бизнес логика, обработка на данни</a:t>
            </a:r>
            <a:r>
              <a:rPr lang="bg-BG" sz="3600" dirty="0" smtClean="0"/>
              <a:t>.</a:t>
            </a:r>
            <a:endParaRPr lang="en-US" sz="3600" dirty="0" smtClean="0"/>
          </a:p>
          <a:p>
            <a:endParaRPr lang="bg-BG" sz="800" dirty="0"/>
          </a:p>
          <a:p>
            <a:r>
              <a:rPr lang="bg-BG" sz="3600" b="1" dirty="0"/>
              <a:t>Слой за потребителски интерфейс (</a:t>
            </a:r>
            <a:r>
              <a:rPr lang="en-US" sz="3600" b="1" dirty="0"/>
              <a:t>UI Layer):</a:t>
            </a:r>
            <a:r>
              <a:rPr lang="en-US" sz="3600" dirty="0"/>
              <a:t> </a:t>
            </a:r>
            <a:r>
              <a:rPr lang="bg-BG" sz="3600" dirty="0"/>
              <a:t>визуализация – конзола, </a:t>
            </a:r>
            <a:r>
              <a:rPr lang="en-US" sz="3600" dirty="0"/>
              <a:t>desktop, web, mobile</a:t>
            </a:r>
            <a:r>
              <a:rPr lang="en-US" sz="3600" dirty="0" smtClean="0"/>
              <a:t>.</a:t>
            </a:r>
          </a:p>
          <a:p>
            <a:endParaRPr lang="en-US" sz="800" dirty="0"/>
          </a:p>
          <a:p>
            <a:r>
              <a:rPr lang="bg-BG" sz="3600" dirty="0"/>
              <a:t>Пример: </a:t>
            </a:r>
            <a:r>
              <a:rPr lang="en-US" sz="3600" dirty="0"/>
              <a:t>CRUD </a:t>
            </a:r>
            <a:r>
              <a:rPr lang="bg-BG" sz="3600" dirty="0"/>
              <a:t>приложение с три ясно отделени слоя.</a:t>
            </a:r>
          </a:p>
          <a:p>
            <a:pPr marL="377887" lvl="1" indent="0">
              <a:lnSpc>
                <a:spcPct val="100000"/>
              </a:lnSpc>
              <a:buNone/>
            </a:pPr>
            <a:endParaRPr lang="bg-BG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2. Структура на софтуерен проект – трислоен модел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73286BB6-4725-4F4E-AABC-DE0DF59B2C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42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815" y="1287645"/>
            <a:ext cx="11804822" cy="5570355"/>
          </a:xfrm>
        </p:spPr>
        <p:txBody>
          <a:bodyPr>
            <a:noAutofit/>
          </a:bodyPr>
          <a:lstStyle/>
          <a:p>
            <a:r>
              <a:rPr lang="ru-RU" sz="3200" b="1" dirty="0" smtClean="0"/>
              <a:t>Unit </a:t>
            </a:r>
            <a:r>
              <a:rPr lang="ru-RU" sz="3200" b="1" dirty="0"/>
              <a:t>тестове:</a:t>
            </a:r>
            <a:r>
              <a:rPr lang="ru-RU" sz="3200" dirty="0"/>
              <a:t> покриване на кода с автоматизирани проверки</a:t>
            </a:r>
            <a:r>
              <a:rPr lang="ru-RU" sz="3200" dirty="0" smtClean="0"/>
              <a:t>.</a:t>
            </a:r>
            <a:endParaRPr lang="ru-RU" sz="800" dirty="0"/>
          </a:p>
          <a:p>
            <a:r>
              <a:rPr lang="ru-RU" sz="3200" b="1" dirty="0"/>
              <a:t>Регресия:</a:t>
            </a:r>
            <a:r>
              <a:rPr lang="ru-RU" sz="3200" dirty="0"/>
              <a:t> </a:t>
            </a:r>
            <a:r>
              <a:rPr lang="ru-RU" sz="3200" dirty="0" smtClean="0"/>
              <a:t>предотвратяване на стар</a:t>
            </a:r>
            <a:r>
              <a:rPr lang="bg-BG" sz="3200" dirty="0"/>
              <a:t>и</a:t>
            </a:r>
            <a:r>
              <a:rPr lang="ru-RU" sz="3200" dirty="0" smtClean="0"/>
              <a:t> грешки, които </a:t>
            </a:r>
            <a:r>
              <a:rPr lang="ru-RU" sz="3200" dirty="0"/>
              <a:t>вече </a:t>
            </a:r>
            <a:r>
              <a:rPr lang="ru-RU" sz="3200" dirty="0" smtClean="0"/>
              <a:t>са били поправени – </a:t>
            </a:r>
            <a:r>
              <a:rPr lang="ru-RU" sz="3200" dirty="0"/>
              <a:t>обикновено след промени в </a:t>
            </a:r>
            <a:r>
              <a:rPr lang="ru-RU" sz="3200" dirty="0" smtClean="0"/>
              <a:t>кода</a:t>
            </a:r>
            <a:endParaRPr lang="en-US" sz="800" dirty="0" smtClean="0"/>
          </a:p>
          <a:p>
            <a:r>
              <a:rPr lang="ru-RU" sz="3200" b="1" dirty="0" smtClean="0"/>
              <a:t>Дебъгване</a:t>
            </a:r>
            <a:r>
              <a:rPr lang="ru-RU" sz="3200" b="1" dirty="0"/>
              <a:t>:</a:t>
            </a:r>
            <a:r>
              <a:rPr lang="ru-RU" sz="3200" dirty="0"/>
              <a:t> използване на инструменти за откриване и поправяне на </a:t>
            </a:r>
            <a:r>
              <a:rPr lang="ru-RU" sz="3200" dirty="0" smtClean="0"/>
              <a:t>дефекти и непредвидени резултати.</a:t>
            </a:r>
            <a:endParaRPr lang="ru-RU" sz="800" dirty="0"/>
          </a:p>
          <a:p>
            <a:r>
              <a:rPr lang="ru-RU" sz="3200" b="1" dirty="0"/>
              <a:t>Рефакториране:</a:t>
            </a:r>
            <a:r>
              <a:rPr lang="ru-RU" sz="3200" dirty="0"/>
              <a:t> пренаписване </a:t>
            </a:r>
            <a:r>
              <a:rPr lang="ru-RU" sz="3200" dirty="0" smtClean="0"/>
              <a:t>на код, като се гарантира четимост, тестеруемост и гъвкавост.</a:t>
            </a:r>
            <a:endParaRPr lang="ru-RU" sz="800" dirty="0"/>
          </a:p>
          <a:p>
            <a:r>
              <a:rPr lang="ru-RU" sz="3200" b="1" dirty="0"/>
              <a:t>Добри практики: </a:t>
            </a:r>
            <a:r>
              <a:rPr lang="ru-RU" sz="3200" dirty="0"/>
              <a:t>тестове + малки стъпки при промени.</a:t>
            </a:r>
          </a:p>
          <a:p>
            <a:pPr marL="377887" lvl="1" indent="0">
              <a:lnSpc>
                <a:spcPct val="100000"/>
              </a:lnSpc>
              <a:buNone/>
            </a:pPr>
            <a:endParaRPr lang="bg-BG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847" y="176865"/>
            <a:ext cx="11804822" cy="1110780"/>
          </a:xfrm>
        </p:spPr>
        <p:txBody>
          <a:bodyPr/>
          <a:lstStyle/>
          <a:p>
            <a:r>
              <a:rPr lang="ru-RU" dirty="0"/>
              <a:t>3. Тестване, дебъгване и </a:t>
            </a:r>
            <a:r>
              <a:rPr lang="ru-RU" dirty="0" smtClean="0"/>
              <a:t>рефакториране</a:t>
            </a:r>
            <a:endParaRPr lang="bg-BG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73286BB6-4725-4F4E-AABC-DE0DF59B2C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5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7360</TotalTime>
  <Words>849</Words>
  <Application>Microsoft Office PowerPoint</Application>
  <PresentationFormat>Custom</PresentationFormat>
  <Paragraphs>121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Wingdings</vt:lpstr>
      <vt:lpstr>Wingdings 2</vt:lpstr>
      <vt:lpstr>SoftUni 16x9</vt:lpstr>
      <vt:lpstr>PowerPoint Presentation</vt:lpstr>
      <vt:lpstr>Какво е трислоен модел?</vt:lpstr>
      <vt:lpstr>Какво е трислоен модел? (2)</vt:lpstr>
      <vt:lpstr>Слой за данни /Data Access Layer/</vt:lpstr>
      <vt:lpstr>Слой за услуги</vt:lpstr>
      <vt:lpstr>Презентационен слой</vt:lpstr>
      <vt:lpstr>1. Въведение и цели на курса</vt:lpstr>
      <vt:lpstr>2. Структура на софтуерен проект – трислоен модел</vt:lpstr>
      <vt:lpstr>3. Тестване, дебъгване и рефакториране</vt:lpstr>
      <vt:lpstr>4. Инструменти и външни библиотеки</vt:lpstr>
      <vt:lpstr>5. Работа с бази данни и ORM</vt:lpstr>
      <vt:lpstr>6. Приложения с различни интерфейси</vt:lpstr>
      <vt:lpstr>7. Курсов проект и екипна работа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Web Development Basics - Introduction to MVC</dc:title>
  <dc:subject>Java; Bootstrap; Cookies; Sessions</dc:subject>
  <dc:creator>Software University Foundation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Фондация "Софтуерен университет" - http://softuni.foundation</dc:description>
  <cp:lastModifiedBy>DesKo</cp:lastModifiedBy>
  <cp:revision>305</cp:revision>
  <dcterms:created xsi:type="dcterms:W3CDTF">2014-01-02T17:00:34Z</dcterms:created>
  <dcterms:modified xsi:type="dcterms:W3CDTF">2025-09-21T15:59:26Z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