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4.jpeg" ContentType="image/jpeg"/>
  <Override PartName="/ppt/media/image50.png" ContentType="image/png"/>
  <Override PartName="/ppt/media/image49.png" ContentType="image/png"/>
  <Override PartName="/ppt/media/image48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7.png" ContentType="image/png"/>
  <Override PartName="/ppt/media/image7.png" ContentType="image/png"/>
  <Override PartName="/ppt/media/image22.png" ContentType="image/png"/>
  <Override PartName="/ppt/media/image53.png" ContentType="image/png"/>
  <Override PartName="/ppt/media/image3.png" ContentType="image/png"/>
  <Override PartName="/ppt/media/image4.jpeg" ContentType="image/jpeg"/>
  <Override PartName="/ppt/media/image38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47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credis_single_bench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2.83548617362976</c:v>
                </c:pt>
                <c:pt idx="1">
                  <c:v>4.92765212059021</c:v>
                </c:pt>
                <c:pt idx="2">
                  <c:v>13.9233663082123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pipelayer_single_bench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2.35229420661926</c:v>
                </c:pt>
                <c:pt idx="1">
                  <c:v>4.53078818321228</c:v>
                </c:pt>
                <c:pt idx="2">
                  <c:v>11.2171244621277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pipelayerlib_single_bench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3.77677750587463</c:v>
                </c:pt>
                <c:pt idx="1">
                  <c:v>6.75117087364197</c:v>
                </c:pt>
                <c:pt idx="2">
                  <c:v>18.9920597076416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redispy_single_bench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50000</c:v>
                </c:pt>
                <c:pt idx="1">
                  <c:v>100000</c:v>
                </c:pt>
                <c:pt idx="2">
                  <c:v>250000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4.26727890968323</c:v>
                </c:pt>
                <c:pt idx="1">
                  <c:v>9.53543138504028</c:v>
                </c:pt>
                <c:pt idx="2">
                  <c:v>25.0743601322174</c:v>
                </c:pt>
              </c:numCache>
            </c:numRef>
          </c:val>
        </c:ser>
        <c:gapWidth val="150"/>
        <c:overlap val="-10"/>
        <c:axId val="45318023"/>
        <c:axId val="1340071"/>
      </c:barChart>
      <c:catAx>
        <c:axId val="4531802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hashmap size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1340071"/>
        <c:crosses val="autoZero"/>
        <c:auto val="1"/>
        <c:lblAlgn val="ctr"/>
        <c:lblOffset val="100"/>
      </c:catAx>
      <c:valAx>
        <c:axId val="13400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45318023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0.00790548324584961</c:v>
                </c:pt>
                <c:pt idx="1">
                  <c:v>0.0304794311523438</c:v>
                </c:pt>
                <c:pt idx="2">
                  <c:v>0.0700352191925049</c:v>
                </c:pt>
                <c:pt idx="3">
                  <c:v>0.12188458442688</c:v>
                </c:pt>
                <c:pt idx="4">
                  <c:v>0.282047748565674</c:v>
                </c:pt>
                <c:pt idx="5">
                  <c:v>0.360569953918457</c:v>
                </c:pt>
                <c:pt idx="6">
                  <c:v>0.499728202819824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0.0242910385131836</c:v>
                </c:pt>
                <c:pt idx="1">
                  <c:v>0.0772643089294434</c:v>
                </c:pt>
                <c:pt idx="2">
                  <c:v>0.194161176681519</c:v>
                </c:pt>
                <c:pt idx="3">
                  <c:v>0.311336994171143</c:v>
                </c:pt>
                <c:pt idx="4">
                  <c:v>0.683587074279785</c:v>
                </c:pt>
                <c:pt idx="5">
                  <c:v>1.29246926307678</c:v>
                </c:pt>
                <c:pt idx="6">
                  <c:v>1.22973680496216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0.0932421684265137</c:v>
                </c:pt>
                <c:pt idx="1">
                  <c:v>0.512135982513428</c:v>
                </c:pt>
                <c:pt idx="2">
                  <c:v>0.547102212905884</c:v>
                </c:pt>
                <c:pt idx="3">
                  <c:v>2.54576325416565</c:v>
                </c:pt>
                <c:pt idx="4">
                  <c:v>2.73563098907471</c:v>
                </c:pt>
                <c:pt idx="5">
                  <c:v>4.1323230266571</c:v>
                </c:pt>
                <c:pt idx="6">
                  <c:v>6.52242136001587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7"/>
                <c:pt idx="0">
                  <c:v>0.0251510143280029</c:v>
                </c:pt>
                <c:pt idx="1">
                  <c:v>0.141725778579712</c:v>
                </c:pt>
                <c:pt idx="2">
                  <c:v>0.309368848800659</c:v>
                </c:pt>
                <c:pt idx="3">
                  <c:v>0.824380159378052</c:v>
                </c:pt>
                <c:pt idx="4">
                  <c:v>1.51165533065796</c:v>
                </c:pt>
                <c:pt idx="5">
                  <c:v>2.08915734291077</c:v>
                </c:pt>
                <c:pt idx="6">
                  <c:v>3.02504205703735</c:v>
                </c:pt>
              </c:numCache>
            </c:numRef>
          </c:val>
        </c:ser>
        <c:gapWidth val="150"/>
        <c:overlap val="-10"/>
        <c:axId val="36083286"/>
        <c:axId val="6635767"/>
      </c:barChart>
      <c:catAx>
        <c:axId val="3608328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635767"/>
        <c:crosses val="autoZero"/>
        <c:auto val="1"/>
        <c:lblAlgn val="ctr"/>
        <c:lblOffset val="100"/>
      </c:catAx>
      <c:valAx>
        <c:axId val="6635767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608328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2.59711527824402</c:v>
                </c:pt>
                <c:pt idx="1">
                  <c:v>2.22779583930969</c:v>
                </c:pt>
                <c:pt idx="2">
                  <c:v>2.34198451042175</c:v>
                </c:pt>
                <c:pt idx="3">
                  <c:v>1.98018622398377</c:v>
                </c:pt>
                <c:pt idx="4">
                  <c:v>2.59353113174439</c:v>
                </c:pt>
                <c:pt idx="5">
                  <c:v>2.61770510673523</c:v>
                </c:pt>
                <c:pt idx="6">
                  <c:v>2.53977179527283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7.07350730895996</c:v>
                </c:pt>
                <c:pt idx="1">
                  <c:v>6.80449843406677</c:v>
                </c:pt>
                <c:pt idx="2">
                  <c:v>6.91941118240356</c:v>
                </c:pt>
                <c:pt idx="3">
                  <c:v>7.32498717308044</c:v>
                </c:pt>
                <c:pt idx="4">
                  <c:v>7.1879243850708</c:v>
                </c:pt>
                <c:pt idx="5">
                  <c:v>7.37140965461731</c:v>
                </c:pt>
                <c:pt idx="6">
                  <c:v>6.30268979072571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37.8758437633514</c:v>
                </c:pt>
                <c:pt idx="1">
                  <c:v>9.14829230308533</c:v>
                </c:pt>
                <c:pt idx="2">
                  <c:v>6.89633393287659</c:v>
                </c:pt>
                <c:pt idx="3">
                  <c:v>6.55879354476929</c:v>
                </c:pt>
                <c:pt idx="4">
                  <c:v>7.2866222858429</c:v>
                </c:pt>
                <c:pt idx="5">
                  <c:v>6.95955085754395</c:v>
                </c:pt>
                <c:pt idx="6">
                  <c:v>6.13785696029663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7"/>
                <c:pt idx="0">
                  <c:v>14.4648776054382</c:v>
                </c:pt>
                <c:pt idx="1">
                  <c:v>13.5083882808685</c:v>
                </c:pt>
                <c:pt idx="2">
                  <c:v>11.468279838562</c:v>
                </c:pt>
                <c:pt idx="3">
                  <c:v>13.4733197689056</c:v>
                </c:pt>
                <c:pt idx="4">
                  <c:v>13.098034620285</c:v>
                </c:pt>
                <c:pt idx="5">
                  <c:v>13.0040202140808</c:v>
                </c:pt>
                <c:pt idx="6">
                  <c:v>12.5112864971161</c:v>
                </c:pt>
              </c:numCache>
            </c:numRef>
          </c:val>
        </c:ser>
        <c:gapWidth val="150"/>
        <c:overlap val="-10"/>
        <c:axId val="72372008"/>
        <c:axId val="50948170"/>
      </c:barChart>
      <c:catAx>
        <c:axId val="7237200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Pipeline size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0948170"/>
        <c:crosses val="autoZero"/>
        <c:auto val="1"/>
        <c:lblAlgn val="ctr"/>
        <c:lblOffset val="100"/>
      </c:catAx>
      <c:valAx>
        <c:axId val="50948170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237200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aredis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5.02953577041626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asyncio_redis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9.85255289077759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cpipe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1.93450307846069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cpipelib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3.71174454689026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credis</c:v>
                </c:pt>
              </c:strCache>
            </c:strRef>
          </c:tx>
          <c:spPr>
            <a:solidFill>
              <a:srgbClr val="ff7f0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3.29211020469665</c:v>
                </c:pt>
              </c:numCache>
            </c:numRef>
          </c:val>
        </c:ser>
        <c:gapWidth val="150"/>
        <c:overlap val="-10"/>
        <c:axId val="96837733"/>
        <c:axId val="32250893"/>
      </c:barChart>
      <c:catAx>
        <c:axId val="9683773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2250893"/>
        <c:crosses val="autoZero"/>
        <c:auto val="1"/>
        <c:lblAlgn val="ctr"/>
        <c:lblOffset val="100"/>
      </c:catAx>
      <c:valAx>
        <c:axId val="3225089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96837733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формата примечаний щёлкните мышью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274680"/>
            <a:ext cx="8226360" cy="52844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127440"/>
            <a:ext cx="8226360" cy="1434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щ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ё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ь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427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0480" cy="361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&lt;дата/время&gt;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160"/>
            <a:ext cx="2130480" cy="36180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fld id="{639D5117-A346-4D1D-B30F-EA2214B60563}" type="slidenum"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hyperlink" Target="https://github.com/andymccurdy/redis-py" TargetMode="External"/><Relationship Id="rId4" Type="http://schemas.openxmlformats.org/officeDocument/2006/relationships/hyperlink" Target="https://github.com/yihuang/credis" TargetMode="External"/><Relationship Id="rId5" Type="http://schemas.openxmlformats.org/officeDocument/2006/relationships/hyperlink" Target="https://github.com/go-redis/redis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chart" Target="../charts/chart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jpe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hyperlink" Target="https://github.com/yihuang/credis" TargetMode="External"/><Relationship Id="rId4" Type="http://schemas.openxmlformats.org/officeDocument/2006/relationships/hyperlink" Target="https://github.com/jonathanslenders/asyncio-redis" TargetMode="External"/><Relationship Id="rId5" Type="http://schemas.openxmlformats.org/officeDocument/2006/relationships/hyperlink" Target="https://github.com/NoneGG/aredis" TargetMode="External"/><Relationship Id="rId6" Type="http://schemas.openxmlformats.org/officeDocument/2006/relationships/hyperlink" Target="https://github.com/go-redis/redis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chart" Target="../charts/chart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hyperlink" Target="https://github.com/deslum/cgo" TargetMode="External"/><Relationship Id="rId4" Type="http://schemas.openxmlformats.org/officeDocument/2006/relationships/hyperlink" Target="http://nigerlittlepoole.com/post/153224915028/using-go-to-boost-python-performance" TargetMode="External"/><Relationship Id="rId5" Type="http://schemas.openxmlformats.org/officeDocument/2006/relationships/hyperlink" Target="https://hackernoon.com/extending-python-3-in-go-78f3a69552ac" TargetMode="External"/><Relationship Id="rId6" Type="http://schemas.openxmlformats.org/officeDocument/2006/relationships/hyperlink" Target="https://www.datadoghq.com/blog/engineering/cgo-and-python/" TargetMode="External"/><Relationship Id="rId7" Type="http://schemas.openxmlformats.org/officeDocument/2006/relationships/hyperlink" Target="https://habr.com/company/mailru/blog/324250/" TargetMode="Externa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hyperlink" Target="mailto:Randomazer@gmail.com" TargetMode="External"/><Relationship Id="rId4" Type="http://schemas.openxmlformats.org/officeDocument/2006/relationships/hyperlink" Target="https://github.com/deslum" TargetMode="External"/><Relationship Id="rId5" Type="http://schemas.openxmlformats.org/officeDocument/2006/relationships/hyperlink" Target="https://twitter.com/randomazer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57200" y="2428920"/>
            <a:ext cx="822960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Ускоряем производительность Python-клиента Redis, используя Golang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0040" y="3681360"/>
            <a:ext cx="81439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Букаткин Юрий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Build golang project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576000" y="2220120"/>
            <a:ext cx="8136000" cy="10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Испытуемые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04360" y="1769400"/>
            <a:ext cx="8063640" cy="39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Redis-py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https://github.com/andymccurdy/redis-py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Credis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https://github.com/yihuang/credis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+ Go (raw realization)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5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+ Go (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https://github.com/go-redis/redis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Benchmarks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с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к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о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р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я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е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м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п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р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о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и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з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в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о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д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и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т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е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л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ь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н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о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с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т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ь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y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n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к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л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и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е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н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т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а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R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d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,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и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с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п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о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л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ь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з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я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n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1083960" y="1613520"/>
          <a:ext cx="7196040" cy="421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457200" y="2428920"/>
            <a:ext cx="822960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Pipelining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Структура pipeline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288000" y="1663200"/>
            <a:ext cx="8568000" cy="37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lnSpc>
                <a:spcPct val="115000"/>
              </a:lnSpc>
              <a:spcBef>
                <a:spcPts val="799"/>
              </a:spcBef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1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 algn="ctr">
              <a:lnSpc>
                <a:spcPct val="115000"/>
              </a:lnSpc>
              <a:spcBef>
                <a:spcPts val="799"/>
              </a:spcBef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hset "hashmap" "key" "value"</a:t>
            </a:r>
            <a:endParaRPr b="1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 algn="ctr">
              <a:lnSpc>
                <a:spcPct val="115000"/>
              </a:lnSpc>
              <a:spcBef>
                <a:spcPts val="799"/>
              </a:spcBef>
            </a:pPr>
            <a:endParaRPr b="1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 algn="ctr">
              <a:lnSpc>
                <a:spcPct val="115000"/>
              </a:lnSpc>
              <a:spcBef>
                <a:spcPts val="799"/>
              </a:spcBef>
            </a:pPr>
            <a:r>
              <a:rPr b="0" lang="ru-RU" sz="27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*4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r>
              <a:rPr b="0" lang="ru-RU" sz="27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$4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hset</a:t>
            </a:r>
            <a:r>
              <a:rPr b="0" lang="ru-RU" sz="27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$7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</a:t>
            </a:r>
            <a:r>
              <a:rPr b="0" lang="ru-RU" sz="27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$3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</a:t>
            </a:r>
            <a:r>
              <a:rPr b="0" lang="ru-RU" sz="27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$5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r>
              <a:rPr b="1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r>
              <a:rPr b="0" lang="ru-RU" sz="27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\r\n</a:t>
            </a:r>
            <a:endParaRPr b="1" lang="ru-RU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Реализация Python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04000" y="2314080"/>
            <a:ext cx="8335440" cy="85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Benchmarks hashmap size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613800" y="1469160"/>
          <a:ext cx="7932960" cy="465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Benchmarks pipeline size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"/>
          <p:cNvGraphicFramePr/>
          <p:nvPr/>
        </p:nvGraphicFramePr>
        <p:xfrm>
          <a:off x="936000" y="1489320"/>
          <a:ext cx="7776000" cy="455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57200" y="2428920"/>
            <a:ext cx="822960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P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o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o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l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i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n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g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 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&amp;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 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A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s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y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n</a:t>
            </a: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c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Benchmarks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504720" y="1769760"/>
            <a:ext cx="8279280" cy="438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Credis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https://github.com/yihuang/credis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Asyncio redis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https://github.com/jonathanslenders/asyncio-redis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Aredis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https://github.com/NoneGG/aredis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+ Go (raw realization)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+ Go-redis library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https://github.com/go-redis/redis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296000" y="1476000"/>
            <a:ext cx="6624360" cy="41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Benchmark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"/>
          <p:cNvGraphicFramePr/>
          <p:nvPr/>
        </p:nvGraphicFramePr>
        <p:xfrm>
          <a:off x="634320" y="1656360"/>
          <a:ext cx="7245360" cy="424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457200" y="2428920"/>
            <a:ext cx="822960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Бочка меда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03360" y="2215080"/>
            <a:ext cx="8208000" cy="14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Ощутимый прирост скорости pipeline &amp; async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Компилируемый код мы пишем сами без генерации в С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Инкапсуляция всей логики работы библиотеки в Golang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Ложка дегтя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504000" y="1944360"/>
            <a:ext cx="8136000" cy="19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Мало инфрмации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Сложность реализации по сравнению с другими методами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за результат вся на разработчике 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Полезные ссылки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32000" y="1640160"/>
            <a:ext cx="8352000" cy="24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https://github.com/deslum/cgo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http://nigerlittlepoole.com/post/153224915028/using-go-to-boost-python-performance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https://hackernoon.com/extending-python-3-in-go-78f3a69552ac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https://www.datadoghq.com/blog/engineering/cgo-and-python/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https://habr.com/company/mailru/blog/324250/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К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о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н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т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а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к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т</a:t>
            </a: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509400" y="2050920"/>
            <a:ext cx="7848000" cy="167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Randomazer@gmail.com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https://github.com/deslum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https://twitter.com/randomazer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651960" y="2064600"/>
            <a:ext cx="7873560" cy="274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Нужен быстрый redis клиент на Python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Без заморочек AsycIO/Tornado/Gevent/Twisted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Без генерации Cython в нечитаемый С код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just">
              <a:lnSpc>
                <a:spcPct val="15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Альтернативы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Тема выступления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504000" y="2016000"/>
            <a:ext cx="5014440" cy="22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Grumpy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Gopy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5000"/>
              </a:lnSpc>
              <a:spcBef>
                <a:spcPts val="7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extensions for Python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457200" y="2428920"/>
            <a:ext cx="8229600" cy="77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Single commands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2"/>
          <p:cNvSpPr/>
          <p:nvPr/>
        </p:nvSpPr>
        <p:spPr>
          <a:xfrm>
            <a:off x="2143080" y="3427560"/>
            <a:ext cx="478620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Требования к реализации на Go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04000" y="1623960"/>
            <a:ext cx="8248680" cy="384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 должен относиться к пакетам типа main. Тогда компилятор соберёт его и все зависимости в один бинарный файл общего объекта.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Источник должен импортировать псевдопакет "C".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аннотирования функций, которые нужно сделать доступными для других языков, используйте комментарий //export.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Должна быть объявлена пустая функция main.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Реализация Golang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04000" y="1822320"/>
            <a:ext cx="8060760" cy="40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Реализация C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648360" y="2337120"/>
            <a:ext cx="7797240" cy="29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457200" y="714240"/>
            <a:ext cx="822960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roid Sans Fallback"/>
              </a:rPr>
              <a:t>Реализация Python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28760" y="6161040"/>
            <a:ext cx="2143080" cy="30024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428760" y="428760"/>
            <a:ext cx="82296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90000"/>
              </a:lnSpc>
            </a:pPr>
            <a:r>
              <a:rPr b="0" lang="ru-RU" sz="1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Ускоряем производительность Python клиента Redis, используя Golang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04000" y="2304000"/>
            <a:ext cx="79920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2015-09-30T20:40:18Z</dcterms:created>
  <dc:creator>Prime</dc:creator>
  <dc:description/>
  <dc:language>ru-RU</dc:language>
  <cp:lastModifiedBy/>
  <dcterms:modified xsi:type="dcterms:W3CDTF">2018-07-11T23:21:39Z</dcterms:modified>
  <cp:revision>34</cp:revision>
  <dc:subject/>
  <dc:title>Тема выступления</dc:title>
</cp:coreProperties>
</file>