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8.xml" ContentType="application/vnd.openxmlformats-officedocument.drawingml.chart+xml"/>
  <Override PartName="/ppt/charts/chart27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media/image59.jpeg" ContentType="image/jpe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jpeg" ContentType="image/jpe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16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2.jpeg" ContentType="image/jpe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12.jpeg" ContentType="image/jpe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27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credis_single_bench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2.83548617362976</c:v>
                </c:pt>
                <c:pt idx="1">
                  <c:v>4.92765212059021</c:v>
                </c:pt>
                <c:pt idx="2">
                  <c:v>13.9233663082123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pipelayer_single_bench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2.35229420661926</c:v>
                </c:pt>
                <c:pt idx="1">
                  <c:v>4.53078818321228</c:v>
                </c:pt>
                <c:pt idx="2">
                  <c:v>11.2171244621277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pipelayerlib_single_bench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3.77677750587463</c:v>
                </c:pt>
                <c:pt idx="1">
                  <c:v>6.75117087364197</c:v>
                </c:pt>
                <c:pt idx="2">
                  <c:v>18.9920597076416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redispy_single_bench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4.26727890968323</c:v>
                </c:pt>
                <c:pt idx="1">
                  <c:v>9.53543138504028</c:v>
                </c:pt>
                <c:pt idx="2">
                  <c:v>25.0743601322174</c:v>
                </c:pt>
              </c:numCache>
            </c:numRef>
          </c:val>
        </c:ser>
        <c:gapWidth val="150"/>
        <c:overlap val="-10"/>
        <c:axId val="41839112"/>
        <c:axId val="74872062"/>
      </c:barChart>
      <c:catAx>
        <c:axId val="4183911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hashmap size</a:t>
                </a:r>
              </a:p>
            </c:rich>
          </c:tx>
          <c:overlay val="0"/>
        </c:title>
        <c:numFmt formatCode="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4872062"/>
        <c:crosses val="autoZero"/>
        <c:auto val="1"/>
        <c:lblAlgn val="ctr"/>
        <c:lblOffset val="100"/>
      </c:catAx>
      <c:valAx>
        <c:axId val="74872062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183911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0.00790548324584961</c:v>
                </c:pt>
                <c:pt idx="1">
                  <c:v>0.0304794311523438</c:v>
                </c:pt>
                <c:pt idx="2">
                  <c:v>0.0700352191925049</c:v>
                </c:pt>
                <c:pt idx="3">
                  <c:v>0.12188458442688</c:v>
                </c:pt>
                <c:pt idx="4">
                  <c:v>0.282047748565674</c:v>
                </c:pt>
                <c:pt idx="5">
                  <c:v>0.360569953918457</c:v>
                </c:pt>
                <c:pt idx="6">
                  <c:v>0.499728202819824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0.0242910385131836</c:v>
                </c:pt>
                <c:pt idx="1">
                  <c:v>0.0772643089294434</c:v>
                </c:pt>
                <c:pt idx="2">
                  <c:v>0.194161176681519</c:v>
                </c:pt>
                <c:pt idx="3">
                  <c:v>0.311336994171143</c:v>
                </c:pt>
                <c:pt idx="4">
                  <c:v>0.683587074279785</c:v>
                </c:pt>
                <c:pt idx="5">
                  <c:v>1.29246926307678</c:v>
                </c:pt>
                <c:pt idx="6">
                  <c:v>1.22973680496216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0.0932421684265137</c:v>
                </c:pt>
                <c:pt idx="1">
                  <c:v>0.512135982513428</c:v>
                </c:pt>
                <c:pt idx="2">
                  <c:v>0.547102212905884</c:v>
                </c:pt>
                <c:pt idx="3">
                  <c:v>2.54576325416565</c:v>
                </c:pt>
                <c:pt idx="4">
                  <c:v>2.73563098907471</c:v>
                </c:pt>
                <c:pt idx="5">
                  <c:v>4.1323230266571</c:v>
                </c:pt>
                <c:pt idx="6">
                  <c:v>6.52242136001587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7"/>
                <c:pt idx="0">
                  <c:v>0.0251510143280029</c:v>
                </c:pt>
                <c:pt idx="1">
                  <c:v>0.141725778579712</c:v>
                </c:pt>
                <c:pt idx="2">
                  <c:v>0.309368848800659</c:v>
                </c:pt>
                <c:pt idx="3">
                  <c:v>0.824380159378052</c:v>
                </c:pt>
                <c:pt idx="4">
                  <c:v>1.51165533065796</c:v>
                </c:pt>
                <c:pt idx="5">
                  <c:v>2.08915734291077</c:v>
                </c:pt>
                <c:pt idx="6">
                  <c:v>3.02504205703735</c:v>
                </c:pt>
              </c:numCache>
            </c:numRef>
          </c:val>
        </c:ser>
        <c:gapWidth val="150"/>
        <c:overlap val="-10"/>
        <c:axId val="79093103"/>
        <c:axId val="8885353"/>
      </c:barChart>
      <c:catAx>
        <c:axId val="79093103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8885353"/>
        <c:crosses val="autoZero"/>
        <c:auto val="1"/>
        <c:lblAlgn val="ctr"/>
        <c:lblOffset val="100"/>
      </c:catAx>
      <c:valAx>
        <c:axId val="8885353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9093103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2.59711527824402</c:v>
                </c:pt>
                <c:pt idx="1">
                  <c:v>2.22779583930969</c:v>
                </c:pt>
                <c:pt idx="2">
                  <c:v>2.34198451042175</c:v>
                </c:pt>
                <c:pt idx="3">
                  <c:v>1.98018622398377</c:v>
                </c:pt>
                <c:pt idx="4">
                  <c:v>2.59353113174439</c:v>
                </c:pt>
                <c:pt idx="5">
                  <c:v>2.61770510673523</c:v>
                </c:pt>
                <c:pt idx="6">
                  <c:v>2.53977179527283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7.07350730895996</c:v>
                </c:pt>
                <c:pt idx="1">
                  <c:v>6.80449843406677</c:v>
                </c:pt>
                <c:pt idx="2">
                  <c:v>6.91941118240356</c:v>
                </c:pt>
                <c:pt idx="3">
                  <c:v>7.32498717308044</c:v>
                </c:pt>
                <c:pt idx="4">
                  <c:v>7.1879243850708</c:v>
                </c:pt>
                <c:pt idx="5">
                  <c:v>7.37140965461731</c:v>
                </c:pt>
                <c:pt idx="6">
                  <c:v>6.30268979072571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37.8758437633514</c:v>
                </c:pt>
                <c:pt idx="1">
                  <c:v>9.14829230308533</c:v>
                </c:pt>
                <c:pt idx="2">
                  <c:v>6.89633393287659</c:v>
                </c:pt>
                <c:pt idx="3">
                  <c:v>6.55879354476929</c:v>
                </c:pt>
                <c:pt idx="4">
                  <c:v>7.2866222858429</c:v>
                </c:pt>
                <c:pt idx="5">
                  <c:v>6.95955085754395</c:v>
                </c:pt>
                <c:pt idx="6">
                  <c:v>6.13785696029663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7"/>
                <c:pt idx="0">
                  <c:v>14.4648776054382</c:v>
                </c:pt>
                <c:pt idx="1">
                  <c:v>13.5083882808685</c:v>
                </c:pt>
                <c:pt idx="2">
                  <c:v>11.468279838562</c:v>
                </c:pt>
                <c:pt idx="3">
                  <c:v>13.4733197689056</c:v>
                </c:pt>
                <c:pt idx="4">
                  <c:v>13.098034620285</c:v>
                </c:pt>
                <c:pt idx="5">
                  <c:v>13.0040202140808</c:v>
                </c:pt>
                <c:pt idx="6">
                  <c:v>12.5112864971161</c:v>
                </c:pt>
              </c:numCache>
            </c:numRef>
          </c:val>
        </c:ser>
        <c:gapWidth val="150"/>
        <c:overlap val="-10"/>
        <c:axId val="57819448"/>
        <c:axId val="67138749"/>
      </c:barChart>
      <c:catAx>
        <c:axId val="5781944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Pipeline size</a:t>
                </a:r>
              </a:p>
            </c:rich>
          </c:tx>
          <c:overlay val="0"/>
        </c:title>
        <c:numFmt formatCode="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67138749"/>
        <c:crosses val="autoZero"/>
        <c:auto val="1"/>
        <c:lblAlgn val="ctr"/>
        <c:lblOffset val="100"/>
      </c:catAx>
      <c:valAx>
        <c:axId val="67138749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7819448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aredis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val>
            <c:numRef>
              <c:f>0</c:f>
              <c:numCache>
                <c:formatCode>General</c:formatCode>
                <c:ptCount val="1"/>
                <c:pt idx="0">
                  <c:v>5.02953577041626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asyncio_redis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val>
            <c:numRef>
              <c:f>1</c:f>
              <c:numCache>
                <c:formatCode>General</c:formatCode>
                <c:ptCount val="1"/>
                <c:pt idx="0">
                  <c:v>9.85255289077759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cpipe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val>
            <c:numRef>
              <c:f>2</c:f>
              <c:numCache>
                <c:formatCode>General</c:formatCode>
                <c:ptCount val="1"/>
                <c:pt idx="0">
                  <c:v>1.93450307846069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cpipelib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val>
            <c:numRef>
              <c:f>3</c:f>
              <c:numCache>
                <c:formatCode>General</c:formatCode>
                <c:ptCount val="1"/>
                <c:pt idx="0">
                  <c:v>3.71174454689026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credis</c:v>
                </c:pt>
              </c:strCache>
            </c:strRef>
          </c:tx>
          <c:spPr>
            <a:solidFill>
              <a:srgbClr val="ff7f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val>
            <c:numRef>
              <c:f>4</c:f>
              <c:numCache>
                <c:formatCode>General</c:formatCode>
                <c:ptCount val="1"/>
                <c:pt idx="0">
                  <c:v>3.29211020469665</c:v>
                </c:pt>
              </c:numCache>
            </c:numRef>
          </c:val>
        </c:ser>
        <c:gapWidth val="150"/>
        <c:overlap val="-10"/>
        <c:axId val="90277151"/>
        <c:axId val="69924804"/>
      </c:barChart>
      <c:catAx>
        <c:axId val="90277151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69924804"/>
        <c:crosses val="autoZero"/>
        <c:auto val="1"/>
        <c:lblAlgn val="ctr"/>
        <c:lblOffset val="100"/>
      </c:catAx>
      <c:valAx>
        <c:axId val="6992480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0277151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AF4D2B4-AFD9-4C50-8690-9AE7C4C823F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1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2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7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2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2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2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2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548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000" cy="14342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080" y="6356520"/>
            <a:ext cx="289548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hyperlink" Target="https://github.com/andymccurdy/redis-py" TargetMode="External"/><Relationship Id="rId4" Type="http://schemas.openxmlformats.org/officeDocument/2006/relationships/hyperlink" Target="https://github.com/yihuang/credis" TargetMode="External"/><Relationship Id="rId5" Type="http://schemas.openxmlformats.org/officeDocument/2006/relationships/hyperlink" Target="https://github.com/go-redis/redis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chart" Target="../charts/chart2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chart" Target="../charts/chart26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chart" Target="../charts/chart27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jpe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hyperlink" Target="https://github.com/yihuang/credis" TargetMode="External"/><Relationship Id="rId4" Type="http://schemas.openxmlformats.org/officeDocument/2006/relationships/hyperlink" Target="https://github.com/jonathanslenders/asyncio-redis" TargetMode="External"/><Relationship Id="rId5" Type="http://schemas.openxmlformats.org/officeDocument/2006/relationships/hyperlink" Target="https://github.com/NoneGG/aredis" TargetMode="External"/><Relationship Id="rId6" Type="http://schemas.openxmlformats.org/officeDocument/2006/relationships/hyperlink" Target="https://github.com/go-redis/redis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chart" Target="../charts/chart28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jpe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hyperlink" Target="https://github.com/deslum/cgo" TargetMode="External"/><Relationship Id="rId4" Type="http://schemas.openxmlformats.org/officeDocument/2006/relationships/hyperlink" Target="http://nigerlittlepoole.com/post/153224915028/using-go-to-boost-python-performance" TargetMode="External"/><Relationship Id="rId5" Type="http://schemas.openxmlformats.org/officeDocument/2006/relationships/hyperlink" Target="https://hackernoon.com/extending-python-3-in-go-78f3a69552ac" TargetMode="External"/><Relationship Id="rId6" Type="http://schemas.openxmlformats.org/officeDocument/2006/relationships/hyperlink" Target="https://www.datadoghq.com/blog/engineering/cgo-and-python/" TargetMode="External"/><Relationship Id="rId7" Type="http://schemas.openxmlformats.org/officeDocument/2006/relationships/hyperlink" Target="https://habr.com/company/mailru/blog/324250/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hyperlink" Target="mailto:Randomazer@gmail.com" TargetMode="External"/><Relationship Id="rId4" Type="http://schemas.openxmlformats.org/officeDocument/2006/relationships/hyperlink" Target="https://github.com/deslum" TargetMode="External"/><Relationship Id="rId5" Type="http://schemas.openxmlformats.org/officeDocument/2006/relationships/hyperlink" Target="https://twitter.com/randomazer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457200" y="2428920"/>
            <a:ext cx="8229240" cy="77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Ускоряем производительность 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Python-клиента Redis, используя Golang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0040" y="3681360"/>
            <a:ext cx="814356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Букаткин Юрий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57200" y="2428920"/>
            <a:ext cx="8229240" cy="77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Single commands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4000" y="6656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Реализация Python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504000" y="1872000"/>
            <a:ext cx="7991640" cy="17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82400" y="6656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Тестирование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04360" y="2129400"/>
            <a:ext cx="8063280" cy="39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Redis-py </a:t>
            </a:r>
            <a:r>
              <a:rPr b="0" lang="ru-RU" sz="22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https://github.com/andymccurdy/redis-py</a:t>
            </a:r>
            <a:endParaRPr b="0" lang="ru-RU" sz="2200" spc="-1" strike="noStrike">
              <a:latin typeface="Arial"/>
            </a:endParaRPr>
          </a:p>
          <a:p>
            <a:pPr marL="342720" indent="-34236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Credis </a:t>
            </a:r>
            <a:r>
              <a:rPr b="0" lang="ru-RU" sz="22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https://github.com/yihuang/credis</a:t>
            </a:r>
            <a:endParaRPr b="0" lang="ru-RU" sz="2200" spc="-1" strike="noStrike">
              <a:latin typeface="Arial"/>
            </a:endParaRPr>
          </a:p>
          <a:p>
            <a:pPr marL="342720" indent="-34236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Python + Go (raw realization)</a:t>
            </a:r>
            <a:endParaRPr b="0" lang="ru-RU" sz="2200" spc="-1" strike="noStrike">
              <a:latin typeface="Arial"/>
            </a:endParaRPr>
          </a:p>
          <a:p>
            <a:pPr marL="342720" indent="-34236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Python + Go (</a:t>
            </a:r>
            <a:r>
              <a:rPr b="0" lang="ru-RU" sz="22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https://github.com/go-redis/redis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457200" y="7142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Benchmarks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graphicFrame>
        <p:nvGraphicFramePr>
          <p:cNvPr id="147" name=""/>
          <p:cNvGraphicFramePr/>
          <p:nvPr/>
        </p:nvGraphicFramePr>
        <p:xfrm>
          <a:off x="1083960" y="1757520"/>
          <a:ext cx="7195680" cy="421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457200" y="2428920"/>
            <a:ext cx="8229240" cy="77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Pipelining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2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432000" y="72000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Структура pipeline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88000" y="1663200"/>
            <a:ext cx="8567640" cy="37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 algn="ctr">
              <a:lnSpc>
                <a:spcPct val="115000"/>
              </a:lnSpc>
              <a:spcBef>
                <a:spcPts val="799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342720" indent="-342360" algn="ctr">
              <a:lnSpc>
                <a:spcPct val="115000"/>
              </a:lnSpc>
              <a:spcBef>
                <a:spcPts val="799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hset   hashmap   key   value</a:t>
            </a:r>
            <a:endParaRPr b="0" lang="ru-RU" sz="3200" spc="-1" strike="noStrike">
              <a:latin typeface="Arial"/>
            </a:endParaRPr>
          </a:p>
          <a:p>
            <a:pPr marL="342720" indent="-342360" algn="ctr">
              <a:lnSpc>
                <a:spcPct val="115000"/>
              </a:lnSpc>
              <a:spcBef>
                <a:spcPts val="799"/>
              </a:spcBef>
            </a:pPr>
            <a:endParaRPr b="0" lang="ru-RU" sz="3200" spc="-1" strike="noStrike">
              <a:latin typeface="Arial"/>
            </a:endParaRPr>
          </a:p>
          <a:p>
            <a:pPr marL="342720" indent="-342360" algn="ctr">
              <a:lnSpc>
                <a:spcPct val="115000"/>
              </a:lnSpc>
              <a:spcBef>
                <a:spcPts val="799"/>
              </a:spcBef>
            </a:pPr>
            <a:r>
              <a:rPr b="0" lang="ru-RU" sz="2700" spc="-1" strike="noStrike">
                <a:solidFill>
                  <a:srgbClr val="009933"/>
                </a:solidFill>
                <a:latin typeface="Calibri"/>
              </a:rPr>
              <a:t>*4</a:t>
            </a:r>
            <a:r>
              <a:rPr b="0" lang="ru-RU" sz="2700" spc="-1" strike="noStrike">
                <a:solidFill>
                  <a:srgbClr val="800000"/>
                </a:solidFill>
                <a:latin typeface="Calibri"/>
              </a:rPr>
              <a:t>\r\n</a:t>
            </a:r>
            <a:r>
              <a:rPr b="0" lang="ru-RU" sz="2700" spc="-1" strike="noStrike">
                <a:solidFill>
                  <a:srgbClr val="009933"/>
                </a:solidFill>
                <a:latin typeface="Calibri"/>
              </a:rPr>
              <a:t>$4</a:t>
            </a:r>
            <a:r>
              <a:rPr b="0" lang="ru-RU" sz="2700" spc="-1" strike="noStrike">
                <a:solidFill>
                  <a:srgbClr val="800000"/>
                </a:solid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latin typeface="Calibri"/>
              </a:rPr>
              <a:t>hset</a:t>
            </a:r>
            <a:r>
              <a:rPr b="0" lang="ru-RU" sz="2700" spc="-1" strike="noStrike">
                <a:solidFill>
                  <a:srgbClr val="009933"/>
                </a:solidFill>
                <a:latin typeface="Calibri"/>
              </a:rPr>
              <a:t>$7</a:t>
            </a:r>
            <a:r>
              <a:rPr b="0" lang="ru-RU" sz="2700" spc="-1" strike="noStrike">
                <a:solidFill>
                  <a:srgbClr val="800000"/>
                </a:solid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latin typeface="Calibri"/>
              </a:rPr>
              <a:t>hashmap</a:t>
            </a:r>
            <a:r>
              <a:rPr b="0" lang="ru-RU" sz="2700" spc="-1" strike="noStrike">
                <a:solidFill>
                  <a:srgbClr val="009933"/>
                </a:solidFill>
                <a:latin typeface="Calibri"/>
              </a:rPr>
              <a:t>$3</a:t>
            </a:r>
            <a:r>
              <a:rPr b="0" lang="ru-RU" sz="2700" spc="-1" strike="noStrike">
                <a:solidFill>
                  <a:srgbClr val="800000"/>
                </a:solid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latin typeface="Calibri"/>
              </a:rPr>
              <a:t>key</a:t>
            </a:r>
            <a:r>
              <a:rPr b="0" lang="ru-RU" sz="2700" spc="-1" strike="noStrike">
                <a:solidFill>
                  <a:srgbClr val="009933"/>
                </a:solidFill>
                <a:latin typeface="Calibri"/>
              </a:rPr>
              <a:t>$5</a:t>
            </a:r>
            <a:r>
              <a:rPr b="0" lang="ru-RU" sz="2700" spc="-1" strike="noStrike">
                <a:solidFill>
                  <a:srgbClr val="800000"/>
                </a:solid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latin typeface="Calibri"/>
              </a:rPr>
              <a:t>value</a:t>
            </a:r>
            <a:r>
              <a:rPr b="0" lang="ru-RU" sz="2700" spc="-1" strike="noStrike">
                <a:solidFill>
                  <a:srgbClr val="800000"/>
                </a:solidFill>
                <a:latin typeface="Calibri"/>
              </a:rPr>
              <a:t>\r\n</a:t>
            </a:r>
            <a:endParaRPr b="0" lang="ru-RU" sz="27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504000" y="79200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Реализация Python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503640" y="2580120"/>
            <a:ext cx="8190720" cy="8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457200" y="7142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Benchmarks hashmap size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graphicFrame>
        <p:nvGraphicFramePr>
          <p:cNvPr id="167" name=""/>
          <p:cNvGraphicFramePr/>
          <p:nvPr/>
        </p:nvGraphicFramePr>
        <p:xfrm>
          <a:off x="613800" y="1469160"/>
          <a:ext cx="7932600" cy="465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200" y="7142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Benchmarks pipeline size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graphicFrame>
        <p:nvGraphicFramePr>
          <p:cNvPr id="172" name=""/>
          <p:cNvGraphicFramePr/>
          <p:nvPr/>
        </p:nvGraphicFramePr>
        <p:xfrm>
          <a:off x="936000" y="1489320"/>
          <a:ext cx="7775640" cy="455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457200" y="2428920"/>
            <a:ext cx="8229240" cy="77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Pooling &amp; Async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7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7200" y="7142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1296000" y="1476000"/>
            <a:ext cx="6624000" cy="41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432000" y="72000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Реализация Python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504000" y="1944000"/>
            <a:ext cx="8114760" cy="174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504000" y="79200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Тестирование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04720" y="1872000"/>
            <a:ext cx="827892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Credis </a:t>
            </a:r>
            <a:r>
              <a:rPr b="0" lang="ru-RU" sz="1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https://github.com/yihuang/credis</a:t>
            </a:r>
            <a:endParaRPr b="0" lang="ru-RU" sz="1800" spc="-1" strike="noStrike">
              <a:latin typeface="Arial"/>
            </a:endParaRPr>
          </a:p>
          <a:p>
            <a:pPr marL="342720" indent="-34236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Asyncio redis </a:t>
            </a:r>
            <a:r>
              <a:rPr b="0" lang="ru-RU" sz="18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https://github.com/jonathanslenders/asyncio-redis</a:t>
            </a:r>
            <a:endParaRPr b="0" lang="ru-RU" sz="1800" spc="-1" strike="noStrike">
              <a:latin typeface="Arial"/>
            </a:endParaRPr>
          </a:p>
          <a:p>
            <a:pPr marL="342720" indent="-34236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Aredis </a:t>
            </a:r>
            <a:r>
              <a:rPr b="0" lang="ru-RU" sz="18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https://github.com/NoneGG/aredis</a:t>
            </a:r>
            <a:endParaRPr b="0" lang="ru-RU" sz="1800" spc="-1" strike="noStrike">
              <a:latin typeface="Arial"/>
            </a:endParaRPr>
          </a:p>
          <a:p>
            <a:pPr marL="342720" indent="-34236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Python + Go (raw realization)</a:t>
            </a:r>
            <a:endParaRPr b="0" lang="ru-RU" sz="1800" spc="-1" strike="noStrike">
              <a:latin typeface="Arial"/>
            </a:endParaRPr>
          </a:p>
          <a:p>
            <a:pPr marL="342720" indent="-34236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Python + Go-redis library </a:t>
            </a:r>
            <a:r>
              <a:rPr b="0" lang="ru-RU" sz="1800" spc="-1" strike="noStrike" u="sng">
                <a:solidFill>
                  <a:srgbClr val="0000ff"/>
                </a:solidFill>
                <a:uFillTx/>
                <a:latin typeface="Calibri"/>
                <a:hlinkClick r:id="rId6"/>
              </a:rPr>
              <a:t>https://github.com/go-redis/redis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457200" y="7142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Benchmark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graphicFrame>
        <p:nvGraphicFramePr>
          <p:cNvPr id="192" name=""/>
          <p:cNvGraphicFramePr/>
          <p:nvPr/>
        </p:nvGraphicFramePr>
        <p:xfrm>
          <a:off x="504000" y="1728000"/>
          <a:ext cx="7814880" cy="38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457200" y="2428920"/>
            <a:ext cx="8229240" cy="77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516600" y="714240"/>
            <a:ext cx="8229240" cy="5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Достоинства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03360" y="2215080"/>
            <a:ext cx="8207640" cy="21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Ощутимый прирост скорости pipeline и async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Читаемый код на Go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Максимально простое использование в Python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Инкапсуляция всей логики работы библиотеки в Golang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482400" y="5936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Недостатки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04000" y="1872000"/>
            <a:ext cx="8135640" cy="19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Мало информации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Сложность реализации по сравнению с другими методами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Вся ответственность за результат лежит на разработчике 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482400" y="79200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Полезные ссылки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32000" y="1728000"/>
            <a:ext cx="835164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https://github.com/deslum/cgo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http://nigerlittlepoole.com/post/153224915028/using-go-to-boost-python-performance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https://hackernoon.com/extending-python-3-in-go-78f3a69552ac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https://www.datadoghq.com/blog/engineering/cgo-and-python/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 u="sng">
                <a:solidFill>
                  <a:srgbClr val="0000ff"/>
                </a:solidFill>
                <a:uFillTx/>
                <a:latin typeface="Arial"/>
                <a:hlinkClick r:id="rId7"/>
              </a:rPr>
              <a:t>https://habr.com/company/mailru/blog/324250/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385200" y="815400"/>
            <a:ext cx="8254440" cy="76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Контакты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504000" y="2285640"/>
            <a:ext cx="7847640" cy="16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Email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:   </a:t>
            </a:r>
            <a:r>
              <a:rPr b="0" lang="ru-RU" sz="26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Randomazer@gmail.com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Github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ru-RU" sz="26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https://github.com/deslum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Twitter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ru-RU" sz="26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https://twitter.com/randomazer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482400" y="8096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Цель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651960" y="2064600"/>
            <a:ext cx="7873200" cy="27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Быстрый Python-клиент для Redis  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Pipeline, Pooling, многопоточность 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Простое использование в Python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Читаемость кода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6960" y="43200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432000" y="792000"/>
            <a:ext cx="8229240" cy="7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Альтернативы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04000" y="2148480"/>
            <a:ext cx="5014080" cy="22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Grumpy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Gopy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Go extensions for Python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457200" y="2428920"/>
            <a:ext cx="8229240" cy="77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 Narrow"/>
                <a:ea typeface="Droid Sans Fallback"/>
              </a:rPr>
              <a:t>Реализация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544320" y="864000"/>
            <a:ext cx="8144280" cy="46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481680" y="913320"/>
            <a:ext cx="8229960" cy="46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04000" y="1584000"/>
            <a:ext cx="8073000" cy="29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32000" y="1169640"/>
            <a:ext cx="8229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latin typeface="Arial Narrow"/>
                <a:ea typeface="Droid Sans Fallback"/>
              </a:rPr>
              <a:t>Build project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2720" cy="2998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428760" y="428760"/>
            <a:ext cx="82292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 Narrow"/>
                <a:ea typeface="DejaVu Sans"/>
              </a:rPr>
              <a:t>Ускоряем производительность Python-клиента Redis, используя Golang 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04000" y="2997720"/>
            <a:ext cx="8135640" cy="103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2015-09-30T20:40:18Z</dcterms:created>
  <dc:creator>Prime</dc:creator>
  <dc:description/>
  <dc:language>ru-RU</dc:language>
  <cp:lastModifiedBy/>
  <dcterms:modified xsi:type="dcterms:W3CDTF">2018-07-12T23:47:39Z</dcterms:modified>
  <cp:revision>50</cp:revision>
  <dc:subject/>
  <dc:title>Тема выступления</dc:title>
</cp:coreProperties>
</file>