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6" r:id="rId3"/>
    <p:sldId id="256" r:id="rId4"/>
    <p:sldId id="257" r:id="rId5"/>
    <p:sldId id="286" r:id="rId6"/>
    <p:sldId id="287" r:id="rId7"/>
    <p:sldId id="288" r:id="rId8"/>
    <p:sldId id="280" r:id="rId9"/>
    <p:sldId id="281" r:id="rId10"/>
    <p:sldId id="282" r:id="rId11"/>
    <p:sldId id="283" r:id="rId12"/>
    <p:sldId id="284" r:id="rId13"/>
    <p:sldId id="292" r:id="rId14"/>
    <p:sldId id="285" r:id="rId15"/>
    <p:sldId id="293" r:id="rId16"/>
    <p:sldId id="294" r:id="rId17"/>
    <p:sldId id="295" r:id="rId18"/>
    <p:sldId id="296" r:id="rId19"/>
    <p:sldId id="297" r:id="rId20"/>
    <p:sldId id="274" r:id="rId21"/>
    <p:sldId id="298" r:id="rId22"/>
    <p:sldId id="275" r:id="rId23"/>
    <p:sldId id="299" r:id="rId24"/>
    <p:sldId id="289" r:id="rId25"/>
    <p:sldId id="277" r:id="rId26"/>
    <p:sldId id="279" r:id="rId27"/>
    <p:sldId id="278" r:id="rId28"/>
    <p:sldId id="300" r:id="rId29"/>
    <p:sldId id="301" r:id="rId30"/>
    <p:sldId id="290" r:id="rId31"/>
    <p:sldId id="291" r:id="rId32"/>
    <p:sldId id="270" r:id="rId33"/>
    <p:sldId id="271" r:id="rId34"/>
    <p:sldId id="272" r:id="rId35"/>
    <p:sldId id="267" r:id="rId36"/>
    <p:sldId id="268" r:id="rId37"/>
    <p:sldId id="269" r:id="rId38"/>
    <p:sldId id="258" r:id="rId39"/>
    <p:sldId id="260" r:id="rId40"/>
    <p:sldId id="261" r:id="rId41"/>
    <p:sldId id="262" r:id="rId42"/>
    <p:sldId id="263" r:id="rId43"/>
    <p:sldId id="266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274" autoAdjust="0"/>
  </p:normalViewPr>
  <p:slideViewPr>
    <p:cSldViewPr>
      <p:cViewPr varScale="1">
        <p:scale>
          <a:sx n="60" d="100"/>
          <a:sy n="60" d="100"/>
        </p:scale>
        <p:origin x="84" y="4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703952"/>
        <c:axId val="392704512"/>
      </c:barChart>
      <c:catAx>
        <c:axId val="39270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04512"/>
        <c:crosses val="autoZero"/>
        <c:auto val="1"/>
        <c:lblAlgn val="ctr"/>
        <c:lblOffset val="100"/>
        <c:noMultiLvlLbl val="0"/>
      </c:catAx>
      <c:valAx>
        <c:axId val="39270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0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setter thinks of a number between 1 and 100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guesser has a guess at this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this guess the same as the setter’s number</a:t>
            </a:r>
            <a:r>
              <a:rPr lang="en-US" dirty="0"/>
              <a:t>? 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YES then the game ends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NO then setter tells the guesser if it is too high or too low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is_it_raining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← USERINPUT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is_it_raining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'yes'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stay indoors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is_it_raining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USERINPUT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go outdoors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174532" y="1700808"/>
            <a:ext cx="4752528" cy="4824536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condition is evaluated at the beginning of the loop and, if it is true, the code in the </a:t>
            </a:r>
            <a:r>
              <a:rPr lang="en-US" sz="2400" dirty="0" smtClean="0"/>
              <a:t>loop executes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program then loops back and the condition is evaluated again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At </a:t>
            </a:r>
            <a:r>
              <a:rPr lang="en-US" sz="2400" dirty="0"/>
              <a:t>the </a:t>
            </a:r>
            <a:r>
              <a:rPr lang="en-US" sz="2400" dirty="0" smtClean="0"/>
              <a:t>point where </a:t>
            </a:r>
            <a:r>
              <a:rPr lang="en-US" sz="2400" dirty="0"/>
              <a:t>the Boolean condition evaluates to False, the code in the loop is skipped and </a:t>
            </a:r>
            <a:r>
              <a:rPr lang="en-US" sz="2400" dirty="0" smtClean="0"/>
              <a:t>the program </a:t>
            </a:r>
            <a:r>
              <a:rPr lang="en-US" sz="2400" dirty="0"/>
              <a:t>executes from after the ENDWHILE.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1168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Iterations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Guesser game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While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the guess is </a:t>
            </a:r>
            <a:r>
              <a:rPr lang="en-US" u="sng" dirty="0"/>
              <a:t>not</a:t>
            </a:r>
            <a:r>
              <a:rPr lang="en-US" dirty="0"/>
              <a:t> the same as the number then the guesser has another go and this will continue until the guess is correct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← USERINPUT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guess ← USERINPUT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≠ guess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tell the guesser whether it is too high or too low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 ← USERINPUT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114635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7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4" y="1905000"/>
            <a:ext cx="11233248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input()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input()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guess: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tell the guesser whether it is too high or too low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guess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input()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114635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2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two previous examples are loops that are controlled by a Boolean expression and are known as </a:t>
            </a:r>
            <a:r>
              <a:rPr lang="en-US" b="1" dirty="0"/>
              <a:t>indefinite iteration </a:t>
            </a:r>
            <a:r>
              <a:rPr lang="en-US" dirty="0"/>
              <a:t>because they can continue looping an indefinite number of times.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 to this, you can also use a loop that iterates for a specific number of times which we will call a </a:t>
            </a:r>
            <a:r>
              <a:rPr lang="en-US" b="1" dirty="0">
                <a:solidFill>
                  <a:srgbClr val="FFFF00"/>
                </a:solidFill>
              </a:rPr>
              <a:t>FOR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loop.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this short program will output the string 'hello' ten times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← 1 TO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OUTPUT 'hello'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129151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create a program that outputs the 3 times table from 1x3 to 12x3 we could make good use of the variable in the FOR loop by studying the pattern in the expressions. Without a loop, our program would look something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1*3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2*3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3*3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4*3 to 11*3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12*3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create a program that outputs the 3 times table from 1x3 to 12x3 we could make good use of the variable in the FOR loop by studying the pattern in the expressions. Without a loop, our program would look something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1*3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2*3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3*3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4*3 to 11*3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12*3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30516" y="3573016"/>
            <a:ext cx="4320480" cy="2599184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← 1 TO 12</a:t>
            </a:r>
          </a:p>
          <a:p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*3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could this program be extended so that instead of just printing the three times table, it prints all of the times tables from one to ten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094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could this program be extended so that instead of just printing the three times table, it prints all of the times tables from one to ten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← 1 TO 10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j ← 1 TO 12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OUTPUT </a:t>
            </a:r>
            <a:r>
              <a:rPr lang="en-US" dirty="0"/>
              <a:t>j*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ENDFOR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9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← 1 TO 3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 ← 1 TO 5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OUTPUT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ENDFOR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173004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-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Selection means selecting (or choosing) what to do next. Should I cycle to school, or ask for a lift? If it’s a sunny day I might cycle. If it’s raining, I’ll ask for a lift. </a:t>
            </a:r>
            <a:endParaRPr lang="en-US" dirty="0" smtClean="0">
              <a:effectLst/>
            </a:endParaRPr>
          </a:p>
          <a:p>
            <a:r>
              <a:rPr lang="en-US" dirty="0"/>
              <a:t>Let’s take a new variation on the guessing game from earlier where the guesser only has one go at guessing the number and if they get it correct then they get a ‘well done’ message.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← USERINPUT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guess ← USERINPUT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guess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OUTPUT ꞌwell done!ꞌ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Conditions, loops and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 2</a:t>
            </a:r>
          </a:p>
          <a:p>
            <a:r>
              <a:rPr lang="en-US" dirty="0" smtClean="0"/>
              <a:t>25/02/2016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- 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guess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ꞌguess was too lowꞌ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guess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ꞌguess was too highꞌ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1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- if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45" y="1790700"/>
            <a:ext cx="6412215" cy="44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-if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input()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input()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number_of_guesses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guess: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guess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('guess too low')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('guess too high')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guess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input()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number_of_guesses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114635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8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66962" y="1771004"/>
            <a:ext cx="907997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800" dirty="0"/>
              <a:t>Write a program that prints ‘Hello World’ to the screen.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800" dirty="0"/>
              <a:t>Write a program that asks the user for her name and greets her with her name.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800" dirty="0">
                <a:solidFill>
                  <a:srgbClr val="FFFF00"/>
                </a:solidFill>
              </a:rPr>
              <a:t>Modify the previous program such that only the users Alice and Bob are greeted with their names.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800" dirty="0">
                <a:solidFill>
                  <a:srgbClr val="FFFF00"/>
                </a:solidFill>
              </a:rPr>
              <a:t>Write a program that asks the user for a number </a:t>
            </a:r>
            <a:r>
              <a:rPr lang="en-US" altLang="en-US" sz="2800" dirty="0">
                <a:solidFill>
                  <a:srgbClr val="FFFF00"/>
                </a:solidFill>
                <a:cs typeface="Consolas" panose="020B0609020204030204" pitchFamily="49" charset="0"/>
              </a:rPr>
              <a:t>n</a:t>
            </a:r>
            <a:r>
              <a:rPr lang="en-US" altLang="en-US" sz="2800" dirty="0">
                <a:solidFill>
                  <a:srgbClr val="FFFF00"/>
                </a:solidFill>
              </a:rPr>
              <a:t> and prints the sum of the numbers 1 to </a:t>
            </a:r>
            <a:r>
              <a:rPr lang="en-US" altLang="en-US" sz="2800" dirty="0">
                <a:solidFill>
                  <a:srgbClr val="FFFF00"/>
                </a:solidFill>
                <a:cs typeface="Consolas" panose="020B0609020204030204" pitchFamily="49" charset="0"/>
              </a:rPr>
              <a:t>n</a:t>
            </a:r>
            <a:endParaRPr lang="en-US" altLang="en-US" sz="2800" dirty="0">
              <a:solidFill>
                <a:srgbClr val="FFFF00"/>
              </a:solidFill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</a:rPr>
              <a:t>Modify the previous program such that only multiples of three or five are considered in the sum, e.g. 3, 5, 6, 9, 10, 12, 15 if you enter 17</a:t>
            </a:r>
          </a:p>
        </p:txBody>
      </p:sp>
    </p:spTree>
    <p:extLst>
      <p:ext uri="{BB962C8B-B14F-4D97-AF65-F5344CB8AC3E}">
        <p14:creationId xmlns:p14="http://schemas.microsoft.com/office/powerpoint/2010/main" val="18437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structure is </a:t>
            </a:r>
            <a:r>
              <a:rPr lang="en-GB" b="1" dirty="0"/>
              <a:t>a specialized format for organizing and storing </a:t>
            </a:r>
            <a:r>
              <a:rPr lang="en-GB" b="1" dirty="0" smtClean="0"/>
              <a:t>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82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</a:t>
            </a:r>
            <a:r>
              <a:rPr lang="en-GB" dirty="0"/>
              <a:t>data structure is designed to organize data to suit a </a:t>
            </a:r>
            <a:r>
              <a:rPr lang="en-GB" b="1" dirty="0"/>
              <a:t>specific purpose</a:t>
            </a:r>
            <a:r>
              <a:rPr lang="en-GB" dirty="0"/>
              <a:t> so that it can be accessed and worked with in appropriate ways.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2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Array:</a:t>
            </a:r>
            <a:r>
              <a:rPr lang="en-GB" dirty="0"/>
              <a:t> An array is a series of memory locations which holds a series of items of data. All data in an array must be of the same data type.</a:t>
            </a:r>
          </a:p>
          <a:p>
            <a:pPr lvl="0"/>
            <a:r>
              <a:rPr lang="en-GB" b="1" dirty="0" smtClean="0"/>
              <a:t>List: </a:t>
            </a:r>
            <a:r>
              <a:rPr lang="en-GB" dirty="0" smtClean="0"/>
              <a:t>A list is a series of memory location which can hold a series of items of data. All data in an array can be of different data types.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00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 -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612558" cy="4548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flip a coin it is either heads or tails and, if you flip it often enough, the number of times you get a head and the number of times you get a tail will probably be similar.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wanted to check this with a coin we might flip it 6 times and record the result each </a:t>
            </a:r>
            <a:r>
              <a:rPr lang="en-US" dirty="0" smtClean="0"/>
              <a:t>time: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flip1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←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flip2 ← False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flip3 ← False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flip4 ←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flip5 ←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flip6 ← True</a:t>
            </a:r>
          </a:p>
        </p:txBody>
      </p:sp>
    </p:spTree>
    <p:extLst>
      <p:ext uri="{BB962C8B-B14F-4D97-AF65-F5344CB8AC3E}">
        <p14:creationId xmlns:p14="http://schemas.microsoft.com/office/powerpoint/2010/main" val="112062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 -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188622" cy="4267200"/>
          </a:xfrm>
        </p:spPr>
        <p:txBody>
          <a:bodyPr/>
          <a:lstStyle/>
          <a:p>
            <a:r>
              <a:rPr lang="en-US" dirty="0"/>
              <a:t>We can create an array in a very similar way to declaring a variable but the assignment of values uses new syntax.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our 6 coin flips rewritten in an </a:t>
            </a:r>
            <a:r>
              <a:rPr lang="en-US" dirty="0" smtClean="0"/>
              <a:t>array </a:t>
            </a:r>
            <a:r>
              <a:rPr lang="en-US" dirty="0"/>
              <a:t>called </a:t>
            </a:r>
            <a:r>
              <a:rPr lang="en-US" dirty="0" err="1"/>
              <a:t>coin_flips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coin_flips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[True, False, False, True, True, True]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58308" y="3861048"/>
            <a:ext cx="6408712" cy="2996952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Each element in our array can be thought of as an </a:t>
            </a:r>
            <a:r>
              <a:rPr lang="en-US" sz="2400" b="1" dirty="0"/>
              <a:t>individual variable </a:t>
            </a:r>
            <a:r>
              <a:rPr lang="en-US" sz="2400" dirty="0"/>
              <a:t>– it can be assigned a</a:t>
            </a:r>
          </a:p>
          <a:p>
            <a:r>
              <a:rPr lang="en-US" sz="2400" dirty="0"/>
              <a:t>value, accessed and updated in the same way – but instead of having its own individual</a:t>
            </a:r>
          </a:p>
          <a:p>
            <a:r>
              <a:rPr lang="en-US" sz="2400" dirty="0"/>
              <a:t>identifier it instead has a combination of the array identifier and an integer location.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0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</a:t>
            </a:r>
            <a:endParaRPr lang="en-GB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22" y="1874520"/>
            <a:ext cx="8903568" cy="4848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26323" y="3262746"/>
            <a:ext cx="187035" cy="156902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26323" y="4831774"/>
            <a:ext cx="187035" cy="189114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626321" y="1874520"/>
            <a:ext cx="187036" cy="13882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iterations</a:t>
            </a:r>
            <a:endParaRPr lang="en-US" dirty="0" smtClean="0"/>
          </a:p>
          <a:p>
            <a:r>
              <a:rPr lang="en-US" dirty="0" smtClean="0"/>
              <a:t>Apply different type of conditions</a:t>
            </a:r>
          </a:p>
          <a:p>
            <a:r>
              <a:rPr lang="en-US" dirty="0"/>
              <a:t>Compare and contrast </a:t>
            </a:r>
            <a:r>
              <a:rPr lang="en-US" dirty="0" smtClean="0"/>
              <a:t>different </a:t>
            </a:r>
            <a:r>
              <a:rPr lang="en-US" dirty="0"/>
              <a:t>data structures (array, 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out the Python code to read a text file then...</a:t>
            </a:r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Read in the text file sample_text.txt saved in the Coding Problems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Count the number of times the word ‘the’ is used.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Print this number 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3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1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2963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5344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these 3 questions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6" y="2390104"/>
            <a:ext cx="11162488" cy="1470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114635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390104"/>
            <a:ext cx="8967355" cy="1181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0475" y="363738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</a:t>
            </a:r>
            <a:r>
              <a:rPr lang="en-GB" sz="2800" dirty="0"/>
              <a:t>nown and small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50209" y="4226198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</a:t>
            </a:r>
            <a:r>
              <a:rPr lang="en-GB" sz="2800" dirty="0"/>
              <a:t>nown and large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72765" y="4519619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unknown</a:t>
            </a:r>
            <a:endParaRPr lang="en-GB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59331" y="2691246"/>
            <a:ext cx="1351145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322926" y="3096494"/>
            <a:ext cx="1449368" cy="11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547920" y="3456207"/>
            <a:ext cx="1351145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390104"/>
            <a:ext cx="8967355" cy="1181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0475" y="363738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</a:t>
            </a:r>
            <a:r>
              <a:rPr lang="en-GB" sz="2800" dirty="0"/>
              <a:t>nown and small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50209" y="4226198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</a:t>
            </a:r>
            <a:r>
              <a:rPr lang="en-GB" sz="2800" dirty="0"/>
              <a:t>nown and large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72765" y="4519619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unknown</a:t>
            </a:r>
            <a:endParaRPr lang="en-GB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59331" y="2691246"/>
            <a:ext cx="1351145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322926" y="3096494"/>
            <a:ext cx="1449368" cy="11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547920" y="3456207"/>
            <a:ext cx="1351145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72766" y="4815990"/>
            <a:ext cx="1871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FF00"/>
                </a:solidFill>
              </a:rPr>
              <a:t>WHILE</a:t>
            </a:r>
            <a:endParaRPr lang="en-GB" sz="4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8135" y="4516080"/>
            <a:ext cx="1247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FF00"/>
                </a:solidFill>
              </a:rPr>
              <a:t>FOR</a:t>
            </a:r>
            <a:endParaRPr lang="en-GB" sz="44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4429" y="3898991"/>
            <a:ext cx="1247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FF00"/>
                </a:solidFill>
              </a:rPr>
              <a:t>FOR</a:t>
            </a:r>
            <a:endParaRPr lang="en-GB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setter thinks of a number between 1 and 100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guesser has a guess at this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this guess the same as the setter’s number?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YES then the game ends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NO then setter tells the guesser if it is too high or too low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7318548" y="543343"/>
            <a:ext cx="4211960" cy="2232248"/>
          </a:xfrm>
          <a:prstGeom prst="wedgeEllipse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How can we continue the game until the guesser guesses the number?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7410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setter thinks of a number between 1 and 100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guesser has a guess at this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this guess the same as the setter’s number?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YES then the game ends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NO then setter tells the guesser if it is too high or too </a:t>
            </a:r>
            <a:r>
              <a:rPr lang="en-US" dirty="0" smtClean="0"/>
              <a:t>low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Go back to step 2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7318548" y="543343"/>
            <a:ext cx="4211960" cy="2232248"/>
          </a:xfrm>
          <a:prstGeom prst="wedgeEllipse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How can we continue the game until the guesser guesses the number?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24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-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is raining stay indoors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you are asleep you cannot play </a:t>
            </a:r>
            <a:r>
              <a:rPr lang="en-US" dirty="0" smtClean="0"/>
              <a:t>badminton</a:t>
            </a:r>
          </a:p>
          <a:p>
            <a:r>
              <a:rPr lang="en-US" dirty="0"/>
              <a:t>while you are less than 1 </a:t>
            </a:r>
            <a:r>
              <a:rPr lang="en-US" dirty="0" err="1"/>
              <a:t>metre</a:t>
            </a:r>
            <a:r>
              <a:rPr lang="en-US" dirty="0"/>
              <a:t> tall you are not allowed on a ride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84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1366</Words>
  <Application>Microsoft Office PowerPoint</Application>
  <PresentationFormat>Custom</PresentationFormat>
  <Paragraphs>202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Consolas</vt:lpstr>
      <vt:lpstr>Corbel</vt:lpstr>
      <vt:lpstr>Courier New</vt:lpstr>
      <vt:lpstr>Chalkboard 16x9</vt:lpstr>
      <vt:lpstr>Problem</vt:lpstr>
      <vt:lpstr>Conditions, loops and data structures</vt:lpstr>
      <vt:lpstr>Workshop objectives</vt:lpstr>
      <vt:lpstr>Answer these 3 questions</vt:lpstr>
      <vt:lpstr>Iteration</vt:lpstr>
      <vt:lpstr>Iteration</vt:lpstr>
      <vt:lpstr>Iterations</vt:lpstr>
      <vt:lpstr>Iterations</vt:lpstr>
      <vt:lpstr>Iterations - while</vt:lpstr>
      <vt:lpstr>Iterations - while</vt:lpstr>
      <vt:lpstr>Iterations - while</vt:lpstr>
      <vt:lpstr>Iterations - while</vt:lpstr>
      <vt:lpstr>Iterations - for</vt:lpstr>
      <vt:lpstr>Iterations - for</vt:lpstr>
      <vt:lpstr>Iterations - for</vt:lpstr>
      <vt:lpstr>Iterations - for</vt:lpstr>
      <vt:lpstr>Iterations - for</vt:lpstr>
      <vt:lpstr>Iterations - for</vt:lpstr>
      <vt:lpstr>Selection - if</vt:lpstr>
      <vt:lpstr>Selection - if</vt:lpstr>
      <vt:lpstr>Selection - if</vt:lpstr>
      <vt:lpstr>Selection -if</vt:lpstr>
      <vt:lpstr>Problem Set</vt:lpstr>
      <vt:lpstr>Data structures</vt:lpstr>
      <vt:lpstr>Data structures</vt:lpstr>
      <vt:lpstr>Data structures</vt:lpstr>
      <vt:lpstr>Data structures - array</vt:lpstr>
      <vt:lpstr>Data structures - array</vt:lpstr>
      <vt:lpstr>Problem Set</vt:lpstr>
      <vt:lpstr>Investigation</vt:lpstr>
      <vt:lpstr>PowerPoint Presentation</vt:lpstr>
      <vt:lpstr>PowerPoint Presentation</vt:lpstr>
      <vt:lpstr>PowerPoint Presentation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2016-02-25T12:02:11Z</dcterms:created>
  <dcterms:modified xsi:type="dcterms:W3CDTF">2016-02-25T14:52:56Z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