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83A-E51E-AA4E-A24E-DC389C41E196}" type="datetimeFigureOut">
              <a:rPr lang="en-US" smtClean="0"/>
              <a:t>12/02/16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583A-E51E-AA4E-A24E-DC389C41E196}" type="datetimeFigureOut">
              <a:rPr lang="en-US" smtClean="0"/>
              <a:t>11/02/16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1A15-9290-AD47-BB4D-5FFBD60C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AQA GCSE Computer Science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12/02/2016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3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Floats</a:t>
            </a:r>
          </a:p>
          <a:p>
            <a:r>
              <a:rPr lang="en-US" dirty="0"/>
              <a:t>The second main type is a floating point, or just “float” for short (a decimal). We can force Python to make something a float by saying float(number).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>
              <a:effectLst/>
              <a:latin typeface="CourierNewPSMT"/>
            </a:endParaRPr>
          </a:p>
          <a:p>
            <a:pPr marL="400050" lvl="1" indent="0">
              <a:buNone/>
            </a:pPr>
            <a:r>
              <a:rPr lang="en-US" dirty="0" smtClean="0">
                <a:effectLst/>
                <a:latin typeface="CourierNewPSMT"/>
              </a:rPr>
              <a:t>number = 3 print(number) </a:t>
            </a:r>
          </a:p>
          <a:p>
            <a:pPr marL="400050" lvl="1" indent="0">
              <a:buNone/>
            </a:pP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 = float(number) print(</a:t>
            </a: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Floats</a:t>
            </a:r>
          </a:p>
          <a:p>
            <a:r>
              <a:rPr lang="en-US" dirty="0"/>
              <a:t>The second main type is a floating point, or just “float” for short (a decimal). We can force Python to make something a float by saying float(number).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>
              <a:effectLst/>
              <a:latin typeface="CourierNewPSMT"/>
            </a:endParaRPr>
          </a:p>
          <a:p>
            <a:pPr marL="400050" lvl="1" indent="0">
              <a:buNone/>
            </a:pPr>
            <a:r>
              <a:rPr lang="en-US" dirty="0" smtClean="0">
                <a:effectLst/>
                <a:latin typeface="CourierNewPSMT"/>
              </a:rPr>
              <a:t>number = 3 print(number) </a:t>
            </a:r>
          </a:p>
          <a:p>
            <a:pPr marL="400050" lvl="1" indent="0">
              <a:buNone/>
            </a:pP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 = float(number) print(</a:t>
            </a: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59597" y="2292873"/>
            <a:ext cx="2628771" cy="23258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This is called “casting”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837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Floats</a:t>
            </a:r>
          </a:p>
          <a:p>
            <a:r>
              <a:rPr lang="en-US" dirty="0"/>
              <a:t>The second main type is a floating point, or just “float” for short (a decimal). We can force Python to make something a float by saying float(number). 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>
              <a:effectLst/>
              <a:latin typeface="CourierNewPSMT"/>
            </a:endParaRPr>
          </a:p>
          <a:p>
            <a:pPr marL="400050" lvl="1" indent="0">
              <a:buNone/>
            </a:pPr>
            <a:r>
              <a:rPr lang="ro-RO" dirty="0" smtClean="0">
                <a:effectLst/>
                <a:latin typeface="CourierNewPSMT"/>
              </a:rPr>
              <a:t>x = int(22)</a:t>
            </a:r>
            <a:br>
              <a:rPr lang="ro-RO" dirty="0" smtClean="0">
                <a:effectLst/>
                <a:latin typeface="CourierNewPSMT"/>
              </a:rPr>
            </a:br>
            <a:r>
              <a:rPr lang="ro-RO" dirty="0" smtClean="0">
                <a:effectLst/>
                <a:latin typeface="CourierNewPSMT"/>
              </a:rPr>
              <a:t>y = int(7)</a:t>
            </a:r>
            <a:br>
              <a:rPr lang="ro-RO" dirty="0" smtClean="0">
                <a:effectLst/>
                <a:latin typeface="CourierNewPSMT"/>
              </a:rPr>
            </a:br>
            <a:r>
              <a:rPr lang="ro-RO" dirty="0" smtClean="0">
                <a:effectLst/>
                <a:latin typeface="CourierNewPSMT"/>
              </a:rPr>
              <a:t>z = x/y</a:t>
            </a:r>
            <a:br>
              <a:rPr lang="ro-RO" dirty="0" smtClean="0">
                <a:effectLst/>
                <a:latin typeface="CourierNewPSMT"/>
              </a:rPr>
            </a:br>
            <a:r>
              <a:rPr lang="ro-RO" dirty="0" smtClean="0">
                <a:effectLst/>
                <a:latin typeface="CourierNewPSMT"/>
              </a:rPr>
              <a:t>print(z)</a:t>
            </a:r>
            <a:br>
              <a:rPr lang="ro-RO" dirty="0" smtClean="0">
                <a:effectLst/>
                <a:latin typeface="CourierNewPSMT"/>
              </a:rPr>
            </a:br>
            <a:endParaRPr lang="ro-RO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</a:t>
            </a:r>
          </a:p>
          <a:p>
            <a:r>
              <a:rPr lang="en-US" dirty="0" smtClean="0"/>
              <a:t>Another </a:t>
            </a:r>
            <a:r>
              <a:rPr lang="en-US" dirty="0"/>
              <a:t>number type you might need occasionally is long, or a long integer. </a:t>
            </a:r>
            <a:endParaRPr lang="en-US" dirty="0" smtClean="0"/>
          </a:p>
          <a:p>
            <a:pPr lvl="1"/>
            <a:r>
              <a:rPr lang="en-US" dirty="0" smtClean="0"/>
              <a:t>Integers </a:t>
            </a:r>
            <a:r>
              <a:rPr lang="en-US" dirty="0"/>
              <a:t>in Python can only hold numbers from -2billion to +2billion (actually from -2,147,483,646 to +2,147,483,647).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your number is going to be outside that range then you will have to use a </a:t>
            </a:r>
            <a:r>
              <a:rPr lang="en-US" b="1" dirty="0"/>
              <a:t>long</a:t>
            </a:r>
            <a:r>
              <a:rPr lang="en-US" dirty="0"/>
              <a:t> to keep count.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0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 err="1"/>
              <a:t>bool</a:t>
            </a:r>
            <a:r>
              <a:rPr lang="en-US" dirty="0"/>
              <a:t> for short) can store one of only two possible values - True or False. (NB: Note the capital letters!)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useful for logical tests (e.g. is 22/7 bigger than 3?) or to check if something has been completed </a:t>
            </a:r>
            <a:endParaRPr lang="en-US" dirty="0" smtClean="0"/>
          </a:p>
          <a:p>
            <a:r>
              <a:rPr lang="en-US" dirty="0"/>
              <a:t>The main advantage of </a:t>
            </a:r>
            <a:r>
              <a:rPr lang="en-US" dirty="0" err="1"/>
              <a:t>booleans</a:t>
            </a:r>
            <a:r>
              <a:rPr lang="en-US" dirty="0"/>
              <a:t> is that they are very small and simple.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	bigger = False </a:t>
            </a:r>
          </a:p>
          <a:p>
            <a:pPr marL="0" indent="0">
              <a:buNone/>
            </a:pPr>
            <a:r>
              <a:rPr lang="en-US" dirty="0">
                <a:latin typeface="CourierNewPSMT"/>
              </a:rPr>
              <a:t>	</a:t>
            </a:r>
            <a:r>
              <a:rPr lang="en-US" dirty="0" smtClean="0">
                <a:effectLst/>
                <a:latin typeface="CourierNewPSMT"/>
              </a:rPr>
              <a:t>print(bigger)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</a:t>
            </a:r>
          </a:p>
          <a:p>
            <a:r>
              <a:rPr lang="en-US" dirty="0" smtClean="0"/>
              <a:t>Another </a:t>
            </a:r>
            <a:r>
              <a:rPr lang="en-US" dirty="0"/>
              <a:t>number type you might need occasionally is long, or a long integer. </a:t>
            </a:r>
            <a:endParaRPr lang="en-US" dirty="0" smtClean="0"/>
          </a:p>
          <a:p>
            <a:pPr lvl="1"/>
            <a:r>
              <a:rPr lang="en-US" dirty="0" smtClean="0"/>
              <a:t>Integers </a:t>
            </a:r>
            <a:r>
              <a:rPr lang="en-US" dirty="0"/>
              <a:t>in Python can only hold numbers from -2billion to +2billion (actually from -2,147,483,646 to +2,147,483,647).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your number is going to be outside that range then you will have to use a </a:t>
            </a:r>
            <a:r>
              <a:rPr lang="en-US" b="1" dirty="0"/>
              <a:t>long</a:t>
            </a:r>
            <a:r>
              <a:rPr lang="en-US" dirty="0"/>
              <a:t> to keep count.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2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String</a:t>
            </a:r>
          </a:p>
          <a:p>
            <a:r>
              <a:rPr lang="en-US" dirty="0"/>
              <a:t>A string is a block of text. It could be a single word, a sentence or an entire paragraph. In Python we use the term “</a:t>
            </a:r>
            <a:r>
              <a:rPr lang="en-US" dirty="0" err="1"/>
              <a:t>str</a:t>
            </a:r>
            <a:r>
              <a:rPr lang="en-US" dirty="0"/>
              <a:t>” to mean a string.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start = "Hello, "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name = input("What is your name? ") end = ". How are you today?" sentence = start + name + end print(sentence)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0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Strings and Numbers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start = "2 + 2 ="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number = 4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print(</a:t>
            </a:r>
            <a:r>
              <a:rPr lang="en-US" dirty="0" err="1" smtClean="0">
                <a:effectLst/>
                <a:latin typeface="CourierNewPSMT"/>
              </a:rPr>
              <a:t>start,number</a:t>
            </a:r>
            <a:r>
              <a:rPr lang="en-US" dirty="0" smtClean="0">
                <a:effectLst/>
                <a:latin typeface="CourierNewPSMT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print("Two plus two = ",number)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8" y="1561802"/>
            <a:ext cx="32766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149600"/>
            <a:ext cx="74549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8" y="3787792"/>
            <a:ext cx="3454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20"/>
          <a:stretch/>
        </p:blipFill>
        <p:spPr>
          <a:xfrm>
            <a:off x="85818" y="2230943"/>
            <a:ext cx="8989526" cy="139881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</a:t>
            </a:r>
            <a:r>
              <a:rPr lang="en-GB" dirty="0"/>
              <a:t> can consist of facts or statistics out of the context and used for analysis. It can be numbers, characters, symbols or images that are processed by a computer.</a:t>
            </a:r>
            <a:endParaRPr lang="en-US" dirty="0"/>
          </a:p>
          <a:p>
            <a:r>
              <a:rPr lang="en-GB" b="1" dirty="0"/>
              <a:t>Information</a:t>
            </a:r>
            <a:r>
              <a:rPr lang="en-GB" dirty="0"/>
              <a:t> can be a sentence of words, a sequence of number or a series of images that have been put into a context, which is what gives the data meaning.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5235"/>
            <a:ext cx="7378700" cy="203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6" y="4521790"/>
            <a:ext cx="8686800" cy="19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9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AND, OR, NOT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I am 14 years old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smtClean="0"/>
              <a:t>I am under 1.5 </a:t>
            </a:r>
            <a:r>
              <a:rPr lang="en-US" dirty="0" err="1" smtClean="0"/>
              <a:t>metres</a:t>
            </a:r>
            <a:r>
              <a:rPr lang="en-US" dirty="0" smtClean="0"/>
              <a:t> tall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429000"/>
            <a:ext cx="28194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13200"/>
            <a:ext cx="43434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97400"/>
            <a:ext cx="38100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1" y="5080000"/>
            <a:ext cx="1625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626100"/>
            <a:ext cx="1638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2581"/>
            <a:ext cx="35814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6144"/>
            <a:ext cx="35814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86100"/>
            <a:ext cx="2247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4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program that </a:t>
            </a:r>
            <a:r>
              <a:rPr lang="en-US" dirty="0"/>
              <a:t>calculates the area of three rectangles where one of the sides increases by 1 every time.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setter thinks of a number between 1 and 100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guesser has a guess at this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this guess the same as the setter’s number</a:t>
            </a:r>
            <a:r>
              <a:rPr lang="en-US" dirty="0"/>
              <a:t>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YES then the game ends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then setter tells the guesser if it is too high or too low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Selection means selecting (or choosing) what to do next. Should I cycle to school, or ask for a lift? If it’s a sunny day I might cycle. If it’s raining, I’ll ask for a lift. </a:t>
            </a:r>
            <a:endParaRPr lang="en-US" dirty="0" smtClean="0">
              <a:effectLst/>
            </a:endParaRPr>
          </a:p>
          <a:p>
            <a:r>
              <a:rPr lang="en-US" dirty="0"/>
              <a:t>Let’s take a new variation on the guessing game from earlier where the guesser only has one go at guessing the number and if they get it correct then they get a ‘well done’ message. </a:t>
            </a:r>
            <a:endParaRPr lang="en-US" dirty="0" smtClean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32" y="1790700"/>
            <a:ext cx="6412215" cy="44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Variables are used in computer programming to store specific values within a program. They are assigned both a </a:t>
            </a:r>
            <a:r>
              <a:rPr lang="en-GB" b="1" dirty="0"/>
              <a:t>data type </a:t>
            </a:r>
            <a:r>
              <a:rPr lang="en-GB" dirty="0"/>
              <a:t>and a </a:t>
            </a:r>
            <a:r>
              <a:rPr lang="en-GB" b="1" dirty="0"/>
              <a:t>value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smtClean="0"/>
              <a:t>Some </a:t>
            </a:r>
            <a:r>
              <a:rPr lang="en-GB" dirty="0"/>
              <a:t>values are stored permanently; the data is </a:t>
            </a:r>
            <a:r>
              <a:rPr lang="en-GB" b="1" dirty="0"/>
              <a:t>constant.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Other </a:t>
            </a:r>
            <a:r>
              <a:rPr lang="en-GB" dirty="0"/>
              <a:t>things are always changing; the data is </a:t>
            </a:r>
            <a:r>
              <a:rPr lang="en-GB" b="1" dirty="0"/>
              <a:t>variable.</a:t>
            </a:r>
            <a:endParaRPr lang="en-US" dirty="0"/>
          </a:p>
          <a:p>
            <a:r>
              <a:rPr lang="en-GB" b="1" dirty="0"/>
              <a:t>Variables </a:t>
            </a:r>
            <a:r>
              <a:rPr lang="en-GB" dirty="0"/>
              <a:t>are data entities whose values can be altered.</a:t>
            </a:r>
            <a:endParaRPr lang="en-US" dirty="0"/>
          </a:p>
          <a:p>
            <a:r>
              <a:rPr lang="en-GB" b="1" dirty="0"/>
              <a:t>Constants</a:t>
            </a:r>
            <a:r>
              <a:rPr lang="en-GB" dirty="0"/>
              <a:t> are data entities whose values cannot be altered.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variable we call it ‘declaring’ a variable.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give the variable its first value we call it ‘</a:t>
            </a:r>
            <a:r>
              <a:rPr lang="en-US" dirty="0" err="1"/>
              <a:t>initialising</a:t>
            </a:r>
            <a:r>
              <a:rPr lang="en-US" dirty="0"/>
              <a:t>’ a variable.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						age = 12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20132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o-RO" dirty="0" smtClean="0">
                <a:effectLst/>
                <a:latin typeface="CourierNewPSMT"/>
              </a:rPr>
              <a:t>print(3+4) </a:t>
            </a:r>
          </a:p>
          <a:p>
            <a:pPr marL="0" indent="0">
              <a:buNone/>
            </a:pPr>
            <a:endParaRPr lang="ro-RO" dirty="0" smtClean="0">
              <a:effectLst/>
              <a:latin typeface="CourierNewPSMT"/>
            </a:endParaRPr>
          </a:p>
          <a:p>
            <a:pPr marL="0" indent="0">
              <a:buNone/>
            </a:pPr>
            <a:r>
              <a:rPr lang="de-DE" dirty="0" err="1" smtClean="0">
                <a:effectLst/>
                <a:latin typeface="CourierNewPSMT"/>
              </a:rPr>
              <a:t>answer</a:t>
            </a:r>
            <a:r>
              <a:rPr lang="de-DE" dirty="0" smtClean="0">
                <a:effectLst/>
                <a:latin typeface="CourierNewPSMT"/>
              </a:rPr>
              <a:t> = 3 + 4 </a:t>
            </a:r>
          </a:p>
          <a:p>
            <a:pPr marL="0" indent="0">
              <a:buNone/>
            </a:pPr>
            <a:endParaRPr lang="de-DE" dirty="0" smtClean="0">
              <a:effectLst/>
              <a:latin typeface="CourierNewPSMT"/>
            </a:endParaRPr>
          </a:p>
          <a:p>
            <a:pPr marL="0" indent="0">
              <a:buNone/>
            </a:pPr>
            <a:r>
              <a:rPr lang="de-DE" dirty="0" err="1" smtClean="0">
                <a:effectLst/>
                <a:latin typeface="CourierNewPSMT"/>
              </a:rPr>
              <a:t>numberOne</a:t>
            </a:r>
            <a:r>
              <a:rPr lang="de-DE" dirty="0" smtClean="0">
                <a:effectLst/>
                <a:latin typeface="CourierNewPSMT"/>
              </a:rPr>
              <a:t> = 3 </a:t>
            </a:r>
          </a:p>
          <a:p>
            <a:pPr marL="0" indent="0">
              <a:buNone/>
            </a:pPr>
            <a:r>
              <a:rPr lang="de-DE" dirty="0" err="1" smtClean="0">
                <a:effectLst/>
                <a:latin typeface="CourierNewPSMT"/>
              </a:rPr>
              <a:t>numberTwo</a:t>
            </a:r>
            <a:r>
              <a:rPr lang="de-DE" dirty="0" smtClean="0">
                <a:effectLst/>
                <a:latin typeface="CourierNewPSMT"/>
              </a:rPr>
              <a:t> = 4 </a:t>
            </a:r>
          </a:p>
          <a:p>
            <a:pPr marL="0" indent="0">
              <a:buNone/>
            </a:pPr>
            <a:r>
              <a:rPr lang="de-DE" dirty="0" err="1" smtClean="0">
                <a:effectLst/>
                <a:latin typeface="CourierNewPSMT"/>
              </a:rPr>
              <a:t>answer</a:t>
            </a:r>
            <a:r>
              <a:rPr lang="de-DE" dirty="0" smtClean="0">
                <a:effectLst/>
                <a:latin typeface="CourierNewPSMT"/>
              </a:rPr>
              <a:t> = </a:t>
            </a:r>
            <a:r>
              <a:rPr lang="de-DE" dirty="0" err="1" smtClean="0">
                <a:effectLst/>
                <a:latin typeface="CourierNewPSMT"/>
              </a:rPr>
              <a:t>numberOne</a:t>
            </a:r>
            <a:r>
              <a:rPr lang="de-DE" dirty="0" smtClean="0">
                <a:effectLst/>
                <a:latin typeface="CourierNewPSMT"/>
              </a:rPr>
              <a:t> + </a:t>
            </a:r>
            <a:r>
              <a:rPr lang="de-DE" dirty="0" err="1" smtClean="0">
                <a:effectLst/>
                <a:latin typeface="CourierNewPSMT"/>
              </a:rPr>
              <a:t>numberTwo</a:t>
            </a:r>
            <a:r>
              <a:rPr lang="de-DE" dirty="0" smtClean="0">
                <a:effectLst/>
                <a:latin typeface="CourierNewPSMT"/>
              </a:rPr>
              <a:t> </a:t>
            </a:r>
          </a:p>
          <a:p>
            <a:pPr marL="0" indent="0">
              <a:buNone/>
            </a:pPr>
            <a:endParaRPr lang="de-DE" dirty="0">
              <a:latin typeface="CourierNewPSMT"/>
            </a:endParaRPr>
          </a:p>
          <a:p>
            <a:pPr marL="0" indent="0">
              <a:buNone/>
            </a:pPr>
            <a:r>
              <a:rPr lang="de-DE" dirty="0" smtClean="0">
                <a:effectLst/>
                <a:latin typeface="CourierNewPSMT"/>
              </a:rPr>
              <a:t>score = 112 </a:t>
            </a:r>
          </a:p>
          <a:p>
            <a:pPr marL="0" indent="0">
              <a:buNone/>
            </a:pPr>
            <a:r>
              <a:rPr lang="de-DE" dirty="0" smtClean="0">
                <a:effectLst/>
                <a:latin typeface="CourierNewPSMT"/>
              </a:rPr>
              <a:t>score = score + 1 </a:t>
            </a:r>
          </a:p>
          <a:p>
            <a:pPr marL="0" indent="0">
              <a:buNone/>
            </a:pPr>
            <a:r>
              <a:rPr lang="de-DE" dirty="0" err="1" smtClean="0">
                <a:effectLst/>
                <a:latin typeface="CourierNewPSMT"/>
              </a:rPr>
              <a:t>print</a:t>
            </a:r>
            <a:r>
              <a:rPr lang="de-DE" dirty="0" smtClean="0">
                <a:effectLst/>
                <a:latin typeface="CourierNewPSMT"/>
              </a:rPr>
              <a:t>(score)</a:t>
            </a:r>
            <a:endParaRPr lang="de-DE" dirty="0" smtClean="0">
              <a:effectLst/>
            </a:endParaRPr>
          </a:p>
          <a:p>
            <a:pPr marL="0" indent="0">
              <a:buNone/>
            </a:pPr>
            <a:endParaRPr lang="ro-RO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20132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programming is fundamentally taking data and doing something with it. It is a good ambition to have your programs process data as </a:t>
            </a:r>
            <a:r>
              <a:rPr lang="en-US" b="1" dirty="0"/>
              <a:t>quickly</a:t>
            </a:r>
            <a:r>
              <a:rPr lang="en-US" dirty="0"/>
              <a:t> and </a:t>
            </a:r>
            <a:r>
              <a:rPr lang="en-US" b="1" dirty="0"/>
              <a:t>safely</a:t>
            </a:r>
            <a:r>
              <a:rPr lang="en-US" dirty="0"/>
              <a:t> as possible. To help in this, data can be put into different categories or </a:t>
            </a:r>
            <a:r>
              <a:rPr lang="en-US" b="1" dirty="0"/>
              <a:t>types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b="1" dirty="0"/>
              <a:t>Integer </a:t>
            </a:r>
            <a:r>
              <a:rPr lang="en-US" dirty="0"/>
              <a:t>(whole number both positive or negative) </a:t>
            </a:r>
          </a:p>
          <a:p>
            <a:pPr lvl="1"/>
            <a:r>
              <a:rPr lang="en-US" b="1" dirty="0"/>
              <a:t>Real </a:t>
            </a:r>
            <a:r>
              <a:rPr lang="en-US" dirty="0"/>
              <a:t>(any number that can be found on the number line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Boolean </a:t>
            </a:r>
            <a:r>
              <a:rPr lang="en-US" dirty="0"/>
              <a:t>(only two values either True or False) </a:t>
            </a:r>
          </a:p>
          <a:p>
            <a:pPr lvl="1"/>
            <a:r>
              <a:rPr lang="en-US" b="1" dirty="0"/>
              <a:t>Character </a:t>
            </a:r>
            <a:r>
              <a:rPr lang="en-US" dirty="0"/>
              <a:t>(a </a:t>
            </a:r>
            <a:r>
              <a:rPr lang="en-US" dirty="0" smtClean="0"/>
              <a:t>symbol) </a:t>
            </a:r>
          </a:p>
          <a:p>
            <a:pPr lvl="1"/>
            <a:r>
              <a:rPr lang="en-US" b="1" dirty="0"/>
              <a:t>String </a:t>
            </a:r>
            <a:r>
              <a:rPr lang="en-US" dirty="0"/>
              <a:t>(a series of </a:t>
            </a:r>
            <a:r>
              <a:rPr lang="en-US" dirty="0" smtClean="0"/>
              <a:t>characters)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programming is fundamentally taking data and doing something with it. It is a good ambition to have your programs process data as </a:t>
            </a:r>
            <a:r>
              <a:rPr lang="en-US" b="1" dirty="0"/>
              <a:t>quickly</a:t>
            </a:r>
            <a:r>
              <a:rPr lang="en-US" dirty="0"/>
              <a:t> and </a:t>
            </a:r>
            <a:r>
              <a:rPr lang="en-US" b="1" dirty="0"/>
              <a:t>safely</a:t>
            </a:r>
            <a:r>
              <a:rPr lang="en-US" dirty="0"/>
              <a:t> as possible. To help in this, data can be put into different categories or </a:t>
            </a:r>
            <a:r>
              <a:rPr lang="en-US" b="1" dirty="0"/>
              <a:t>types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b="1" dirty="0"/>
              <a:t>Integer </a:t>
            </a:r>
            <a:r>
              <a:rPr lang="en-US" dirty="0"/>
              <a:t>(whole number both positive or negative) </a:t>
            </a:r>
          </a:p>
          <a:p>
            <a:pPr lvl="1"/>
            <a:r>
              <a:rPr lang="en-US" b="1" dirty="0"/>
              <a:t>Real </a:t>
            </a:r>
            <a:r>
              <a:rPr lang="en-US" dirty="0"/>
              <a:t>(any number that can be found on the number line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Boolean </a:t>
            </a:r>
            <a:r>
              <a:rPr lang="en-US" dirty="0"/>
              <a:t>(only two values either True or False) </a:t>
            </a:r>
          </a:p>
          <a:p>
            <a:pPr lvl="1"/>
            <a:r>
              <a:rPr lang="en-US" b="1" dirty="0"/>
              <a:t>Character </a:t>
            </a:r>
            <a:r>
              <a:rPr lang="en-US" dirty="0"/>
              <a:t>(a </a:t>
            </a:r>
            <a:r>
              <a:rPr lang="en-US" dirty="0" smtClean="0"/>
              <a:t>symbol) </a:t>
            </a:r>
          </a:p>
          <a:p>
            <a:pPr lvl="1"/>
            <a:r>
              <a:rPr lang="en-US" b="1" dirty="0"/>
              <a:t>String </a:t>
            </a:r>
            <a:r>
              <a:rPr lang="en-US" dirty="0"/>
              <a:t>(a series of </a:t>
            </a:r>
            <a:r>
              <a:rPr lang="en-US" dirty="0" smtClean="0"/>
              <a:t>characters)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443103" y="1880493"/>
            <a:ext cx="3496781" cy="2540305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31229" y="2389993"/>
            <a:ext cx="2629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dirty="0"/>
              <a:t>There are arithmetic tests that can be used to create Boolean values.</a:t>
            </a:r>
            <a:r>
              <a:rPr lang="en-GB" sz="2000" b="1" dirty="0"/>
              <a:t> </a:t>
            </a:r>
            <a:r>
              <a:rPr lang="en-GB" sz="2000" dirty="0"/>
              <a:t>They are &lt;, &lt;=, ==, !=, &gt;= and 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451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Integers</a:t>
            </a:r>
          </a:p>
          <a:p>
            <a:r>
              <a:rPr lang="en-US" dirty="0"/>
              <a:t>We can force Python to make something a whole number by saying </a:t>
            </a:r>
            <a:r>
              <a:rPr lang="en-US" dirty="0" err="1"/>
              <a:t>int</a:t>
            </a:r>
            <a:r>
              <a:rPr lang="en-US" dirty="0"/>
              <a:t>(number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NewPSMT"/>
              </a:rPr>
              <a:t>number = 3.7</a:t>
            </a:r>
            <a:br>
              <a:rPr lang="en-US" dirty="0" smtClean="0">
                <a:effectLst/>
                <a:latin typeface="CourierNewPSMT"/>
              </a:rPr>
            </a:b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 = </a:t>
            </a:r>
            <a:r>
              <a:rPr lang="en-US" dirty="0" err="1" smtClean="0">
                <a:effectLst/>
                <a:latin typeface="CourierNewPSMT"/>
              </a:rPr>
              <a:t>int</a:t>
            </a:r>
            <a:r>
              <a:rPr lang="en-US" dirty="0" smtClean="0">
                <a:effectLst/>
                <a:latin typeface="CourierNewPSMT"/>
              </a:rPr>
              <a:t>(number)</a:t>
            </a:r>
            <a:br>
              <a:rPr lang="en-US" dirty="0" smtClean="0">
                <a:effectLst/>
                <a:latin typeface="CourierNewPSMT"/>
              </a:rPr>
            </a:br>
            <a:r>
              <a:rPr lang="en-US" dirty="0" smtClean="0">
                <a:effectLst/>
                <a:latin typeface="CourierNewPSMT"/>
              </a:rPr>
              <a:t>print(</a:t>
            </a: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Integers</a:t>
            </a:r>
          </a:p>
          <a:p>
            <a:r>
              <a:rPr lang="en-US" dirty="0"/>
              <a:t>We can force Python to make something a whole number by saying </a:t>
            </a:r>
            <a:r>
              <a:rPr lang="en-US" dirty="0" err="1"/>
              <a:t>int</a:t>
            </a:r>
            <a:r>
              <a:rPr lang="en-US" dirty="0"/>
              <a:t>(number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>
              <a:effectLst/>
              <a:latin typeface="CourierNewPSMT"/>
            </a:endParaRPr>
          </a:p>
          <a:p>
            <a:pPr marL="400050" lvl="1" indent="0">
              <a:buNone/>
            </a:pPr>
            <a:r>
              <a:rPr lang="en-US" dirty="0" smtClean="0">
                <a:effectLst/>
                <a:latin typeface="CourierNewPSMT"/>
              </a:rPr>
              <a:t>number = 3.7</a:t>
            </a:r>
            <a:br>
              <a:rPr lang="en-US" dirty="0" smtClean="0">
                <a:effectLst/>
                <a:latin typeface="CourierNewPSMT"/>
              </a:rPr>
            </a:b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 = </a:t>
            </a:r>
            <a:r>
              <a:rPr lang="en-US" dirty="0" err="1" smtClean="0">
                <a:effectLst/>
                <a:latin typeface="CourierNewPSMT"/>
              </a:rPr>
              <a:t>int</a:t>
            </a:r>
            <a:r>
              <a:rPr lang="en-US" dirty="0" smtClean="0">
                <a:effectLst/>
                <a:latin typeface="CourierNewPSMT"/>
              </a:rPr>
              <a:t>(number)</a:t>
            </a:r>
            <a:br>
              <a:rPr lang="en-US" dirty="0" smtClean="0">
                <a:effectLst/>
                <a:latin typeface="CourierNewPSMT"/>
              </a:rPr>
            </a:br>
            <a:r>
              <a:rPr lang="en-US" dirty="0" smtClean="0">
                <a:effectLst/>
                <a:latin typeface="CourierNewPSMT"/>
              </a:rPr>
              <a:t>print(</a:t>
            </a:r>
            <a:r>
              <a:rPr lang="en-US" dirty="0" err="1" smtClean="0">
                <a:effectLst/>
                <a:latin typeface="CourierNewPSMT"/>
              </a:rPr>
              <a:t>newNumber</a:t>
            </a:r>
            <a:r>
              <a:rPr lang="en-US" dirty="0" smtClean="0">
                <a:effectLst/>
                <a:latin typeface="CourierNewPSMT"/>
              </a:rPr>
              <a:t>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135341"/>
            <a:ext cx="1318943" cy="139887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76091" y="2029083"/>
            <a:ext cx="2669353" cy="2094927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Check the type of your data with the type() function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22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1135</Words>
  <Application>Microsoft Macintosh PowerPoint</Application>
  <PresentationFormat>On-screen Show (4:3)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AQA GCSE Computer Science Workshop</vt:lpstr>
      <vt:lpstr>Data and Information</vt:lpstr>
      <vt:lpstr>Constant and Variables</vt:lpstr>
      <vt:lpstr>Constant and Variables</vt:lpstr>
      <vt:lpstr>Assignment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Arithmetic Operations</vt:lpstr>
      <vt:lpstr>Arithmetic Operations</vt:lpstr>
      <vt:lpstr>Relational Operations</vt:lpstr>
      <vt:lpstr>Boolean Operations</vt:lpstr>
      <vt:lpstr>Boolean Operators</vt:lpstr>
      <vt:lpstr>Problem</vt:lpstr>
      <vt:lpstr>Selection</vt:lpstr>
      <vt:lpstr>Selection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AQA GCSE Computer Science Workshop</dc:title>
  <dc:creator>Francesca</dc:creator>
  <cp:lastModifiedBy>Francesca</cp:lastModifiedBy>
  <cp:revision>15</cp:revision>
  <dcterms:created xsi:type="dcterms:W3CDTF">2016-02-11T16:43:03Z</dcterms:created>
  <dcterms:modified xsi:type="dcterms:W3CDTF">2016-02-12T14:28:14Z</dcterms:modified>
</cp:coreProperties>
</file>