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340" r:id="rId3"/>
    <p:sldId id="332" r:id="rId4"/>
    <p:sldId id="258" r:id="rId5"/>
    <p:sldId id="260" r:id="rId6"/>
    <p:sldId id="333" r:id="rId7"/>
    <p:sldId id="262" r:id="rId8"/>
    <p:sldId id="263" r:id="rId9"/>
    <p:sldId id="334" r:id="rId10"/>
    <p:sldId id="320" r:id="rId11"/>
    <p:sldId id="330" r:id="rId12"/>
    <p:sldId id="318" r:id="rId13"/>
    <p:sldId id="269" r:id="rId14"/>
    <p:sldId id="270" r:id="rId15"/>
    <p:sldId id="271" r:id="rId16"/>
    <p:sldId id="300" r:id="rId17"/>
    <p:sldId id="335" r:id="rId18"/>
    <p:sldId id="301" r:id="rId19"/>
    <p:sldId id="329" r:id="rId20"/>
    <p:sldId id="298" r:id="rId21"/>
    <p:sldId id="336" r:id="rId22"/>
    <p:sldId id="308" r:id="rId23"/>
    <p:sldId id="304" r:id="rId24"/>
    <p:sldId id="302" r:id="rId25"/>
    <p:sldId id="313" r:id="rId26"/>
    <p:sldId id="322" r:id="rId27"/>
    <p:sldId id="323" r:id="rId28"/>
    <p:sldId id="331" r:id="rId29"/>
    <p:sldId id="337" r:id="rId30"/>
    <p:sldId id="338" r:id="rId31"/>
    <p:sldId id="328" r:id="rId32"/>
    <p:sldId id="339" r:id="rId33"/>
    <p:sldId id="341" r:id="rId34"/>
  </p:sldIdLst>
  <p:sldSz cx="9144000" cy="6858000" type="screen4x3"/>
  <p:notesSz cx="68580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sz="1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CCECFF"/>
    <a:srgbClr val="EAEAEA"/>
    <a:srgbClr val="FFFF99"/>
    <a:srgbClr val="009900"/>
    <a:srgbClr val="000099"/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-96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056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78" d="100"/>
          <a:sy n="78" d="100"/>
        </p:scale>
        <p:origin x="-1782" y="-16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23.xml"/><Relationship Id="rId3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00013"/>
            <a:ext cx="2973387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12" tIns="45705" rIns="91412" bIns="45705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6050"/>
            <a:ext cx="2973388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12" tIns="45705" rIns="91412" bIns="45705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100">
                <a:latin typeface="Comic Sans MS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35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5" rIns="91412" bIns="45705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omic Sans MS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5" rIns="91412" bIns="45705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omic Sans MS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16425"/>
            <a:ext cx="50260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5" rIns="91412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33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5" rIns="91412" bIns="45705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omic Sans MS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33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5" rIns="91412" bIns="45705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omic Sans MS" charset="0"/>
              </a:defRPr>
            </a:lvl1pPr>
          </a:lstStyle>
          <a:p>
            <a:pPr>
              <a:defRPr/>
            </a:pPr>
            <a:fld id="{9261FC3B-4FCA-DF47-8E6F-591BC51C7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0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F8E1B33-D45F-F142-AF63-F6BDFEF5C98E}" type="slidenum">
              <a:rPr lang="en-US" sz="1100">
                <a:latin typeface="Comic Sans MS" charset="0"/>
              </a:rPr>
              <a:pPr/>
              <a:t>3</a:t>
            </a:fld>
            <a:endParaRPr lang="en-US" sz="1100">
              <a:latin typeface="Comic Sans MS" charset="0"/>
            </a:endParaRPr>
          </a:p>
        </p:txBody>
      </p:sp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0C345A-1187-3F42-86E1-5199292B754A}" type="slidenum">
              <a:rPr lang="en-US" sz="1100">
                <a:latin typeface="Comic Sans MS" charset="0"/>
              </a:rPr>
              <a:pPr/>
              <a:t>6</a:t>
            </a:fld>
            <a:endParaRPr lang="en-US" sz="1100">
              <a:latin typeface="Comic Sans MS" charset="0"/>
            </a:endParaRPr>
          </a:p>
        </p:txBody>
      </p:sp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2AD78E-BD2E-8949-8697-882D17685003}" type="slidenum">
              <a:rPr lang="en-US" sz="1100">
                <a:latin typeface="Comic Sans MS" charset="0"/>
              </a:rPr>
              <a:pPr/>
              <a:t>9</a:t>
            </a:fld>
            <a:endParaRPr lang="en-US" sz="1100">
              <a:latin typeface="Comic Sans MS" charset="0"/>
            </a:endParaRPr>
          </a:p>
        </p:txBody>
      </p:sp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40715B-F23B-C443-ACD4-A979848F003E}" type="slidenum">
              <a:rPr lang="en-US" sz="1100">
                <a:latin typeface="Comic Sans MS" charset="0"/>
              </a:rPr>
              <a:pPr/>
              <a:t>17</a:t>
            </a:fld>
            <a:endParaRPr lang="en-US" sz="1100">
              <a:latin typeface="Comic Sans MS" charset="0"/>
            </a:endParaRPr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4F3D6D-D6F1-AD45-935B-245EE78A4263}" type="slidenum">
              <a:rPr lang="en-US" sz="1100">
                <a:latin typeface="Comic Sans MS" charset="0"/>
              </a:rPr>
              <a:pPr/>
              <a:t>21</a:t>
            </a:fld>
            <a:endParaRPr lang="en-US" sz="1100">
              <a:latin typeface="Comic Sans MS" charset="0"/>
            </a:endParaRPr>
          </a:p>
        </p:txBody>
      </p:sp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6C3170E-F9EA-4047-ABB7-A8830845F41E}" type="slidenum">
              <a:rPr lang="en-US" sz="1100">
                <a:latin typeface="Comic Sans MS" charset="0"/>
              </a:rPr>
              <a:pPr/>
              <a:t>28</a:t>
            </a:fld>
            <a:endParaRPr lang="en-US" sz="1100">
              <a:latin typeface="Comic Sans MS" charset="0"/>
            </a:endParaRPr>
          </a:p>
        </p:txBody>
      </p:sp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6488" y="698500"/>
            <a:ext cx="4648200" cy="34861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457200"/>
            <a:ext cx="8153400" cy="2133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211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895600"/>
            <a:ext cx="6172200" cy="3352800"/>
          </a:xfrm>
        </p:spPr>
        <p:txBody>
          <a:bodyPr/>
          <a:lstStyle>
            <a:lvl1pPr marL="0" indent="0">
              <a:buFont typeface="Monotype Sorts" pitchFamily="-106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744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A021C-D129-9D4D-A309-FBF538F31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098A3-F096-BE4C-BF1E-094689647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E4BEE-6DB3-654A-A770-D1D869A91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C099A-1FD2-E249-B1A6-599A00C52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BAEE5-F674-274A-814D-E461A985A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2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FEE51-6742-8D4C-B32B-4C2DCF1CC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D91C0-6079-734D-B77F-27C25121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3A2D0-56B5-5A42-8A40-30AC36CA4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DE395-5F50-B84D-982A-5E7DC8478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42C16-DFDD-AE40-9D4A-CF67013BD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1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B695A-3B65-634A-8048-76C49458C2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839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41092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Verdana" charset="0"/>
              </a:defRPr>
            </a:lvl1pPr>
          </a:lstStyle>
          <a:p>
            <a:pPr>
              <a:defRPr/>
            </a:pPr>
            <a:fld id="{1BFE9AE8-B2DD-044F-9EFA-66589B5B4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Text Box 1029"/>
          <p:cNvSpPr txBox="1">
            <a:spLocks noChangeArrowheads="1"/>
          </p:cNvSpPr>
          <p:nvPr/>
        </p:nvSpPr>
        <p:spPr bwMode="auto">
          <a:xfrm>
            <a:off x="85725" y="6534150"/>
            <a:ext cx="18938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 dirty="0" smtClean="0">
                <a:latin typeface="Verdana" charset="0"/>
              </a:rPr>
              <a:t>Copyright © Kinetium Inc.</a:t>
            </a:r>
          </a:p>
        </p:txBody>
      </p:sp>
      <p:pic>
        <p:nvPicPr>
          <p:cNvPr id="1030" name="Picture 1031" descr="2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65088"/>
            <a:ext cx="54768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660033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660033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660033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660033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660033"/>
          </a:solidFill>
          <a:latin typeface="Verdana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660033"/>
          </a:solidFill>
          <a:latin typeface="Verdana" pitchFamily="-10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660033"/>
          </a:solidFill>
          <a:latin typeface="Verdana" pitchFamily="-10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660033"/>
          </a:solidFill>
          <a:latin typeface="Verdana" pitchFamily="-10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660033"/>
          </a:solidFill>
          <a:latin typeface="Verdana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Monotype Sorts" charset="0"/>
        <a:buChar char="t"/>
        <a:defRPr kumimoji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Effective Business Architecture using MAp</a:t>
            </a:r>
            <a:endParaRPr lang="en-US" sz="240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7696200" cy="33528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This is a short overview of MAp. MAp describes systems in terms of interacting objects at multiple levels of abstraction, spanning business domains, business strategy and goals through application, technical, and deployment architecture.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It covers:</a:t>
            </a:r>
          </a:p>
          <a:p>
            <a:pPr>
              <a:buFont typeface="Monotype Sorts" charset="0"/>
              <a:buChar char="t"/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What does MA</a:t>
            </a:r>
            <a:r>
              <a:rPr lang="en-US" sz="1400">
                <a:latin typeface="Verdana" charset="0"/>
                <a:ea typeface="ＭＳ Ｐゴシック" charset="0"/>
                <a:cs typeface="ＭＳ Ｐゴシック" charset="0"/>
              </a:rPr>
              <a:t>P</a:t>
            </a: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set out to deliver?</a:t>
            </a:r>
          </a:p>
          <a:p>
            <a:pPr>
              <a:buFont typeface="Monotype Sorts" charset="0"/>
              <a:buChar char="t"/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The Formal Architectural Framework underlying MAp</a:t>
            </a:r>
          </a:p>
          <a:p>
            <a:pPr>
              <a:buFont typeface="Monotype Sorts" charset="0"/>
              <a:buChar char="t"/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Realistic Pragmatics for using MAp</a:t>
            </a:r>
          </a:p>
          <a:p>
            <a:pPr>
              <a:buFont typeface="Monotype Sorts" charset="0"/>
              <a:buChar char="t"/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 Retrospective – MAp in a Broader Context</a:t>
            </a:r>
            <a:endParaRPr lang="en-US" sz="140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Line 4"/>
          <p:cNvSpPr>
            <a:spLocks noChangeShapeType="1"/>
          </p:cNvSpPr>
          <p:nvPr/>
        </p:nvSpPr>
        <p:spPr bwMode="auto">
          <a:xfrm>
            <a:off x="0" y="2362200"/>
            <a:ext cx="9144000" cy="0"/>
          </a:xfrm>
          <a:prstGeom prst="line">
            <a:avLst/>
          </a:prstGeom>
          <a:noFill/>
          <a:ln w="11430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5364" name="Picture 1031" descr="2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65088"/>
            <a:ext cx="547687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084059-2C31-194B-9D2C-625FCC530020}" type="slidenum">
              <a:rPr kumimoji="0" lang="en-US">
                <a:latin typeface="Verdana" charset="0"/>
              </a:rPr>
              <a:pPr/>
              <a:t>10</a:t>
            </a:fld>
            <a:endParaRPr kumimoji="0" lang="en-US">
              <a:latin typeface="Verdana" charset="0"/>
            </a:endParaRPr>
          </a:p>
        </p:txBody>
      </p:sp>
      <p:sp>
        <p:nvSpPr>
          <p:cNvPr id="2223106" name="Freeform 2"/>
          <p:cNvSpPr>
            <a:spLocks/>
          </p:cNvSpPr>
          <p:nvPr/>
        </p:nvSpPr>
        <p:spPr bwMode="auto">
          <a:xfrm>
            <a:off x="320675" y="1343025"/>
            <a:ext cx="8205788" cy="5045075"/>
          </a:xfrm>
          <a:custGeom>
            <a:avLst/>
            <a:gdLst>
              <a:gd name="T0" fmla="*/ 0 w 5169"/>
              <a:gd name="T1" fmla="*/ 2147483647 h 3178"/>
              <a:gd name="T2" fmla="*/ 2147483647 w 5169"/>
              <a:gd name="T3" fmla="*/ 2147483647 h 3178"/>
              <a:gd name="T4" fmla="*/ 2147483647 w 5169"/>
              <a:gd name="T5" fmla="*/ 2147483647 h 3178"/>
              <a:gd name="T6" fmla="*/ 2147483647 w 5169"/>
              <a:gd name="T7" fmla="*/ 2147483647 h 3178"/>
              <a:gd name="T8" fmla="*/ 2147483647 w 5169"/>
              <a:gd name="T9" fmla="*/ 0 h 3178"/>
              <a:gd name="T10" fmla="*/ 2147483647 w 5169"/>
              <a:gd name="T11" fmla="*/ 0 h 3178"/>
              <a:gd name="T12" fmla="*/ 2147483647 w 5169"/>
              <a:gd name="T13" fmla="*/ 2147483647 h 3178"/>
              <a:gd name="T14" fmla="*/ 0 w 5169"/>
              <a:gd name="T15" fmla="*/ 2147483647 h 31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69"/>
              <a:gd name="T25" fmla="*/ 0 h 3178"/>
              <a:gd name="T26" fmla="*/ 5169 w 5169"/>
              <a:gd name="T27" fmla="*/ 3178 h 317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69" h="3178">
                <a:moveTo>
                  <a:pt x="0" y="3178"/>
                </a:moveTo>
                <a:lnTo>
                  <a:pt x="5169" y="3178"/>
                </a:lnTo>
                <a:lnTo>
                  <a:pt x="5169" y="259"/>
                </a:lnTo>
                <a:lnTo>
                  <a:pt x="771" y="259"/>
                </a:lnTo>
                <a:lnTo>
                  <a:pt x="670" y="0"/>
                </a:lnTo>
                <a:lnTo>
                  <a:pt x="141" y="0"/>
                </a:lnTo>
                <a:lnTo>
                  <a:pt x="2" y="267"/>
                </a:lnTo>
                <a:lnTo>
                  <a:pt x="0" y="3178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3107" name="Rectangle 3"/>
          <p:cNvSpPr>
            <a:spLocks noChangeArrowheads="1"/>
          </p:cNvSpPr>
          <p:nvPr/>
        </p:nvSpPr>
        <p:spPr bwMode="auto">
          <a:xfrm>
            <a:off x="3462338" y="4235450"/>
            <a:ext cx="2430462" cy="1874838"/>
          </a:xfrm>
          <a:prstGeom prst="rect">
            <a:avLst/>
          </a:prstGeom>
          <a:gradFill rotWithShape="1">
            <a:gsLst>
              <a:gs pos="0">
                <a:srgbClr val="76472F">
                  <a:alpha val="60001"/>
                </a:srgbClr>
              </a:gs>
              <a:gs pos="100000">
                <a:srgbClr val="FF9966">
                  <a:alpha val="20000"/>
                </a:srgbClr>
              </a:gs>
            </a:gsLst>
            <a:lin ang="5400000" scaled="1"/>
          </a:gradFill>
          <a:ln w="31750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kumimoji="0" lang="en-US" sz="1200" b="1" u="sng">
                <a:solidFill>
                  <a:schemeClr val="tx2"/>
                </a:solidFill>
              </a:rPr>
              <a:t>Factory Supply Optimizer</a:t>
            </a:r>
          </a:p>
          <a:p>
            <a:pPr algn="l"/>
            <a:endParaRPr kumimoji="0" lang="en-US" sz="1200" b="1" u="sng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r>
              <a:rPr kumimoji="0" lang="en-US" sz="1200">
                <a:solidFill>
                  <a:schemeClr val="tx2"/>
                </a:solidFill>
              </a:rPr>
              <a:t>production load predictions</a:t>
            </a:r>
          </a:p>
          <a:p>
            <a:pPr algn="l"/>
            <a:r>
              <a:rPr kumimoji="0" lang="en-US" sz="1200">
                <a:solidFill>
                  <a:schemeClr val="tx2"/>
                </a:solidFill>
              </a:rPr>
              <a:t>supply scheduling</a:t>
            </a:r>
          </a:p>
        </p:txBody>
      </p:sp>
      <p:sp>
        <p:nvSpPr>
          <p:cNvPr id="2223108" name="Text Box 4"/>
          <p:cNvSpPr txBox="1">
            <a:spLocks noChangeArrowheads="1"/>
          </p:cNvSpPr>
          <p:nvPr/>
        </p:nvSpPr>
        <p:spPr bwMode="auto">
          <a:xfrm>
            <a:off x="423863" y="1395413"/>
            <a:ext cx="1036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1200">
                <a:solidFill>
                  <a:schemeClr val="tx2"/>
                </a:solidFill>
              </a:rPr>
              <a:t>Functionality</a:t>
            </a:r>
          </a:p>
        </p:txBody>
      </p:sp>
      <p:sp>
        <p:nvSpPr>
          <p:cNvPr id="2223109" name="Freeform 5"/>
          <p:cNvSpPr>
            <a:spLocks/>
          </p:cNvSpPr>
          <p:nvPr/>
        </p:nvSpPr>
        <p:spPr bwMode="auto">
          <a:xfrm>
            <a:off x="1611313" y="1343025"/>
            <a:ext cx="1223962" cy="409575"/>
          </a:xfrm>
          <a:custGeom>
            <a:avLst/>
            <a:gdLst>
              <a:gd name="T0" fmla="*/ 0 w 771"/>
              <a:gd name="T1" fmla="*/ 2147483647 h 258"/>
              <a:gd name="T2" fmla="*/ 2147483647 w 771"/>
              <a:gd name="T3" fmla="*/ 0 h 258"/>
              <a:gd name="T4" fmla="*/ 2147483647 w 771"/>
              <a:gd name="T5" fmla="*/ 0 h 258"/>
              <a:gd name="T6" fmla="*/ 2147483647 w 771"/>
              <a:gd name="T7" fmla="*/ 2147483647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258"/>
              <a:gd name="T14" fmla="*/ 771 w 771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258">
                <a:moveTo>
                  <a:pt x="0" y="258"/>
                </a:moveTo>
                <a:lnTo>
                  <a:pt x="116" y="0"/>
                </a:lnTo>
                <a:lnTo>
                  <a:pt x="660" y="0"/>
                </a:lnTo>
                <a:lnTo>
                  <a:pt x="771" y="258"/>
                </a:lnTo>
              </a:path>
            </a:pathLst>
          </a:custGeom>
          <a:solidFill>
            <a:srgbClr val="EAEAE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3110" name="Text Box 6"/>
          <p:cNvSpPr txBox="1">
            <a:spLocks noChangeArrowheads="1"/>
          </p:cNvSpPr>
          <p:nvPr/>
        </p:nvSpPr>
        <p:spPr bwMode="auto">
          <a:xfrm>
            <a:off x="1868488" y="136525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1200">
                <a:solidFill>
                  <a:schemeClr val="tx2"/>
                </a:solidFill>
              </a:rPr>
              <a:t>Security</a:t>
            </a:r>
          </a:p>
        </p:txBody>
      </p:sp>
      <p:sp>
        <p:nvSpPr>
          <p:cNvPr id="2223111" name="Freeform 7"/>
          <p:cNvSpPr>
            <a:spLocks/>
          </p:cNvSpPr>
          <p:nvPr/>
        </p:nvSpPr>
        <p:spPr bwMode="auto">
          <a:xfrm>
            <a:off x="2936875" y="1343025"/>
            <a:ext cx="1223963" cy="409575"/>
          </a:xfrm>
          <a:custGeom>
            <a:avLst/>
            <a:gdLst>
              <a:gd name="T0" fmla="*/ 0 w 771"/>
              <a:gd name="T1" fmla="*/ 2147483647 h 258"/>
              <a:gd name="T2" fmla="*/ 2147483647 w 771"/>
              <a:gd name="T3" fmla="*/ 0 h 258"/>
              <a:gd name="T4" fmla="*/ 2147483647 w 771"/>
              <a:gd name="T5" fmla="*/ 0 h 258"/>
              <a:gd name="T6" fmla="*/ 2147483647 w 771"/>
              <a:gd name="T7" fmla="*/ 2147483647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258"/>
              <a:gd name="T14" fmla="*/ 771 w 771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258">
                <a:moveTo>
                  <a:pt x="0" y="258"/>
                </a:moveTo>
                <a:lnTo>
                  <a:pt x="116" y="0"/>
                </a:lnTo>
                <a:lnTo>
                  <a:pt x="660" y="0"/>
                </a:lnTo>
                <a:lnTo>
                  <a:pt x="771" y="258"/>
                </a:lnTo>
              </a:path>
            </a:pathLst>
          </a:custGeom>
          <a:solidFill>
            <a:srgbClr val="EAEAE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3112" name="Text Box 8"/>
          <p:cNvSpPr txBox="1">
            <a:spLocks noChangeArrowheads="1"/>
          </p:cNvSpPr>
          <p:nvPr/>
        </p:nvSpPr>
        <p:spPr bwMode="auto">
          <a:xfrm>
            <a:off x="3032125" y="1365250"/>
            <a:ext cx="1054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1200">
                <a:solidFill>
                  <a:schemeClr val="tx2"/>
                </a:solidFill>
              </a:rPr>
              <a:t>Performance</a:t>
            </a:r>
          </a:p>
        </p:txBody>
      </p:sp>
      <p:sp>
        <p:nvSpPr>
          <p:cNvPr id="2223113" name="Freeform 9"/>
          <p:cNvSpPr>
            <a:spLocks/>
          </p:cNvSpPr>
          <p:nvPr/>
        </p:nvSpPr>
        <p:spPr bwMode="auto">
          <a:xfrm>
            <a:off x="4244975" y="1343025"/>
            <a:ext cx="1223963" cy="409575"/>
          </a:xfrm>
          <a:custGeom>
            <a:avLst/>
            <a:gdLst>
              <a:gd name="T0" fmla="*/ 0 w 771"/>
              <a:gd name="T1" fmla="*/ 2147483647 h 258"/>
              <a:gd name="T2" fmla="*/ 2147483647 w 771"/>
              <a:gd name="T3" fmla="*/ 0 h 258"/>
              <a:gd name="T4" fmla="*/ 2147483647 w 771"/>
              <a:gd name="T5" fmla="*/ 0 h 258"/>
              <a:gd name="T6" fmla="*/ 2147483647 w 771"/>
              <a:gd name="T7" fmla="*/ 2147483647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258"/>
              <a:gd name="T14" fmla="*/ 771 w 771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258">
                <a:moveTo>
                  <a:pt x="0" y="258"/>
                </a:moveTo>
                <a:lnTo>
                  <a:pt x="116" y="0"/>
                </a:lnTo>
                <a:lnTo>
                  <a:pt x="660" y="0"/>
                </a:lnTo>
                <a:lnTo>
                  <a:pt x="771" y="258"/>
                </a:lnTo>
              </a:path>
            </a:pathLst>
          </a:custGeom>
          <a:solidFill>
            <a:srgbClr val="EAEAE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3114" name="Text Box 10"/>
          <p:cNvSpPr txBox="1">
            <a:spLocks noChangeArrowheads="1"/>
          </p:cNvSpPr>
          <p:nvPr/>
        </p:nvSpPr>
        <p:spPr bwMode="auto">
          <a:xfrm>
            <a:off x="4383088" y="1365250"/>
            <a:ext cx="9683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1200">
                <a:solidFill>
                  <a:schemeClr val="tx2"/>
                </a:solidFill>
              </a:rPr>
              <a:t>Technology</a:t>
            </a:r>
          </a:p>
        </p:txBody>
      </p:sp>
      <p:sp>
        <p:nvSpPr>
          <p:cNvPr id="2223115" name="Freeform 11"/>
          <p:cNvSpPr>
            <a:spLocks/>
          </p:cNvSpPr>
          <p:nvPr/>
        </p:nvSpPr>
        <p:spPr bwMode="auto">
          <a:xfrm>
            <a:off x="5554663" y="1343025"/>
            <a:ext cx="1223962" cy="409575"/>
          </a:xfrm>
          <a:custGeom>
            <a:avLst/>
            <a:gdLst>
              <a:gd name="T0" fmla="*/ 0 w 771"/>
              <a:gd name="T1" fmla="*/ 2147483647 h 258"/>
              <a:gd name="T2" fmla="*/ 2147483647 w 771"/>
              <a:gd name="T3" fmla="*/ 0 h 258"/>
              <a:gd name="T4" fmla="*/ 2147483647 w 771"/>
              <a:gd name="T5" fmla="*/ 0 h 258"/>
              <a:gd name="T6" fmla="*/ 2147483647 w 771"/>
              <a:gd name="T7" fmla="*/ 2147483647 h 258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258"/>
              <a:gd name="T14" fmla="*/ 771 w 771"/>
              <a:gd name="T15" fmla="*/ 258 h 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258">
                <a:moveTo>
                  <a:pt x="0" y="258"/>
                </a:moveTo>
                <a:lnTo>
                  <a:pt x="116" y="0"/>
                </a:lnTo>
                <a:lnTo>
                  <a:pt x="660" y="0"/>
                </a:lnTo>
                <a:lnTo>
                  <a:pt x="771" y="258"/>
                </a:lnTo>
              </a:path>
            </a:pathLst>
          </a:custGeom>
          <a:solidFill>
            <a:srgbClr val="EAEAE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3116" name="Text Box 12"/>
          <p:cNvSpPr txBox="1">
            <a:spLocks noChangeArrowheads="1"/>
          </p:cNvSpPr>
          <p:nvPr/>
        </p:nvSpPr>
        <p:spPr bwMode="auto">
          <a:xfrm>
            <a:off x="6005513" y="13652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12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2223117" name="Rectangle 13"/>
          <p:cNvSpPr>
            <a:spLocks noChangeArrowheads="1"/>
          </p:cNvSpPr>
          <p:nvPr/>
        </p:nvSpPr>
        <p:spPr bwMode="auto">
          <a:xfrm>
            <a:off x="3749675" y="5067300"/>
            <a:ext cx="742950" cy="41275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/>
          <a:p>
            <a:r>
              <a:rPr kumimoji="0" lang="en-US" sz="900">
                <a:solidFill>
                  <a:schemeClr val="tx2"/>
                </a:solidFill>
              </a:rPr>
              <a:t>scheduling</a:t>
            </a:r>
          </a:p>
        </p:txBody>
      </p:sp>
      <p:sp>
        <p:nvSpPr>
          <p:cNvPr id="2223118" name="Rectangle 14"/>
          <p:cNvSpPr>
            <a:spLocks noChangeArrowheads="1"/>
          </p:cNvSpPr>
          <p:nvPr/>
        </p:nvSpPr>
        <p:spPr bwMode="auto">
          <a:xfrm>
            <a:off x="5000625" y="5003800"/>
            <a:ext cx="601663" cy="708025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/>
          <a:lstStyle/>
          <a:p>
            <a:r>
              <a:rPr kumimoji="0" lang="en-US" sz="900">
                <a:solidFill>
                  <a:schemeClr val="tx2"/>
                </a:solidFill>
              </a:rPr>
              <a:t>predictions</a:t>
            </a:r>
          </a:p>
        </p:txBody>
      </p:sp>
      <p:sp>
        <p:nvSpPr>
          <p:cNvPr id="2223119" name="Rectangle 15"/>
          <p:cNvSpPr>
            <a:spLocks noChangeArrowheads="1"/>
          </p:cNvSpPr>
          <p:nvPr/>
        </p:nvSpPr>
        <p:spPr bwMode="auto">
          <a:xfrm>
            <a:off x="6743700" y="4327525"/>
            <a:ext cx="709613" cy="682625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  <a:alpha val="80000"/>
                </a:srgbClr>
              </a:gs>
              <a:gs pos="50000">
                <a:srgbClr val="DDDDDD">
                  <a:alpha val="60001"/>
                </a:srgbClr>
              </a:gs>
              <a:gs pos="100000">
                <a:srgbClr val="DDDDDD">
                  <a:gamma/>
                  <a:shade val="46275"/>
                  <a:invGamma/>
                  <a:alpha val="80000"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kumimoji="0" lang="en-US" sz="1000">
                <a:solidFill>
                  <a:schemeClr val="tx2"/>
                </a:solidFill>
                <a:latin typeface="Arial" pitchFamily="-106" charset="0"/>
                <a:ea typeface="+mn-ea"/>
                <a:cs typeface="+mn-cs"/>
              </a:rPr>
              <a:t>supplier</a:t>
            </a:r>
          </a:p>
          <a:p>
            <a:pPr>
              <a:defRPr/>
            </a:pPr>
            <a:r>
              <a:rPr kumimoji="0" lang="en-US" sz="1000">
                <a:solidFill>
                  <a:schemeClr val="tx2"/>
                </a:solidFill>
                <a:latin typeface="Arial" pitchFamily="-106" charset="0"/>
                <a:ea typeface="+mn-ea"/>
                <a:cs typeface="+mn-cs"/>
              </a:rPr>
              <a:t>inventory</a:t>
            </a:r>
          </a:p>
        </p:txBody>
      </p:sp>
      <p:sp>
        <p:nvSpPr>
          <p:cNvPr id="2223120" name="Rectangle 16"/>
          <p:cNvSpPr>
            <a:spLocks noChangeArrowheads="1"/>
          </p:cNvSpPr>
          <p:nvPr/>
        </p:nvSpPr>
        <p:spPr bwMode="auto">
          <a:xfrm>
            <a:off x="2290763" y="4460875"/>
            <a:ext cx="709612" cy="682625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  <a:alpha val="80000"/>
                </a:srgbClr>
              </a:gs>
              <a:gs pos="50000">
                <a:srgbClr val="DDDDDD">
                  <a:alpha val="60001"/>
                </a:srgbClr>
              </a:gs>
              <a:gs pos="100000">
                <a:srgbClr val="DDDDDD">
                  <a:gamma/>
                  <a:shade val="46275"/>
                  <a:invGamma/>
                  <a:alpha val="80000"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kumimoji="0" lang="en-US" sz="1000">
                <a:solidFill>
                  <a:schemeClr val="tx2"/>
                </a:solidFill>
                <a:latin typeface="Arial" pitchFamily="-106" charset="0"/>
                <a:ea typeface="+mn-ea"/>
                <a:cs typeface="+mn-cs"/>
              </a:rPr>
              <a:t>deliveries</a:t>
            </a:r>
          </a:p>
        </p:txBody>
      </p:sp>
      <p:pic>
        <p:nvPicPr>
          <p:cNvPr id="2223121" name="Picture 17" descr="MCj023737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868863"/>
            <a:ext cx="584200" cy="66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3122" name="Picture 18" descr="MCj023353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4341813"/>
            <a:ext cx="539750" cy="57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3123" name="Picture 19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5462588"/>
            <a:ext cx="506412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3124" name="Oval 20"/>
          <p:cNvSpPr>
            <a:spLocks noChangeArrowheads="1"/>
          </p:cNvSpPr>
          <p:nvPr/>
        </p:nvSpPr>
        <p:spPr bwMode="auto">
          <a:xfrm>
            <a:off x="4510088" y="1827213"/>
            <a:ext cx="209550" cy="209550"/>
          </a:xfrm>
          <a:prstGeom prst="ellipse">
            <a:avLst/>
          </a:prstGeom>
          <a:solidFill>
            <a:srgbClr val="33CC33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3125" name="AutoShape 21"/>
          <p:cNvCxnSpPr>
            <a:cxnSpLocks noChangeShapeType="1"/>
            <a:stCxn id="2223124" idx="6"/>
          </p:cNvCxnSpPr>
          <p:nvPr/>
        </p:nvCxnSpPr>
        <p:spPr bwMode="auto">
          <a:xfrm>
            <a:off x="4735513" y="1931988"/>
            <a:ext cx="3284537" cy="2409825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26" name="AutoShape 22"/>
          <p:cNvCxnSpPr>
            <a:cxnSpLocks noChangeShapeType="1"/>
            <a:stCxn id="2223124" idx="2"/>
          </p:cNvCxnSpPr>
          <p:nvPr/>
        </p:nvCxnSpPr>
        <p:spPr bwMode="auto">
          <a:xfrm rot="10800000" flipV="1">
            <a:off x="654050" y="1931988"/>
            <a:ext cx="3840163" cy="2936875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27" name="Oval 23"/>
          <p:cNvSpPr>
            <a:spLocks noChangeArrowheads="1"/>
          </p:cNvSpPr>
          <p:nvPr/>
        </p:nvSpPr>
        <p:spPr bwMode="auto">
          <a:xfrm>
            <a:off x="4583113" y="2292350"/>
            <a:ext cx="98425" cy="9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3128" name="AutoShape 24"/>
          <p:cNvCxnSpPr>
            <a:cxnSpLocks noChangeShapeType="1"/>
            <a:stCxn id="2223127" idx="0"/>
            <a:endCxn id="2223124" idx="4"/>
          </p:cNvCxnSpPr>
          <p:nvPr/>
        </p:nvCxnSpPr>
        <p:spPr bwMode="auto">
          <a:xfrm flipH="1" flipV="1">
            <a:off x="4614863" y="2052638"/>
            <a:ext cx="17462" cy="239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29" name="Oval 25"/>
          <p:cNvSpPr>
            <a:spLocks noChangeArrowheads="1"/>
          </p:cNvSpPr>
          <p:nvPr/>
        </p:nvSpPr>
        <p:spPr bwMode="auto">
          <a:xfrm>
            <a:off x="4495800" y="2919413"/>
            <a:ext cx="209550" cy="20955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3130" name="Oval 26"/>
          <p:cNvSpPr>
            <a:spLocks noChangeArrowheads="1"/>
          </p:cNvSpPr>
          <p:nvPr/>
        </p:nvSpPr>
        <p:spPr bwMode="auto">
          <a:xfrm>
            <a:off x="5638800" y="2895600"/>
            <a:ext cx="209550" cy="20955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3131" name="AutoShape 27"/>
          <p:cNvCxnSpPr>
            <a:cxnSpLocks noChangeShapeType="1"/>
            <a:endCxn id="2223127" idx="2"/>
          </p:cNvCxnSpPr>
          <p:nvPr/>
        </p:nvCxnSpPr>
        <p:spPr bwMode="auto">
          <a:xfrm flipV="1">
            <a:off x="2605088" y="2341563"/>
            <a:ext cx="1978025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2" name="AutoShape 28"/>
          <p:cNvCxnSpPr>
            <a:cxnSpLocks noChangeShapeType="1"/>
            <a:stCxn id="2223129" idx="0"/>
            <a:endCxn id="2223127" idx="4"/>
          </p:cNvCxnSpPr>
          <p:nvPr/>
        </p:nvCxnSpPr>
        <p:spPr bwMode="auto">
          <a:xfrm flipV="1">
            <a:off x="4600575" y="2390775"/>
            <a:ext cx="31750" cy="528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3" name="AutoShape 29"/>
          <p:cNvCxnSpPr>
            <a:cxnSpLocks noChangeShapeType="1"/>
            <a:stCxn id="2223130" idx="1"/>
            <a:endCxn id="2223127" idx="6"/>
          </p:cNvCxnSpPr>
          <p:nvPr/>
        </p:nvCxnSpPr>
        <p:spPr bwMode="auto">
          <a:xfrm flipH="1" flipV="1">
            <a:off x="4681538" y="2341563"/>
            <a:ext cx="987425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4" name="AutoShape 30"/>
          <p:cNvCxnSpPr>
            <a:cxnSpLocks noChangeShapeType="1"/>
            <a:stCxn id="2223130" idx="6"/>
          </p:cNvCxnSpPr>
          <p:nvPr/>
        </p:nvCxnSpPr>
        <p:spPr bwMode="auto">
          <a:xfrm>
            <a:off x="5848350" y="3000375"/>
            <a:ext cx="2171700" cy="1341438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5" name="AutoShape 31"/>
          <p:cNvCxnSpPr>
            <a:cxnSpLocks noChangeShapeType="1"/>
            <a:stCxn id="2223130" idx="5"/>
          </p:cNvCxnSpPr>
          <p:nvPr/>
        </p:nvCxnSpPr>
        <p:spPr bwMode="auto">
          <a:xfrm rot="16200000" flipH="1">
            <a:off x="5832475" y="3060701"/>
            <a:ext cx="1252537" cy="1281112"/>
          </a:xfrm>
          <a:prstGeom prst="curvedConnector3">
            <a:avLst>
              <a:gd name="adj1" fmla="val 51204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6" name="AutoShape 32"/>
          <p:cNvCxnSpPr>
            <a:cxnSpLocks noChangeShapeType="1"/>
            <a:stCxn id="2223129" idx="6"/>
          </p:cNvCxnSpPr>
          <p:nvPr/>
        </p:nvCxnSpPr>
        <p:spPr bwMode="auto">
          <a:xfrm>
            <a:off x="4705350" y="3024188"/>
            <a:ext cx="2038350" cy="1644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7" name="AutoShape 33"/>
          <p:cNvCxnSpPr>
            <a:cxnSpLocks noChangeShapeType="1"/>
            <a:stCxn id="2223129" idx="2"/>
          </p:cNvCxnSpPr>
          <p:nvPr/>
        </p:nvCxnSpPr>
        <p:spPr bwMode="auto">
          <a:xfrm rot="10800000" flipV="1">
            <a:off x="2646363" y="3024188"/>
            <a:ext cx="1849437" cy="1436687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8" name="AutoShape 34"/>
          <p:cNvCxnSpPr>
            <a:cxnSpLocks noChangeShapeType="1"/>
          </p:cNvCxnSpPr>
          <p:nvPr/>
        </p:nvCxnSpPr>
        <p:spPr bwMode="auto">
          <a:xfrm rot="16200000" flipH="1">
            <a:off x="1956595" y="3771106"/>
            <a:ext cx="1338262" cy="41275"/>
          </a:xfrm>
          <a:prstGeom prst="curved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9" name="AutoShape 35"/>
          <p:cNvCxnSpPr>
            <a:cxnSpLocks noChangeShapeType="1"/>
          </p:cNvCxnSpPr>
          <p:nvPr/>
        </p:nvCxnSpPr>
        <p:spPr bwMode="auto">
          <a:xfrm rot="10800000" flipV="1">
            <a:off x="1658938" y="3057525"/>
            <a:ext cx="855662" cy="1601788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0" name="AutoShape 36"/>
          <p:cNvCxnSpPr>
            <a:cxnSpLocks noChangeShapeType="1"/>
            <a:stCxn id="2223118" idx="3"/>
          </p:cNvCxnSpPr>
          <p:nvPr/>
        </p:nvCxnSpPr>
        <p:spPr bwMode="auto">
          <a:xfrm flipV="1">
            <a:off x="5618163" y="5010150"/>
            <a:ext cx="1481137" cy="3476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1" name="AutoShape 37"/>
          <p:cNvCxnSpPr>
            <a:cxnSpLocks noChangeShapeType="1"/>
            <a:stCxn id="2223118" idx="1"/>
            <a:endCxn id="2223117" idx="3"/>
          </p:cNvCxnSpPr>
          <p:nvPr/>
        </p:nvCxnSpPr>
        <p:spPr bwMode="auto">
          <a:xfrm rot="10800000">
            <a:off x="4508500" y="5273675"/>
            <a:ext cx="476250" cy="841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2" name="AutoShape 38"/>
          <p:cNvCxnSpPr>
            <a:cxnSpLocks noChangeShapeType="1"/>
            <a:stCxn id="2223117" idx="1"/>
          </p:cNvCxnSpPr>
          <p:nvPr/>
        </p:nvCxnSpPr>
        <p:spPr bwMode="auto">
          <a:xfrm rot="10800000">
            <a:off x="3000375" y="4802188"/>
            <a:ext cx="733425" cy="471487"/>
          </a:xfrm>
          <a:prstGeom prst="bentConnector3">
            <a:avLst>
              <a:gd name="adj1" fmla="val 4891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3" name="AutoShape 39"/>
          <p:cNvCxnSpPr>
            <a:cxnSpLocks noChangeShapeType="1"/>
          </p:cNvCxnSpPr>
          <p:nvPr/>
        </p:nvCxnSpPr>
        <p:spPr bwMode="auto">
          <a:xfrm rot="16200000" flipH="1">
            <a:off x="2523332" y="5266531"/>
            <a:ext cx="319088" cy="73025"/>
          </a:xfrm>
          <a:prstGeom prst="bentConnector3">
            <a:avLst>
              <a:gd name="adj1" fmla="val 4975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4" name="AutoShape 40"/>
          <p:cNvCxnSpPr>
            <a:cxnSpLocks noChangeShapeType="1"/>
          </p:cNvCxnSpPr>
          <p:nvPr/>
        </p:nvCxnSpPr>
        <p:spPr bwMode="auto">
          <a:xfrm rot="10800000" flipV="1">
            <a:off x="2065338" y="4802188"/>
            <a:ext cx="225425" cy="158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5" name="AutoShape 41"/>
          <p:cNvCxnSpPr>
            <a:cxnSpLocks noChangeShapeType="1"/>
          </p:cNvCxnSpPr>
          <p:nvPr/>
        </p:nvCxnSpPr>
        <p:spPr bwMode="auto">
          <a:xfrm rot="10800000" flipV="1">
            <a:off x="7453313" y="4630738"/>
            <a:ext cx="296862" cy="38100"/>
          </a:xfrm>
          <a:prstGeom prst="bentConnector3">
            <a:avLst>
              <a:gd name="adj1" fmla="val 502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23146" name="Picture 42" descr="MCj023354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4659313"/>
            <a:ext cx="812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3147" name="AutoShape 43"/>
          <p:cNvSpPr>
            <a:spLocks noChangeArrowheads="1"/>
          </p:cNvSpPr>
          <p:nvPr/>
        </p:nvSpPr>
        <p:spPr bwMode="auto">
          <a:xfrm>
            <a:off x="2057400" y="762000"/>
            <a:ext cx="2890838" cy="511175"/>
          </a:xfrm>
          <a:prstGeom prst="wedgeRectCallout">
            <a:avLst>
              <a:gd name="adj1" fmla="val 34019"/>
              <a:gd name="adj2" fmla="val 165838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>
                <a:solidFill>
                  <a:schemeClr val="tx2"/>
                </a:solidFill>
              </a:rPr>
              <a:t>2a: Goal - Factories supplied just in time from supplier warehouses</a:t>
            </a:r>
          </a:p>
        </p:txBody>
      </p:sp>
      <p:sp>
        <p:nvSpPr>
          <p:cNvPr id="2223148" name="AutoShape 44"/>
          <p:cNvSpPr>
            <a:spLocks noChangeArrowheads="1"/>
          </p:cNvSpPr>
          <p:nvPr/>
        </p:nvSpPr>
        <p:spPr bwMode="auto">
          <a:xfrm>
            <a:off x="4953000" y="1793875"/>
            <a:ext cx="3962400" cy="492125"/>
          </a:xfrm>
          <a:prstGeom prst="wedgeRectCallout">
            <a:avLst>
              <a:gd name="adj1" fmla="val -57491"/>
              <a:gd name="adj2" fmla="val 36773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>
                <a:solidFill>
                  <a:schemeClr val="tx2"/>
                </a:solidFill>
              </a:rPr>
              <a:t>3: Refinement to sub-goals + domain properties on sub-domains</a:t>
            </a:r>
          </a:p>
        </p:txBody>
      </p:sp>
      <p:sp>
        <p:nvSpPr>
          <p:cNvPr id="2223149" name="Oval 45"/>
          <p:cNvSpPr>
            <a:spLocks noChangeArrowheads="1"/>
          </p:cNvSpPr>
          <p:nvPr/>
        </p:nvSpPr>
        <p:spPr bwMode="auto">
          <a:xfrm>
            <a:off x="4608513" y="3881438"/>
            <a:ext cx="98425" cy="9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3150" name="AutoShape 46"/>
          <p:cNvCxnSpPr>
            <a:cxnSpLocks noChangeShapeType="1"/>
            <a:stCxn id="2223149" idx="0"/>
            <a:endCxn id="2223129" idx="4"/>
          </p:cNvCxnSpPr>
          <p:nvPr/>
        </p:nvCxnSpPr>
        <p:spPr bwMode="auto">
          <a:xfrm flipH="1" flipV="1">
            <a:off x="4600575" y="3128963"/>
            <a:ext cx="5715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51" name="Oval 47"/>
          <p:cNvSpPr>
            <a:spLocks noChangeArrowheads="1"/>
          </p:cNvSpPr>
          <p:nvPr/>
        </p:nvSpPr>
        <p:spPr bwMode="auto">
          <a:xfrm>
            <a:off x="4029075" y="4513263"/>
            <a:ext cx="209550" cy="20955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3152" name="Oval 48"/>
          <p:cNvSpPr>
            <a:spLocks noChangeArrowheads="1"/>
          </p:cNvSpPr>
          <p:nvPr/>
        </p:nvSpPr>
        <p:spPr bwMode="auto">
          <a:xfrm>
            <a:off x="5137150" y="4514850"/>
            <a:ext cx="209550" cy="20955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3153" name="AutoShape 49"/>
          <p:cNvCxnSpPr>
            <a:cxnSpLocks noChangeShapeType="1"/>
            <a:stCxn id="2223151" idx="0"/>
            <a:endCxn id="2223149" idx="2"/>
          </p:cNvCxnSpPr>
          <p:nvPr/>
        </p:nvCxnSpPr>
        <p:spPr bwMode="auto">
          <a:xfrm flipV="1">
            <a:off x="4133850" y="3930650"/>
            <a:ext cx="474663" cy="582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54" name="AutoShape 50"/>
          <p:cNvCxnSpPr>
            <a:cxnSpLocks noChangeShapeType="1"/>
            <a:stCxn id="2223152" idx="1"/>
            <a:endCxn id="2223149" idx="6"/>
          </p:cNvCxnSpPr>
          <p:nvPr/>
        </p:nvCxnSpPr>
        <p:spPr bwMode="auto">
          <a:xfrm flipH="1" flipV="1">
            <a:off x="4706938" y="3930650"/>
            <a:ext cx="460375" cy="614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55" name="AutoShape 51"/>
          <p:cNvCxnSpPr>
            <a:cxnSpLocks noChangeShapeType="1"/>
            <a:stCxn id="2223152" idx="6"/>
            <a:endCxn id="2223118" idx="3"/>
          </p:cNvCxnSpPr>
          <p:nvPr/>
        </p:nvCxnSpPr>
        <p:spPr bwMode="auto">
          <a:xfrm>
            <a:off x="5346700" y="4619625"/>
            <a:ext cx="271463" cy="738188"/>
          </a:xfrm>
          <a:prstGeom prst="curvedConnector3">
            <a:avLst>
              <a:gd name="adj1" fmla="val 177778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56" name="AutoShape 52"/>
          <p:cNvCxnSpPr>
            <a:cxnSpLocks noChangeShapeType="1"/>
            <a:stCxn id="2223152" idx="2"/>
            <a:endCxn id="2223118" idx="1"/>
          </p:cNvCxnSpPr>
          <p:nvPr/>
        </p:nvCxnSpPr>
        <p:spPr bwMode="auto">
          <a:xfrm rot="10800000" flipV="1">
            <a:off x="4984750" y="4619625"/>
            <a:ext cx="152400" cy="738188"/>
          </a:xfrm>
          <a:prstGeom prst="curvedConnector3">
            <a:avLst>
              <a:gd name="adj1" fmla="val 239583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57" name="AutoShape 53"/>
          <p:cNvCxnSpPr>
            <a:cxnSpLocks noChangeShapeType="1"/>
            <a:stCxn id="2223151" idx="6"/>
            <a:endCxn id="2223117" idx="3"/>
          </p:cNvCxnSpPr>
          <p:nvPr/>
        </p:nvCxnSpPr>
        <p:spPr bwMode="auto">
          <a:xfrm>
            <a:off x="4238625" y="4618038"/>
            <a:ext cx="269875" cy="655637"/>
          </a:xfrm>
          <a:prstGeom prst="curvedConnector3">
            <a:avLst>
              <a:gd name="adj1" fmla="val 178824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58" name="AutoShape 54"/>
          <p:cNvCxnSpPr>
            <a:cxnSpLocks noChangeShapeType="1"/>
            <a:stCxn id="2223151" idx="2"/>
            <a:endCxn id="2223117" idx="1"/>
          </p:cNvCxnSpPr>
          <p:nvPr/>
        </p:nvCxnSpPr>
        <p:spPr bwMode="auto">
          <a:xfrm rot="10800000" flipV="1">
            <a:off x="3733800" y="4618038"/>
            <a:ext cx="295275" cy="655637"/>
          </a:xfrm>
          <a:prstGeom prst="curvedConnector3">
            <a:avLst>
              <a:gd name="adj1" fmla="val 172042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59" name="AutoShape 55"/>
          <p:cNvSpPr>
            <a:spLocks noChangeArrowheads="1"/>
          </p:cNvSpPr>
          <p:nvPr/>
        </p:nvSpPr>
        <p:spPr bwMode="auto">
          <a:xfrm>
            <a:off x="4911725" y="5954713"/>
            <a:ext cx="3470275" cy="741362"/>
          </a:xfrm>
          <a:prstGeom prst="wedgeRectCallout">
            <a:avLst>
              <a:gd name="adj1" fmla="val -21181"/>
              <a:gd name="adj2" fmla="val -86403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>
                <a:solidFill>
                  <a:schemeClr val="tx2"/>
                </a:solidFill>
              </a:rPr>
              <a:t>5: Applications, Components, Connectors</a:t>
            </a:r>
          </a:p>
          <a:p>
            <a:pPr algn="l"/>
            <a:r>
              <a:rPr kumimoji="0" lang="en-US">
                <a:solidFill>
                  <a:schemeClr val="tx2"/>
                </a:solidFill>
              </a:rPr>
              <a:t>– required or given properties for each</a:t>
            </a:r>
          </a:p>
          <a:p>
            <a:pPr algn="l"/>
            <a:r>
              <a:rPr kumimoji="0" lang="en-US">
                <a:solidFill>
                  <a:schemeClr val="tx2"/>
                </a:solidFill>
              </a:rPr>
              <a:t>–</a:t>
            </a:r>
            <a:r>
              <a:rPr kumimoji="0" lang="en-US"/>
              <a:t> </a:t>
            </a:r>
            <a:r>
              <a:rPr kumimoji="0" lang="en-US">
                <a:solidFill>
                  <a:schemeClr val="tx2"/>
                </a:solidFill>
              </a:rPr>
              <a:t>end-to-end satisfaction of goals</a:t>
            </a:r>
          </a:p>
        </p:txBody>
      </p:sp>
      <p:sp>
        <p:nvSpPr>
          <p:cNvPr id="2223160" name="AutoShape 56"/>
          <p:cNvSpPr>
            <a:spLocks noChangeArrowheads="1"/>
          </p:cNvSpPr>
          <p:nvPr/>
        </p:nvSpPr>
        <p:spPr bwMode="auto">
          <a:xfrm>
            <a:off x="838200" y="6116638"/>
            <a:ext cx="2743200" cy="741362"/>
          </a:xfrm>
          <a:prstGeom prst="wedgeRectCallout">
            <a:avLst>
              <a:gd name="adj1" fmla="val 44907"/>
              <a:gd name="adj2" fmla="val -93468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>
                <a:solidFill>
                  <a:schemeClr val="tx2"/>
                </a:solidFill>
              </a:rPr>
              <a:t>6: Goals and Domain Model are refined in parallel, to  granular goals and components</a:t>
            </a:r>
          </a:p>
        </p:txBody>
      </p:sp>
      <p:cxnSp>
        <p:nvCxnSpPr>
          <p:cNvPr id="2223161" name="AutoShape 57"/>
          <p:cNvCxnSpPr>
            <a:cxnSpLocks noChangeShapeType="1"/>
          </p:cNvCxnSpPr>
          <p:nvPr/>
        </p:nvCxnSpPr>
        <p:spPr bwMode="auto">
          <a:xfrm rot="10800000" flipV="1">
            <a:off x="654050" y="3057525"/>
            <a:ext cx="1860550" cy="1811338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62" name="AutoShape 58"/>
          <p:cNvSpPr>
            <a:spLocks noChangeArrowheads="1"/>
          </p:cNvSpPr>
          <p:nvPr/>
        </p:nvSpPr>
        <p:spPr bwMode="auto">
          <a:xfrm>
            <a:off x="98425" y="1978025"/>
            <a:ext cx="1984375" cy="993775"/>
          </a:xfrm>
          <a:prstGeom prst="wedgeRectCallout">
            <a:avLst>
              <a:gd name="adj1" fmla="val -13199"/>
              <a:gd name="adj2" fmla="val 2145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>
                <a:solidFill>
                  <a:schemeClr val="tx2"/>
                </a:solidFill>
              </a:rPr>
              <a:t>1: Problem Domain – factories, supplies, warehouses, partners, existing systems</a:t>
            </a:r>
          </a:p>
        </p:txBody>
      </p:sp>
      <p:cxnSp>
        <p:nvCxnSpPr>
          <p:cNvPr id="2223163" name="AutoShape 59"/>
          <p:cNvCxnSpPr>
            <a:cxnSpLocks noChangeShapeType="1"/>
            <a:stCxn id="2223129" idx="2"/>
          </p:cNvCxnSpPr>
          <p:nvPr/>
        </p:nvCxnSpPr>
        <p:spPr bwMode="auto">
          <a:xfrm rot="10800000" flipV="1">
            <a:off x="3790950" y="3024188"/>
            <a:ext cx="704850" cy="1228725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64" name="AutoShape 60"/>
          <p:cNvSpPr>
            <a:spLocks noChangeArrowheads="1"/>
          </p:cNvSpPr>
          <p:nvPr/>
        </p:nvSpPr>
        <p:spPr bwMode="auto">
          <a:xfrm>
            <a:off x="6019800" y="533400"/>
            <a:ext cx="3059113" cy="628650"/>
          </a:xfrm>
          <a:prstGeom prst="wedgeRectCallout">
            <a:avLst>
              <a:gd name="adj1" fmla="val -41903"/>
              <a:gd name="adj2" fmla="val 93181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>
                <a:solidFill>
                  <a:schemeClr val="tx2"/>
                </a:solidFill>
              </a:rPr>
              <a:t>7: Multiple concerns: functionality, security, performance, technology…</a:t>
            </a:r>
          </a:p>
        </p:txBody>
      </p:sp>
      <p:sp>
        <p:nvSpPr>
          <p:cNvPr id="27713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Goals on the Problem Domain</a:t>
            </a:r>
          </a:p>
        </p:txBody>
      </p:sp>
      <p:cxnSp>
        <p:nvCxnSpPr>
          <p:cNvPr id="2223166" name="AutoShape 62"/>
          <p:cNvCxnSpPr>
            <a:cxnSpLocks noChangeShapeType="1"/>
          </p:cNvCxnSpPr>
          <p:nvPr/>
        </p:nvCxnSpPr>
        <p:spPr bwMode="auto">
          <a:xfrm rot="10800000" flipV="1">
            <a:off x="946150" y="4803775"/>
            <a:ext cx="306388" cy="400050"/>
          </a:xfrm>
          <a:prstGeom prst="bentConnector3">
            <a:avLst>
              <a:gd name="adj1" fmla="val 4974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67" name="AutoShape 63"/>
          <p:cNvSpPr>
            <a:spLocks noChangeArrowheads="1"/>
          </p:cNvSpPr>
          <p:nvPr/>
        </p:nvSpPr>
        <p:spPr bwMode="auto">
          <a:xfrm>
            <a:off x="6019800" y="3429000"/>
            <a:ext cx="3124200" cy="588963"/>
          </a:xfrm>
          <a:prstGeom prst="wedgeRectCallout">
            <a:avLst>
              <a:gd name="adj1" fmla="val -62292"/>
              <a:gd name="adj2" fmla="val 2870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>
                <a:solidFill>
                  <a:schemeClr val="tx2"/>
                </a:solidFill>
              </a:rPr>
              <a:t>4b: Scope of sub-goals get narrower.</a:t>
            </a:r>
          </a:p>
          <a:p>
            <a:pPr algn="l"/>
            <a:r>
              <a:rPr kumimoji="0" lang="en-US">
                <a:solidFill>
                  <a:schemeClr val="tx2"/>
                </a:solidFill>
              </a:rPr>
              <a:t>Some assigned to components.</a:t>
            </a:r>
          </a:p>
        </p:txBody>
      </p:sp>
      <p:sp>
        <p:nvSpPr>
          <p:cNvPr id="2223168" name="AutoShape 64"/>
          <p:cNvSpPr>
            <a:spLocks noChangeArrowheads="1"/>
          </p:cNvSpPr>
          <p:nvPr/>
        </p:nvSpPr>
        <p:spPr bwMode="auto">
          <a:xfrm>
            <a:off x="4648200" y="2438400"/>
            <a:ext cx="4495800" cy="304800"/>
          </a:xfrm>
          <a:prstGeom prst="wedgeRectCallout">
            <a:avLst>
              <a:gd name="adj1" fmla="val -48940"/>
              <a:gd name="adj2" fmla="val 12448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>
                <a:solidFill>
                  <a:schemeClr val="tx2"/>
                </a:solidFill>
              </a:rPr>
              <a:t>3b: predict production load, optimize supply schedule</a:t>
            </a:r>
          </a:p>
        </p:txBody>
      </p:sp>
      <p:sp>
        <p:nvSpPr>
          <p:cNvPr id="2223169" name="AutoShape 65"/>
          <p:cNvSpPr>
            <a:spLocks noChangeArrowheads="1"/>
          </p:cNvSpPr>
          <p:nvPr/>
        </p:nvSpPr>
        <p:spPr bwMode="auto">
          <a:xfrm>
            <a:off x="6096000" y="2971800"/>
            <a:ext cx="1828800" cy="304800"/>
          </a:xfrm>
          <a:prstGeom prst="wedgeRectCallout">
            <a:avLst>
              <a:gd name="adj1" fmla="val -63630"/>
              <a:gd name="adj2" fmla="val -2135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>
                <a:solidFill>
                  <a:schemeClr val="tx2"/>
                </a:solidFill>
              </a:rPr>
              <a:t>3a: track inventories</a:t>
            </a:r>
          </a:p>
        </p:txBody>
      </p:sp>
      <p:sp>
        <p:nvSpPr>
          <p:cNvPr id="2223170" name="Rectangle 66"/>
          <p:cNvSpPr>
            <a:spLocks noChangeArrowheads="1"/>
          </p:cNvSpPr>
          <p:nvPr/>
        </p:nvSpPr>
        <p:spPr bwMode="auto">
          <a:xfrm>
            <a:off x="2362200" y="2971800"/>
            <a:ext cx="381000" cy="1524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3171" name="AutoShape 67"/>
          <p:cNvSpPr>
            <a:spLocks noChangeArrowheads="1"/>
          </p:cNvSpPr>
          <p:nvPr/>
        </p:nvSpPr>
        <p:spPr bwMode="auto">
          <a:xfrm>
            <a:off x="2514600" y="2209800"/>
            <a:ext cx="1828800" cy="533400"/>
          </a:xfrm>
          <a:prstGeom prst="wedgeRectCallout">
            <a:avLst>
              <a:gd name="adj1" fmla="val -42481"/>
              <a:gd name="adj2" fmla="val 10260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>
                <a:solidFill>
                  <a:schemeClr val="tx2"/>
                </a:solidFill>
              </a:rPr>
              <a:t>3c: delivery: facts about a sub-domain</a:t>
            </a:r>
          </a:p>
        </p:txBody>
      </p:sp>
      <p:sp>
        <p:nvSpPr>
          <p:cNvPr id="69" name="AutoShape 43"/>
          <p:cNvSpPr>
            <a:spLocks noChangeArrowheads="1"/>
          </p:cNvSpPr>
          <p:nvPr/>
        </p:nvSpPr>
        <p:spPr bwMode="auto">
          <a:xfrm>
            <a:off x="7162800" y="5334000"/>
            <a:ext cx="1905000" cy="511175"/>
          </a:xfrm>
          <a:prstGeom prst="wedgeRectCallout">
            <a:avLst>
              <a:gd name="adj1" fmla="val -11866"/>
              <a:gd name="adj2" fmla="val -121676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>
                <a:solidFill>
                  <a:schemeClr val="tx2"/>
                </a:solidFill>
              </a:rPr>
              <a:t>2b: Model of problem domain starts here</a:t>
            </a:r>
          </a:p>
        </p:txBody>
      </p:sp>
      <p:sp>
        <p:nvSpPr>
          <p:cNvPr id="71" name="AutoShape 63"/>
          <p:cNvSpPr>
            <a:spLocks noChangeArrowheads="1"/>
          </p:cNvSpPr>
          <p:nvPr/>
        </p:nvSpPr>
        <p:spPr bwMode="auto">
          <a:xfrm>
            <a:off x="1600200" y="3505200"/>
            <a:ext cx="2895600" cy="588963"/>
          </a:xfrm>
          <a:prstGeom prst="wedgeRectCallout">
            <a:avLst>
              <a:gd name="adj1" fmla="val -33218"/>
              <a:gd name="adj2" fmla="val 11592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>
                <a:solidFill>
                  <a:schemeClr val="tx2"/>
                </a:solidFill>
              </a:rPr>
              <a:t>4a: Model of solution and problem components grow together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2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2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2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2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2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2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2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2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2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2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2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2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22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2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2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2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2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2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22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2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2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22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2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2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2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22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22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2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22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22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22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22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22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22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22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22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22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22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222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22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22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22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22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22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22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22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22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22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22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22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222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222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222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22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222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22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22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22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22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22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222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22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222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106" grpId="0" animBg="1"/>
      <p:bldP spid="2223107" grpId="0" animBg="1"/>
      <p:bldP spid="2223108" grpId="0"/>
      <p:bldP spid="2223109" grpId="0" animBg="1"/>
      <p:bldP spid="2223110" grpId="0"/>
      <p:bldP spid="2223111" grpId="0" animBg="1"/>
      <p:bldP spid="2223112" grpId="0"/>
      <p:bldP spid="2223113" grpId="0" animBg="1"/>
      <p:bldP spid="2223114" grpId="0"/>
      <p:bldP spid="2223115" grpId="0" animBg="1"/>
      <p:bldP spid="2223116" grpId="0"/>
      <p:bldP spid="2223117" grpId="0" animBg="1"/>
      <p:bldP spid="2223118" grpId="0" animBg="1"/>
      <p:bldP spid="2223124" grpId="0" animBg="1"/>
      <p:bldP spid="2223127" grpId="0" animBg="1"/>
      <p:bldP spid="2223129" grpId="0" animBg="1"/>
      <p:bldP spid="2223130" grpId="0" animBg="1"/>
      <p:bldP spid="2223147" grpId="0" animBg="1"/>
      <p:bldP spid="2223148" grpId="0" animBg="1"/>
      <p:bldP spid="2223149" grpId="0" animBg="1"/>
      <p:bldP spid="2223151" grpId="0" animBg="1"/>
      <p:bldP spid="2223152" grpId="0" animBg="1"/>
      <p:bldP spid="2223159" grpId="0" animBg="1"/>
      <p:bldP spid="2223160" grpId="0" animBg="1"/>
      <p:bldP spid="2223162" grpId="0" animBg="1"/>
      <p:bldP spid="2223164" grpId="0" animBg="1"/>
      <p:bldP spid="2223167" grpId="0" animBg="1"/>
      <p:bldP spid="2223168" grpId="0" animBg="1"/>
      <p:bldP spid="2223169" grpId="0" animBg="1"/>
      <p:bldP spid="2223170" grpId="0" animBg="1"/>
      <p:bldP spid="2223171" grpId="0" animBg="1"/>
      <p:bldP spid="69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3D3A36-0515-134D-B5C9-1C2AD8224458}" type="slidenum">
              <a:rPr kumimoji="0" lang="en-US">
                <a:latin typeface="Verdana" charset="0"/>
              </a:rPr>
              <a:pPr/>
              <a:t>11</a:t>
            </a:fld>
            <a:endParaRPr kumimoji="0" lang="en-US">
              <a:latin typeface="Verdana" charset="0"/>
            </a:endParaRPr>
          </a:p>
        </p:txBody>
      </p:sp>
      <p:sp>
        <p:nvSpPr>
          <p:cNvPr id="2223106" name="Freeform 2"/>
          <p:cNvSpPr>
            <a:spLocks/>
          </p:cNvSpPr>
          <p:nvPr/>
        </p:nvSpPr>
        <p:spPr bwMode="auto">
          <a:xfrm>
            <a:off x="320675" y="1343025"/>
            <a:ext cx="8205788" cy="5045075"/>
          </a:xfrm>
          <a:custGeom>
            <a:avLst/>
            <a:gdLst>
              <a:gd name="T0" fmla="*/ 0 w 5169"/>
              <a:gd name="T1" fmla="*/ 2147483647 h 3178"/>
              <a:gd name="T2" fmla="*/ 2147483647 w 5169"/>
              <a:gd name="T3" fmla="*/ 2147483647 h 3178"/>
              <a:gd name="T4" fmla="*/ 2147483647 w 5169"/>
              <a:gd name="T5" fmla="*/ 2147483647 h 3178"/>
              <a:gd name="T6" fmla="*/ 2147483647 w 5169"/>
              <a:gd name="T7" fmla="*/ 2147483647 h 3178"/>
              <a:gd name="T8" fmla="*/ 2147483647 w 5169"/>
              <a:gd name="T9" fmla="*/ 0 h 3178"/>
              <a:gd name="T10" fmla="*/ 2147483647 w 5169"/>
              <a:gd name="T11" fmla="*/ 0 h 3178"/>
              <a:gd name="T12" fmla="*/ 2147483647 w 5169"/>
              <a:gd name="T13" fmla="*/ 2147483647 h 3178"/>
              <a:gd name="T14" fmla="*/ 0 w 5169"/>
              <a:gd name="T15" fmla="*/ 2147483647 h 317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169"/>
              <a:gd name="T25" fmla="*/ 0 h 3178"/>
              <a:gd name="T26" fmla="*/ 5169 w 5169"/>
              <a:gd name="T27" fmla="*/ 3178 h 317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169" h="3178">
                <a:moveTo>
                  <a:pt x="0" y="3178"/>
                </a:moveTo>
                <a:lnTo>
                  <a:pt x="5169" y="3178"/>
                </a:lnTo>
                <a:lnTo>
                  <a:pt x="5169" y="259"/>
                </a:lnTo>
                <a:lnTo>
                  <a:pt x="771" y="259"/>
                </a:lnTo>
                <a:lnTo>
                  <a:pt x="670" y="0"/>
                </a:lnTo>
                <a:lnTo>
                  <a:pt x="141" y="0"/>
                </a:lnTo>
                <a:lnTo>
                  <a:pt x="2" y="267"/>
                </a:lnTo>
                <a:lnTo>
                  <a:pt x="0" y="3178"/>
                </a:lnTo>
                <a:close/>
              </a:path>
            </a:pathLst>
          </a:custGeom>
          <a:solidFill>
            <a:schemeClr val="bg1">
              <a:alpha val="30196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3107" name="Rectangle 3"/>
          <p:cNvSpPr>
            <a:spLocks noChangeArrowheads="1"/>
          </p:cNvSpPr>
          <p:nvPr/>
        </p:nvSpPr>
        <p:spPr bwMode="auto">
          <a:xfrm>
            <a:off x="3462338" y="4235450"/>
            <a:ext cx="2430462" cy="1874838"/>
          </a:xfrm>
          <a:prstGeom prst="rect">
            <a:avLst/>
          </a:prstGeom>
          <a:gradFill rotWithShape="1">
            <a:gsLst>
              <a:gs pos="0">
                <a:srgbClr val="76472F">
                  <a:alpha val="60001"/>
                </a:srgbClr>
              </a:gs>
              <a:gs pos="100000">
                <a:srgbClr val="FF9966">
                  <a:alpha val="20000"/>
                </a:srgbClr>
              </a:gs>
            </a:gsLst>
            <a:lin ang="5400000" scaled="1"/>
          </a:gradFill>
          <a:ln w="31750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kumimoji="0" lang="en-US" sz="1200" b="1" u="sng">
                <a:solidFill>
                  <a:schemeClr val="tx2"/>
                </a:solidFill>
              </a:rPr>
              <a:t>Factory Supply Optimizer</a:t>
            </a:r>
          </a:p>
          <a:p>
            <a:pPr algn="l"/>
            <a:endParaRPr kumimoji="0" lang="en-US" sz="1200" b="1" u="sng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endParaRPr kumimoji="0" lang="en-US" sz="1200">
              <a:solidFill>
                <a:schemeClr val="tx2"/>
              </a:solidFill>
            </a:endParaRPr>
          </a:p>
          <a:p>
            <a:pPr algn="l"/>
            <a:r>
              <a:rPr kumimoji="0" lang="en-US" sz="1200">
                <a:solidFill>
                  <a:schemeClr val="tx2"/>
                </a:solidFill>
              </a:rPr>
              <a:t>production load predictions</a:t>
            </a:r>
          </a:p>
          <a:p>
            <a:pPr algn="l"/>
            <a:r>
              <a:rPr kumimoji="0" lang="en-US" sz="1200">
                <a:solidFill>
                  <a:schemeClr val="tx2"/>
                </a:solidFill>
              </a:rPr>
              <a:t>supply scheduling</a:t>
            </a:r>
          </a:p>
        </p:txBody>
      </p:sp>
      <p:sp>
        <p:nvSpPr>
          <p:cNvPr id="2223108" name="Text Box 4"/>
          <p:cNvSpPr txBox="1">
            <a:spLocks noChangeArrowheads="1"/>
          </p:cNvSpPr>
          <p:nvPr/>
        </p:nvSpPr>
        <p:spPr bwMode="auto">
          <a:xfrm>
            <a:off x="423863" y="1395413"/>
            <a:ext cx="1036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1200">
                <a:solidFill>
                  <a:schemeClr val="tx2"/>
                </a:solidFill>
              </a:rPr>
              <a:t>Functionality</a:t>
            </a:r>
          </a:p>
        </p:txBody>
      </p:sp>
      <p:sp>
        <p:nvSpPr>
          <p:cNvPr id="2223119" name="Rectangle 15"/>
          <p:cNvSpPr>
            <a:spLocks noChangeArrowheads="1"/>
          </p:cNvSpPr>
          <p:nvPr/>
        </p:nvSpPr>
        <p:spPr bwMode="auto">
          <a:xfrm>
            <a:off x="6743700" y="4327525"/>
            <a:ext cx="709613" cy="682625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  <a:alpha val="80000"/>
                </a:srgbClr>
              </a:gs>
              <a:gs pos="50000">
                <a:srgbClr val="DDDDDD">
                  <a:alpha val="60001"/>
                </a:srgbClr>
              </a:gs>
              <a:gs pos="100000">
                <a:srgbClr val="DDDDDD">
                  <a:gamma/>
                  <a:shade val="46275"/>
                  <a:invGamma/>
                  <a:alpha val="80000"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kumimoji="0" lang="en-US" sz="1000">
                <a:solidFill>
                  <a:schemeClr val="tx2"/>
                </a:solidFill>
                <a:latin typeface="Arial" pitchFamily="-106" charset="0"/>
                <a:ea typeface="+mn-ea"/>
                <a:cs typeface="+mn-cs"/>
              </a:rPr>
              <a:t>supplier</a:t>
            </a:r>
          </a:p>
          <a:p>
            <a:pPr>
              <a:defRPr/>
            </a:pPr>
            <a:r>
              <a:rPr kumimoji="0" lang="en-US" sz="1000">
                <a:solidFill>
                  <a:schemeClr val="tx2"/>
                </a:solidFill>
                <a:latin typeface="Arial" pitchFamily="-106" charset="0"/>
                <a:ea typeface="+mn-ea"/>
                <a:cs typeface="+mn-cs"/>
              </a:rPr>
              <a:t>inventory</a:t>
            </a:r>
          </a:p>
        </p:txBody>
      </p:sp>
      <p:sp>
        <p:nvSpPr>
          <p:cNvPr id="2223120" name="Rectangle 16"/>
          <p:cNvSpPr>
            <a:spLocks noChangeArrowheads="1"/>
          </p:cNvSpPr>
          <p:nvPr/>
        </p:nvSpPr>
        <p:spPr bwMode="auto">
          <a:xfrm>
            <a:off x="2290763" y="4460875"/>
            <a:ext cx="709612" cy="682625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46275"/>
                  <a:invGamma/>
                  <a:alpha val="80000"/>
                </a:srgbClr>
              </a:gs>
              <a:gs pos="50000">
                <a:srgbClr val="DDDDDD">
                  <a:alpha val="60001"/>
                </a:srgbClr>
              </a:gs>
              <a:gs pos="100000">
                <a:srgbClr val="DDDDDD">
                  <a:gamma/>
                  <a:shade val="46275"/>
                  <a:invGamma/>
                  <a:alpha val="80000"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>
              <a:defRPr/>
            </a:pPr>
            <a:r>
              <a:rPr kumimoji="0" lang="en-US" sz="1000">
                <a:solidFill>
                  <a:schemeClr val="tx2"/>
                </a:solidFill>
                <a:latin typeface="Arial" pitchFamily="-106" charset="0"/>
                <a:ea typeface="+mn-ea"/>
                <a:cs typeface="+mn-cs"/>
              </a:rPr>
              <a:t>deliveries</a:t>
            </a:r>
          </a:p>
        </p:txBody>
      </p:sp>
      <p:pic>
        <p:nvPicPr>
          <p:cNvPr id="2223121" name="Picture 17" descr="MCj023737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868863"/>
            <a:ext cx="584200" cy="66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3122" name="Picture 18" descr="MCj023353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4341813"/>
            <a:ext cx="539750" cy="577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3123" name="Picture 19" descr="j0292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5462588"/>
            <a:ext cx="506412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3124" name="Oval 20"/>
          <p:cNvSpPr>
            <a:spLocks noChangeArrowheads="1"/>
          </p:cNvSpPr>
          <p:nvPr/>
        </p:nvSpPr>
        <p:spPr bwMode="auto">
          <a:xfrm>
            <a:off x="4510088" y="1827213"/>
            <a:ext cx="209550" cy="209550"/>
          </a:xfrm>
          <a:prstGeom prst="ellipse">
            <a:avLst/>
          </a:prstGeom>
          <a:solidFill>
            <a:srgbClr val="33CC33"/>
          </a:solidFill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3125" name="AutoShape 21"/>
          <p:cNvCxnSpPr>
            <a:cxnSpLocks noChangeShapeType="1"/>
            <a:stCxn id="2223124" idx="6"/>
          </p:cNvCxnSpPr>
          <p:nvPr/>
        </p:nvCxnSpPr>
        <p:spPr bwMode="auto">
          <a:xfrm>
            <a:off x="4735513" y="1931988"/>
            <a:ext cx="3284537" cy="2409825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26" name="AutoShape 22"/>
          <p:cNvCxnSpPr>
            <a:cxnSpLocks noChangeShapeType="1"/>
            <a:stCxn id="2223124" idx="2"/>
          </p:cNvCxnSpPr>
          <p:nvPr/>
        </p:nvCxnSpPr>
        <p:spPr bwMode="auto">
          <a:xfrm rot="10800000" flipV="1">
            <a:off x="654050" y="1931988"/>
            <a:ext cx="3840163" cy="2936875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27" name="Oval 23"/>
          <p:cNvSpPr>
            <a:spLocks noChangeArrowheads="1"/>
          </p:cNvSpPr>
          <p:nvPr/>
        </p:nvSpPr>
        <p:spPr bwMode="auto">
          <a:xfrm>
            <a:off x="4583113" y="2292350"/>
            <a:ext cx="98425" cy="98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3128" name="AutoShape 24"/>
          <p:cNvCxnSpPr>
            <a:cxnSpLocks noChangeShapeType="1"/>
            <a:stCxn id="2223127" idx="0"/>
            <a:endCxn id="2223124" idx="4"/>
          </p:cNvCxnSpPr>
          <p:nvPr/>
        </p:nvCxnSpPr>
        <p:spPr bwMode="auto">
          <a:xfrm flipH="1" flipV="1">
            <a:off x="4614863" y="2052638"/>
            <a:ext cx="17462" cy="239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29" name="Oval 25"/>
          <p:cNvSpPr>
            <a:spLocks noChangeArrowheads="1"/>
          </p:cNvSpPr>
          <p:nvPr/>
        </p:nvSpPr>
        <p:spPr bwMode="auto">
          <a:xfrm>
            <a:off x="4495800" y="2919413"/>
            <a:ext cx="209550" cy="20955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23130" name="Oval 26"/>
          <p:cNvSpPr>
            <a:spLocks noChangeArrowheads="1"/>
          </p:cNvSpPr>
          <p:nvPr/>
        </p:nvSpPr>
        <p:spPr bwMode="auto">
          <a:xfrm>
            <a:off x="5638800" y="2895600"/>
            <a:ext cx="209550" cy="209550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23131" name="AutoShape 27"/>
          <p:cNvCxnSpPr>
            <a:cxnSpLocks noChangeShapeType="1"/>
            <a:endCxn id="2223127" idx="2"/>
          </p:cNvCxnSpPr>
          <p:nvPr/>
        </p:nvCxnSpPr>
        <p:spPr bwMode="auto">
          <a:xfrm flipV="1">
            <a:off x="2605088" y="2341563"/>
            <a:ext cx="1978025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2" name="AutoShape 28"/>
          <p:cNvCxnSpPr>
            <a:cxnSpLocks noChangeShapeType="1"/>
            <a:stCxn id="2223129" idx="0"/>
            <a:endCxn id="2223127" idx="4"/>
          </p:cNvCxnSpPr>
          <p:nvPr/>
        </p:nvCxnSpPr>
        <p:spPr bwMode="auto">
          <a:xfrm flipV="1">
            <a:off x="4600575" y="2390775"/>
            <a:ext cx="31750" cy="528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3" name="AutoShape 29"/>
          <p:cNvCxnSpPr>
            <a:cxnSpLocks noChangeShapeType="1"/>
            <a:stCxn id="2223130" idx="1"/>
            <a:endCxn id="2223127" idx="6"/>
          </p:cNvCxnSpPr>
          <p:nvPr/>
        </p:nvCxnSpPr>
        <p:spPr bwMode="auto">
          <a:xfrm flipH="1" flipV="1">
            <a:off x="4681538" y="2341563"/>
            <a:ext cx="987425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4" name="AutoShape 30"/>
          <p:cNvCxnSpPr>
            <a:cxnSpLocks noChangeShapeType="1"/>
            <a:stCxn id="2223130" idx="6"/>
          </p:cNvCxnSpPr>
          <p:nvPr/>
        </p:nvCxnSpPr>
        <p:spPr bwMode="auto">
          <a:xfrm>
            <a:off x="5848350" y="3000375"/>
            <a:ext cx="2171700" cy="1341438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5" name="AutoShape 31"/>
          <p:cNvCxnSpPr>
            <a:cxnSpLocks noChangeShapeType="1"/>
            <a:stCxn id="2223130" idx="5"/>
          </p:cNvCxnSpPr>
          <p:nvPr/>
        </p:nvCxnSpPr>
        <p:spPr bwMode="auto">
          <a:xfrm rot="16200000" flipH="1">
            <a:off x="5832475" y="3060701"/>
            <a:ext cx="1252537" cy="1281112"/>
          </a:xfrm>
          <a:prstGeom prst="curvedConnector3">
            <a:avLst>
              <a:gd name="adj1" fmla="val 51204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6" name="AutoShape 32"/>
          <p:cNvCxnSpPr>
            <a:cxnSpLocks noChangeShapeType="1"/>
            <a:stCxn id="2223129" idx="6"/>
          </p:cNvCxnSpPr>
          <p:nvPr/>
        </p:nvCxnSpPr>
        <p:spPr bwMode="auto">
          <a:xfrm>
            <a:off x="4705350" y="3024188"/>
            <a:ext cx="2038350" cy="16446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7" name="AutoShape 33"/>
          <p:cNvCxnSpPr>
            <a:cxnSpLocks noChangeShapeType="1"/>
            <a:stCxn id="2223129" idx="2"/>
          </p:cNvCxnSpPr>
          <p:nvPr/>
        </p:nvCxnSpPr>
        <p:spPr bwMode="auto">
          <a:xfrm rot="10800000" flipV="1">
            <a:off x="2646363" y="3024188"/>
            <a:ext cx="1849437" cy="1436687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8" name="AutoShape 34"/>
          <p:cNvCxnSpPr>
            <a:cxnSpLocks noChangeShapeType="1"/>
          </p:cNvCxnSpPr>
          <p:nvPr/>
        </p:nvCxnSpPr>
        <p:spPr bwMode="auto">
          <a:xfrm rot="16200000" flipH="1">
            <a:off x="1956595" y="3771106"/>
            <a:ext cx="1338262" cy="41275"/>
          </a:xfrm>
          <a:prstGeom prst="curved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39" name="AutoShape 35"/>
          <p:cNvCxnSpPr>
            <a:cxnSpLocks noChangeShapeType="1"/>
          </p:cNvCxnSpPr>
          <p:nvPr/>
        </p:nvCxnSpPr>
        <p:spPr bwMode="auto">
          <a:xfrm rot="10800000" flipV="1">
            <a:off x="1658938" y="3057525"/>
            <a:ext cx="855662" cy="1601788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0" name="AutoShape 36"/>
          <p:cNvCxnSpPr>
            <a:cxnSpLocks noChangeShapeType="1"/>
          </p:cNvCxnSpPr>
          <p:nvPr/>
        </p:nvCxnSpPr>
        <p:spPr bwMode="auto">
          <a:xfrm flipV="1">
            <a:off x="5618163" y="5010150"/>
            <a:ext cx="1481137" cy="34766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2" name="AutoShape 38"/>
          <p:cNvCxnSpPr>
            <a:cxnSpLocks noChangeShapeType="1"/>
          </p:cNvCxnSpPr>
          <p:nvPr/>
        </p:nvCxnSpPr>
        <p:spPr bwMode="auto">
          <a:xfrm rot="10800000">
            <a:off x="3000375" y="4802188"/>
            <a:ext cx="733425" cy="471487"/>
          </a:xfrm>
          <a:prstGeom prst="bentConnector3">
            <a:avLst>
              <a:gd name="adj1" fmla="val 4891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3" name="AutoShape 39"/>
          <p:cNvCxnSpPr>
            <a:cxnSpLocks noChangeShapeType="1"/>
          </p:cNvCxnSpPr>
          <p:nvPr/>
        </p:nvCxnSpPr>
        <p:spPr bwMode="auto">
          <a:xfrm rot="16200000" flipH="1">
            <a:off x="2523332" y="5266531"/>
            <a:ext cx="319088" cy="73025"/>
          </a:xfrm>
          <a:prstGeom prst="bentConnector3">
            <a:avLst>
              <a:gd name="adj1" fmla="val 4975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4" name="AutoShape 40"/>
          <p:cNvCxnSpPr>
            <a:cxnSpLocks noChangeShapeType="1"/>
          </p:cNvCxnSpPr>
          <p:nvPr/>
        </p:nvCxnSpPr>
        <p:spPr bwMode="auto">
          <a:xfrm rot="10800000" flipV="1">
            <a:off x="2065338" y="4802188"/>
            <a:ext cx="225425" cy="1587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45" name="AutoShape 41"/>
          <p:cNvCxnSpPr>
            <a:cxnSpLocks noChangeShapeType="1"/>
          </p:cNvCxnSpPr>
          <p:nvPr/>
        </p:nvCxnSpPr>
        <p:spPr bwMode="auto">
          <a:xfrm rot="10800000" flipV="1">
            <a:off x="7453313" y="4630738"/>
            <a:ext cx="296862" cy="38100"/>
          </a:xfrm>
          <a:prstGeom prst="bentConnector3">
            <a:avLst>
              <a:gd name="adj1" fmla="val 5026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23146" name="Picture 42" descr="MCj023354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4659313"/>
            <a:ext cx="81280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23161" name="AutoShape 57"/>
          <p:cNvCxnSpPr>
            <a:cxnSpLocks noChangeShapeType="1"/>
          </p:cNvCxnSpPr>
          <p:nvPr/>
        </p:nvCxnSpPr>
        <p:spPr bwMode="auto">
          <a:xfrm rot="10800000" flipV="1">
            <a:off x="654050" y="3057525"/>
            <a:ext cx="1860550" cy="1811338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3163" name="AutoShape 59"/>
          <p:cNvCxnSpPr>
            <a:cxnSpLocks noChangeShapeType="1"/>
            <a:stCxn id="2223129" idx="2"/>
          </p:cNvCxnSpPr>
          <p:nvPr/>
        </p:nvCxnSpPr>
        <p:spPr bwMode="auto">
          <a:xfrm rot="10800000" flipV="1">
            <a:off x="3790950" y="3024188"/>
            <a:ext cx="704850" cy="1228725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0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Relating to The Cube</a:t>
            </a:r>
          </a:p>
        </p:txBody>
      </p:sp>
      <p:cxnSp>
        <p:nvCxnSpPr>
          <p:cNvPr id="2223166" name="AutoShape 62"/>
          <p:cNvCxnSpPr>
            <a:cxnSpLocks noChangeShapeType="1"/>
          </p:cNvCxnSpPr>
          <p:nvPr/>
        </p:nvCxnSpPr>
        <p:spPr bwMode="auto">
          <a:xfrm rot="10800000" flipV="1">
            <a:off x="946150" y="4803775"/>
            <a:ext cx="306388" cy="400050"/>
          </a:xfrm>
          <a:prstGeom prst="bentConnector3">
            <a:avLst>
              <a:gd name="adj1" fmla="val 4974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3170" name="Rectangle 66"/>
          <p:cNvSpPr>
            <a:spLocks noChangeArrowheads="1"/>
          </p:cNvSpPr>
          <p:nvPr/>
        </p:nvSpPr>
        <p:spPr bwMode="auto">
          <a:xfrm>
            <a:off x="2362200" y="2971800"/>
            <a:ext cx="381000" cy="1524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Rectangle 61"/>
          <p:cNvSpPr txBox="1">
            <a:spLocks noChangeArrowheads="1"/>
          </p:cNvSpPr>
          <p:nvPr/>
        </p:nvSpPr>
        <p:spPr bwMode="auto">
          <a:xfrm>
            <a:off x="2286000" y="990600"/>
            <a:ext cx="556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2075" tIns="46038" rIns="92075" bIns="46038" anchor="ctr"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solidFill>
                  <a:srgbClr val="660033"/>
                </a:solidFill>
                <a:latin typeface="Verdana" charset="0"/>
              </a:rPr>
              <a:t>Highlight – goals &amp; domain properties : across structure, behavior, information, &amp; granularity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2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2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2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2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2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2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2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22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2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2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2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2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2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2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2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2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2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2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2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2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2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2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22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2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22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22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2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2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2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22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22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22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22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106" grpId="0" animBg="1"/>
      <p:bldP spid="2223107" grpId="0" animBg="1"/>
      <p:bldP spid="2223108" grpId="0"/>
      <p:bldP spid="2223124" grpId="0" animBg="1"/>
      <p:bldP spid="2223127" grpId="0" animBg="1"/>
      <p:bldP spid="2223129" grpId="0" animBg="1"/>
      <p:bldP spid="2223130" grpId="0" animBg="1"/>
      <p:bldP spid="22231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Goals “frame” An Architecture</a:t>
            </a:r>
          </a:p>
        </p:txBody>
      </p:sp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15200" y="6553200"/>
            <a:ext cx="1905000" cy="3048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28A5AF-CB42-1144-A093-22BEA44E7E00}" type="slidenum">
              <a:rPr kumimoji="0" lang="en-US">
                <a:latin typeface="Verdana" charset="0"/>
              </a:rPr>
              <a:pPr/>
              <a:t>12</a:t>
            </a:fld>
            <a:endParaRPr kumimoji="0" lang="en-US">
              <a:latin typeface="Verdana" charset="0"/>
            </a:endParaRPr>
          </a:p>
        </p:txBody>
      </p:sp>
      <p:pic>
        <p:nvPicPr>
          <p:cNvPr id="29699" name="Picture 4" descr="cub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838200"/>
            <a:ext cx="678656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609600" y="5410200"/>
            <a:ext cx="2667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Goals (desired properties) Facts or Assumptions (given properties) can be about structure, behavior, information </a:t>
            </a:r>
          </a:p>
        </p:txBody>
      </p:sp>
      <p:sp>
        <p:nvSpPr>
          <p:cNvPr id="29701" name="TextBox 7"/>
          <p:cNvSpPr txBox="1">
            <a:spLocks noChangeArrowheads="1"/>
          </p:cNvSpPr>
          <p:nvPr/>
        </p:nvSpPr>
        <p:spPr bwMode="auto">
          <a:xfrm>
            <a:off x="228600" y="2286000"/>
            <a:ext cx="1905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Goals are desired properties of things in the problem or business domain</a:t>
            </a:r>
          </a:p>
        </p:txBody>
      </p:sp>
      <p:cxnSp>
        <p:nvCxnSpPr>
          <p:cNvPr id="29702" name="Straight Connector 9"/>
          <p:cNvCxnSpPr>
            <a:cxnSpLocks noChangeShapeType="1"/>
            <a:stCxn id="29700" idx="3"/>
          </p:cNvCxnSpPr>
          <p:nvPr/>
        </p:nvCxnSpPr>
        <p:spPr bwMode="auto">
          <a:xfrm flipV="1">
            <a:off x="3276600" y="4800600"/>
            <a:ext cx="533400" cy="108743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Connector 13"/>
          <p:cNvCxnSpPr>
            <a:cxnSpLocks noChangeShapeType="1"/>
            <a:stCxn id="29701" idx="3"/>
          </p:cNvCxnSpPr>
          <p:nvPr/>
        </p:nvCxnSpPr>
        <p:spPr bwMode="auto">
          <a:xfrm>
            <a:off x="2133600" y="2763838"/>
            <a:ext cx="1143000" cy="360362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TextBox 16"/>
          <p:cNvSpPr txBox="1">
            <a:spLocks noChangeArrowheads="1"/>
          </p:cNvSpPr>
          <p:nvPr/>
        </p:nvSpPr>
        <p:spPr bwMode="auto">
          <a:xfrm>
            <a:off x="6934200" y="5334000"/>
            <a:ext cx="2209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800000"/>
                </a:solidFill>
              </a:rPr>
              <a:t>Span or Granularity of interest: boundary of a box, or its outsides, or its insides</a:t>
            </a:r>
          </a:p>
        </p:txBody>
      </p:sp>
      <p:cxnSp>
        <p:nvCxnSpPr>
          <p:cNvPr id="29705" name="Straight Connector 17"/>
          <p:cNvCxnSpPr>
            <a:cxnSpLocks noChangeShapeType="1"/>
            <a:stCxn id="29704" idx="1"/>
          </p:cNvCxnSpPr>
          <p:nvPr/>
        </p:nvCxnSpPr>
        <p:spPr bwMode="auto">
          <a:xfrm flipH="1" flipV="1">
            <a:off x="6096000" y="4800600"/>
            <a:ext cx="838200" cy="101123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TextBox 21"/>
          <p:cNvSpPr txBox="1">
            <a:spLocks noChangeArrowheads="1"/>
          </p:cNvSpPr>
          <p:nvPr/>
        </p:nvSpPr>
        <p:spPr bwMode="auto">
          <a:xfrm>
            <a:off x="6400800" y="1066800"/>
            <a:ext cx="2743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800000"/>
                </a:solidFill>
              </a:rPr>
              <a:t>Concerns can be about function, security, transactions, performance, etc.</a:t>
            </a:r>
          </a:p>
        </p:txBody>
      </p:sp>
      <p:cxnSp>
        <p:nvCxnSpPr>
          <p:cNvPr id="29707" name="Straight Connector 22"/>
          <p:cNvCxnSpPr>
            <a:cxnSpLocks noChangeShapeType="1"/>
            <a:stCxn id="29706" idx="1"/>
          </p:cNvCxnSpPr>
          <p:nvPr/>
        </p:nvCxnSpPr>
        <p:spPr bwMode="auto">
          <a:xfrm rot="10800000" flipV="1">
            <a:off x="5638800" y="1436688"/>
            <a:ext cx="762000" cy="925512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228600" y="3657600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Who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is doing stuff?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762000" y="4114800"/>
            <a:ext cx="190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are they doing, and with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whom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?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914400" y="4800600"/>
            <a:ext cx="228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are they doing it to?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76200" y="3276600"/>
            <a:ext cx="2057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Why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are they doing it?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D23544D-3F27-7340-AED9-544B20A82C52}" type="slidenum">
              <a:rPr kumimoji="0" lang="en-US">
                <a:latin typeface="Verdana" charset="0"/>
              </a:rPr>
              <a:pPr/>
              <a:t>13</a:t>
            </a:fld>
            <a:endParaRPr kumimoji="0" lang="en-US">
              <a:latin typeface="Verdana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0" y="2519363"/>
            <a:ext cx="7256463" cy="1271587"/>
            <a:chOff x="503" y="1587"/>
            <a:chExt cx="4571" cy="801"/>
          </a:xfrm>
        </p:grpSpPr>
        <p:sp>
          <p:nvSpPr>
            <p:cNvPr id="30939" name="Text Box 3"/>
            <p:cNvSpPr txBox="1">
              <a:spLocks noChangeArrowheads="1"/>
            </p:cNvSpPr>
            <p:nvPr/>
          </p:nvSpPr>
          <p:spPr bwMode="auto">
            <a:xfrm>
              <a:off x="1248" y="1987"/>
              <a:ext cx="71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/>
                <a:t>S: Information</a:t>
              </a:r>
            </a:p>
          </p:txBody>
        </p:sp>
        <p:grpSp>
          <p:nvGrpSpPr>
            <p:cNvPr id="30940" name="Group 4"/>
            <p:cNvGrpSpPr>
              <a:grpSpLocks/>
            </p:cNvGrpSpPr>
            <p:nvPr/>
          </p:nvGrpSpPr>
          <p:grpSpPr bwMode="auto">
            <a:xfrm>
              <a:off x="503" y="1587"/>
              <a:ext cx="4571" cy="801"/>
              <a:chOff x="503" y="1587"/>
              <a:chExt cx="4571" cy="801"/>
            </a:xfrm>
          </p:grpSpPr>
          <p:sp>
            <p:nvSpPr>
              <p:cNvPr id="30941" name="Rectangle 5"/>
              <p:cNvSpPr>
                <a:spLocks noChangeArrowheads="1"/>
              </p:cNvSpPr>
              <p:nvPr/>
            </p:nvSpPr>
            <p:spPr bwMode="auto">
              <a:xfrm>
                <a:off x="3908" y="1656"/>
                <a:ext cx="646" cy="708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600" b="1"/>
              </a:p>
            </p:txBody>
          </p:sp>
          <p:sp>
            <p:nvSpPr>
              <p:cNvPr id="30942" name="Rectangle 6"/>
              <p:cNvSpPr>
                <a:spLocks noChangeArrowheads="1"/>
              </p:cNvSpPr>
              <p:nvPr/>
            </p:nvSpPr>
            <p:spPr bwMode="auto">
              <a:xfrm>
                <a:off x="633" y="1680"/>
                <a:ext cx="646" cy="708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600" b="1"/>
              </a:p>
            </p:txBody>
          </p:sp>
          <p:sp>
            <p:nvSpPr>
              <p:cNvPr id="30943" name="Rectangle 7"/>
              <p:cNvSpPr>
                <a:spLocks noChangeArrowheads="1"/>
              </p:cNvSpPr>
              <p:nvPr/>
            </p:nvSpPr>
            <p:spPr bwMode="auto">
              <a:xfrm>
                <a:off x="503" y="1857"/>
                <a:ext cx="86" cy="10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4" name="Rectangle 8"/>
              <p:cNvSpPr>
                <a:spLocks noChangeArrowheads="1"/>
              </p:cNvSpPr>
              <p:nvPr/>
            </p:nvSpPr>
            <p:spPr bwMode="auto">
              <a:xfrm>
                <a:off x="1317" y="1910"/>
                <a:ext cx="86" cy="1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5" name="Line 9"/>
              <p:cNvSpPr>
                <a:spLocks noChangeShapeType="1"/>
              </p:cNvSpPr>
              <p:nvPr/>
            </p:nvSpPr>
            <p:spPr bwMode="auto">
              <a:xfrm flipH="1">
                <a:off x="1279" y="1963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946" name="Line 10"/>
              <p:cNvSpPr>
                <a:spLocks noChangeShapeType="1"/>
              </p:cNvSpPr>
              <p:nvPr/>
            </p:nvSpPr>
            <p:spPr bwMode="auto">
              <a:xfrm flipH="1">
                <a:off x="589" y="1910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0947" name="Group 11"/>
              <p:cNvGrpSpPr>
                <a:grpSpLocks/>
              </p:cNvGrpSpPr>
              <p:nvPr/>
            </p:nvGrpSpPr>
            <p:grpSpPr bwMode="auto">
              <a:xfrm>
                <a:off x="772" y="1872"/>
                <a:ext cx="380" cy="253"/>
                <a:chOff x="384" y="2832"/>
                <a:chExt cx="624" cy="336"/>
              </a:xfrm>
            </p:grpSpPr>
            <p:sp>
              <p:nvSpPr>
                <p:cNvPr id="30985" name="Rectangle 12"/>
                <p:cNvSpPr>
                  <a:spLocks noChangeArrowheads="1"/>
                </p:cNvSpPr>
                <p:nvPr/>
              </p:nvSpPr>
              <p:spPr bwMode="auto">
                <a:xfrm>
                  <a:off x="480" y="2880"/>
                  <a:ext cx="192" cy="9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86" name="Rectangle 13"/>
                <p:cNvSpPr>
                  <a:spLocks noChangeArrowheads="1"/>
                </p:cNvSpPr>
                <p:nvPr/>
              </p:nvSpPr>
              <p:spPr bwMode="auto">
                <a:xfrm>
                  <a:off x="384" y="3072"/>
                  <a:ext cx="192" cy="9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87" name="Rectangle 14"/>
                <p:cNvSpPr>
                  <a:spLocks noChangeArrowheads="1"/>
                </p:cNvSpPr>
                <p:nvPr/>
              </p:nvSpPr>
              <p:spPr bwMode="auto">
                <a:xfrm>
                  <a:off x="816" y="3072"/>
                  <a:ext cx="192" cy="9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88" name="Rectangle 15"/>
                <p:cNvSpPr>
                  <a:spLocks noChangeArrowheads="1"/>
                </p:cNvSpPr>
                <p:nvPr/>
              </p:nvSpPr>
              <p:spPr bwMode="auto">
                <a:xfrm>
                  <a:off x="816" y="2832"/>
                  <a:ext cx="192" cy="9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8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576" y="2928"/>
                  <a:ext cx="336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90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672" y="2880"/>
                  <a:ext cx="144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91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928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948" name="Rectangle 19"/>
              <p:cNvSpPr>
                <a:spLocks noChangeArrowheads="1"/>
              </p:cNvSpPr>
              <p:nvPr/>
            </p:nvSpPr>
            <p:spPr bwMode="auto">
              <a:xfrm>
                <a:off x="3780" y="1853"/>
                <a:ext cx="86" cy="10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9" name="Rectangle 20"/>
              <p:cNvSpPr>
                <a:spLocks noChangeArrowheads="1"/>
              </p:cNvSpPr>
              <p:nvPr/>
            </p:nvSpPr>
            <p:spPr bwMode="auto">
              <a:xfrm>
                <a:off x="4594" y="1906"/>
                <a:ext cx="86" cy="10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0" name="Line 21"/>
              <p:cNvSpPr>
                <a:spLocks noChangeShapeType="1"/>
              </p:cNvSpPr>
              <p:nvPr/>
            </p:nvSpPr>
            <p:spPr bwMode="auto">
              <a:xfrm flipH="1">
                <a:off x="4556" y="1959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951" name="Line 22"/>
              <p:cNvSpPr>
                <a:spLocks noChangeShapeType="1"/>
              </p:cNvSpPr>
              <p:nvPr/>
            </p:nvSpPr>
            <p:spPr bwMode="auto">
              <a:xfrm flipH="1">
                <a:off x="3866" y="1906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0952" name="Group 23"/>
              <p:cNvGrpSpPr>
                <a:grpSpLocks/>
              </p:cNvGrpSpPr>
              <p:nvPr/>
            </p:nvGrpSpPr>
            <p:grpSpPr bwMode="auto">
              <a:xfrm>
                <a:off x="3392" y="1640"/>
                <a:ext cx="103" cy="206"/>
                <a:chOff x="2274" y="1488"/>
                <a:chExt cx="114" cy="186"/>
              </a:xfrm>
            </p:grpSpPr>
            <p:sp>
              <p:nvSpPr>
                <p:cNvPr id="30981" name="Oval 24"/>
                <p:cNvSpPr>
                  <a:spLocks noChangeArrowheads="1"/>
                </p:cNvSpPr>
                <p:nvPr/>
              </p:nvSpPr>
              <p:spPr bwMode="auto">
                <a:xfrm>
                  <a:off x="2304" y="148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82" name="Line 25"/>
                <p:cNvSpPr>
                  <a:spLocks noChangeShapeType="1"/>
                </p:cNvSpPr>
                <p:nvPr/>
              </p:nvSpPr>
              <p:spPr bwMode="auto">
                <a:xfrm>
                  <a:off x="2328" y="1539"/>
                  <a:ext cx="0" cy="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83" name="Freeform 26"/>
                <p:cNvSpPr>
                  <a:spLocks/>
                </p:cNvSpPr>
                <p:nvPr/>
              </p:nvSpPr>
              <p:spPr bwMode="auto">
                <a:xfrm>
                  <a:off x="2298" y="1614"/>
                  <a:ext cx="60" cy="60"/>
                </a:xfrm>
                <a:custGeom>
                  <a:avLst/>
                  <a:gdLst>
                    <a:gd name="T0" fmla="*/ 0 w 60"/>
                    <a:gd name="T1" fmla="*/ 57 h 60"/>
                    <a:gd name="T2" fmla="*/ 30 w 60"/>
                    <a:gd name="T3" fmla="*/ 0 h 60"/>
                    <a:gd name="T4" fmla="*/ 60 w 60"/>
                    <a:gd name="T5" fmla="*/ 60 h 60"/>
                    <a:gd name="T6" fmla="*/ 0 60000 65536"/>
                    <a:gd name="T7" fmla="*/ 0 60000 65536"/>
                    <a:gd name="T8" fmla="*/ 0 60000 65536"/>
                    <a:gd name="T9" fmla="*/ 0 w 60"/>
                    <a:gd name="T10" fmla="*/ 0 h 60"/>
                    <a:gd name="T11" fmla="*/ 60 w 60"/>
                    <a:gd name="T12" fmla="*/ 60 h 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" h="60">
                      <a:moveTo>
                        <a:pt x="0" y="57"/>
                      </a:moveTo>
                      <a:lnTo>
                        <a:pt x="30" y="0"/>
                      </a:lnTo>
                      <a:lnTo>
                        <a:pt x="60" y="6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8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274" y="1563"/>
                  <a:ext cx="11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953" name="Group 28"/>
              <p:cNvGrpSpPr>
                <a:grpSpLocks/>
              </p:cNvGrpSpPr>
              <p:nvPr/>
            </p:nvGrpSpPr>
            <p:grpSpPr bwMode="auto">
              <a:xfrm>
                <a:off x="4901" y="1587"/>
                <a:ext cx="103" cy="206"/>
                <a:chOff x="2274" y="1488"/>
                <a:chExt cx="114" cy="186"/>
              </a:xfrm>
            </p:grpSpPr>
            <p:sp>
              <p:nvSpPr>
                <p:cNvPr id="30977" name="Oval 29"/>
                <p:cNvSpPr>
                  <a:spLocks noChangeArrowheads="1"/>
                </p:cNvSpPr>
                <p:nvPr/>
              </p:nvSpPr>
              <p:spPr bwMode="auto">
                <a:xfrm>
                  <a:off x="2304" y="1488"/>
                  <a:ext cx="48" cy="4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78" name="Line 30"/>
                <p:cNvSpPr>
                  <a:spLocks noChangeShapeType="1"/>
                </p:cNvSpPr>
                <p:nvPr/>
              </p:nvSpPr>
              <p:spPr bwMode="auto">
                <a:xfrm>
                  <a:off x="2328" y="1539"/>
                  <a:ext cx="0" cy="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79" name="Freeform 31"/>
                <p:cNvSpPr>
                  <a:spLocks/>
                </p:cNvSpPr>
                <p:nvPr/>
              </p:nvSpPr>
              <p:spPr bwMode="auto">
                <a:xfrm>
                  <a:off x="2298" y="1614"/>
                  <a:ext cx="60" cy="60"/>
                </a:xfrm>
                <a:custGeom>
                  <a:avLst/>
                  <a:gdLst>
                    <a:gd name="T0" fmla="*/ 0 w 60"/>
                    <a:gd name="T1" fmla="*/ 57 h 60"/>
                    <a:gd name="T2" fmla="*/ 30 w 60"/>
                    <a:gd name="T3" fmla="*/ 0 h 60"/>
                    <a:gd name="T4" fmla="*/ 60 w 60"/>
                    <a:gd name="T5" fmla="*/ 60 h 60"/>
                    <a:gd name="T6" fmla="*/ 0 60000 65536"/>
                    <a:gd name="T7" fmla="*/ 0 60000 65536"/>
                    <a:gd name="T8" fmla="*/ 0 60000 65536"/>
                    <a:gd name="T9" fmla="*/ 0 w 60"/>
                    <a:gd name="T10" fmla="*/ 0 h 60"/>
                    <a:gd name="T11" fmla="*/ 60 w 60"/>
                    <a:gd name="T12" fmla="*/ 60 h 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" h="60">
                      <a:moveTo>
                        <a:pt x="0" y="57"/>
                      </a:moveTo>
                      <a:lnTo>
                        <a:pt x="30" y="0"/>
                      </a:lnTo>
                      <a:lnTo>
                        <a:pt x="60" y="6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8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274" y="1563"/>
                  <a:ext cx="11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954" name="Rectangle 33"/>
              <p:cNvSpPr>
                <a:spLocks noChangeArrowheads="1"/>
              </p:cNvSpPr>
              <p:nvPr/>
            </p:nvSpPr>
            <p:spPr bwMode="auto">
              <a:xfrm>
                <a:off x="4901" y="2225"/>
                <a:ext cx="173" cy="1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955" name="Rectangle 34"/>
              <p:cNvSpPr>
                <a:spLocks noChangeArrowheads="1"/>
              </p:cNvSpPr>
              <p:nvPr/>
            </p:nvSpPr>
            <p:spPr bwMode="auto">
              <a:xfrm>
                <a:off x="1317" y="2176"/>
                <a:ext cx="86" cy="106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6" name="Line 35"/>
              <p:cNvSpPr>
                <a:spLocks noChangeShapeType="1"/>
              </p:cNvSpPr>
              <p:nvPr/>
            </p:nvSpPr>
            <p:spPr bwMode="auto">
              <a:xfrm flipH="1">
                <a:off x="1279" y="2229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957" name="Rectangle 36"/>
              <p:cNvSpPr>
                <a:spLocks noChangeArrowheads="1"/>
              </p:cNvSpPr>
              <p:nvPr/>
            </p:nvSpPr>
            <p:spPr bwMode="auto">
              <a:xfrm>
                <a:off x="4594" y="2171"/>
                <a:ext cx="86" cy="10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8" name="Line 37"/>
              <p:cNvSpPr>
                <a:spLocks noChangeShapeType="1"/>
              </p:cNvSpPr>
              <p:nvPr/>
            </p:nvSpPr>
            <p:spPr bwMode="auto">
              <a:xfrm flipH="1">
                <a:off x="4556" y="2225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959" name="Line 38"/>
              <p:cNvSpPr>
                <a:spLocks noChangeShapeType="1"/>
              </p:cNvSpPr>
              <p:nvPr/>
            </p:nvSpPr>
            <p:spPr bwMode="auto">
              <a:xfrm>
                <a:off x="3521" y="1747"/>
                <a:ext cx="259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960" name="Text Box 39"/>
              <p:cNvSpPr txBox="1">
                <a:spLocks noChangeArrowheads="1"/>
              </p:cNvSpPr>
              <p:nvPr/>
            </p:nvSpPr>
            <p:spPr bwMode="auto">
              <a:xfrm>
                <a:off x="3623" y="1691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900" b="1"/>
                  <a:t>1</a:t>
                </a:r>
              </a:p>
            </p:txBody>
          </p:sp>
          <p:sp>
            <p:nvSpPr>
              <p:cNvPr id="30961" name="Line 40"/>
              <p:cNvSpPr>
                <a:spLocks noChangeShapeType="1"/>
              </p:cNvSpPr>
              <p:nvPr/>
            </p:nvSpPr>
            <p:spPr bwMode="auto">
              <a:xfrm flipV="1">
                <a:off x="4686" y="1747"/>
                <a:ext cx="215" cy="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962" name="Text Box 41"/>
              <p:cNvSpPr txBox="1">
                <a:spLocks noChangeArrowheads="1"/>
              </p:cNvSpPr>
              <p:nvPr/>
            </p:nvSpPr>
            <p:spPr bwMode="auto">
              <a:xfrm>
                <a:off x="4681" y="1700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900" b="1"/>
                  <a:t>2</a:t>
                </a:r>
              </a:p>
            </p:txBody>
          </p:sp>
          <p:sp>
            <p:nvSpPr>
              <p:cNvPr id="30963" name="Freeform 42"/>
              <p:cNvSpPr>
                <a:spLocks/>
              </p:cNvSpPr>
              <p:nvPr/>
            </p:nvSpPr>
            <p:spPr bwMode="auto">
              <a:xfrm>
                <a:off x="4125" y="2160"/>
                <a:ext cx="129" cy="159"/>
              </a:xfrm>
              <a:custGeom>
                <a:avLst/>
                <a:gdLst>
                  <a:gd name="T0" fmla="*/ 0 w 144"/>
                  <a:gd name="T1" fmla="*/ 0 h 144"/>
                  <a:gd name="T2" fmla="*/ 0 w 144"/>
                  <a:gd name="T3" fmla="*/ 636 h 144"/>
                  <a:gd name="T4" fmla="*/ 27 w 144"/>
                  <a:gd name="T5" fmla="*/ 636 h 144"/>
                  <a:gd name="T6" fmla="*/ 27 w 144"/>
                  <a:gd name="T7" fmla="*/ 0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144"/>
                  <a:gd name="T14" fmla="*/ 144 w 144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144">
                    <a:moveTo>
                      <a:pt x="0" y="0"/>
                    </a:moveTo>
                    <a:lnTo>
                      <a:pt x="0" y="144"/>
                    </a:lnTo>
                    <a:lnTo>
                      <a:pt x="144" y="144"/>
                    </a:lnTo>
                    <a:lnTo>
                      <a:pt x="14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964" name="Text Box 43"/>
              <p:cNvSpPr txBox="1">
                <a:spLocks noChangeArrowheads="1"/>
              </p:cNvSpPr>
              <p:nvPr/>
            </p:nvSpPr>
            <p:spPr bwMode="auto">
              <a:xfrm>
                <a:off x="4121" y="2178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900" b="1"/>
                  <a:t>3</a:t>
                </a:r>
              </a:p>
            </p:txBody>
          </p:sp>
          <p:sp>
            <p:nvSpPr>
              <p:cNvPr id="30965" name="Line 44"/>
              <p:cNvSpPr>
                <a:spLocks noChangeShapeType="1"/>
              </p:cNvSpPr>
              <p:nvPr/>
            </p:nvSpPr>
            <p:spPr bwMode="auto">
              <a:xfrm>
                <a:off x="4686" y="2217"/>
                <a:ext cx="215" cy="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966" name="Text Box 45"/>
              <p:cNvSpPr txBox="1">
                <a:spLocks noChangeArrowheads="1"/>
              </p:cNvSpPr>
              <p:nvPr/>
            </p:nvSpPr>
            <p:spPr bwMode="auto">
              <a:xfrm>
                <a:off x="4681" y="2072"/>
                <a:ext cx="15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900" b="1"/>
                  <a:t>4</a:t>
                </a:r>
              </a:p>
            </p:txBody>
          </p:sp>
          <p:sp>
            <p:nvSpPr>
              <p:cNvPr id="30967" name="Text Box 46"/>
              <p:cNvSpPr txBox="1">
                <a:spLocks noChangeArrowheads="1"/>
              </p:cNvSpPr>
              <p:nvPr/>
            </p:nvSpPr>
            <p:spPr bwMode="auto">
              <a:xfrm>
                <a:off x="3312" y="2160"/>
                <a:ext cx="61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/>
                  <a:t>S: Behavior</a:t>
                </a:r>
              </a:p>
            </p:txBody>
          </p:sp>
          <p:sp>
            <p:nvSpPr>
              <p:cNvPr id="30968" name="Text Box 47"/>
              <p:cNvSpPr txBox="1">
                <a:spLocks noChangeArrowheads="1"/>
              </p:cNvSpPr>
              <p:nvPr/>
            </p:nvSpPr>
            <p:spPr bwMode="auto">
              <a:xfrm>
                <a:off x="2068" y="2142"/>
                <a:ext cx="12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000" b="1">
                    <a:solidFill>
                      <a:schemeClr val="bg1"/>
                    </a:solidFill>
                  </a:rPr>
                  <a:t>Black-box Specification</a:t>
                </a:r>
                <a:r>
                  <a:rPr lang="en-US" sz="1000">
                    <a:solidFill>
                      <a:schemeClr val="bg1"/>
                    </a:solidFill>
                  </a:rPr>
                  <a:t> (of </a:t>
                </a:r>
                <a:r>
                  <a:rPr lang="en-US" sz="1000" b="1">
                    <a:solidFill>
                      <a:schemeClr val="bg1"/>
                    </a:solidFill>
                  </a:rPr>
                  <a:t>S</a:t>
                </a:r>
                <a:r>
                  <a:rPr lang="en-US" sz="1000">
                    <a:solidFill>
                      <a:schemeClr val="bg1"/>
                    </a:solidFill>
                  </a:rPr>
                  <a:t>)</a:t>
                </a:r>
              </a:p>
            </p:txBody>
          </p:sp>
          <p:sp>
            <p:nvSpPr>
              <p:cNvPr id="30969" name="Text Box 48"/>
              <p:cNvSpPr txBox="1">
                <a:spLocks noChangeArrowheads="1"/>
              </p:cNvSpPr>
              <p:nvPr/>
            </p:nvSpPr>
            <p:spPr bwMode="auto">
              <a:xfrm>
                <a:off x="864" y="1650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/>
                  <a:t>S</a:t>
                </a:r>
              </a:p>
            </p:txBody>
          </p:sp>
          <p:sp>
            <p:nvSpPr>
              <p:cNvPr id="30970" name="Line 49"/>
              <p:cNvSpPr>
                <a:spLocks noChangeShapeType="1"/>
              </p:cNvSpPr>
              <p:nvPr/>
            </p:nvSpPr>
            <p:spPr bwMode="auto">
              <a:xfrm>
                <a:off x="624" y="1819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1" name="Line 50"/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2" name="Line 51"/>
              <p:cNvSpPr>
                <a:spLocks noChangeShapeType="1"/>
              </p:cNvSpPr>
              <p:nvPr/>
            </p:nvSpPr>
            <p:spPr bwMode="auto">
              <a:xfrm>
                <a:off x="3899" y="1795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3" name="Line 52"/>
              <p:cNvSpPr>
                <a:spLocks noChangeShapeType="1"/>
              </p:cNvSpPr>
              <p:nvPr/>
            </p:nvSpPr>
            <p:spPr bwMode="auto">
              <a:xfrm>
                <a:off x="3899" y="2136"/>
                <a:ext cx="6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4" name="Text Box 53"/>
              <p:cNvSpPr txBox="1">
                <a:spLocks noChangeArrowheads="1"/>
              </p:cNvSpPr>
              <p:nvPr/>
            </p:nvSpPr>
            <p:spPr bwMode="auto">
              <a:xfrm>
                <a:off x="4128" y="1632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b="1"/>
                  <a:t>S</a:t>
                </a:r>
              </a:p>
            </p:txBody>
          </p:sp>
          <p:sp>
            <p:nvSpPr>
              <p:cNvPr id="30975" name="Rectangle 54"/>
              <p:cNvSpPr>
                <a:spLocks noChangeArrowheads="1"/>
              </p:cNvSpPr>
              <p:nvPr/>
            </p:nvSpPr>
            <p:spPr bwMode="auto">
              <a:xfrm>
                <a:off x="644" y="2169"/>
                <a:ext cx="623" cy="2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6" name="Rectangle 55"/>
              <p:cNvSpPr>
                <a:spLocks noChangeArrowheads="1"/>
              </p:cNvSpPr>
              <p:nvPr/>
            </p:nvSpPr>
            <p:spPr bwMode="auto">
              <a:xfrm>
                <a:off x="3918" y="1803"/>
                <a:ext cx="623" cy="32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157624" name="Freeform 56"/>
          <p:cNvSpPr>
            <a:spLocks/>
          </p:cNvSpPr>
          <p:nvPr/>
        </p:nvSpPr>
        <p:spPr bwMode="auto">
          <a:xfrm flipH="1" flipV="1">
            <a:off x="4699000" y="2819400"/>
            <a:ext cx="942975" cy="2133600"/>
          </a:xfrm>
          <a:custGeom>
            <a:avLst/>
            <a:gdLst>
              <a:gd name="T0" fmla="*/ 2147483647 w 258"/>
              <a:gd name="T1" fmla="*/ 0 h 720"/>
              <a:gd name="T2" fmla="*/ 2147483647 w 258"/>
              <a:gd name="T3" fmla="*/ 2147483647 h 720"/>
              <a:gd name="T4" fmla="*/ 0 w 258"/>
              <a:gd name="T5" fmla="*/ 2147483647 h 720"/>
              <a:gd name="T6" fmla="*/ 0 60000 65536"/>
              <a:gd name="T7" fmla="*/ 0 60000 65536"/>
              <a:gd name="T8" fmla="*/ 0 60000 65536"/>
              <a:gd name="T9" fmla="*/ 0 w 258"/>
              <a:gd name="T10" fmla="*/ 0 h 720"/>
              <a:gd name="T11" fmla="*/ 258 w 25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" h="720">
                <a:moveTo>
                  <a:pt x="221" y="0"/>
                </a:moveTo>
                <a:cubicBezTo>
                  <a:pt x="239" y="108"/>
                  <a:pt x="258" y="216"/>
                  <a:pt x="221" y="336"/>
                </a:cubicBezTo>
                <a:cubicBezTo>
                  <a:pt x="184" y="456"/>
                  <a:pt x="40" y="656"/>
                  <a:pt x="0" y="72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0" y="228600"/>
            <a:ext cx="8509000" cy="6118225"/>
            <a:chOff x="0" y="144"/>
            <a:chExt cx="5360" cy="3854"/>
          </a:xfrm>
        </p:grpSpPr>
        <p:sp>
          <p:nvSpPr>
            <p:cNvPr id="30930" name="Rectangle 58"/>
            <p:cNvSpPr>
              <a:spLocks noChangeArrowheads="1"/>
            </p:cNvSpPr>
            <p:nvPr/>
          </p:nvSpPr>
          <p:spPr bwMode="auto">
            <a:xfrm>
              <a:off x="418" y="340"/>
              <a:ext cx="4742" cy="5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931" name="Text Box 59"/>
            <p:cNvSpPr txBox="1">
              <a:spLocks noChangeArrowheads="1"/>
            </p:cNvSpPr>
            <p:nvPr/>
          </p:nvSpPr>
          <p:spPr bwMode="auto">
            <a:xfrm rot="-5400000">
              <a:off x="-177" y="321"/>
              <a:ext cx="7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chemeClr val="folHlink"/>
                  </a:solidFill>
                  <a:latin typeface="Arial Narrow" charset="0"/>
                </a:rPr>
                <a:t>Domain / Biz</a:t>
              </a:r>
            </a:p>
            <a:p>
              <a:pPr algn="l"/>
              <a:r>
                <a:rPr lang="en-US" sz="1600">
                  <a:solidFill>
                    <a:schemeClr val="folHlink"/>
                  </a:solidFill>
                  <a:latin typeface="Arial Narrow" charset="0"/>
                </a:rPr>
                <a:t>Architecture</a:t>
              </a:r>
            </a:p>
          </p:txBody>
        </p:sp>
        <p:sp>
          <p:nvSpPr>
            <p:cNvPr id="30932" name="Rectangle 60"/>
            <p:cNvSpPr>
              <a:spLocks noChangeArrowheads="1"/>
            </p:cNvSpPr>
            <p:nvPr/>
          </p:nvSpPr>
          <p:spPr bwMode="auto">
            <a:xfrm>
              <a:off x="418" y="1625"/>
              <a:ext cx="4742" cy="7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933" name="Text Box 61"/>
            <p:cNvSpPr txBox="1">
              <a:spLocks noChangeArrowheads="1"/>
            </p:cNvSpPr>
            <p:nvPr/>
          </p:nvSpPr>
          <p:spPr bwMode="auto">
            <a:xfrm rot="-5400000">
              <a:off x="-441" y="1640"/>
              <a:ext cx="124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chemeClr val="folHlink"/>
                  </a:solidFill>
                  <a:latin typeface="Arial Narrow" charset="0"/>
                </a:rPr>
                <a:t>Component Architecture</a:t>
              </a:r>
            </a:p>
            <a:p>
              <a:pPr algn="l"/>
              <a:r>
                <a:rPr lang="en-US" sz="1600" b="1">
                  <a:solidFill>
                    <a:schemeClr val="folHlink"/>
                  </a:solidFill>
                  <a:latin typeface="Arial Narrow" charset="0"/>
                </a:rPr>
                <a:t>Black box</a:t>
              </a:r>
              <a:r>
                <a:rPr lang="en-US" sz="1600">
                  <a:solidFill>
                    <a:schemeClr val="folHlink"/>
                  </a:solidFill>
                  <a:latin typeface="Arial Narrow" charset="0"/>
                </a:rPr>
                <a:t> </a:t>
              </a:r>
              <a:r>
                <a:rPr lang="en-US" sz="1600" b="1">
                  <a:solidFill>
                    <a:schemeClr val="folHlink"/>
                  </a:solidFill>
                  <a:latin typeface="Arial Narrow" charset="0"/>
                </a:rPr>
                <a:t>Spec</a:t>
              </a:r>
              <a:r>
                <a:rPr lang="en-US" sz="1600">
                  <a:solidFill>
                    <a:schemeClr val="folHlink"/>
                  </a:solidFill>
                  <a:latin typeface="Arial Narrow" charset="0"/>
                </a:rPr>
                <a:t> (of </a:t>
              </a:r>
              <a:r>
                <a:rPr lang="en-US" sz="1600" b="1">
                  <a:solidFill>
                    <a:schemeClr val="folHlink"/>
                  </a:solidFill>
                  <a:latin typeface="Arial Narrow" charset="0"/>
                </a:rPr>
                <a:t>S</a:t>
              </a:r>
              <a:r>
                <a:rPr lang="en-US" sz="1600">
                  <a:solidFill>
                    <a:schemeClr val="folHlink"/>
                  </a:solidFill>
                  <a:latin typeface="Arial Narrow" charset="0"/>
                </a:rPr>
                <a:t>)</a:t>
              </a:r>
            </a:p>
          </p:txBody>
        </p:sp>
        <p:sp>
          <p:nvSpPr>
            <p:cNvPr id="30934" name="Text Box 62"/>
            <p:cNvSpPr txBox="1">
              <a:spLocks noChangeArrowheads="1"/>
            </p:cNvSpPr>
            <p:nvPr/>
          </p:nvSpPr>
          <p:spPr bwMode="auto">
            <a:xfrm rot="5400000">
              <a:off x="5037" y="534"/>
              <a:ext cx="474" cy="1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>
                  <a:solidFill>
                    <a:schemeClr val="bg2"/>
                  </a:solidFill>
                </a:rPr>
                <a:t>Outside</a:t>
              </a:r>
            </a:p>
          </p:txBody>
        </p:sp>
        <p:sp>
          <p:nvSpPr>
            <p:cNvPr id="30935" name="Text Box 63"/>
            <p:cNvSpPr txBox="1">
              <a:spLocks noChangeArrowheads="1"/>
            </p:cNvSpPr>
            <p:nvPr/>
          </p:nvSpPr>
          <p:spPr bwMode="auto">
            <a:xfrm rot="5400000">
              <a:off x="4991" y="1938"/>
              <a:ext cx="564" cy="1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>
                  <a:solidFill>
                    <a:schemeClr val="bg2"/>
                  </a:solidFill>
                </a:rPr>
                <a:t>Boundary</a:t>
              </a:r>
            </a:p>
          </p:txBody>
        </p:sp>
        <p:sp>
          <p:nvSpPr>
            <p:cNvPr id="30936" name="Text Box 64"/>
            <p:cNvSpPr txBox="1">
              <a:spLocks noChangeArrowheads="1"/>
            </p:cNvSpPr>
            <p:nvPr/>
          </p:nvSpPr>
          <p:spPr bwMode="auto">
            <a:xfrm rot="5400000">
              <a:off x="5075" y="3268"/>
              <a:ext cx="394" cy="1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>
                  <a:solidFill>
                    <a:schemeClr val="bg2"/>
                  </a:solidFill>
                </a:rPr>
                <a:t>Inside</a:t>
              </a:r>
            </a:p>
          </p:txBody>
        </p:sp>
        <p:sp>
          <p:nvSpPr>
            <p:cNvPr id="30937" name="Text Box 65"/>
            <p:cNvSpPr txBox="1">
              <a:spLocks noChangeArrowheads="1"/>
            </p:cNvSpPr>
            <p:nvPr/>
          </p:nvSpPr>
          <p:spPr bwMode="auto">
            <a:xfrm rot="-5400000">
              <a:off x="-451" y="3182"/>
              <a:ext cx="126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>
                  <a:solidFill>
                    <a:schemeClr val="folHlink"/>
                  </a:solidFill>
                  <a:latin typeface="Arial Narrow" charset="0"/>
                </a:rPr>
                <a:t>Component Architecture</a:t>
              </a:r>
            </a:p>
            <a:p>
              <a:pPr algn="l"/>
              <a:r>
                <a:rPr lang="en-US" sz="1600" b="1">
                  <a:solidFill>
                    <a:schemeClr val="folHlink"/>
                  </a:solidFill>
                  <a:latin typeface="Arial Narrow" charset="0"/>
                </a:rPr>
                <a:t>White box design</a:t>
              </a:r>
              <a:r>
                <a:rPr lang="en-US" sz="1600">
                  <a:solidFill>
                    <a:schemeClr val="folHlink"/>
                  </a:solidFill>
                  <a:latin typeface="Arial Narrow" charset="0"/>
                </a:rPr>
                <a:t> (of </a:t>
              </a:r>
              <a:r>
                <a:rPr lang="en-US" sz="1600" b="1">
                  <a:solidFill>
                    <a:schemeClr val="folHlink"/>
                  </a:solidFill>
                  <a:latin typeface="Arial Narrow" charset="0"/>
                </a:rPr>
                <a:t>S</a:t>
              </a:r>
              <a:r>
                <a:rPr lang="en-US" sz="1600">
                  <a:solidFill>
                    <a:schemeClr val="folHlink"/>
                  </a:solidFill>
                  <a:latin typeface="Arial Narrow" charset="0"/>
                </a:rPr>
                <a:t>)</a:t>
              </a:r>
            </a:p>
          </p:txBody>
        </p:sp>
        <p:sp>
          <p:nvSpPr>
            <p:cNvPr id="30938" name="Rectangle 66"/>
            <p:cNvSpPr>
              <a:spLocks noChangeArrowheads="1"/>
            </p:cNvSpPr>
            <p:nvPr/>
          </p:nvSpPr>
          <p:spPr bwMode="auto">
            <a:xfrm>
              <a:off x="418" y="2976"/>
              <a:ext cx="4742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8701088" y="427038"/>
            <a:ext cx="355600" cy="5821362"/>
            <a:chOff x="5481" y="173"/>
            <a:chExt cx="224" cy="4003"/>
          </a:xfrm>
        </p:grpSpPr>
        <p:sp>
          <p:nvSpPr>
            <p:cNvPr id="30928" name="Text Box 68"/>
            <p:cNvSpPr txBox="1">
              <a:spLocks noChangeArrowheads="1"/>
            </p:cNvSpPr>
            <p:nvPr/>
          </p:nvSpPr>
          <p:spPr bwMode="auto">
            <a:xfrm rot="5400000">
              <a:off x="3599" y="2120"/>
              <a:ext cx="3938" cy="17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200" b="1"/>
            </a:p>
          </p:txBody>
        </p:sp>
        <p:sp>
          <p:nvSpPr>
            <p:cNvPr id="30929" name="Text Box 69"/>
            <p:cNvSpPr txBox="1">
              <a:spLocks noChangeArrowheads="1"/>
            </p:cNvSpPr>
            <p:nvPr/>
          </p:nvSpPr>
          <p:spPr bwMode="auto">
            <a:xfrm rot="5400000">
              <a:off x="3637" y="2060"/>
              <a:ext cx="3955" cy="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/>
                <a:t>Architecture Styles: Principles, Patterns, Guidelines, Rules</a:t>
              </a:r>
            </a:p>
          </p:txBody>
        </p:sp>
      </p:grpSp>
      <p:sp>
        <p:nvSpPr>
          <p:cNvPr id="2157638" name="AutoShape 70"/>
          <p:cNvSpPr>
            <a:spLocks noChangeArrowheads="1"/>
          </p:cNvSpPr>
          <p:nvPr/>
        </p:nvSpPr>
        <p:spPr bwMode="auto">
          <a:xfrm>
            <a:off x="3124200" y="3733800"/>
            <a:ext cx="1600200" cy="268288"/>
          </a:xfrm>
          <a:prstGeom prst="wedgeRectCallout">
            <a:avLst>
              <a:gd name="adj1" fmla="val 22421"/>
              <a:gd name="adj2" fmla="val -150000"/>
            </a:avLst>
          </a:prstGeom>
          <a:solidFill>
            <a:srgbClr val="FEE7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1200"/>
              <a:t> Black box view of </a:t>
            </a:r>
            <a:r>
              <a:rPr lang="en-US" sz="1200" b="1"/>
              <a:t>S</a:t>
            </a:r>
          </a:p>
        </p:txBody>
      </p:sp>
      <p:sp>
        <p:nvSpPr>
          <p:cNvPr id="30727" name="Text Box 118"/>
          <p:cNvSpPr txBox="1">
            <a:spLocks noChangeArrowheads="1"/>
          </p:cNvSpPr>
          <p:nvPr/>
        </p:nvSpPr>
        <p:spPr bwMode="auto">
          <a:xfrm>
            <a:off x="5276850" y="3609975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endParaRPr lang="en-US" sz="1200">
              <a:solidFill>
                <a:schemeClr val="folHlink"/>
              </a:solidFill>
            </a:endParaRPr>
          </a:p>
        </p:txBody>
      </p:sp>
      <p:grpSp>
        <p:nvGrpSpPr>
          <p:cNvPr id="9" name="Group 119"/>
          <p:cNvGrpSpPr>
            <a:grpSpLocks/>
          </p:cNvGrpSpPr>
          <p:nvPr/>
        </p:nvGrpSpPr>
        <p:grpSpPr bwMode="auto">
          <a:xfrm>
            <a:off x="762000" y="4724400"/>
            <a:ext cx="7307263" cy="1589088"/>
            <a:chOff x="503" y="2961"/>
            <a:chExt cx="4603" cy="1001"/>
          </a:xfrm>
        </p:grpSpPr>
        <p:grpSp>
          <p:nvGrpSpPr>
            <p:cNvPr id="30830" name="Group 120"/>
            <p:cNvGrpSpPr>
              <a:grpSpLocks/>
            </p:cNvGrpSpPr>
            <p:nvPr/>
          </p:nvGrpSpPr>
          <p:grpSpPr bwMode="auto">
            <a:xfrm>
              <a:off x="503" y="2961"/>
              <a:ext cx="4603" cy="1001"/>
              <a:chOff x="503" y="2961"/>
              <a:chExt cx="4603" cy="1001"/>
            </a:xfrm>
          </p:grpSpPr>
          <p:grpSp>
            <p:nvGrpSpPr>
              <p:cNvPr id="30837" name="Group 121"/>
              <p:cNvGrpSpPr>
                <a:grpSpLocks/>
              </p:cNvGrpSpPr>
              <p:nvPr/>
            </p:nvGrpSpPr>
            <p:grpSpPr bwMode="auto">
              <a:xfrm>
                <a:off x="503" y="2961"/>
                <a:ext cx="4603" cy="1001"/>
                <a:chOff x="135" y="2193"/>
                <a:chExt cx="4603" cy="1001"/>
              </a:xfrm>
            </p:grpSpPr>
            <p:sp>
              <p:nvSpPr>
                <p:cNvPr id="308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265" y="2313"/>
                  <a:ext cx="1509" cy="768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381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600" b="1"/>
                </a:p>
              </p:txBody>
            </p:sp>
            <p:sp>
              <p:nvSpPr>
                <p:cNvPr id="30841" name="Rectangle 123"/>
                <p:cNvSpPr>
                  <a:spLocks noChangeArrowheads="1"/>
                </p:cNvSpPr>
                <p:nvPr/>
              </p:nvSpPr>
              <p:spPr bwMode="auto">
                <a:xfrm>
                  <a:off x="135" y="2441"/>
                  <a:ext cx="86" cy="96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2" name="Rectangle 124"/>
                <p:cNvSpPr>
                  <a:spLocks noChangeArrowheads="1"/>
                </p:cNvSpPr>
                <p:nvPr/>
              </p:nvSpPr>
              <p:spPr bwMode="auto">
                <a:xfrm>
                  <a:off x="1817" y="2393"/>
                  <a:ext cx="86" cy="96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3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1779" y="2441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44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221" y="2489"/>
                  <a:ext cx="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45" name="Rectangle 127"/>
                <p:cNvSpPr>
                  <a:spLocks noChangeArrowheads="1"/>
                </p:cNvSpPr>
                <p:nvPr/>
              </p:nvSpPr>
              <p:spPr bwMode="auto">
                <a:xfrm>
                  <a:off x="1817" y="2921"/>
                  <a:ext cx="86" cy="96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6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1779" y="2969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47" name="Rectangle 129"/>
                <p:cNvSpPr>
                  <a:spLocks noChangeArrowheads="1"/>
                </p:cNvSpPr>
                <p:nvPr/>
              </p:nvSpPr>
              <p:spPr bwMode="auto">
                <a:xfrm>
                  <a:off x="437" y="2489"/>
                  <a:ext cx="216" cy="39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48" name="Rectangle 130"/>
                <p:cNvSpPr>
                  <a:spLocks noChangeArrowheads="1"/>
                </p:cNvSpPr>
                <p:nvPr/>
              </p:nvSpPr>
              <p:spPr bwMode="auto">
                <a:xfrm>
                  <a:off x="998" y="2441"/>
                  <a:ext cx="301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4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343" y="2729"/>
                  <a:ext cx="301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0850" name="Group 132"/>
                <p:cNvGrpSpPr>
                  <a:grpSpLocks/>
                </p:cNvGrpSpPr>
                <p:nvPr/>
              </p:nvGrpSpPr>
              <p:grpSpPr bwMode="auto">
                <a:xfrm>
                  <a:off x="489" y="2522"/>
                  <a:ext cx="121" cy="187"/>
                  <a:chOff x="720" y="3840"/>
                  <a:chExt cx="192" cy="262"/>
                </a:xfrm>
              </p:grpSpPr>
              <p:sp>
                <p:nvSpPr>
                  <p:cNvPr id="3092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840"/>
                    <a:ext cx="192" cy="75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26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4028"/>
                    <a:ext cx="192" cy="7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27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3915"/>
                    <a:ext cx="0" cy="1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851" name="Group 136"/>
                <p:cNvGrpSpPr>
                  <a:grpSpLocks/>
                </p:cNvGrpSpPr>
                <p:nvPr/>
              </p:nvGrpSpPr>
              <p:grpSpPr bwMode="auto">
                <a:xfrm>
                  <a:off x="1016" y="2501"/>
                  <a:ext cx="236" cy="167"/>
                  <a:chOff x="2425" y="3509"/>
                  <a:chExt cx="501" cy="319"/>
                </a:xfrm>
              </p:grpSpPr>
              <p:sp>
                <p:nvSpPr>
                  <p:cNvPr id="30920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2425" y="3555"/>
                    <a:ext cx="182" cy="91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21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3737"/>
                    <a:ext cx="182" cy="91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22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744" y="3509"/>
                    <a:ext cx="182" cy="91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23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7" y="3555"/>
                    <a:ext cx="137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924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600"/>
                    <a:ext cx="0" cy="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852" name="Rectangle 142"/>
                <p:cNvSpPr>
                  <a:spLocks noChangeArrowheads="1"/>
                </p:cNvSpPr>
                <p:nvPr/>
              </p:nvSpPr>
              <p:spPr bwMode="auto">
                <a:xfrm>
                  <a:off x="1373" y="2905"/>
                  <a:ext cx="93" cy="5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53" name="Rectangle 143"/>
                <p:cNvSpPr>
                  <a:spLocks noChangeArrowheads="1"/>
                </p:cNvSpPr>
                <p:nvPr/>
              </p:nvSpPr>
              <p:spPr bwMode="auto">
                <a:xfrm>
                  <a:off x="1502" y="2776"/>
                  <a:ext cx="93" cy="5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54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1466" y="2824"/>
                  <a:ext cx="80" cy="10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55" name="Rectangle 145"/>
                <p:cNvSpPr>
                  <a:spLocks noChangeArrowheads="1"/>
                </p:cNvSpPr>
                <p:nvPr/>
              </p:nvSpPr>
              <p:spPr bwMode="auto">
                <a:xfrm>
                  <a:off x="362" y="2517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6" name="Rectangle 146"/>
                <p:cNvSpPr>
                  <a:spLocks noChangeArrowheads="1"/>
                </p:cNvSpPr>
                <p:nvPr/>
              </p:nvSpPr>
              <p:spPr bwMode="auto">
                <a:xfrm>
                  <a:off x="911" y="2496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7" name="Rectangle 147"/>
                <p:cNvSpPr>
                  <a:spLocks noChangeArrowheads="1"/>
                </p:cNvSpPr>
                <p:nvPr/>
              </p:nvSpPr>
              <p:spPr bwMode="auto">
                <a:xfrm>
                  <a:off x="1256" y="2832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8" name="Rectangle 148"/>
                <p:cNvSpPr>
                  <a:spLocks noChangeArrowheads="1"/>
                </p:cNvSpPr>
                <p:nvPr/>
              </p:nvSpPr>
              <p:spPr bwMode="auto">
                <a:xfrm>
                  <a:off x="1343" y="2448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9" name="Rectangle 149"/>
                <p:cNvSpPr>
                  <a:spLocks noChangeArrowheads="1"/>
                </p:cNvSpPr>
                <p:nvPr/>
              </p:nvSpPr>
              <p:spPr bwMode="auto">
                <a:xfrm>
                  <a:off x="1687" y="2928"/>
                  <a:ext cx="44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0" name="Line 150"/>
                <p:cNvSpPr>
                  <a:spLocks noChangeShapeType="1"/>
                </p:cNvSpPr>
                <p:nvPr/>
              </p:nvSpPr>
              <p:spPr bwMode="auto">
                <a:xfrm>
                  <a:off x="394" y="2544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61" name="Line 151"/>
                <p:cNvSpPr>
                  <a:spLocks noChangeShapeType="1"/>
                </p:cNvSpPr>
                <p:nvPr/>
              </p:nvSpPr>
              <p:spPr bwMode="auto">
                <a:xfrm>
                  <a:off x="954" y="2520"/>
                  <a:ext cx="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62" name="Line 152"/>
                <p:cNvSpPr>
                  <a:spLocks noChangeShapeType="1"/>
                </p:cNvSpPr>
                <p:nvPr/>
              </p:nvSpPr>
              <p:spPr bwMode="auto">
                <a:xfrm>
                  <a:off x="1299" y="2470"/>
                  <a:ext cx="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63" name="Line 153"/>
                <p:cNvSpPr>
                  <a:spLocks noChangeShapeType="1"/>
                </p:cNvSpPr>
                <p:nvPr/>
              </p:nvSpPr>
              <p:spPr bwMode="auto">
                <a:xfrm>
                  <a:off x="1299" y="2854"/>
                  <a:ext cx="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64" name="Line 154"/>
                <p:cNvSpPr>
                  <a:spLocks noChangeShapeType="1"/>
                </p:cNvSpPr>
                <p:nvPr/>
              </p:nvSpPr>
              <p:spPr bwMode="auto">
                <a:xfrm>
                  <a:off x="1644" y="2950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65" name="Rectangle 155"/>
                <p:cNvSpPr>
                  <a:spLocks noChangeArrowheads="1"/>
                </p:cNvSpPr>
                <p:nvPr/>
              </p:nvSpPr>
              <p:spPr bwMode="auto">
                <a:xfrm>
                  <a:off x="696" y="2544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6" name="Line 156"/>
                <p:cNvSpPr>
                  <a:spLocks noChangeShapeType="1"/>
                </p:cNvSpPr>
                <p:nvPr/>
              </p:nvSpPr>
              <p:spPr bwMode="auto">
                <a:xfrm>
                  <a:off x="653" y="2566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67" name="Rectangle 157"/>
                <p:cNvSpPr>
                  <a:spLocks noChangeArrowheads="1"/>
                </p:cNvSpPr>
                <p:nvPr/>
              </p:nvSpPr>
              <p:spPr bwMode="auto">
                <a:xfrm>
                  <a:off x="696" y="2736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8" name="Line 158"/>
                <p:cNvSpPr>
                  <a:spLocks noChangeShapeType="1"/>
                </p:cNvSpPr>
                <p:nvPr/>
              </p:nvSpPr>
              <p:spPr bwMode="auto">
                <a:xfrm>
                  <a:off x="653" y="2758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69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739" y="2520"/>
                  <a:ext cx="172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70" name="Line 160"/>
                <p:cNvSpPr>
                  <a:spLocks noChangeShapeType="1"/>
                </p:cNvSpPr>
                <p:nvPr/>
              </p:nvSpPr>
              <p:spPr bwMode="auto">
                <a:xfrm>
                  <a:off x="741" y="2757"/>
                  <a:ext cx="513" cy="9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71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1390" y="2438"/>
                  <a:ext cx="386" cy="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72" name="Line 162"/>
                <p:cNvSpPr>
                  <a:spLocks noChangeShapeType="1"/>
                </p:cNvSpPr>
                <p:nvPr/>
              </p:nvSpPr>
              <p:spPr bwMode="auto">
                <a:xfrm>
                  <a:off x="1731" y="2940"/>
                  <a:ext cx="63" cy="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73" name="Line 163"/>
                <p:cNvSpPr>
                  <a:spLocks noChangeShapeType="1"/>
                </p:cNvSpPr>
                <p:nvPr/>
              </p:nvSpPr>
              <p:spPr bwMode="auto">
                <a:xfrm flipH="1" flipV="1">
                  <a:off x="264" y="2486"/>
                  <a:ext cx="102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74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1814" y="3021"/>
                  <a:ext cx="59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/>
                  <a:r>
                    <a:rPr lang="en-US" sz="1200"/>
                    <a:t>Information</a:t>
                  </a:r>
                </a:p>
              </p:txBody>
            </p:sp>
            <p:sp>
              <p:nvSpPr>
                <p:cNvPr id="30875" name="Rectangle 165"/>
                <p:cNvSpPr>
                  <a:spLocks noChangeArrowheads="1"/>
                </p:cNvSpPr>
                <p:nvPr/>
              </p:nvSpPr>
              <p:spPr bwMode="auto">
                <a:xfrm>
                  <a:off x="2884" y="2313"/>
                  <a:ext cx="1509" cy="768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381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1600" b="1"/>
                </a:p>
              </p:txBody>
            </p:sp>
            <p:sp>
              <p:nvSpPr>
                <p:cNvPr id="30876" name="Rectangle 166"/>
                <p:cNvSpPr>
                  <a:spLocks noChangeArrowheads="1"/>
                </p:cNvSpPr>
                <p:nvPr/>
              </p:nvSpPr>
              <p:spPr bwMode="auto">
                <a:xfrm>
                  <a:off x="2755" y="2441"/>
                  <a:ext cx="86" cy="96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7" name="Rectangle 167"/>
                <p:cNvSpPr>
                  <a:spLocks noChangeArrowheads="1"/>
                </p:cNvSpPr>
                <p:nvPr/>
              </p:nvSpPr>
              <p:spPr bwMode="auto">
                <a:xfrm>
                  <a:off x="4436" y="2393"/>
                  <a:ext cx="86" cy="96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8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4399" y="2441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79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2841" y="2489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80" name="Rectangle 170"/>
                <p:cNvSpPr>
                  <a:spLocks noChangeArrowheads="1"/>
                </p:cNvSpPr>
                <p:nvPr/>
              </p:nvSpPr>
              <p:spPr bwMode="auto">
                <a:xfrm>
                  <a:off x="4436" y="2921"/>
                  <a:ext cx="86" cy="96"/>
                </a:xfrm>
                <a:prstGeom prst="rect">
                  <a:avLst/>
                </a:prstGeom>
                <a:solidFill>
                  <a:schemeClr val="tx1">
                    <a:alpha val="50195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1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4399" y="2969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82" name="Rectangle 172"/>
                <p:cNvSpPr>
                  <a:spLocks noChangeArrowheads="1"/>
                </p:cNvSpPr>
                <p:nvPr/>
              </p:nvSpPr>
              <p:spPr bwMode="auto">
                <a:xfrm>
                  <a:off x="3056" y="2489"/>
                  <a:ext cx="216" cy="39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83" name="Rectangle 173"/>
                <p:cNvSpPr>
                  <a:spLocks noChangeArrowheads="1"/>
                </p:cNvSpPr>
                <p:nvPr/>
              </p:nvSpPr>
              <p:spPr bwMode="auto">
                <a:xfrm>
                  <a:off x="3617" y="2441"/>
                  <a:ext cx="302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84" name="Rectangle 174"/>
                <p:cNvSpPr>
                  <a:spLocks noChangeArrowheads="1"/>
                </p:cNvSpPr>
                <p:nvPr/>
              </p:nvSpPr>
              <p:spPr bwMode="auto">
                <a:xfrm>
                  <a:off x="3962" y="2729"/>
                  <a:ext cx="302" cy="28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885" name="Rectangle 175"/>
                <p:cNvSpPr>
                  <a:spLocks noChangeArrowheads="1"/>
                </p:cNvSpPr>
                <p:nvPr/>
              </p:nvSpPr>
              <p:spPr bwMode="auto">
                <a:xfrm>
                  <a:off x="2981" y="2517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6" name="Rectangle 176"/>
                <p:cNvSpPr>
                  <a:spLocks noChangeArrowheads="1"/>
                </p:cNvSpPr>
                <p:nvPr/>
              </p:nvSpPr>
              <p:spPr bwMode="auto">
                <a:xfrm>
                  <a:off x="3531" y="2496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7" name="Rectangle 177"/>
                <p:cNvSpPr>
                  <a:spLocks noChangeArrowheads="1"/>
                </p:cNvSpPr>
                <p:nvPr/>
              </p:nvSpPr>
              <p:spPr bwMode="auto">
                <a:xfrm>
                  <a:off x="3962" y="2448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8" name="Rectangle 178"/>
                <p:cNvSpPr>
                  <a:spLocks noChangeArrowheads="1"/>
                </p:cNvSpPr>
                <p:nvPr/>
              </p:nvSpPr>
              <p:spPr bwMode="auto">
                <a:xfrm>
                  <a:off x="4307" y="2928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9" name="Line 179"/>
                <p:cNvSpPr>
                  <a:spLocks noChangeShapeType="1"/>
                </p:cNvSpPr>
                <p:nvPr/>
              </p:nvSpPr>
              <p:spPr bwMode="auto">
                <a:xfrm>
                  <a:off x="3013" y="2544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90" name="Line 180"/>
                <p:cNvSpPr>
                  <a:spLocks noChangeShapeType="1"/>
                </p:cNvSpPr>
                <p:nvPr/>
              </p:nvSpPr>
              <p:spPr bwMode="auto">
                <a:xfrm>
                  <a:off x="3574" y="2520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91" name="Line 181"/>
                <p:cNvSpPr>
                  <a:spLocks noChangeShapeType="1"/>
                </p:cNvSpPr>
                <p:nvPr/>
              </p:nvSpPr>
              <p:spPr bwMode="auto">
                <a:xfrm>
                  <a:off x="3919" y="2470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92" name="Line 182"/>
                <p:cNvSpPr>
                  <a:spLocks noChangeShapeType="1"/>
                </p:cNvSpPr>
                <p:nvPr/>
              </p:nvSpPr>
              <p:spPr bwMode="auto">
                <a:xfrm>
                  <a:off x="4264" y="2950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93" name="Rectangle 183"/>
                <p:cNvSpPr>
                  <a:spLocks noChangeArrowheads="1"/>
                </p:cNvSpPr>
                <p:nvPr/>
              </p:nvSpPr>
              <p:spPr bwMode="auto">
                <a:xfrm>
                  <a:off x="3315" y="2544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4" name="Line 184"/>
                <p:cNvSpPr>
                  <a:spLocks noChangeShapeType="1"/>
                </p:cNvSpPr>
                <p:nvPr/>
              </p:nvSpPr>
              <p:spPr bwMode="auto">
                <a:xfrm>
                  <a:off x="3272" y="2566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95" name="Rectangle 185"/>
                <p:cNvSpPr>
                  <a:spLocks noChangeArrowheads="1"/>
                </p:cNvSpPr>
                <p:nvPr/>
              </p:nvSpPr>
              <p:spPr bwMode="auto">
                <a:xfrm>
                  <a:off x="3315" y="2736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6" name="Line 186"/>
                <p:cNvSpPr>
                  <a:spLocks noChangeShapeType="1"/>
                </p:cNvSpPr>
                <p:nvPr/>
              </p:nvSpPr>
              <p:spPr bwMode="auto">
                <a:xfrm>
                  <a:off x="3272" y="2758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97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358" y="2520"/>
                  <a:ext cx="173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98" name="Line 188"/>
                <p:cNvSpPr>
                  <a:spLocks noChangeShapeType="1"/>
                </p:cNvSpPr>
                <p:nvPr/>
              </p:nvSpPr>
              <p:spPr bwMode="auto">
                <a:xfrm>
                  <a:off x="3360" y="2757"/>
                  <a:ext cx="513" cy="9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899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4010" y="2438"/>
                  <a:ext cx="385" cy="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900" name="Line 190"/>
                <p:cNvSpPr>
                  <a:spLocks noChangeShapeType="1"/>
                </p:cNvSpPr>
                <p:nvPr/>
              </p:nvSpPr>
              <p:spPr bwMode="auto">
                <a:xfrm>
                  <a:off x="4350" y="2940"/>
                  <a:ext cx="64" cy="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901" name="Line 191"/>
                <p:cNvSpPr>
                  <a:spLocks noChangeShapeType="1"/>
                </p:cNvSpPr>
                <p:nvPr/>
              </p:nvSpPr>
              <p:spPr bwMode="auto">
                <a:xfrm flipH="1" flipV="1">
                  <a:off x="2883" y="2486"/>
                  <a:ext cx="103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902" name="Line 192"/>
                <p:cNvSpPr>
                  <a:spLocks noChangeShapeType="1"/>
                </p:cNvSpPr>
                <p:nvPr/>
              </p:nvSpPr>
              <p:spPr bwMode="auto">
                <a:xfrm>
                  <a:off x="2570" y="2365"/>
                  <a:ext cx="175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03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2631" y="2269"/>
                  <a:ext cx="15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b="1"/>
                    <a:t>1</a:t>
                  </a:r>
                </a:p>
              </p:txBody>
            </p:sp>
            <p:sp>
              <p:nvSpPr>
                <p:cNvPr id="30904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3358" y="2448"/>
                  <a:ext cx="172" cy="5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0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361" y="2579"/>
                  <a:ext cx="205" cy="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06" name="Line 196"/>
                <p:cNvSpPr>
                  <a:spLocks noChangeShapeType="1"/>
                </p:cNvSpPr>
                <p:nvPr/>
              </p:nvSpPr>
              <p:spPr bwMode="auto">
                <a:xfrm>
                  <a:off x="3443" y="2806"/>
                  <a:ext cx="315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07" name="Freeform 197"/>
                <p:cNvSpPr>
                  <a:spLocks/>
                </p:cNvSpPr>
                <p:nvPr/>
              </p:nvSpPr>
              <p:spPr bwMode="auto">
                <a:xfrm>
                  <a:off x="3719" y="2496"/>
                  <a:ext cx="87" cy="123"/>
                </a:xfrm>
                <a:custGeom>
                  <a:avLst/>
                  <a:gdLst>
                    <a:gd name="T0" fmla="*/ 0 w 144"/>
                    <a:gd name="T1" fmla="*/ 0 h 144"/>
                    <a:gd name="T2" fmla="*/ 0 w 144"/>
                    <a:gd name="T3" fmla="*/ 14 h 144"/>
                    <a:gd name="T4" fmla="*/ 1 w 144"/>
                    <a:gd name="T5" fmla="*/ 14 h 144"/>
                    <a:gd name="T6" fmla="*/ 1 w 14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4"/>
                    <a:gd name="T13" fmla="*/ 0 h 144"/>
                    <a:gd name="T14" fmla="*/ 144 w 14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4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144" y="144"/>
                      </a:lnTo>
                      <a:lnTo>
                        <a:pt x="144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08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4048" y="2496"/>
                  <a:ext cx="269" cy="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09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479" y="2223"/>
                  <a:ext cx="208" cy="17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473" y="2193"/>
                  <a:ext cx="15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b="1"/>
                    <a:t>2</a:t>
                  </a:r>
                </a:p>
              </p:txBody>
            </p:sp>
            <p:sp>
              <p:nvSpPr>
                <p:cNvPr id="30911" name="Line 201"/>
                <p:cNvSpPr>
                  <a:spLocks noChangeShapeType="1"/>
                </p:cNvSpPr>
                <p:nvPr/>
              </p:nvSpPr>
              <p:spPr bwMode="auto">
                <a:xfrm>
                  <a:off x="4522" y="3008"/>
                  <a:ext cx="216" cy="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12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518" y="2877"/>
                  <a:ext cx="15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b="1"/>
                    <a:t>4</a:t>
                  </a:r>
                </a:p>
              </p:txBody>
            </p:sp>
            <p:sp>
              <p:nvSpPr>
                <p:cNvPr id="3091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3070" y="2734"/>
                  <a:ext cx="19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b="1"/>
                    <a:t>3a</a:t>
                  </a:r>
                </a:p>
              </p:txBody>
            </p:sp>
            <p:sp>
              <p:nvSpPr>
                <p:cNvPr id="30914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3675" y="2590"/>
                  <a:ext cx="200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lang="en-US" sz="900" b="1"/>
                    <a:t>3b</a:t>
                  </a:r>
                </a:p>
              </p:txBody>
            </p:sp>
            <p:sp>
              <p:nvSpPr>
                <p:cNvPr id="30915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2408" y="3006"/>
                  <a:ext cx="493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/>
                  <a:r>
                    <a:rPr lang="en-US" sz="1200"/>
                    <a:t>Behavior</a:t>
                  </a:r>
                </a:p>
              </p:txBody>
            </p:sp>
            <p:sp>
              <p:nvSpPr>
                <p:cNvPr id="30916" name="Rectangle 206"/>
                <p:cNvSpPr>
                  <a:spLocks noChangeArrowheads="1"/>
                </p:cNvSpPr>
                <p:nvPr/>
              </p:nvSpPr>
              <p:spPr bwMode="auto">
                <a:xfrm>
                  <a:off x="3880" y="2831"/>
                  <a:ext cx="43" cy="4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7" name="Line 207"/>
                <p:cNvSpPr>
                  <a:spLocks noChangeShapeType="1"/>
                </p:cNvSpPr>
                <p:nvPr/>
              </p:nvSpPr>
              <p:spPr bwMode="auto">
                <a:xfrm>
                  <a:off x="3923" y="2853"/>
                  <a:ext cx="4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918" name="Freeform 208"/>
                <p:cNvSpPr>
                  <a:spLocks/>
                </p:cNvSpPr>
                <p:nvPr/>
              </p:nvSpPr>
              <p:spPr bwMode="auto">
                <a:xfrm>
                  <a:off x="3110" y="2592"/>
                  <a:ext cx="87" cy="123"/>
                </a:xfrm>
                <a:custGeom>
                  <a:avLst/>
                  <a:gdLst>
                    <a:gd name="T0" fmla="*/ 0 w 144"/>
                    <a:gd name="T1" fmla="*/ 0 h 144"/>
                    <a:gd name="T2" fmla="*/ 0 w 144"/>
                    <a:gd name="T3" fmla="*/ 14 h 144"/>
                    <a:gd name="T4" fmla="*/ 1 w 144"/>
                    <a:gd name="T5" fmla="*/ 14 h 144"/>
                    <a:gd name="T6" fmla="*/ 1 w 14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4"/>
                    <a:gd name="T13" fmla="*/ 0 h 144"/>
                    <a:gd name="T14" fmla="*/ 144 w 14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4" h="144">
                      <a:moveTo>
                        <a:pt x="0" y="0"/>
                      </a:moveTo>
                      <a:lnTo>
                        <a:pt x="0" y="144"/>
                      </a:lnTo>
                      <a:lnTo>
                        <a:pt x="144" y="144"/>
                      </a:lnTo>
                      <a:lnTo>
                        <a:pt x="144" y="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919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920" y="2592"/>
                  <a:ext cx="864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l"/>
                  <a:endParaRPr lang="en-US" sz="100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0838" name="Text Box 210"/>
              <p:cNvSpPr txBox="1">
                <a:spLocks noChangeArrowheads="1"/>
              </p:cNvSpPr>
              <p:nvPr/>
            </p:nvSpPr>
            <p:spPr bwMode="auto">
              <a:xfrm>
                <a:off x="1012" y="306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600" b="1"/>
                  <a:t>S</a:t>
                </a:r>
              </a:p>
            </p:txBody>
          </p:sp>
          <p:sp>
            <p:nvSpPr>
              <p:cNvPr id="30839" name="Text Box 211"/>
              <p:cNvSpPr txBox="1">
                <a:spLocks noChangeArrowheads="1"/>
              </p:cNvSpPr>
              <p:nvPr/>
            </p:nvSpPr>
            <p:spPr bwMode="auto">
              <a:xfrm>
                <a:off x="3652" y="3068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lang="en-US" sz="1600" b="1"/>
                  <a:t>S</a:t>
                </a:r>
              </a:p>
            </p:txBody>
          </p:sp>
        </p:grpSp>
        <p:sp>
          <p:nvSpPr>
            <p:cNvPr id="30831" name="Text Box 212"/>
            <p:cNvSpPr txBox="1">
              <a:spLocks noChangeArrowheads="1"/>
            </p:cNvSpPr>
            <p:nvPr/>
          </p:nvSpPr>
          <p:spPr bwMode="auto">
            <a:xfrm>
              <a:off x="798" y="3480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/>
                <a:t>s1</a:t>
              </a:r>
            </a:p>
          </p:txBody>
        </p:sp>
        <p:sp>
          <p:nvSpPr>
            <p:cNvPr id="30832" name="Text Box 213"/>
            <p:cNvSpPr txBox="1">
              <a:spLocks noChangeArrowheads="1"/>
            </p:cNvSpPr>
            <p:nvPr/>
          </p:nvSpPr>
          <p:spPr bwMode="auto">
            <a:xfrm>
              <a:off x="1347" y="3329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/>
                <a:t>s2</a:t>
              </a:r>
            </a:p>
          </p:txBody>
        </p:sp>
        <p:sp>
          <p:nvSpPr>
            <p:cNvPr id="30833" name="Text Box 214"/>
            <p:cNvSpPr txBox="1">
              <a:spLocks noChangeArrowheads="1"/>
            </p:cNvSpPr>
            <p:nvPr/>
          </p:nvSpPr>
          <p:spPr bwMode="auto">
            <a:xfrm>
              <a:off x="1691" y="3481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/>
                <a:t>s3</a:t>
              </a:r>
            </a:p>
          </p:txBody>
        </p:sp>
        <p:sp>
          <p:nvSpPr>
            <p:cNvPr id="30834" name="Text Box 215"/>
            <p:cNvSpPr txBox="1">
              <a:spLocks noChangeArrowheads="1"/>
            </p:cNvSpPr>
            <p:nvPr/>
          </p:nvSpPr>
          <p:spPr bwMode="auto">
            <a:xfrm>
              <a:off x="3408" y="3264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/>
                <a:t>s1</a:t>
              </a:r>
            </a:p>
          </p:txBody>
        </p:sp>
        <p:sp>
          <p:nvSpPr>
            <p:cNvPr id="30835" name="Text Box 216"/>
            <p:cNvSpPr txBox="1">
              <a:spLocks noChangeArrowheads="1"/>
            </p:cNvSpPr>
            <p:nvPr/>
          </p:nvSpPr>
          <p:spPr bwMode="auto">
            <a:xfrm>
              <a:off x="3984" y="3216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/>
                <a:t>s2</a:t>
              </a:r>
            </a:p>
          </p:txBody>
        </p:sp>
        <p:sp>
          <p:nvSpPr>
            <p:cNvPr id="30836" name="Text Box 217"/>
            <p:cNvSpPr txBox="1">
              <a:spLocks noChangeArrowheads="1"/>
            </p:cNvSpPr>
            <p:nvPr/>
          </p:nvSpPr>
          <p:spPr bwMode="auto">
            <a:xfrm>
              <a:off x="4320" y="3600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 b="1"/>
                <a:t>s3</a:t>
              </a:r>
            </a:p>
          </p:txBody>
        </p:sp>
      </p:grpSp>
      <p:grpSp>
        <p:nvGrpSpPr>
          <p:cNvPr id="14" name="Group 218"/>
          <p:cNvGrpSpPr>
            <a:grpSpLocks/>
          </p:cNvGrpSpPr>
          <p:nvPr/>
        </p:nvGrpSpPr>
        <p:grpSpPr bwMode="auto">
          <a:xfrm>
            <a:off x="1222375" y="457200"/>
            <a:ext cx="2168525" cy="2438400"/>
            <a:chOff x="770" y="288"/>
            <a:chExt cx="1366" cy="1536"/>
          </a:xfrm>
        </p:grpSpPr>
        <p:grpSp>
          <p:nvGrpSpPr>
            <p:cNvPr id="30826" name="Group 219"/>
            <p:cNvGrpSpPr>
              <a:grpSpLocks/>
            </p:cNvGrpSpPr>
            <p:nvPr/>
          </p:nvGrpSpPr>
          <p:grpSpPr bwMode="auto">
            <a:xfrm>
              <a:off x="770" y="288"/>
              <a:ext cx="672" cy="1536"/>
              <a:chOff x="402" y="144"/>
              <a:chExt cx="672" cy="1104"/>
            </a:xfrm>
          </p:grpSpPr>
          <p:sp>
            <p:nvSpPr>
              <p:cNvPr id="30828" name="AutoShape 220"/>
              <p:cNvSpPr>
                <a:spLocks noChangeArrowheads="1"/>
              </p:cNvSpPr>
              <p:nvPr/>
            </p:nvSpPr>
            <p:spPr bwMode="auto">
              <a:xfrm>
                <a:off x="402" y="144"/>
                <a:ext cx="672" cy="432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29" name="Freeform 221"/>
              <p:cNvSpPr>
                <a:spLocks/>
              </p:cNvSpPr>
              <p:nvPr/>
            </p:nvSpPr>
            <p:spPr bwMode="auto">
              <a:xfrm>
                <a:off x="643" y="576"/>
                <a:ext cx="258" cy="672"/>
              </a:xfrm>
              <a:custGeom>
                <a:avLst/>
                <a:gdLst>
                  <a:gd name="T0" fmla="*/ 221 w 258"/>
                  <a:gd name="T1" fmla="*/ 0 h 720"/>
                  <a:gd name="T2" fmla="*/ 221 w 258"/>
                  <a:gd name="T3" fmla="*/ 119 h 720"/>
                  <a:gd name="T4" fmla="*/ 0 w 258"/>
                  <a:gd name="T5" fmla="*/ 255 h 720"/>
                  <a:gd name="T6" fmla="*/ 0 60000 65536"/>
                  <a:gd name="T7" fmla="*/ 0 60000 65536"/>
                  <a:gd name="T8" fmla="*/ 0 60000 65536"/>
                  <a:gd name="T9" fmla="*/ 0 w 258"/>
                  <a:gd name="T10" fmla="*/ 0 h 720"/>
                  <a:gd name="T11" fmla="*/ 258 w 25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8" h="720">
                    <a:moveTo>
                      <a:pt x="221" y="0"/>
                    </a:moveTo>
                    <a:cubicBezTo>
                      <a:pt x="239" y="108"/>
                      <a:pt x="258" y="216"/>
                      <a:pt x="221" y="336"/>
                    </a:cubicBezTo>
                    <a:cubicBezTo>
                      <a:pt x="184" y="456"/>
                      <a:pt x="40" y="656"/>
                      <a:pt x="0" y="72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827" name="Freeform 222"/>
            <p:cNvSpPr>
              <a:spLocks/>
            </p:cNvSpPr>
            <p:nvPr/>
          </p:nvSpPr>
          <p:spPr bwMode="auto">
            <a:xfrm>
              <a:off x="1236" y="895"/>
              <a:ext cx="900" cy="699"/>
            </a:xfrm>
            <a:custGeom>
              <a:avLst/>
              <a:gdLst>
                <a:gd name="T0" fmla="*/ 0 w 900"/>
                <a:gd name="T1" fmla="*/ 0 h 699"/>
                <a:gd name="T2" fmla="*/ 233 w 900"/>
                <a:gd name="T3" fmla="*/ 549 h 699"/>
                <a:gd name="T4" fmla="*/ 900 w 900"/>
                <a:gd name="T5" fmla="*/ 699 h 699"/>
                <a:gd name="T6" fmla="*/ 0 60000 65536"/>
                <a:gd name="T7" fmla="*/ 0 60000 65536"/>
                <a:gd name="T8" fmla="*/ 0 60000 65536"/>
                <a:gd name="T9" fmla="*/ 0 w 900"/>
                <a:gd name="T10" fmla="*/ 0 h 699"/>
                <a:gd name="T11" fmla="*/ 900 w 900"/>
                <a:gd name="T12" fmla="*/ 699 h 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0" h="699">
                  <a:moveTo>
                    <a:pt x="0" y="0"/>
                  </a:moveTo>
                  <a:cubicBezTo>
                    <a:pt x="39" y="91"/>
                    <a:pt x="83" y="433"/>
                    <a:pt x="233" y="549"/>
                  </a:cubicBezTo>
                  <a:cubicBezTo>
                    <a:pt x="383" y="665"/>
                    <a:pt x="761" y="668"/>
                    <a:pt x="900" y="6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223"/>
          <p:cNvGrpSpPr>
            <a:grpSpLocks/>
          </p:cNvGrpSpPr>
          <p:nvPr/>
        </p:nvGrpSpPr>
        <p:grpSpPr bwMode="auto">
          <a:xfrm>
            <a:off x="4927600" y="685800"/>
            <a:ext cx="1171575" cy="2057400"/>
            <a:chOff x="3104" y="432"/>
            <a:chExt cx="738" cy="1296"/>
          </a:xfrm>
        </p:grpSpPr>
        <p:sp>
          <p:nvSpPr>
            <p:cNvPr id="30824" name="Freeform 224"/>
            <p:cNvSpPr>
              <a:spLocks/>
            </p:cNvSpPr>
            <p:nvPr/>
          </p:nvSpPr>
          <p:spPr bwMode="auto">
            <a:xfrm flipH="1" flipV="1">
              <a:off x="3584" y="432"/>
              <a:ext cx="258" cy="1296"/>
            </a:xfrm>
            <a:custGeom>
              <a:avLst/>
              <a:gdLst>
                <a:gd name="T0" fmla="*/ 221 w 258"/>
                <a:gd name="T1" fmla="*/ 0 h 720"/>
                <a:gd name="T2" fmla="*/ 221 w 258"/>
                <a:gd name="T3" fmla="*/ 2267219 h 720"/>
                <a:gd name="T4" fmla="*/ 0 w 258"/>
                <a:gd name="T5" fmla="*/ 4857282 h 720"/>
                <a:gd name="T6" fmla="*/ 0 60000 65536"/>
                <a:gd name="T7" fmla="*/ 0 60000 65536"/>
                <a:gd name="T8" fmla="*/ 0 60000 65536"/>
                <a:gd name="T9" fmla="*/ 0 w 258"/>
                <a:gd name="T10" fmla="*/ 0 h 720"/>
                <a:gd name="T11" fmla="*/ 258 w 25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" h="720">
                  <a:moveTo>
                    <a:pt x="221" y="0"/>
                  </a:moveTo>
                  <a:cubicBezTo>
                    <a:pt x="239" y="108"/>
                    <a:pt x="258" y="216"/>
                    <a:pt x="221" y="336"/>
                  </a:cubicBezTo>
                  <a:cubicBezTo>
                    <a:pt x="184" y="456"/>
                    <a:pt x="40" y="656"/>
                    <a:pt x="0" y="72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25" name="Freeform 225"/>
            <p:cNvSpPr>
              <a:spLocks/>
            </p:cNvSpPr>
            <p:nvPr/>
          </p:nvSpPr>
          <p:spPr bwMode="auto">
            <a:xfrm>
              <a:off x="3104" y="1314"/>
              <a:ext cx="503" cy="313"/>
            </a:xfrm>
            <a:custGeom>
              <a:avLst/>
              <a:gdLst>
                <a:gd name="T0" fmla="*/ 503 w 503"/>
                <a:gd name="T1" fmla="*/ 0 h 313"/>
                <a:gd name="T2" fmla="*/ 414 w 503"/>
                <a:gd name="T3" fmla="*/ 146 h 313"/>
                <a:gd name="T4" fmla="*/ 0 w 503"/>
                <a:gd name="T5" fmla="*/ 313 h 313"/>
                <a:gd name="T6" fmla="*/ 0 60000 65536"/>
                <a:gd name="T7" fmla="*/ 0 60000 65536"/>
                <a:gd name="T8" fmla="*/ 0 60000 65536"/>
                <a:gd name="T9" fmla="*/ 0 w 503"/>
                <a:gd name="T10" fmla="*/ 0 h 313"/>
                <a:gd name="T11" fmla="*/ 503 w 503"/>
                <a:gd name="T12" fmla="*/ 313 h 3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03" h="313">
                  <a:moveTo>
                    <a:pt x="503" y="0"/>
                  </a:moveTo>
                  <a:cubicBezTo>
                    <a:pt x="488" y="24"/>
                    <a:pt x="498" y="94"/>
                    <a:pt x="414" y="146"/>
                  </a:cubicBezTo>
                  <a:cubicBezTo>
                    <a:pt x="330" y="198"/>
                    <a:pt x="86" y="278"/>
                    <a:pt x="0" y="31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226"/>
          <p:cNvGrpSpPr>
            <a:grpSpLocks/>
          </p:cNvGrpSpPr>
          <p:nvPr/>
        </p:nvGrpSpPr>
        <p:grpSpPr bwMode="auto">
          <a:xfrm>
            <a:off x="1422400" y="2895600"/>
            <a:ext cx="482600" cy="2286000"/>
            <a:chOff x="528" y="1296"/>
            <a:chExt cx="352" cy="1200"/>
          </a:xfrm>
        </p:grpSpPr>
        <p:sp>
          <p:nvSpPr>
            <p:cNvPr id="30822" name="AutoShape 227"/>
            <p:cNvSpPr>
              <a:spLocks noChangeArrowheads="1"/>
            </p:cNvSpPr>
            <p:nvPr/>
          </p:nvSpPr>
          <p:spPr bwMode="auto">
            <a:xfrm>
              <a:off x="624" y="1296"/>
              <a:ext cx="256" cy="43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23" name="Freeform 228"/>
            <p:cNvSpPr>
              <a:spLocks/>
            </p:cNvSpPr>
            <p:nvPr/>
          </p:nvSpPr>
          <p:spPr bwMode="auto">
            <a:xfrm>
              <a:off x="528" y="1728"/>
              <a:ext cx="258" cy="768"/>
            </a:xfrm>
            <a:custGeom>
              <a:avLst/>
              <a:gdLst>
                <a:gd name="T0" fmla="*/ 221 w 258"/>
                <a:gd name="T1" fmla="*/ 0 h 720"/>
                <a:gd name="T2" fmla="*/ 221 w 258"/>
                <a:gd name="T3" fmla="*/ 882 h 720"/>
                <a:gd name="T4" fmla="*/ 0 w 258"/>
                <a:gd name="T5" fmla="*/ 1894 h 720"/>
                <a:gd name="T6" fmla="*/ 0 60000 65536"/>
                <a:gd name="T7" fmla="*/ 0 60000 65536"/>
                <a:gd name="T8" fmla="*/ 0 60000 65536"/>
                <a:gd name="T9" fmla="*/ 0 w 258"/>
                <a:gd name="T10" fmla="*/ 0 h 720"/>
                <a:gd name="T11" fmla="*/ 258 w 258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" h="720">
                  <a:moveTo>
                    <a:pt x="221" y="0"/>
                  </a:moveTo>
                  <a:cubicBezTo>
                    <a:pt x="239" y="108"/>
                    <a:pt x="258" y="216"/>
                    <a:pt x="221" y="336"/>
                  </a:cubicBezTo>
                  <a:cubicBezTo>
                    <a:pt x="184" y="456"/>
                    <a:pt x="40" y="656"/>
                    <a:pt x="0" y="72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157797" name="Rectangle 229"/>
          <p:cNvSpPr>
            <a:spLocks noChangeArrowheads="1"/>
          </p:cNvSpPr>
          <p:nvPr/>
        </p:nvSpPr>
        <p:spPr bwMode="auto">
          <a:xfrm>
            <a:off x="3352800" y="2362200"/>
            <a:ext cx="1793875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230"/>
          <p:cNvGrpSpPr>
            <a:grpSpLocks/>
          </p:cNvGrpSpPr>
          <p:nvPr/>
        </p:nvGrpSpPr>
        <p:grpSpPr bwMode="auto">
          <a:xfrm>
            <a:off x="2457450" y="1828800"/>
            <a:ext cx="2665413" cy="885825"/>
            <a:chOff x="1633" y="1362"/>
            <a:chExt cx="1679" cy="558"/>
          </a:xfrm>
        </p:grpSpPr>
        <p:sp>
          <p:nvSpPr>
            <p:cNvPr id="30794" name="Rectangle 231"/>
            <p:cNvSpPr>
              <a:spLocks noChangeArrowheads="1"/>
            </p:cNvSpPr>
            <p:nvPr/>
          </p:nvSpPr>
          <p:spPr bwMode="auto">
            <a:xfrm>
              <a:off x="2381" y="1564"/>
              <a:ext cx="624" cy="2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5" name="Rectangle 232"/>
            <p:cNvSpPr>
              <a:spLocks noChangeArrowheads="1"/>
            </p:cNvSpPr>
            <p:nvPr/>
          </p:nvSpPr>
          <p:spPr bwMode="auto">
            <a:xfrm>
              <a:off x="2573" y="1618"/>
              <a:ext cx="192" cy="10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b="1"/>
                <a:t>S</a:t>
              </a:r>
              <a:endParaRPr lang="en-US" sz="1000" b="1"/>
            </a:p>
          </p:txBody>
        </p:sp>
        <p:sp>
          <p:nvSpPr>
            <p:cNvPr id="30796" name="Rectangle 233"/>
            <p:cNvSpPr>
              <a:spLocks noChangeArrowheads="1"/>
            </p:cNvSpPr>
            <p:nvPr/>
          </p:nvSpPr>
          <p:spPr bwMode="auto">
            <a:xfrm>
              <a:off x="2498" y="1813"/>
              <a:ext cx="192" cy="107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900" b="1">
                  <a:solidFill>
                    <a:srgbClr val="969696"/>
                  </a:solidFill>
                </a:rPr>
                <a:t>E</a:t>
              </a:r>
            </a:p>
          </p:txBody>
        </p:sp>
        <p:sp>
          <p:nvSpPr>
            <p:cNvPr id="30797" name="Rectangle 234"/>
            <p:cNvSpPr>
              <a:spLocks noChangeArrowheads="1"/>
            </p:cNvSpPr>
            <p:nvPr/>
          </p:nvSpPr>
          <p:spPr bwMode="auto">
            <a:xfrm>
              <a:off x="2912" y="1790"/>
              <a:ext cx="135" cy="106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sz="900" b="1">
                  <a:solidFill>
                    <a:srgbClr val="969696"/>
                  </a:solidFill>
                </a:rPr>
                <a:t>D</a:t>
              </a:r>
            </a:p>
          </p:txBody>
        </p:sp>
        <p:grpSp>
          <p:nvGrpSpPr>
            <p:cNvPr id="30798" name="Group 235"/>
            <p:cNvGrpSpPr>
              <a:grpSpLocks/>
            </p:cNvGrpSpPr>
            <p:nvPr/>
          </p:nvGrpSpPr>
          <p:grpSpPr bwMode="auto">
            <a:xfrm>
              <a:off x="2141" y="1511"/>
              <a:ext cx="76" cy="153"/>
              <a:chOff x="2274" y="1488"/>
              <a:chExt cx="114" cy="186"/>
            </a:xfrm>
          </p:grpSpPr>
          <p:sp>
            <p:nvSpPr>
              <p:cNvPr id="30818" name="Oval 236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19" name="Line 237"/>
              <p:cNvSpPr>
                <a:spLocks noChangeShapeType="1"/>
              </p:cNvSpPr>
              <p:nvPr/>
            </p:nvSpPr>
            <p:spPr bwMode="auto">
              <a:xfrm>
                <a:off x="2328" y="1539"/>
                <a:ext cx="0" cy="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20" name="Freeform 238"/>
              <p:cNvSpPr>
                <a:spLocks/>
              </p:cNvSpPr>
              <p:nvPr/>
            </p:nvSpPr>
            <p:spPr bwMode="auto">
              <a:xfrm>
                <a:off x="2298" y="1614"/>
                <a:ext cx="60" cy="60"/>
              </a:xfrm>
              <a:custGeom>
                <a:avLst/>
                <a:gdLst>
                  <a:gd name="T0" fmla="*/ 0 w 60"/>
                  <a:gd name="T1" fmla="*/ 57 h 60"/>
                  <a:gd name="T2" fmla="*/ 30 w 60"/>
                  <a:gd name="T3" fmla="*/ 0 h 60"/>
                  <a:gd name="T4" fmla="*/ 60 w 60"/>
                  <a:gd name="T5" fmla="*/ 60 h 6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60"/>
                  <a:gd name="T11" fmla="*/ 60 w 60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60">
                    <a:moveTo>
                      <a:pt x="0" y="57"/>
                    </a:moveTo>
                    <a:lnTo>
                      <a:pt x="30" y="0"/>
                    </a:lnTo>
                    <a:lnTo>
                      <a:pt x="60" y="60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21" name="Line 239"/>
              <p:cNvSpPr>
                <a:spLocks noChangeShapeType="1"/>
              </p:cNvSpPr>
              <p:nvPr/>
            </p:nvSpPr>
            <p:spPr bwMode="auto">
              <a:xfrm flipV="1">
                <a:off x="2274" y="1563"/>
                <a:ext cx="1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0799" name="Group 240"/>
            <p:cNvGrpSpPr>
              <a:grpSpLocks/>
            </p:cNvGrpSpPr>
            <p:nvPr/>
          </p:nvGrpSpPr>
          <p:grpSpPr bwMode="auto">
            <a:xfrm>
              <a:off x="3150" y="1498"/>
              <a:ext cx="76" cy="153"/>
              <a:chOff x="2274" y="1488"/>
              <a:chExt cx="114" cy="186"/>
            </a:xfrm>
          </p:grpSpPr>
          <p:sp>
            <p:nvSpPr>
              <p:cNvPr id="30814" name="Oval 241"/>
              <p:cNvSpPr>
                <a:spLocks noChangeArrowheads="1"/>
              </p:cNvSpPr>
              <p:nvPr/>
            </p:nvSpPr>
            <p:spPr bwMode="auto">
              <a:xfrm>
                <a:off x="2304" y="148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15" name="Line 242"/>
              <p:cNvSpPr>
                <a:spLocks noChangeShapeType="1"/>
              </p:cNvSpPr>
              <p:nvPr/>
            </p:nvSpPr>
            <p:spPr bwMode="auto">
              <a:xfrm>
                <a:off x="2328" y="1539"/>
                <a:ext cx="0" cy="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16" name="Freeform 243"/>
              <p:cNvSpPr>
                <a:spLocks/>
              </p:cNvSpPr>
              <p:nvPr/>
            </p:nvSpPr>
            <p:spPr bwMode="auto">
              <a:xfrm>
                <a:off x="2298" y="1614"/>
                <a:ext cx="60" cy="60"/>
              </a:xfrm>
              <a:custGeom>
                <a:avLst/>
                <a:gdLst>
                  <a:gd name="T0" fmla="*/ 0 w 60"/>
                  <a:gd name="T1" fmla="*/ 57 h 60"/>
                  <a:gd name="T2" fmla="*/ 30 w 60"/>
                  <a:gd name="T3" fmla="*/ 0 h 60"/>
                  <a:gd name="T4" fmla="*/ 60 w 60"/>
                  <a:gd name="T5" fmla="*/ 60 h 60"/>
                  <a:gd name="T6" fmla="*/ 0 60000 65536"/>
                  <a:gd name="T7" fmla="*/ 0 60000 65536"/>
                  <a:gd name="T8" fmla="*/ 0 60000 65536"/>
                  <a:gd name="T9" fmla="*/ 0 w 60"/>
                  <a:gd name="T10" fmla="*/ 0 h 60"/>
                  <a:gd name="T11" fmla="*/ 60 w 60"/>
                  <a:gd name="T12" fmla="*/ 60 h 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" h="60">
                    <a:moveTo>
                      <a:pt x="0" y="57"/>
                    </a:moveTo>
                    <a:lnTo>
                      <a:pt x="30" y="0"/>
                    </a:lnTo>
                    <a:lnTo>
                      <a:pt x="60" y="60"/>
                    </a:lnTo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17" name="Line 244"/>
              <p:cNvSpPr>
                <a:spLocks noChangeShapeType="1"/>
              </p:cNvSpPr>
              <p:nvPr/>
            </p:nvSpPr>
            <p:spPr bwMode="auto">
              <a:xfrm flipV="1">
                <a:off x="2274" y="1563"/>
                <a:ext cx="1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800" name="Line 245"/>
            <p:cNvSpPr>
              <a:spLocks noChangeShapeType="1"/>
            </p:cNvSpPr>
            <p:nvPr/>
          </p:nvSpPr>
          <p:spPr bwMode="auto">
            <a:xfrm>
              <a:off x="2237" y="1618"/>
              <a:ext cx="341" cy="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01" name="Line 246"/>
            <p:cNvSpPr>
              <a:spLocks noChangeShapeType="1"/>
            </p:cNvSpPr>
            <p:nvPr/>
          </p:nvSpPr>
          <p:spPr bwMode="auto">
            <a:xfrm>
              <a:off x="2762" y="1704"/>
              <a:ext cx="150" cy="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02" name="Line 247"/>
            <p:cNvSpPr>
              <a:spLocks noChangeShapeType="1"/>
            </p:cNvSpPr>
            <p:nvPr/>
          </p:nvSpPr>
          <p:spPr bwMode="auto">
            <a:xfrm flipV="1">
              <a:off x="2765" y="1555"/>
              <a:ext cx="366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03" name="Line 248"/>
            <p:cNvSpPr>
              <a:spLocks noChangeShapeType="1"/>
            </p:cNvSpPr>
            <p:nvPr/>
          </p:nvSpPr>
          <p:spPr bwMode="auto">
            <a:xfrm>
              <a:off x="2690" y="1863"/>
              <a:ext cx="222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04" name="Text Box 249"/>
            <p:cNvSpPr txBox="1">
              <a:spLocks noChangeArrowheads="1"/>
            </p:cNvSpPr>
            <p:nvPr/>
          </p:nvSpPr>
          <p:spPr bwMode="auto">
            <a:xfrm>
              <a:off x="1633" y="1362"/>
              <a:ext cx="1679" cy="1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000" b="1"/>
                <a:t>Mapped Black box Assembly</a:t>
              </a:r>
              <a:r>
                <a:rPr lang="en-US" sz="1000"/>
                <a:t> (including </a:t>
              </a:r>
              <a:r>
                <a:rPr lang="en-US" sz="1000" b="1"/>
                <a:t>S</a:t>
              </a:r>
              <a:r>
                <a:rPr lang="en-US" sz="1000"/>
                <a:t>)</a:t>
              </a:r>
            </a:p>
          </p:txBody>
        </p:sp>
        <p:sp>
          <p:nvSpPr>
            <p:cNvPr id="30805" name="Line 250"/>
            <p:cNvSpPr>
              <a:spLocks noChangeShapeType="1"/>
            </p:cNvSpPr>
            <p:nvPr/>
          </p:nvSpPr>
          <p:spPr bwMode="auto">
            <a:xfrm>
              <a:off x="2253" y="1664"/>
              <a:ext cx="289" cy="3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06" name="Text Box 251"/>
            <p:cNvSpPr txBox="1">
              <a:spLocks noChangeArrowheads="1"/>
            </p:cNvSpPr>
            <p:nvPr/>
          </p:nvSpPr>
          <p:spPr bwMode="auto">
            <a:xfrm>
              <a:off x="2209" y="1639"/>
              <a:ext cx="156" cy="14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900" b="1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0807" name="Line 252"/>
            <p:cNvSpPr>
              <a:spLocks noChangeShapeType="1"/>
            </p:cNvSpPr>
            <p:nvPr/>
          </p:nvSpPr>
          <p:spPr bwMode="auto">
            <a:xfrm flipV="1">
              <a:off x="2826" y="1634"/>
              <a:ext cx="220" cy="5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08" name="Line 253"/>
            <p:cNvSpPr>
              <a:spLocks noChangeShapeType="1"/>
            </p:cNvSpPr>
            <p:nvPr/>
          </p:nvSpPr>
          <p:spPr bwMode="auto">
            <a:xfrm>
              <a:off x="2757" y="1750"/>
              <a:ext cx="112" cy="8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09" name="Line 254"/>
            <p:cNvSpPr>
              <a:spLocks noChangeShapeType="1"/>
            </p:cNvSpPr>
            <p:nvPr/>
          </p:nvSpPr>
          <p:spPr bwMode="auto">
            <a:xfrm flipH="1">
              <a:off x="2706" y="1906"/>
              <a:ext cx="192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810" name="Oval 255"/>
            <p:cNvSpPr>
              <a:spLocks noChangeArrowheads="1"/>
            </p:cNvSpPr>
            <p:nvPr/>
          </p:nvSpPr>
          <p:spPr bwMode="auto">
            <a:xfrm>
              <a:off x="2319" y="1594"/>
              <a:ext cx="137" cy="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1" name="Oval 256"/>
            <p:cNvSpPr>
              <a:spLocks noChangeArrowheads="1"/>
            </p:cNvSpPr>
            <p:nvPr/>
          </p:nvSpPr>
          <p:spPr bwMode="auto">
            <a:xfrm>
              <a:off x="2889" y="1580"/>
              <a:ext cx="137" cy="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2" name="Oval 257"/>
            <p:cNvSpPr>
              <a:spLocks noChangeArrowheads="1"/>
            </p:cNvSpPr>
            <p:nvPr/>
          </p:nvSpPr>
          <p:spPr bwMode="auto">
            <a:xfrm>
              <a:off x="2759" y="1746"/>
              <a:ext cx="137" cy="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3" name="Oval 258"/>
            <p:cNvSpPr>
              <a:spLocks noChangeArrowheads="1"/>
            </p:cNvSpPr>
            <p:nvPr/>
          </p:nvSpPr>
          <p:spPr bwMode="auto">
            <a:xfrm>
              <a:off x="2735" y="1838"/>
              <a:ext cx="137" cy="5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7827" name="AutoShape 259"/>
          <p:cNvSpPr>
            <a:spLocks noChangeArrowheads="1"/>
          </p:cNvSpPr>
          <p:nvPr/>
        </p:nvSpPr>
        <p:spPr bwMode="auto">
          <a:xfrm>
            <a:off x="914400" y="1752600"/>
            <a:ext cx="1295400" cy="304800"/>
          </a:xfrm>
          <a:prstGeom prst="wedgeRectCallout">
            <a:avLst>
              <a:gd name="adj1" fmla="val 24634"/>
              <a:gd name="adj2" fmla="val 108856"/>
            </a:avLst>
          </a:prstGeom>
          <a:solidFill>
            <a:srgbClr val="FEE7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/>
              <a:t> Traceability</a:t>
            </a:r>
          </a:p>
        </p:txBody>
      </p:sp>
      <p:sp>
        <p:nvSpPr>
          <p:cNvPr id="2157828" name="AutoShape 260"/>
          <p:cNvSpPr>
            <a:spLocks noChangeArrowheads="1"/>
          </p:cNvSpPr>
          <p:nvPr/>
        </p:nvSpPr>
        <p:spPr bwMode="auto">
          <a:xfrm>
            <a:off x="2895600" y="152400"/>
            <a:ext cx="3124200" cy="304800"/>
          </a:xfrm>
          <a:prstGeom prst="wedgeRectCallout">
            <a:avLst>
              <a:gd name="adj1" fmla="val -68648"/>
              <a:gd name="adj2" fmla="val 143231"/>
            </a:avLst>
          </a:prstGeom>
          <a:solidFill>
            <a:srgbClr val="FEE7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/>
              <a:t> Information supports goals, process</a:t>
            </a:r>
          </a:p>
        </p:txBody>
      </p:sp>
      <p:sp>
        <p:nvSpPr>
          <p:cNvPr id="2157829" name="AutoShape 261"/>
          <p:cNvSpPr>
            <a:spLocks noChangeArrowheads="1"/>
          </p:cNvSpPr>
          <p:nvPr/>
        </p:nvSpPr>
        <p:spPr bwMode="auto">
          <a:xfrm>
            <a:off x="5943600" y="3962400"/>
            <a:ext cx="2438400" cy="609600"/>
          </a:xfrm>
          <a:prstGeom prst="wedgeRectCallout">
            <a:avLst>
              <a:gd name="adj1" fmla="val 63088"/>
              <a:gd name="adj2" fmla="val 16926"/>
            </a:avLst>
          </a:prstGeom>
          <a:solidFill>
            <a:srgbClr val="FEE7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/>
              <a:t>Architecture styles, patterns: across viewpoints, projects</a:t>
            </a:r>
          </a:p>
        </p:txBody>
      </p:sp>
      <p:sp>
        <p:nvSpPr>
          <p:cNvPr id="2157830" name="AutoShape 262"/>
          <p:cNvSpPr>
            <a:spLocks noChangeArrowheads="1"/>
          </p:cNvSpPr>
          <p:nvPr/>
        </p:nvSpPr>
        <p:spPr bwMode="auto">
          <a:xfrm>
            <a:off x="1066800" y="4114800"/>
            <a:ext cx="2524125" cy="533400"/>
          </a:xfrm>
          <a:prstGeom prst="wedgeRectCallout">
            <a:avLst>
              <a:gd name="adj1" fmla="val 4653"/>
              <a:gd name="adj2" fmla="val 131847"/>
            </a:avLst>
          </a:prstGeom>
          <a:solidFill>
            <a:srgbClr val="FEE7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457200" indent="-457200" algn="l"/>
            <a:r>
              <a:rPr lang="en-US" sz="1200"/>
              <a:t>White box view of </a:t>
            </a:r>
            <a:r>
              <a:rPr lang="en-US" sz="1200" b="1"/>
              <a:t>S</a:t>
            </a:r>
          </a:p>
          <a:p>
            <a:pPr marL="457200" indent="-457200" algn="l"/>
            <a:r>
              <a:rPr lang="en-US" sz="1200"/>
              <a:t>  sub-component </a:t>
            </a:r>
            <a:r>
              <a:rPr lang="en-US" sz="1200" b="1"/>
              <a:t>s1</a:t>
            </a:r>
            <a:r>
              <a:rPr lang="en-US" sz="1200"/>
              <a:t>…</a:t>
            </a:r>
            <a:r>
              <a:rPr lang="en-US" sz="1200" b="1"/>
              <a:t>s3</a:t>
            </a:r>
          </a:p>
          <a:p>
            <a:pPr marL="457200" indent="-457200" algn="l"/>
            <a:r>
              <a:rPr lang="en-US" sz="1200"/>
              <a:t>Partitions behavior &amp; information</a:t>
            </a:r>
          </a:p>
        </p:txBody>
      </p:sp>
      <p:sp>
        <p:nvSpPr>
          <p:cNvPr id="2157831" name="AutoShape 263"/>
          <p:cNvSpPr>
            <a:spLocks noChangeArrowheads="1"/>
          </p:cNvSpPr>
          <p:nvPr/>
        </p:nvSpPr>
        <p:spPr bwMode="auto">
          <a:xfrm>
            <a:off x="2667000" y="1371600"/>
            <a:ext cx="2362200" cy="304800"/>
          </a:xfrm>
          <a:prstGeom prst="wedgeRectCallout">
            <a:avLst>
              <a:gd name="adj1" fmla="val -10755"/>
              <a:gd name="adj2" fmla="val -140106"/>
            </a:avLst>
          </a:prstGeom>
          <a:solidFill>
            <a:srgbClr val="FEE7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/>
              <a:t> Goals – success criteria</a:t>
            </a:r>
          </a:p>
        </p:txBody>
      </p:sp>
      <p:sp>
        <p:nvSpPr>
          <p:cNvPr id="2157832" name="AutoShape 264"/>
          <p:cNvSpPr>
            <a:spLocks noChangeArrowheads="1"/>
          </p:cNvSpPr>
          <p:nvPr/>
        </p:nvSpPr>
        <p:spPr bwMode="auto">
          <a:xfrm>
            <a:off x="7324725" y="57150"/>
            <a:ext cx="1524000" cy="457200"/>
          </a:xfrm>
          <a:prstGeom prst="wedgeRectCallout">
            <a:avLst>
              <a:gd name="adj1" fmla="val -36458"/>
              <a:gd name="adj2" fmla="val 108681"/>
            </a:avLst>
          </a:prstGeom>
          <a:solidFill>
            <a:srgbClr val="FEE7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/>
              <a:t> Process supports goals</a:t>
            </a:r>
          </a:p>
        </p:txBody>
      </p:sp>
      <p:sp>
        <p:nvSpPr>
          <p:cNvPr id="2157833" name="AutoShape 265"/>
          <p:cNvSpPr>
            <a:spLocks noChangeArrowheads="1"/>
          </p:cNvSpPr>
          <p:nvPr/>
        </p:nvSpPr>
        <p:spPr bwMode="auto">
          <a:xfrm>
            <a:off x="0" y="6400800"/>
            <a:ext cx="4495800" cy="457200"/>
          </a:xfrm>
          <a:prstGeom prst="wedgeRectCallout">
            <a:avLst>
              <a:gd name="adj1" fmla="val 24755"/>
              <a:gd name="adj2" fmla="val -119097"/>
            </a:avLst>
          </a:prstGeom>
          <a:solidFill>
            <a:srgbClr val="FEE7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/>
              <a:t>Each sub-component could be drilled-down if needed</a:t>
            </a:r>
          </a:p>
        </p:txBody>
      </p:sp>
      <p:sp>
        <p:nvSpPr>
          <p:cNvPr id="2157834" name="AutoShape 266"/>
          <p:cNvSpPr>
            <a:spLocks noChangeArrowheads="1"/>
          </p:cNvSpPr>
          <p:nvPr/>
        </p:nvSpPr>
        <p:spPr bwMode="auto">
          <a:xfrm>
            <a:off x="5181600" y="1600200"/>
            <a:ext cx="2438400" cy="457200"/>
          </a:xfrm>
          <a:prstGeom prst="wedgeRectCallout">
            <a:avLst>
              <a:gd name="adj1" fmla="val -44792"/>
              <a:gd name="adj2" fmla="val 104861"/>
            </a:avLst>
          </a:prstGeom>
          <a:solidFill>
            <a:srgbClr val="FEE7D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1200"/>
              <a:t>Black box assembly includes </a:t>
            </a:r>
            <a:r>
              <a:rPr lang="en-US" sz="1200" b="1"/>
              <a:t>S</a:t>
            </a:r>
            <a:r>
              <a:rPr lang="en-US" sz="1200"/>
              <a:t>,</a:t>
            </a:r>
          </a:p>
          <a:p>
            <a:pPr algn="l"/>
            <a:r>
              <a:rPr lang="en-US" sz="1200"/>
              <a:t>Supports business model</a:t>
            </a:r>
            <a:endParaRPr lang="en-US" sz="1200" b="1"/>
          </a:p>
        </p:txBody>
      </p:sp>
      <p:sp>
        <p:nvSpPr>
          <p:cNvPr id="2157838" name="Rectangle 27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200400" cy="304800"/>
          </a:xfrm>
        </p:spPr>
        <p:txBody>
          <a:bodyPr/>
          <a:lstStyle/>
          <a:p>
            <a:r>
              <a:rPr lang="en-US" sz="2000">
                <a:latin typeface="Verdana" charset="0"/>
                <a:ea typeface="ＭＳ Ｐゴシック" charset="0"/>
                <a:cs typeface="ＭＳ Ｐゴシック" charset="0"/>
              </a:rPr>
              <a:t>MAp Viewpoints (for S)</a:t>
            </a:r>
          </a:p>
        </p:txBody>
      </p:sp>
      <p:grpSp>
        <p:nvGrpSpPr>
          <p:cNvPr id="21" name="Group 272"/>
          <p:cNvGrpSpPr>
            <a:grpSpLocks/>
          </p:cNvGrpSpPr>
          <p:nvPr/>
        </p:nvGrpSpPr>
        <p:grpSpPr bwMode="auto">
          <a:xfrm>
            <a:off x="609600" y="533400"/>
            <a:ext cx="7391400" cy="841375"/>
            <a:chOff x="384" y="336"/>
            <a:chExt cx="4656" cy="530"/>
          </a:xfrm>
        </p:grpSpPr>
        <p:sp>
          <p:nvSpPr>
            <p:cNvPr id="30753" name="Rectangle 73"/>
            <p:cNvSpPr>
              <a:spLocks noChangeArrowheads="1"/>
            </p:cNvSpPr>
            <p:nvPr/>
          </p:nvSpPr>
          <p:spPr bwMode="auto">
            <a:xfrm>
              <a:off x="895" y="421"/>
              <a:ext cx="173" cy="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54" name="Line 74"/>
            <p:cNvSpPr>
              <a:spLocks noChangeShapeType="1"/>
            </p:cNvSpPr>
            <p:nvPr/>
          </p:nvSpPr>
          <p:spPr bwMode="auto">
            <a:xfrm>
              <a:off x="723" y="459"/>
              <a:ext cx="1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55" name="Rectangle 75"/>
            <p:cNvSpPr>
              <a:spLocks noChangeArrowheads="1"/>
            </p:cNvSpPr>
            <p:nvPr/>
          </p:nvSpPr>
          <p:spPr bwMode="auto">
            <a:xfrm>
              <a:off x="809" y="571"/>
              <a:ext cx="172" cy="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56" name="Rectangle 76"/>
            <p:cNvSpPr>
              <a:spLocks noChangeArrowheads="1"/>
            </p:cNvSpPr>
            <p:nvPr/>
          </p:nvSpPr>
          <p:spPr bwMode="auto">
            <a:xfrm>
              <a:off x="1197" y="571"/>
              <a:ext cx="172" cy="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57" name="Rectangle 77"/>
            <p:cNvSpPr>
              <a:spLocks noChangeArrowheads="1"/>
            </p:cNvSpPr>
            <p:nvPr/>
          </p:nvSpPr>
          <p:spPr bwMode="auto">
            <a:xfrm>
              <a:off x="1197" y="384"/>
              <a:ext cx="172" cy="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58" name="Line 78"/>
            <p:cNvSpPr>
              <a:spLocks noChangeShapeType="1"/>
            </p:cNvSpPr>
            <p:nvPr/>
          </p:nvSpPr>
          <p:spPr bwMode="auto">
            <a:xfrm flipV="1">
              <a:off x="981" y="459"/>
              <a:ext cx="302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59" name="Line 79"/>
            <p:cNvSpPr>
              <a:spLocks noChangeShapeType="1"/>
            </p:cNvSpPr>
            <p:nvPr/>
          </p:nvSpPr>
          <p:spPr bwMode="auto">
            <a:xfrm flipV="1">
              <a:off x="1068" y="421"/>
              <a:ext cx="129" cy="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0" name="Line 80"/>
            <p:cNvSpPr>
              <a:spLocks noChangeShapeType="1"/>
            </p:cNvSpPr>
            <p:nvPr/>
          </p:nvSpPr>
          <p:spPr bwMode="auto">
            <a:xfrm>
              <a:off x="1326" y="459"/>
              <a:ext cx="0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1" name="Text Box 81"/>
            <p:cNvSpPr txBox="1">
              <a:spLocks noChangeArrowheads="1"/>
            </p:cNvSpPr>
            <p:nvPr/>
          </p:nvSpPr>
          <p:spPr bwMode="auto">
            <a:xfrm>
              <a:off x="3809" y="693"/>
              <a:ext cx="46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/>
                <a:t>Process</a:t>
              </a:r>
            </a:p>
          </p:txBody>
        </p:sp>
        <p:sp>
          <p:nvSpPr>
            <p:cNvPr id="30762" name="AutoShape 82"/>
            <p:cNvSpPr>
              <a:spLocks noChangeArrowheads="1"/>
            </p:cNvSpPr>
            <p:nvPr/>
          </p:nvSpPr>
          <p:spPr bwMode="auto">
            <a:xfrm>
              <a:off x="4264" y="490"/>
              <a:ext cx="344" cy="337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63" name="AutoShape 83"/>
            <p:cNvSpPr>
              <a:spLocks noChangeArrowheads="1"/>
            </p:cNvSpPr>
            <p:nvPr/>
          </p:nvSpPr>
          <p:spPr bwMode="auto">
            <a:xfrm>
              <a:off x="4695" y="452"/>
              <a:ext cx="345" cy="188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4" name="AutoShape 84"/>
            <p:cNvSpPr>
              <a:spLocks noChangeArrowheads="1"/>
            </p:cNvSpPr>
            <p:nvPr/>
          </p:nvSpPr>
          <p:spPr bwMode="auto">
            <a:xfrm>
              <a:off x="4695" y="677"/>
              <a:ext cx="345" cy="15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65" name="Rectangle 86"/>
            <p:cNvSpPr>
              <a:spLocks noChangeArrowheads="1"/>
            </p:cNvSpPr>
            <p:nvPr/>
          </p:nvSpPr>
          <p:spPr bwMode="auto">
            <a:xfrm>
              <a:off x="4479" y="527"/>
              <a:ext cx="86" cy="3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66" name="Rectangle 87"/>
            <p:cNvSpPr>
              <a:spLocks noChangeArrowheads="1"/>
            </p:cNvSpPr>
            <p:nvPr/>
          </p:nvSpPr>
          <p:spPr bwMode="auto">
            <a:xfrm>
              <a:off x="4738" y="527"/>
              <a:ext cx="86" cy="3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67" name="Rectangle 88"/>
            <p:cNvSpPr>
              <a:spLocks noChangeArrowheads="1"/>
            </p:cNvSpPr>
            <p:nvPr/>
          </p:nvSpPr>
          <p:spPr bwMode="auto">
            <a:xfrm>
              <a:off x="4479" y="602"/>
              <a:ext cx="86" cy="38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68" name="Rectangle 89"/>
            <p:cNvSpPr>
              <a:spLocks noChangeArrowheads="1"/>
            </p:cNvSpPr>
            <p:nvPr/>
          </p:nvSpPr>
          <p:spPr bwMode="auto">
            <a:xfrm>
              <a:off x="4479" y="715"/>
              <a:ext cx="86" cy="3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69" name="Rectangle 90"/>
            <p:cNvSpPr>
              <a:spLocks noChangeArrowheads="1"/>
            </p:cNvSpPr>
            <p:nvPr/>
          </p:nvSpPr>
          <p:spPr bwMode="auto">
            <a:xfrm>
              <a:off x="4738" y="715"/>
              <a:ext cx="86" cy="3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70" name="Rectangle 91"/>
            <p:cNvSpPr>
              <a:spLocks noChangeArrowheads="1"/>
            </p:cNvSpPr>
            <p:nvPr/>
          </p:nvSpPr>
          <p:spPr bwMode="auto">
            <a:xfrm>
              <a:off x="4307" y="715"/>
              <a:ext cx="86" cy="3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71" name="Rectangle 92"/>
            <p:cNvSpPr>
              <a:spLocks noChangeArrowheads="1"/>
            </p:cNvSpPr>
            <p:nvPr/>
          </p:nvSpPr>
          <p:spPr bwMode="auto">
            <a:xfrm>
              <a:off x="4867" y="565"/>
              <a:ext cx="86" cy="37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72" name="Line 96"/>
            <p:cNvSpPr>
              <a:spLocks noChangeShapeType="1"/>
            </p:cNvSpPr>
            <p:nvPr/>
          </p:nvSpPr>
          <p:spPr bwMode="auto">
            <a:xfrm>
              <a:off x="4522" y="565"/>
              <a:ext cx="0" cy="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73" name="Line 97"/>
            <p:cNvSpPr>
              <a:spLocks noChangeShapeType="1"/>
            </p:cNvSpPr>
            <p:nvPr/>
          </p:nvSpPr>
          <p:spPr bwMode="auto">
            <a:xfrm>
              <a:off x="4522" y="640"/>
              <a:ext cx="0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74" name="Line 99"/>
            <p:cNvSpPr>
              <a:spLocks noChangeShapeType="1"/>
            </p:cNvSpPr>
            <p:nvPr/>
          </p:nvSpPr>
          <p:spPr bwMode="auto">
            <a:xfrm>
              <a:off x="4466" y="663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75" name="Line 100"/>
            <p:cNvSpPr>
              <a:spLocks noChangeShapeType="1"/>
            </p:cNvSpPr>
            <p:nvPr/>
          </p:nvSpPr>
          <p:spPr bwMode="auto">
            <a:xfrm flipH="1">
              <a:off x="4350" y="663"/>
              <a:ext cx="175" cy="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76" name="Line 101"/>
            <p:cNvSpPr>
              <a:spLocks noChangeShapeType="1"/>
            </p:cNvSpPr>
            <p:nvPr/>
          </p:nvSpPr>
          <p:spPr bwMode="auto">
            <a:xfrm>
              <a:off x="4563" y="733"/>
              <a:ext cx="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77" name="Line 102"/>
            <p:cNvSpPr>
              <a:spLocks noChangeShapeType="1"/>
            </p:cNvSpPr>
            <p:nvPr/>
          </p:nvSpPr>
          <p:spPr bwMode="auto">
            <a:xfrm>
              <a:off x="4565" y="544"/>
              <a:ext cx="1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78" name="Line 105"/>
            <p:cNvSpPr>
              <a:spLocks noChangeShapeType="1"/>
            </p:cNvSpPr>
            <p:nvPr/>
          </p:nvSpPr>
          <p:spPr bwMode="auto">
            <a:xfrm>
              <a:off x="4342" y="757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79" name="Text Box 106"/>
            <p:cNvSpPr txBox="1">
              <a:spLocks noChangeArrowheads="1"/>
            </p:cNvSpPr>
            <p:nvPr/>
          </p:nvSpPr>
          <p:spPr bwMode="auto">
            <a:xfrm>
              <a:off x="384" y="688"/>
              <a:ext cx="13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200"/>
                <a:t>Domain: Information, events</a:t>
              </a:r>
              <a:endParaRPr lang="en-US"/>
            </a:p>
          </p:txBody>
        </p:sp>
        <p:sp>
          <p:nvSpPr>
            <p:cNvPr id="30780" name="Rectangle 107"/>
            <p:cNvSpPr>
              <a:spLocks noChangeArrowheads="1"/>
            </p:cNvSpPr>
            <p:nvPr/>
          </p:nvSpPr>
          <p:spPr bwMode="auto">
            <a:xfrm>
              <a:off x="549" y="421"/>
              <a:ext cx="173" cy="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81" name="Text Box 108"/>
            <p:cNvSpPr txBox="1">
              <a:spLocks noChangeArrowheads="1"/>
            </p:cNvSpPr>
            <p:nvPr/>
          </p:nvSpPr>
          <p:spPr bwMode="auto">
            <a:xfrm>
              <a:off x="3304" y="480"/>
              <a:ext cx="1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200">
                <a:latin typeface="Comic Sans MS" charset="0"/>
              </a:endParaRPr>
            </a:p>
          </p:txBody>
        </p:sp>
        <p:sp>
          <p:nvSpPr>
            <p:cNvPr id="30782" name="Text Box 109"/>
            <p:cNvSpPr txBox="1">
              <a:spLocks noChangeArrowheads="1"/>
            </p:cNvSpPr>
            <p:nvPr/>
          </p:nvSpPr>
          <p:spPr bwMode="auto">
            <a:xfrm>
              <a:off x="4219" y="336"/>
              <a:ext cx="1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900" b="1">
                  <a:latin typeface="Comic Sans MS" charset="0"/>
                </a:rPr>
                <a:t>1</a:t>
              </a:r>
            </a:p>
          </p:txBody>
        </p:sp>
        <p:sp>
          <p:nvSpPr>
            <p:cNvPr id="30783" name="Line 110"/>
            <p:cNvSpPr>
              <a:spLocks noChangeShapeType="1"/>
            </p:cNvSpPr>
            <p:nvPr/>
          </p:nvSpPr>
          <p:spPr bwMode="auto">
            <a:xfrm>
              <a:off x="4154" y="411"/>
              <a:ext cx="312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4" name="Text Box 112"/>
            <p:cNvSpPr txBox="1">
              <a:spLocks noChangeArrowheads="1"/>
            </p:cNvSpPr>
            <p:nvPr/>
          </p:nvSpPr>
          <p:spPr bwMode="auto">
            <a:xfrm>
              <a:off x="2420" y="688"/>
              <a:ext cx="36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200"/>
                <a:t>Goals</a:t>
              </a:r>
            </a:p>
          </p:txBody>
        </p:sp>
        <p:sp>
          <p:nvSpPr>
            <p:cNvPr id="30785" name="Text Box 113"/>
            <p:cNvSpPr txBox="1">
              <a:spLocks noChangeArrowheads="1"/>
            </p:cNvSpPr>
            <p:nvPr/>
          </p:nvSpPr>
          <p:spPr bwMode="auto">
            <a:xfrm>
              <a:off x="2528" y="336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000" b="1"/>
            </a:p>
          </p:txBody>
        </p:sp>
        <p:sp>
          <p:nvSpPr>
            <p:cNvPr id="30786" name="Text Box 114"/>
            <p:cNvSpPr txBox="1">
              <a:spLocks noChangeArrowheads="1"/>
            </p:cNvSpPr>
            <p:nvPr/>
          </p:nvSpPr>
          <p:spPr bwMode="auto">
            <a:xfrm>
              <a:off x="2715" y="576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000"/>
            </a:p>
          </p:txBody>
        </p:sp>
        <p:sp>
          <p:nvSpPr>
            <p:cNvPr id="30787" name="Text Box 115"/>
            <p:cNvSpPr txBox="1">
              <a:spLocks noChangeArrowheads="1"/>
            </p:cNvSpPr>
            <p:nvPr/>
          </p:nvSpPr>
          <p:spPr bwMode="auto">
            <a:xfrm>
              <a:off x="2357" y="576"/>
              <a:ext cx="11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sz="1000"/>
            </a:p>
          </p:txBody>
        </p:sp>
        <p:sp>
          <p:nvSpPr>
            <p:cNvPr id="30788" name="Line 116"/>
            <p:cNvSpPr>
              <a:spLocks noChangeShapeType="1"/>
            </p:cNvSpPr>
            <p:nvPr/>
          </p:nvSpPr>
          <p:spPr bwMode="auto">
            <a:xfrm flipV="1">
              <a:off x="2426" y="576"/>
              <a:ext cx="16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9" name="Line 117"/>
            <p:cNvSpPr>
              <a:spLocks noChangeShapeType="1"/>
            </p:cNvSpPr>
            <p:nvPr/>
          </p:nvSpPr>
          <p:spPr bwMode="auto">
            <a:xfrm flipH="1" flipV="1">
              <a:off x="2592" y="576"/>
              <a:ext cx="17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0" name="Oval 267"/>
            <p:cNvSpPr>
              <a:spLocks noChangeArrowheads="1"/>
            </p:cNvSpPr>
            <p:nvPr/>
          </p:nvSpPr>
          <p:spPr bwMode="auto">
            <a:xfrm>
              <a:off x="2560" y="384"/>
              <a:ext cx="63" cy="63"/>
            </a:xfrm>
            <a:prstGeom prst="ellipse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1" name="Oval 268"/>
            <p:cNvSpPr>
              <a:spLocks noChangeArrowheads="1"/>
            </p:cNvSpPr>
            <p:nvPr/>
          </p:nvSpPr>
          <p:spPr bwMode="auto">
            <a:xfrm>
              <a:off x="2352" y="672"/>
              <a:ext cx="63" cy="63"/>
            </a:xfrm>
            <a:prstGeom prst="ellipse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2" name="Oval 269"/>
            <p:cNvSpPr>
              <a:spLocks noChangeArrowheads="1"/>
            </p:cNvSpPr>
            <p:nvPr/>
          </p:nvSpPr>
          <p:spPr bwMode="auto">
            <a:xfrm>
              <a:off x="2784" y="672"/>
              <a:ext cx="63" cy="63"/>
            </a:xfrm>
            <a:prstGeom prst="ellipse">
              <a:avLst/>
            </a:prstGeom>
            <a:solidFill>
              <a:srgbClr val="33CC3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3" name="Line 271"/>
            <p:cNvSpPr>
              <a:spLocks noChangeShapeType="1"/>
            </p:cNvSpPr>
            <p:nvPr/>
          </p:nvSpPr>
          <p:spPr bwMode="auto">
            <a:xfrm flipV="1">
              <a:off x="2592" y="450"/>
              <a:ext cx="0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4" name="Rectangle 275"/>
          <p:cNvSpPr>
            <a:spLocks noChangeArrowheads="1"/>
          </p:cNvSpPr>
          <p:nvPr/>
        </p:nvSpPr>
        <p:spPr bwMode="auto">
          <a:xfrm>
            <a:off x="3952875" y="2238375"/>
            <a:ext cx="304800" cy="1682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b="1"/>
              <a:t>S</a:t>
            </a:r>
            <a:endParaRPr lang="en-US" sz="1000" b="1"/>
          </a:p>
        </p:txBody>
      </p:sp>
      <p:sp>
        <p:nvSpPr>
          <p:cNvPr id="30745" name="Oval 268"/>
          <p:cNvSpPr>
            <a:spLocks noChangeArrowheads="1"/>
          </p:cNvSpPr>
          <p:nvPr/>
        </p:nvSpPr>
        <p:spPr bwMode="auto">
          <a:xfrm>
            <a:off x="1143000" y="2743200"/>
            <a:ext cx="100013" cy="100013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Oval 268"/>
          <p:cNvSpPr>
            <a:spLocks noChangeArrowheads="1"/>
          </p:cNvSpPr>
          <p:nvPr/>
        </p:nvSpPr>
        <p:spPr bwMode="auto">
          <a:xfrm>
            <a:off x="5410200" y="5105400"/>
            <a:ext cx="100013" cy="100013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Oval 268"/>
          <p:cNvSpPr>
            <a:spLocks noChangeArrowheads="1"/>
          </p:cNvSpPr>
          <p:nvPr/>
        </p:nvSpPr>
        <p:spPr bwMode="auto">
          <a:xfrm>
            <a:off x="6477000" y="5029200"/>
            <a:ext cx="100013" cy="100013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Oval 268"/>
          <p:cNvSpPr>
            <a:spLocks noChangeArrowheads="1"/>
          </p:cNvSpPr>
          <p:nvPr/>
        </p:nvSpPr>
        <p:spPr bwMode="auto">
          <a:xfrm>
            <a:off x="7162800" y="5486400"/>
            <a:ext cx="100013" cy="100013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Oval 268"/>
          <p:cNvSpPr>
            <a:spLocks noChangeArrowheads="1"/>
          </p:cNvSpPr>
          <p:nvPr/>
        </p:nvSpPr>
        <p:spPr bwMode="auto">
          <a:xfrm>
            <a:off x="6248400" y="2743200"/>
            <a:ext cx="100013" cy="100013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Oval 268"/>
          <p:cNvSpPr>
            <a:spLocks noChangeArrowheads="1"/>
          </p:cNvSpPr>
          <p:nvPr/>
        </p:nvSpPr>
        <p:spPr bwMode="auto">
          <a:xfrm>
            <a:off x="1295400" y="5105400"/>
            <a:ext cx="100013" cy="100013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Oval 268"/>
          <p:cNvSpPr>
            <a:spLocks noChangeArrowheads="1"/>
          </p:cNvSpPr>
          <p:nvPr/>
        </p:nvSpPr>
        <p:spPr bwMode="auto">
          <a:xfrm>
            <a:off x="2362200" y="5029200"/>
            <a:ext cx="100013" cy="100013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Oval 268"/>
          <p:cNvSpPr>
            <a:spLocks noChangeArrowheads="1"/>
          </p:cNvSpPr>
          <p:nvPr/>
        </p:nvSpPr>
        <p:spPr bwMode="auto">
          <a:xfrm>
            <a:off x="3048000" y="5486400"/>
            <a:ext cx="100013" cy="100013"/>
          </a:xfrm>
          <a:prstGeom prst="ellipse">
            <a:avLst/>
          </a:prstGeom>
          <a:solidFill>
            <a:srgbClr val="33CC3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5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5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5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15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15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15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5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15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7624" grpId="0" animBg="1"/>
      <p:bldP spid="2157638" grpId="0" animBg="1" autoUpdateAnimBg="0"/>
      <p:bldP spid="2157797" grpId="0" animBg="1"/>
      <p:bldP spid="2157827" grpId="0" animBg="1" autoUpdateAnimBg="0"/>
      <p:bldP spid="2157828" grpId="0" animBg="1" autoUpdateAnimBg="0"/>
      <p:bldP spid="2157829" grpId="0" animBg="1" autoUpdateAnimBg="0"/>
      <p:bldP spid="2157830" grpId="0" animBg="1" autoUpdateAnimBg="0"/>
      <p:bldP spid="2157831" grpId="0" animBg="1" autoUpdateAnimBg="0"/>
      <p:bldP spid="2157832" grpId="0" animBg="1" autoUpdateAnimBg="0"/>
      <p:bldP spid="2157833" grpId="0" animBg="1" autoUpdateAnimBg="0"/>
      <p:bldP spid="2157834" grpId="0" animBg="1" autoUpdateAnimBg="0"/>
      <p:bldP spid="21578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08A563B-D138-884D-9D05-3E03B0D9B14B}" type="slidenum">
              <a:rPr kumimoji="0" lang="en-US">
                <a:latin typeface="Verdana" charset="0"/>
              </a:rPr>
              <a:pPr/>
              <a:t>14</a:t>
            </a:fld>
            <a:endParaRPr kumimoji="0" lang="en-US">
              <a:latin typeface="Verdana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Verdana" charset="0"/>
                <a:ea typeface="ＭＳ Ｐゴシック" charset="0"/>
                <a:cs typeface="ＭＳ Ｐゴシック" charset="0"/>
              </a:rPr>
              <a:t>Loans Example – Goals, Information, Process Model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997200"/>
            <a:ext cx="4495800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0" y="3276600"/>
            <a:ext cx="914400" cy="2286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8"/>
          <p:cNvSpPr>
            <a:spLocks noChangeArrowheads="1"/>
          </p:cNvSpPr>
          <p:nvPr/>
        </p:nvSpPr>
        <p:spPr bwMode="auto">
          <a:xfrm>
            <a:off x="0" y="4343400"/>
            <a:ext cx="914400" cy="404813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5683250" y="838200"/>
            <a:ext cx="1909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000"/>
          </a:p>
          <a:p>
            <a:r>
              <a:rPr lang="en-US" sz="1000"/>
              <a:t>Minimize Credit Exposure Risk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8008938" y="762000"/>
            <a:ext cx="1135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000"/>
          </a:p>
          <a:p>
            <a:r>
              <a:rPr lang="en-US" sz="1000"/>
              <a:t>Maximize Return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5257800" y="1676400"/>
            <a:ext cx="860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Predict Risk</a:t>
            </a:r>
          </a:p>
        </p:txBody>
      </p:sp>
      <p:sp>
        <p:nvSpPr>
          <p:cNvPr id="31754" name="Text Box 12"/>
          <p:cNvSpPr txBox="1">
            <a:spLocks noChangeArrowheads="1"/>
          </p:cNvSpPr>
          <p:nvPr/>
        </p:nvSpPr>
        <p:spPr bwMode="auto">
          <a:xfrm>
            <a:off x="5257800" y="1981200"/>
            <a:ext cx="1843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Adjust Risk Exposure Factors</a:t>
            </a:r>
          </a:p>
        </p:txBody>
      </p:sp>
      <p:sp>
        <p:nvSpPr>
          <p:cNvPr id="31755" name="Text Box 13"/>
          <p:cNvSpPr txBox="1">
            <a:spLocks noChangeArrowheads="1"/>
          </p:cNvSpPr>
          <p:nvPr/>
        </p:nvSpPr>
        <p:spPr bwMode="auto">
          <a:xfrm>
            <a:off x="5867400" y="2286000"/>
            <a:ext cx="18113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Track Risk Prediction History</a:t>
            </a:r>
          </a:p>
        </p:txBody>
      </p:sp>
      <p:sp>
        <p:nvSpPr>
          <p:cNvPr id="31756" name="Text Box 14"/>
          <p:cNvSpPr txBox="1">
            <a:spLocks noChangeArrowheads="1"/>
          </p:cNvSpPr>
          <p:nvPr/>
        </p:nvSpPr>
        <p:spPr bwMode="auto">
          <a:xfrm>
            <a:off x="6757988" y="2590800"/>
            <a:ext cx="2238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000"/>
              <a:t>Improve Predictive Model Over Time</a:t>
            </a:r>
          </a:p>
        </p:txBody>
      </p:sp>
      <p:sp>
        <p:nvSpPr>
          <p:cNvPr id="31757" name="Oval 15"/>
          <p:cNvSpPr>
            <a:spLocks noChangeArrowheads="1"/>
          </p:cNvSpPr>
          <p:nvPr/>
        </p:nvSpPr>
        <p:spPr bwMode="auto">
          <a:xfrm>
            <a:off x="6553200" y="16002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8" name="AutoShape 16"/>
          <p:cNvCxnSpPr>
            <a:cxnSpLocks noChangeShapeType="1"/>
            <a:stCxn id="31753" idx="3"/>
            <a:endCxn id="31757" idx="2"/>
          </p:cNvCxnSpPr>
          <p:nvPr/>
        </p:nvCxnSpPr>
        <p:spPr bwMode="auto">
          <a:xfrm flipV="1">
            <a:off x="6118225" y="1638300"/>
            <a:ext cx="434975" cy="160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17"/>
          <p:cNvCxnSpPr>
            <a:cxnSpLocks noChangeShapeType="1"/>
            <a:stCxn id="31754" idx="0"/>
            <a:endCxn id="31757" idx="3"/>
          </p:cNvCxnSpPr>
          <p:nvPr/>
        </p:nvCxnSpPr>
        <p:spPr bwMode="auto">
          <a:xfrm flipV="1">
            <a:off x="6180138" y="1665288"/>
            <a:ext cx="384175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18"/>
          <p:cNvCxnSpPr>
            <a:cxnSpLocks noChangeShapeType="1"/>
            <a:stCxn id="31755" idx="0"/>
            <a:endCxn id="31757" idx="4"/>
          </p:cNvCxnSpPr>
          <p:nvPr/>
        </p:nvCxnSpPr>
        <p:spPr bwMode="auto">
          <a:xfrm flipH="1" flipV="1">
            <a:off x="6591300" y="1676400"/>
            <a:ext cx="182563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19"/>
          <p:cNvCxnSpPr>
            <a:cxnSpLocks noChangeShapeType="1"/>
            <a:stCxn id="31756" idx="0"/>
            <a:endCxn id="31757" idx="5"/>
          </p:cNvCxnSpPr>
          <p:nvPr/>
        </p:nvCxnSpPr>
        <p:spPr bwMode="auto">
          <a:xfrm flipH="1" flipV="1">
            <a:off x="6618288" y="1665288"/>
            <a:ext cx="773112" cy="925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20"/>
          <p:cNvCxnSpPr>
            <a:cxnSpLocks noChangeShapeType="1"/>
            <a:stCxn id="31757" idx="0"/>
            <a:endCxn id="31751" idx="2"/>
          </p:cNvCxnSpPr>
          <p:nvPr/>
        </p:nvCxnSpPr>
        <p:spPr bwMode="auto">
          <a:xfrm flipV="1">
            <a:off x="6591300" y="1235075"/>
            <a:ext cx="44450" cy="365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Text Box 21"/>
          <p:cNvSpPr txBox="1">
            <a:spLocks noChangeArrowheads="1"/>
          </p:cNvSpPr>
          <p:nvPr/>
        </p:nvSpPr>
        <p:spPr bwMode="auto">
          <a:xfrm>
            <a:off x="7572375" y="16002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….</a:t>
            </a:r>
          </a:p>
        </p:txBody>
      </p:sp>
      <p:sp>
        <p:nvSpPr>
          <p:cNvPr id="31764" name="Text Box 22"/>
          <p:cNvSpPr txBox="1">
            <a:spLocks noChangeArrowheads="1"/>
          </p:cNvSpPr>
          <p:nvPr/>
        </p:nvSpPr>
        <p:spPr bwMode="auto">
          <a:xfrm>
            <a:off x="8045450" y="1905000"/>
            <a:ext cx="381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…..</a:t>
            </a:r>
          </a:p>
        </p:txBody>
      </p:sp>
      <p:sp>
        <p:nvSpPr>
          <p:cNvPr id="31765" name="Oval 23"/>
          <p:cNvSpPr>
            <a:spLocks noChangeArrowheads="1"/>
          </p:cNvSpPr>
          <p:nvPr/>
        </p:nvSpPr>
        <p:spPr bwMode="auto">
          <a:xfrm>
            <a:off x="8610600" y="1524000"/>
            <a:ext cx="76200" cy="76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66" name="AutoShape 24"/>
          <p:cNvCxnSpPr>
            <a:cxnSpLocks noChangeShapeType="1"/>
            <a:stCxn id="31763" idx="3"/>
            <a:endCxn id="31765" idx="2"/>
          </p:cNvCxnSpPr>
          <p:nvPr/>
        </p:nvCxnSpPr>
        <p:spPr bwMode="auto">
          <a:xfrm flipV="1">
            <a:off x="7918450" y="1562100"/>
            <a:ext cx="692150" cy="160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25"/>
          <p:cNvCxnSpPr>
            <a:cxnSpLocks noChangeShapeType="1"/>
            <a:stCxn id="31764" idx="0"/>
            <a:endCxn id="31765" idx="3"/>
          </p:cNvCxnSpPr>
          <p:nvPr/>
        </p:nvCxnSpPr>
        <p:spPr bwMode="auto">
          <a:xfrm flipV="1">
            <a:off x="8235950" y="1589088"/>
            <a:ext cx="385763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6"/>
          <p:cNvCxnSpPr>
            <a:cxnSpLocks noChangeShapeType="1"/>
            <a:stCxn id="31765" idx="0"/>
          </p:cNvCxnSpPr>
          <p:nvPr/>
        </p:nvCxnSpPr>
        <p:spPr bwMode="auto">
          <a:xfrm flipV="1">
            <a:off x="8648700" y="1158875"/>
            <a:ext cx="44450" cy="365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9" name="Oval 27"/>
          <p:cNvSpPr>
            <a:spLocks noChangeArrowheads="1"/>
          </p:cNvSpPr>
          <p:nvPr/>
        </p:nvSpPr>
        <p:spPr bwMode="auto">
          <a:xfrm>
            <a:off x="6553200" y="914400"/>
            <a:ext cx="114300" cy="1143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28"/>
          <p:cNvSpPr>
            <a:spLocks noChangeArrowheads="1"/>
          </p:cNvSpPr>
          <p:nvPr/>
        </p:nvSpPr>
        <p:spPr bwMode="auto">
          <a:xfrm>
            <a:off x="8610600" y="838200"/>
            <a:ext cx="114300" cy="1143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8621" name="AutoShape 29"/>
          <p:cNvSpPr>
            <a:spLocks noChangeArrowheads="1"/>
          </p:cNvSpPr>
          <p:nvPr/>
        </p:nvSpPr>
        <p:spPr bwMode="auto">
          <a:xfrm>
            <a:off x="1219200" y="838200"/>
            <a:ext cx="3733800" cy="762000"/>
          </a:xfrm>
          <a:prstGeom prst="wedgeRectCallout">
            <a:avLst>
              <a:gd name="adj1" fmla="val 80741"/>
              <a:gd name="adj2" fmla="val 31875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Tx/>
              <a:buChar char="•"/>
            </a:pPr>
            <a:r>
              <a:rPr kumimoji="0" lang="en-US"/>
              <a:t> Goals clearly defined in domain terms.</a:t>
            </a:r>
          </a:p>
          <a:p>
            <a:pPr algn="l">
              <a:buFontTx/>
              <a:buChar char="•"/>
            </a:pPr>
            <a:r>
              <a:rPr kumimoji="0" lang="en-US"/>
              <a:t> Goals refined into adequate sub-goals</a:t>
            </a:r>
          </a:p>
          <a:p>
            <a:pPr algn="l">
              <a:buFontTx/>
              <a:buChar char="•"/>
            </a:pPr>
            <a:r>
              <a:rPr kumimoji="0" lang="en-US"/>
              <a:t> Choice of subgoals: necessary? sufficient?</a:t>
            </a:r>
          </a:p>
        </p:txBody>
      </p:sp>
      <p:sp>
        <p:nvSpPr>
          <p:cNvPr id="2158622" name="AutoShape 30"/>
          <p:cNvSpPr>
            <a:spLocks noChangeArrowheads="1"/>
          </p:cNvSpPr>
          <p:nvPr/>
        </p:nvSpPr>
        <p:spPr bwMode="auto">
          <a:xfrm>
            <a:off x="381000" y="2057400"/>
            <a:ext cx="3581400" cy="863600"/>
          </a:xfrm>
          <a:prstGeom prst="wedgeRectCallout">
            <a:avLst>
              <a:gd name="adj1" fmla="val -36301"/>
              <a:gd name="adj2" fmla="val 9227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Tx/>
              <a:buChar char="•"/>
            </a:pPr>
            <a:r>
              <a:rPr kumimoji="0" lang="en-US"/>
              <a:t> Unambiguous definition of domain terms</a:t>
            </a:r>
          </a:p>
          <a:p>
            <a:pPr lvl="1" algn="l">
              <a:buFontTx/>
              <a:buChar char="•"/>
            </a:pPr>
            <a:r>
              <a:rPr kumimoji="0" lang="en-US"/>
              <a:t> Object types, attributes, events</a:t>
            </a:r>
          </a:p>
          <a:p>
            <a:pPr algn="l">
              <a:buFontTx/>
              <a:buChar char="•"/>
            </a:pPr>
            <a:r>
              <a:rPr kumimoji="0" lang="en-US"/>
              <a:t> Terms defined in </a:t>
            </a:r>
            <a:r>
              <a:rPr kumimoji="0" lang="ja-JP" altLang="en-US"/>
              <a:t>“</a:t>
            </a:r>
            <a:r>
              <a:rPr kumimoji="0" lang="en-US" altLang="ja-JP"/>
              <a:t>drill-down</a:t>
            </a:r>
            <a:r>
              <a:rPr kumimoji="0" lang="ja-JP" altLang="en-US"/>
              <a:t>”</a:t>
            </a:r>
            <a:r>
              <a:rPr kumimoji="0" lang="en-US" altLang="ja-JP"/>
              <a:t> as needed</a:t>
            </a:r>
            <a:endParaRPr kumimoji="0" lang="en-US"/>
          </a:p>
        </p:txBody>
      </p:sp>
      <p:sp>
        <p:nvSpPr>
          <p:cNvPr id="31773" name="Oval 32"/>
          <p:cNvSpPr>
            <a:spLocks noChangeArrowheads="1"/>
          </p:cNvSpPr>
          <p:nvPr/>
        </p:nvSpPr>
        <p:spPr bwMode="auto">
          <a:xfrm>
            <a:off x="6096000" y="1752600"/>
            <a:ext cx="114300" cy="1143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Oval 33"/>
          <p:cNvSpPr>
            <a:spLocks noChangeArrowheads="1"/>
          </p:cNvSpPr>
          <p:nvPr/>
        </p:nvSpPr>
        <p:spPr bwMode="auto">
          <a:xfrm>
            <a:off x="6122988" y="1928813"/>
            <a:ext cx="114300" cy="1143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Oval 34"/>
          <p:cNvSpPr>
            <a:spLocks noChangeArrowheads="1"/>
          </p:cNvSpPr>
          <p:nvPr/>
        </p:nvSpPr>
        <p:spPr bwMode="auto">
          <a:xfrm>
            <a:off x="6721475" y="2227263"/>
            <a:ext cx="114300" cy="1143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35"/>
          <p:cNvSpPr>
            <a:spLocks noChangeArrowheads="1"/>
          </p:cNvSpPr>
          <p:nvPr/>
        </p:nvSpPr>
        <p:spPr bwMode="auto">
          <a:xfrm>
            <a:off x="7318375" y="2535238"/>
            <a:ext cx="114300" cy="114300"/>
          </a:xfrm>
          <a:prstGeom prst="ellipse">
            <a:avLst/>
          </a:prstGeom>
          <a:solidFill>
            <a:srgbClr val="00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36"/>
          <p:cNvSpPr>
            <a:spLocks noChangeArrowheads="1"/>
          </p:cNvSpPr>
          <p:nvPr/>
        </p:nvSpPr>
        <p:spPr bwMode="auto">
          <a:xfrm>
            <a:off x="2743200" y="3352800"/>
            <a:ext cx="914400" cy="2286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7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30257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8623" name="AutoShape 31"/>
          <p:cNvSpPr>
            <a:spLocks noChangeArrowheads="1"/>
          </p:cNvSpPr>
          <p:nvPr/>
        </p:nvSpPr>
        <p:spPr bwMode="auto">
          <a:xfrm>
            <a:off x="3962400" y="6165850"/>
            <a:ext cx="4346575" cy="635000"/>
          </a:xfrm>
          <a:prstGeom prst="wedgeRectCallout">
            <a:avLst>
              <a:gd name="adj1" fmla="val 21366"/>
              <a:gd name="adj2" fmla="val -1445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Tx/>
              <a:buChar char="•"/>
            </a:pPr>
            <a:r>
              <a:rPr kumimoji="0" lang="en-US"/>
              <a:t> Process activities clearly defined in domain terms</a:t>
            </a:r>
          </a:p>
          <a:p>
            <a:pPr algn="l">
              <a:buFontTx/>
              <a:buChar char="•"/>
            </a:pPr>
            <a:r>
              <a:rPr kumimoji="0" lang="en-US"/>
              <a:t> Business process demonstrably supports goals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621" grpId="0" animBg="1"/>
      <p:bldP spid="2158622" grpId="0" animBg="1"/>
      <p:bldP spid="21586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6EAFC8-D773-C344-86DD-57801B97B675}" type="slidenum">
              <a:rPr kumimoji="0" lang="en-US">
                <a:latin typeface="Verdana" charset="0"/>
              </a:rPr>
              <a:pPr/>
              <a:t>15</a:t>
            </a:fld>
            <a:endParaRPr kumimoji="0" lang="en-US">
              <a:latin typeface="Verdana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172200" y="1143000"/>
            <a:ext cx="1536700" cy="1417638"/>
          </a:xfrm>
          <a:prstGeom prst="rect">
            <a:avLst/>
          </a:prstGeom>
          <a:solidFill>
            <a:srgbClr val="FF9900">
              <a:alpha val="30196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Freeform 3"/>
          <p:cNvSpPr>
            <a:spLocks/>
          </p:cNvSpPr>
          <p:nvPr/>
        </p:nvSpPr>
        <p:spPr bwMode="auto">
          <a:xfrm>
            <a:off x="4037013" y="2667000"/>
            <a:ext cx="3811587" cy="3733800"/>
          </a:xfrm>
          <a:custGeom>
            <a:avLst/>
            <a:gdLst>
              <a:gd name="T0" fmla="*/ 2147483647 w 2401"/>
              <a:gd name="T1" fmla="*/ 2147483647 h 2352"/>
              <a:gd name="T2" fmla="*/ 2147483647 w 2401"/>
              <a:gd name="T3" fmla="*/ 2147483647 h 2352"/>
              <a:gd name="T4" fmla="*/ 0 w 2401"/>
              <a:gd name="T5" fmla="*/ 2147483647 h 2352"/>
              <a:gd name="T6" fmla="*/ 0 w 2401"/>
              <a:gd name="T7" fmla="*/ 2147483647 h 2352"/>
              <a:gd name="T8" fmla="*/ 2147483647 w 2401"/>
              <a:gd name="T9" fmla="*/ 2147483647 h 2352"/>
              <a:gd name="T10" fmla="*/ 2147483647 w 2401"/>
              <a:gd name="T11" fmla="*/ 0 h 2352"/>
              <a:gd name="T12" fmla="*/ 2147483647 w 2401"/>
              <a:gd name="T13" fmla="*/ 0 h 2352"/>
              <a:gd name="T14" fmla="*/ 2147483647 w 2401"/>
              <a:gd name="T15" fmla="*/ 2147483647 h 2352"/>
              <a:gd name="T16" fmla="*/ 2147483647 w 2401"/>
              <a:gd name="T17" fmla="*/ 2147483647 h 23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01"/>
              <a:gd name="T28" fmla="*/ 0 h 2352"/>
              <a:gd name="T29" fmla="*/ 2401 w 2401"/>
              <a:gd name="T30" fmla="*/ 2352 h 235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01" h="2352">
                <a:moveTo>
                  <a:pt x="27" y="2343"/>
                </a:moveTo>
                <a:cubicBezTo>
                  <a:pt x="24" y="2319"/>
                  <a:pt x="24" y="2295"/>
                  <a:pt x="18" y="2272"/>
                </a:cubicBezTo>
                <a:cubicBezTo>
                  <a:pt x="15" y="2259"/>
                  <a:pt x="0" y="2237"/>
                  <a:pt x="0" y="2237"/>
                </a:cubicBezTo>
                <a:lnTo>
                  <a:pt x="0" y="720"/>
                </a:lnTo>
                <a:lnTo>
                  <a:pt x="481" y="720"/>
                </a:lnTo>
                <a:lnTo>
                  <a:pt x="481" y="0"/>
                </a:lnTo>
                <a:lnTo>
                  <a:pt x="2401" y="0"/>
                </a:lnTo>
                <a:lnTo>
                  <a:pt x="2401" y="2352"/>
                </a:lnTo>
                <a:lnTo>
                  <a:pt x="27" y="2343"/>
                </a:lnTo>
                <a:close/>
              </a:path>
            </a:pathLst>
          </a:custGeom>
          <a:solidFill>
            <a:srgbClr val="CCFFCC">
              <a:alpha val="3019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2" name="Freeform 4"/>
          <p:cNvSpPr>
            <a:spLocks/>
          </p:cNvSpPr>
          <p:nvPr/>
        </p:nvSpPr>
        <p:spPr bwMode="auto">
          <a:xfrm>
            <a:off x="838200" y="1143000"/>
            <a:ext cx="5257800" cy="5257800"/>
          </a:xfrm>
          <a:custGeom>
            <a:avLst/>
            <a:gdLst>
              <a:gd name="T0" fmla="*/ 2147483647 w 3312"/>
              <a:gd name="T1" fmla="*/ 0 h 3312"/>
              <a:gd name="T2" fmla="*/ 2147483647 w 3312"/>
              <a:gd name="T3" fmla="*/ 0 h 3312"/>
              <a:gd name="T4" fmla="*/ 2147483647 w 3312"/>
              <a:gd name="T5" fmla="*/ 2147483647 h 3312"/>
              <a:gd name="T6" fmla="*/ 2147483647 w 3312"/>
              <a:gd name="T7" fmla="*/ 2147483647 h 3312"/>
              <a:gd name="T8" fmla="*/ 2147483647 w 3312"/>
              <a:gd name="T9" fmla="*/ 2147483647 h 3312"/>
              <a:gd name="T10" fmla="*/ 2147483647 w 3312"/>
              <a:gd name="T11" fmla="*/ 2147483647 h 3312"/>
              <a:gd name="T12" fmla="*/ 2147483647 w 3312"/>
              <a:gd name="T13" fmla="*/ 2147483647 h 3312"/>
              <a:gd name="T14" fmla="*/ 0 w 3312"/>
              <a:gd name="T15" fmla="*/ 2147483647 h 3312"/>
              <a:gd name="T16" fmla="*/ 2147483647 w 3312"/>
              <a:gd name="T17" fmla="*/ 0 h 3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312"/>
              <a:gd name="T28" fmla="*/ 0 h 3312"/>
              <a:gd name="T29" fmla="*/ 3312 w 3312"/>
              <a:gd name="T30" fmla="*/ 3312 h 33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312" h="3312">
                <a:moveTo>
                  <a:pt x="48" y="0"/>
                </a:moveTo>
                <a:lnTo>
                  <a:pt x="3312" y="0"/>
                </a:lnTo>
                <a:lnTo>
                  <a:pt x="3312" y="816"/>
                </a:lnTo>
                <a:lnTo>
                  <a:pt x="2352" y="816"/>
                </a:lnTo>
                <a:lnTo>
                  <a:pt x="2352" y="1536"/>
                </a:lnTo>
                <a:lnTo>
                  <a:pt x="1920" y="1536"/>
                </a:lnTo>
                <a:lnTo>
                  <a:pt x="1920" y="3312"/>
                </a:lnTo>
                <a:lnTo>
                  <a:pt x="0" y="3312"/>
                </a:lnTo>
                <a:lnTo>
                  <a:pt x="48" y="0"/>
                </a:lnTo>
                <a:close/>
              </a:path>
            </a:pathLst>
          </a:custGeom>
          <a:solidFill>
            <a:srgbClr val="FFFF99">
              <a:alpha val="3019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Verdana" charset="0"/>
                <a:ea typeface="ＭＳ Ｐゴシック" charset="0"/>
                <a:cs typeface="ＭＳ Ｐゴシック" charset="0"/>
              </a:rPr>
              <a:t>Loans Example – Black-box partition &amp; mapping of Domain Model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0104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513138" y="1143000"/>
            <a:ext cx="13811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1"/>
              <a:t>Loans Management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292850" y="2654300"/>
            <a:ext cx="163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000" b="1"/>
              <a:t>Collateral Management </a:t>
            </a:r>
          </a:p>
          <a:p>
            <a:pPr algn="r"/>
            <a:endParaRPr lang="en-US" sz="1000" b="1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6172200" y="1082675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1"/>
              <a:t>Reference Data System</a:t>
            </a:r>
          </a:p>
        </p:txBody>
      </p:sp>
      <p:sp>
        <p:nvSpPr>
          <p:cNvPr id="2159626" name="AutoShape 10"/>
          <p:cNvSpPr>
            <a:spLocks noChangeArrowheads="1"/>
          </p:cNvSpPr>
          <p:nvPr/>
        </p:nvSpPr>
        <p:spPr bwMode="auto">
          <a:xfrm>
            <a:off x="1676400" y="533400"/>
            <a:ext cx="1984375" cy="939800"/>
          </a:xfrm>
          <a:prstGeom prst="wedgeRectCallout">
            <a:avLst>
              <a:gd name="adj1" fmla="val 63042"/>
              <a:gd name="adj2" fmla="val 1300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/>
              <a:t>Clear authoritative ownership of information by top-level components</a:t>
            </a:r>
          </a:p>
        </p:txBody>
      </p:sp>
      <p:sp>
        <p:nvSpPr>
          <p:cNvPr id="2159627" name="AutoShape 11"/>
          <p:cNvSpPr>
            <a:spLocks noChangeArrowheads="1"/>
          </p:cNvSpPr>
          <p:nvPr/>
        </p:nvSpPr>
        <p:spPr bwMode="auto">
          <a:xfrm>
            <a:off x="3124200" y="5715000"/>
            <a:ext cx="3352800" cy="609600"/>
          </a:xfrm>
          <a:prstGeom prst="wedgeRectCallout">
            <a:avLst>
              <a:gd name="adj1" fmla="val -23009"/>
              <a:gd name="adj2" fmla="val -1869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/>
              <a:t>Explicit dependencies between information across components.</a:t>
            </a:r>
          </a:p>
        </p:txBody>
      </p:sp>
      <p:sp>
        <p:nvSpPr>
          <p:cNvPr id="2159628" name="AutoShape 12"/>
          <p:cNvSpPr>
            <a:spLocks noChangeArrowheads="1"/>
          </p:cNvSpPr>
          <p:nvPr/>
        </p:nvSpPr>
        <p:spPr bwMode="auto">
          <a:xfrm>
            <a:off x="3886200" y="685800"/>
            <a:ext cx="3048000" cy="304800"/>
          </a:xfrm>
          <a:prstGeom prst="wedgeRectCallout">
            <a:avLst>
              <a:gd name="adj1" fmla="val -34532"/>
              <a:gd name="adj2" fmla="val 12291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/>
              <a:t>Top level </a:t>
            </a:r>
            <a:r>
              <a:rPr kumimoji="0" lang="ja-JP" altLang="en-US"/>
              <a:t>“</a:t>
            </a:r>
            <a:r>
              <a:rPr kumimoji="0" lang="en-US" altLang="ja-JP"/>
              <a:t>black-box</a:t>
            </a:r>
            <a:r>
              <a:rPr kumimoji="0" lang="ja-JP" altLang="en-US"/>
              <a:t>”</a:t>
            </a:r>
            <a:r>
              <a:rPr kumimoji="0" lang="en-US" altLang="ja-JP"/>
              <a:t> components</a:t>
            </a:r>
            <a:endParaRPr kumimoji="0"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9626" grpId="0" animBg="1"/>
      <p:bldP spid="2159627" grpId="0" animBg="1"/>
      <p:bldP spid="21596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D6A999-13CD-7441-87AA-8E76CA882E38}" type="slidenum">
              <a:rPr kumimoji="0" lang="en-US">
                <a:latin typeface="Verdana" charset="0"/>
              </a:rPr>
              <a:pPr/>
              <a:t>16</a:t>
            </a:fld>
            <a:endParaRPr kumimoji="0" lang="en-US">
              <a:latin typeface="Verdana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Loans Example – Black Box Assembly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071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823913" y="1322388"/>
          <a:ext cx="6581775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Visio" r:id="rId3" imgW="5408211" imgH="4074882" progId="Visio.Drawing.11">
                  <p:embed/>
                </p:oleObj>
              </mc:Choice>
              <mc:Fallback>
                <p:oleObj name="Visio" r:id="rId3" imgW="5408211" imgH="40748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322388"/>
                        <a:ext cx="6581775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0581" name="AutoShape 5"/>
          <p:cNvSpPr>
            <a:spLocks noChangeArrowheads="1"/>
          </p:cNvSpPr>
          <p:nvPr/>
        </p:nvSpPr>
        <p:spPr bwMode="auto">
          <a:xfrm>
            <a:off x="228600" y="838200"/>
            <a:ext cx="4191000" cy="787400"/>
          </a:xfrm>
          <a:prstGeom prst="wedgeRectCallout">
            <a:avLst>
              <a:gd name="adj1" fmla="val 53144"/>
              <a:gd name="adj2" fmla="val 16814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Tx/>
              <a:buChar char="•"/>
            </a:pPr>
            <a:r>
              <a:rPr kumimoji="0" lang="en-US"/>
              <a:t> Ports </a:t>
            </a:r>
            <a:r>
              <a:rPr kumimoji="0" lang="en-US" b="1">
                <a:sym typeface="Wingdings" charset="0"/>
              </a:rPr>
              <a:t></a:t>
            </a:r>
            <a:r>
              <a:rPr kumimoji="0" lang="en-US"/>
              <a:t> define connection points on components</a:t>
            </a:r>
          </a:p>
          <a:p>
            <a:pPr algn="l">
              <a:buFontTx/>
              <a:buChar char="•"/>
            </a:pPr>
            <a:r>
              <a:rPr kumimoji="0" lang="en-US"/>
              <a:t> Services provided and required explicit</a:t>
            </a:r>
          </a:p>
          <a:p>
            <a:pPr algn="l">
              <a:buFontTx/>
              <a:buChar char="•"/>
            </a:pPr>
            <a:r>
              <a:rPr kumimoji="0" lang="en-US"/>
              <a:t> Logical connections between components clear</a:t>
            </a:r>
          </a:p>
        </p:txBody>
      </p:sp>
      <p:sp>
        <p:nvSpPr>
          <p:cNvPr id="2200582" name="AutoShape 6"/>
          <p:cNvSpPr>
            <a:spLocks noChangeArrowheads="1"/>
          </p:cNvSpPr>
          <p:nvPr/>
        </p:nvSpPr>
        <p:spPr bwMode="auto">
          <a:xfrm>
            <a:off x="7162800" y="2895600"/>
            <a:ext cx="1981200" cy="635000"/>
          </a:xfrm>
          <a:prstGeom prst="wedgeRectCallout">
            <a:avLst>
              <a:gd name="adj1" fmla="val 11296"/>
              <a:gd name="adj2" fmla="val 209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kumimoji="0" lang="en-US"/>
              <a:t>Clear underlying information ownership </a:t>
            </a:r>
          </a:p>
        </p:txBody>
      </p:sp>
      <p:sp>
        <p:nvSpPr>
          <p:cNvPr id="2200583" name="AutoShape 7"/>
          <p:cNvSpPr>
            <a:spLocks noChangeArrowheads="1"/>
          </p:cNvSpPr>
          <p:nvPr/>
        </p:nvSpPr>
        <p:spPr bwMode="auto">
          <a:xfrm>
            <a:off x="1066800" y="5867400"/>
            <a:ext cx="2743200" cy="457200"/>
          </a:xfrm>
          <a:prstGeom prst="wedgeRectCallout">
            <a:avLst>
              <a:gd name="adj1" fmla="val -12616"/>
              <a:gd name="adj2" fmla="val -133681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FontTx/>
              <a:buChar char="•"/>
            </a:pPr>
            <a:r>
              <a:rPr kumimoji="0" lang="en-US"/>
              <a:t> Interfaces specified explicitly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77000" y="4572000"/>
            <a:ext cx="2438400" cy="1870075"/>
            <a:chOff x="528" y="682"/>
            <a:chExt cx="4464" cy="3424"/>
          </a:xfrm>
        </p:grpSpPr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3888" y="720"/>
              <a:ext cx="968" cy="893"/>
            </a:xfrm>
            <a:prstGeom prst="rect">
              <a:avLst/>
            </a:prstGeom>
            <a:solidFill>
              <a:srgbClr val="FF9900">
                <a:alpha val="30196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Freeform 10"/>
            <p:cNvSpPr>
              <a:spLocks/>
            </p:cNvSpPr>
            <p:nvPr/>
          </p:nvSpPr>
          <p:spPr bwMode="auto">
            <a:xfrm>
              <a:off x="2543" y="1680"/>
              <a:ext cx="2401" cy="2352"/>
            </a:xfrm>
            <a:custGeom>
              <a:avLst/>
              <a:gdLst>
                <a:gd name="T0" fmla="*/ 27 w 2401"/>
                <a:gd name="T1" fmla="*/ 2343 h 2352"/>
                <a:gd name="T2" fmla="*/ 18 w 2401"/>
                <a:gd name="T3" fmla="*/ 2272 h 2352"/>
                <a:gd name="T4" fmla="*/ 0 w 2401"/>
                <a:gd name="T5" fmla="*/ 2237 h 2352"/>
                <a:gd name="T6" fmla="*/ 0 w 2401"/>
                <a:gd name="T7" fmla="*/ 720 h 2352"/>
                <a:gd name="T8" fmla="*/ 481 w 2401"/>
                <a:gd name="T9" fmla="*/ 720 h 2352"/>
                <a:gd name="T10" fmla="*/ 481 w 2401"/>
                <a:gd name="T11" fmla="*/ 0 h 2352"/>
                <a:gd name="T12" fmla="*/ 2401 w 2401"/>
                <a:gd name="T13" fmla="*/ 0 h 2352"/>
                <a:gd name="T14" fmla="*/ 2401 w 2401"/>
                <a:gd name="T15" fmla="*/ 2352 h 2352"/>
                <a:gd name="T16" fmla="*/ 27 w 2401"/>
                <a:gd name="T17" fmla="*/ 2343 h 23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01"/>
                <a:gd name="T28" fmla="*/ 0 h 2352"/>
                <a:gd name="T29" fmla="*/ 2401 w 2401"/>
                <a:gd name="T30" fmla="*/ 2352 h 23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01" h="2352">
                  <a:moveTo>
                    <a:pt x="27" y="2343"/>
                  </a:moveTo>
                  <a:cubicBezTo>
                    <a:pt x="24" y="2319"/>
                    <a:pt x="24" y="2295"/>
                    <a:pt x="18" y="2272"/>
                  </a:cubicBezTo>
                  <a:cubicBezTo>
                    <a:pt x="15" y="2259"/>
                    <a:pt x="0" y="2237"/>
                    <a:pt x="0" y="2237"/>
                  </a:cubicBezTo>
                  <a:lnTo>
                    <a:pt x="0" y="720"/>
                  </a:lnTo>
                  <a:lnTo>
                    <a:pt x="481" y="720"/>
                  </a:lnTo>
                  <a:lnTo>
                    <a:pt x="481" y="0"/>
                  </a:lnTo>
                  <a:lnTo>
                    <a:pt x="2401" y="0"/>
                  </a:lnTo>
                  <a:lnTo>
                    <a:pt x="2401" y="2352"/>
                  </a:lnTo>
                  <a:lnTo>
                    <a:pt x="27" y="2343"/>
                  </a:lnTo>
                  <a:close/>
                </a:path>
              </a:pathLst>
            </a:custGeom>
            <a:solidFill>
              <a:srgbClr val="CCFFCC">
                <a:alpha val="30196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11"/>
            <p:cNvSpPr>
              <a:spLocks/>
            </p:cNvSpPr>
            <p:nvPr/>
          </p:nvSpPr>
          <p:spPr bwMode="auto">
            <a:xfrm>
              <a:off x="528" y="720"/>
              <a:ext cx="3312" cy="3312"/>
            </a:xfrm>
            <a:custGeom>
              <a:avLst/>
              <a:gdLst>
                <a:gd name="T0" fmla="*/ 48 w 3312"/>
                <a:gd name="T1" fmla="*/ 0 h 3312"/>
                <a:gd name="T2" fmla="*/ 3312 w 3312"/>
                <a:gd name="T3" fmla="*/ 0 h 3312"/>
                <a:gd name="T4" fmla="*/ 3312 w 3312"/>
                <a:gd name="T5" fmla="*/ 816 h 3312"/>
                <a:gd name="T6" fmla="*/ 2352 w 3312"/>
                <a:gd name="T7" fmla="*/ 816 h 3312"/>
                <a:gd name="T8" fmla="*/ 2352 w 3312"/>
                <a:gd name="T9" fmla="*/ 1536 h 3312"/>
                <a:gd name="T10" fmla="*/ 1920 w 3312"/>
                <a:gd name="T11" fmla="*/ 1536 h 3312"/>
                <a:gd name="T12" fmla="*/ 1920 w 3312"/>
                <a:gd name="T13" fmla="*/ 3312 h 3312"/>
                <a:gd name="T14" fmla="*/ 0 w 3312"/>
                <a:gd name="T15" fmla="*/ 3312 h 3312"/>
                <a:gd name="T16" fmla="*/ 48 w 3312"/>
                <a:gd name="T17" fmla="*/ 0 h 33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12"/>
                <a:gd name="T28" fmla="*/ 0 h 3312"/>
                <a:gd name="T29" fmla="*/ 3312 w 3312"/>
                <a:gd name="T30" fmla="*/ 3312 h 33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12" h="3312">
                  <a:moveTo>
                    <a:pt x="48" y="0"/>
                  </a:moveTo>
                  <a:lnTo>
                    <a:pt x="3312" y="0"/>
                  </a:lnTo>
                  <a:lnTo>
                    <a:pt x="3312" y="816"/>
                  </a:lnTo>
                  <a:lnTo>
                    <a:pt x="2352" y="816"/>
                  </a:lnTo>
                  <a:lnTo>
                    <a:pt x="2352" y="1536"/>
                  </a:lnTo>
                  <a:lnTo>
                    <a:pt x="1920" y="1536"/>
                  </a:lnTo>
                  <a:lnTo>
                    <a:pt x="1920" y="3312"/>
                  </a:lnTo>
                  <a:lnTo>
                    <a:pt x="0" y="33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99">
                <a:alpha val="30196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3804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768"/>
              <a:ext cx="4416" cy="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161" y="784"/>
              <a:ext cx="97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" b="1"/>
                <a:t>Loans System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597" y="1734"/>
              <a:ext cx="139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400" b="1"/>
                <a:t>Collateral Management </a:t>
              </a:r>
            </a:p>
            <a:p>
              <a:pPr algn="r"/>
              <a:r>
                <a:rPr lang="en-US" sz="400" b="1"/>
                <a:t>System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3891" y="682"/>
              <a:ext cx="959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400" b="1"/>
                <a:t>Reference Data System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0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581" grpId="0" animBg="1"/>
      <p:bldP spid="2200582" grpId="0" animBg="1"/>
      <p:bldP spid="22005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DBC48D-0CBB-454B-AB4C-7C027D8A5463}" type="slidenum">
              <a:rPr kumimoji="0" lang="en-US">
                <a:latin typeface="Verdana" charset="0"/>
              </a:rPr>
              <a:pPr/>
              <a:t>17</a:t>
            </a:fld>
            <a:endParaRPr kumimoji="0" lang="en-US">
              <a:latin typeface="Verdana" charset="0"/>
            </a:endParaRPr>
          </a:p>
        </p:txBody>
      </p:sp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is MAp?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Formal Architecture Framework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Goal Modeling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Viewpoints and Concerns – Black Box, White Box, Technical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Architecture Style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Process Pragmatics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Iterative and Incremental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Multiple Project "Routes" through MAp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Flexible Models and Domains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Effective BPMN in Business Architecture</a:t>
            </a:r>
          </a:p>
        </p:txBody>
      </p:sp>
      <p:sp>
        <p:nvSpPr>
          <p:cNvPr id="34820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143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4A248F-09F5-F542-9CEC-29E85C2A700F}" type="slidenum">
              <a:rPr kumimoji="0" lang="en-US">
                <a:latin typeface="Verdana" charset="0"/>
              </a:rPr>
              <a:pPr/>
              <a:t>18</a:t>
            </a:fld>
            <a:endParaRPr kumimoji="0" lang="en-US">
              <a:latin typeface="Verdana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5800" y="1066800"/>
            <a:ext cx="4495800" cy="4413250"/>
            <a:chOff x="2832" y="672"/>
            <a:chExt cx="2832" cy="2780"/>
          </a:xfrm>
        </p:grpSpPr>
        <p:sp>
          <p:nvSpPr>
            <p:cNvPr id="36903" name="Text Box 3"/>
            <p:cNvSpPr txBox="1">
              <a:spLocks noChangeArrowheads="1"/>
            </p:cNvSpPr>
            <p:nvPr/>
          </p:nvSpPr>
          <p:spPr bwMode="auto">
            <a:xfrm>
              <a:off x="3456" y="1008"/>
              <a:ext cx="2208" cy="2444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/>
                <a:t>Define The Target State</a:t>
              </a:r>
              <a:endParaRPr lang="en-US"/>
            </a:p>
          </p:txBody>
        </p:sp>
        <p:cxnSp>
          <p:nvCxnSpPr>
            <p:cNvPr id="36904" name="AutoShape 4"/>
            <p:cNvCxnSpPr>
              <a:cxnSpLocks noChangeShapeType="1"/>
              <a:stCxn id="36893" idx="2"/>
              <a:endCxn id="36903" idx="0"/>
            </p:cNvCxnSpPr>
            <p:nvPr/>
          </p:nvCxnSpPr>
          <p:spPr bwMode="auto">
            <a:xfrm rot="16200000" flipH="1">
              <a:off x="3528" y="-24"/>
              <a:ext cx="336" cy="172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42888" y="1066800"/>
            <a:ext cx="4252912" cy="4267200"/>
            <a:chOff x="153" y="672"/>
            <a:chExt cx="2679" cy="2688"/>
          </a:xfrm>
        </p:grpSpPr>
        <p:sp>
          <p:nvSpPr>
            <p:cNvPr id="36901" name="Text Box 6"/>
            <p:cNvSpPr txBox="1">
              <a:spLocks noChangeArrowheads="1"/>
            </p:cNvSpPr>
            <p:nvPr/>
          </p:nvSpPr>
          <p:spPr bwMode="auto">
            <a:xfrm>
              <a:off x="153" y="1008"/>
              <a:ext cx="2103" cy="235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b="1"/>
                <a:t>Analyze The Current State</a:t>
              </a:r>
              <a:endParaRPr lang="en-US"/>
            </a:p>
          </p:txBody>
        </p:sp>
        <p:cxnSp>
          <p:nvCxnSpPr>
            <p:cNvPr id="36902" name="AutoShape 7"/>
            <p:cNvCxnSpPr>
              <a:cxnSpLocks noChangeShapeType="1"/>
              <a:stCxn id="36893" idx="2"/>
              <a:endCxn id="36901" idx="0"/>
            </p:cNvCxnSpPr>
            <p:nvPr/>
          </p:nvCxnSpPr>
          <p:spPr bwMode="auto">
            <a:xfrm rot="5400000">
              <a:off x="1851" y="26"/>
              <a:ext cx="336" cy="162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81000" y="1981200"/>
            <a:ext cx="3124200" cy="3124200"/>
            <a:chOff x="240" y="1248"/>
            <a:chExt cx="1968" cy="1968"/>
          </a:xfrm>
        </p:grpSpPr>
        <p:sp>
          <p:nvSpPr>
            <p:cNvPr id="36899" name="Text Box 9"/>
            <p:cNvSpPr txBox="1">
              <a:spLocks noChangeArrowheads="1"/>
            </p:cNvSpPr>
            <p:nvPr/>
          </p:nvSpPr>
          <p:spPr bwMode="auto">
            <a:xfrm>
              <a:off x="240" y="1248"/>
              <a:ext cx="1968" cy="86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Business architecture</a:t>
              </a:r>
            </a:p>
            <a:p>
              <a:pPr algn="l">
                <a:buFontTx/>
                <a:buChar char="•"/>
              </a:pPr>
              <a:r>
                <a:rPr lang="en-US"/>
                <a:t> scenarios and process sketches</a:t>
              </a:r>
            </a:p>
            <a:p>
              <a:pPr algn="l">
                <a:buFontTx/>
                <a:buChar char="•"/>
              </a:pPr>
              <a:r>
                <a:rPr lang="en-US"/>
                <a:t> key information terms</a:t>
              </a:r>
            </a:p>
            <a:p>
              <a:pPr algn="l">
                <a:buFontTx/>
                <a:buChar char="•"/>
              </a:pPr>
              <a:r>
                <a:rPr lang="en-US"/>
                <a:t> problems and opportunities</a:t>
              </a:r>
            </a:p>
            <a:p>
              <a:pPr algn="l"/>
              <a:endParaRPr lang="en-US"/>
            </a:p>
          </p:txBody>
        </p:sp>
        <p:sp>
          <p:nvSpPr>
            <p:cNvPr id="36900" name="Text Box 10"/>
            <p:cNvSpPr txBox="1">
              <a:spLocks noChangeArrowheads="1"/>
            </p:cNvSpPr>
            <p:nvPr/>
          </p:nvSpPr>
          <p:spPr bwMode="auto">
            <a:xfrm>
              <a:off x="240" y="2448"/>
              <a:ext cx="1968" cy="76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Component architecture</a:t>
              </a:r>
            </a:p>
            <a:p>
              <a:pPr algn="l">
                <a:buFontTx/>
                <a:buChar char="•"/>
              </a:pPr>
              <a:r>
                <a:rPr lang="en-US"/>
                <a:t> application inventory and map</a:t>
              </a:r>
              <a:br>
                <a:rPr lang="en-US"/>
              </a:br>
              <a:r>
                <a:rPr lang="en-US"/>
                <a:t>    (against domain, target reference)</a:t>
              </a:r>
            </a:p>
            <a:p>
              <a:pPr algn="l">
                <a:buFontTx/>
                <a:buChar char="•"/>
              </a:pPr>
              <a:r>
                <a:rPr lang="en-US"/>
                <a:t> non-functional and technical props</a:t>
              </a:r>
            </a:p>
            <a:p>
              <a:pPr algn="l">
                <a:buFontTx/>
                <a:buChar char="•"/>
              </a:pPr>
              <a:r>
                <a:rPr lang="en-US"/>
                <a:t> problems and opportunities</a:t>
              </a:r>
            </a:p>
          </p:txBody>
        </p:sp>
      </p:grpSp>
      <p:sp>
        <p:nvSpPr>
          <p:cNvPr id="2201611" name="Text Box 11"/>
          <p:cNvSpPr txBox="1">
            <a:spLocks noChangeArrowheads="1"/>
          </p:cNvSpPr>
          <p:nvPr/>
        </p:nvSpPr>
        <p:spPr bwMode="auto">
          <a:xfrm>
            <a:off x="4343400" y="409575"/>
            <a:ext cx="4541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1"/>
              <a:t>Frame the Problem:</a:t>
            </a:r>
            <a:r>
              <a:rPr lang="en-US" sz="1000" b="1"/>
              <a:t>  </a:t>
            </a:r>
            <a:r>
              <a:rPr lang="en-US" sz="1000"/>
              <a:t>formalize problem, syndicate with stakeholders</a:t>
            </a:r>
          </a:p>
        </p:txBody>
      </p:sp>
      <p:sp>
        <p:nvSpPr>
          <p:cNvPr id="2201612" name="Text Box 12"/>
          <p:cNvSpPr txBox="1">
            <a:spLocks noChangeArrowheads="1"/>
          </p:cNvSpPr>
          <p:nvPr/>
        </p:nvSpPr>
        <p:spPr bwMode="auto">
          <a:xfrm>
            <a:off x="2743200" y="76200"/>
            <a:ext cx="3733800" cy="304800"/>
          </a:xfrm>
          <a:prstGeom prst="rect">
            <a:avLst/>
          </a:prstGeom>
          <a:solidFill>
            <a:srgbClr val="EAEAEA">
              <a:alpha val="50195"/>
            </a:srgbClr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/>
              <a:t>Initial issues, objectives, stakeholders, etc.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581400" y="2698750"/>
            <a:ext cx="1946275" cy="1509713"/>
            <a:chOff x="2256" y="1700"/>
            <a:chExt cx="1226" cy="951"/>
          </a:xfrm>
        </p:grpSpPr>
        <p:sp>
          <p:nvSpPr>
            <p:cNvPr id="36895" name="Line 14"/>
            <p:cNvSpPr>
              <a:spLocks noChangeShapeType="1"/>
            </p:cNvSpPr>
            <p:nvPr/>
          </p:nvSpPr>
          <p:spPr bwMode="auto">
            <a:xfrm>
              <a:off x="2274" y="187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96" name="Line 15"/>
            <p:cNvSpPr>
              <a:spLocks noChangeShapeType="1"/>
            </p:cNvSpPr>
            <p:nvPr/>
          </p:nvSpPr>
          <p:spPr bwMode="auto">
            <a:xfrm flipH="1">
              <a:off x="2274" y="265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897" name="Text Box 16"/>
            <p:cNvSpPr txBox="1">
              <a:spLocks noChangeArrowheads="1"/>
            </p:cNvSpPr>
            <p:nvPr/>
          </p:nvSpPr>
          <p:spPr bwMode="auto">
            <a:xfrm>
              <a:off x="2256" y="2294"/>
              <a:ext cx="12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000"/>
                <a:t>target reference architecture</a:t>
              </a:r>
            </a:p>
            <a:p>
              <a:pPr algn="l"/>
              <a:r>
                <a:rPr lang="en-US" sz="1000"/>
                <a:t>e.g. components, functions,</a:t>
              </a:r>
            </a:p>
            <a:p>
              <a:pPr algn="l"/>
              <a:r>
                <a:rPr lang="en-US" sz="1000"/>
                <a:t>       information … for inventory</a:t>
              </a:r>
            </a:p>
          </p:txBody>
        </p:sp>
        <p:sp>
          <p:nvSpPr>
            <p:cNvPr id="36898" name="Text Box 17"/>
            <p:cNvSpPr txBox="1">
              <a:spLocks noChangeArrowheads="1"/>
            </p:cNvSpPr>
            <p:nvPr/>
          </p:nvSpPr>
          <p:spPr bwMode="auto">
            <a:xfrm>
              <a:off x="2354" y="1700"/>
              <a:ext cx="107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000"/>
                <a:t>problems and opportunities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743200" y="381000"/>
            <a:ext cx="3505200" cy="685800"/>
            <a:chOff x="1728" y="240"/>
            <a:chExt cx="2208" cy="432"/>
          </a:xfrm>
        </p:grpSpPr>
        <p:sp>
          <p:nvSpPr>
            <p:cNvPr id="36893" name="Text Box 19"/>
            <p:cNvSpPr txBox="1">
              <a:spLocks noChangeArrowheads="1"/>
            </p:cNvSpPr>
            <p:nvPr/>
          </p:nvSpPr>
          <p:spPr bwMode="auto">
            <a:xfrm>
              <a:off x="1728" y="480"/>
              <a:ext cx="22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Goals model	Key domain terms </a:t>
              </a:r>
            </a:p>
          </p:txBody>
        </p:sp>
        <p:sp>
          <p:nvSpPr>
            <p:cNvPr id="36894" name="Line 20"/>
            <p:cNvSpPr>
              <a:spLocks noChangeShapeType="1"/>
            </p:cNvSpPr>
            <p:nvPr/>
          </p:nvSpPr>
          <p:spPr bwMode="auto">
            <a:xfrm>
              <a:off x="2688" y="2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01621" name="Text Box 21"/>
          <p:cNvSpPr txBox="1">
            <a:spLocks noChangeArrowheads="1"/>
          </p:cNvSpPr>
          <p:nvPr/>
        </p:nvSpPr>
        <p:spPr bwMode="auto">
          <a:xfrm>
            <a:off x="3505200" y="1355725"/>
            <a:ext cx="19812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/>
              <a:t>top-level problem definition,</a:t>
            </a:r>
          </a:p>
          <a:p>
            <a:r>
              <a:rPr lang="en-US" sz="1000"/>
              <a:t>domain terms to map,</a:t>
            </a:r>
          </a:p>
          <a:p>
            <a:r>
              <a:rPr lang="en-US" sz="1000"/>
              <a:t>priorities, focus areas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52400" y="5334000"/>
            <a:ext cx="7086600" cy="1447800"/>
            <a:chOff x="96" y="3360"/>
            <a:chExt cx="4464" cy="912"/>
          </a:xfrm>
        </p:grpSpPr>
        <p:sp>
          <p:nvSpPr>
            <p:cNvPr id="36890" name="Text Box 23"/>
            <p:cNvSpPr txBox="1">
              <a:spLocks noChangeArrowheads="1"/>
            </p:cNvSpPr>
            <p:nvPr/>
          </p:nvSpPr>
          <p:spPr bwMode="auto">
            <a:xfrm>
              <a:off x="96" y="3696"/>
              <a:ext cx="3936" cy="57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b="1"/>
                <a:t>Plan The Migration</a:t>
              </a:r>
            </a:p>
            <a:p>
              <a:pPr algn="l">
                <a:buFontTx/>
                <a:buChar char="•"/>
              </a:pPr>
              <a:r>
                <a:rPr lang="en-US"/>
                <a:t> relationship to other roadmaps and projects</a:t>
              </a:r>
            </a:p>
            <a:p>
              <a:pPr algn="l">
                <a:buFontTx/>
                <a:buChar char="•"/>
              </a:pPr>
              <a:r>
                <a:rPr lang="en-US"/>
                <a:t> goals, constraints, architectural sequencing dependencies</a:t>
              </a:r>
            </a:p>
            <a:p>
              <a:pPr algn="l">
                <a:buFontTx/>
                <a:buChar char="•"/>
              </a:pPr>
              <a:r>
                <a:rPr lang="en-US"/>
                <a:t> migration principles, stages: evolving architecture snapshot with gaps, cost</a:t>
              </a:r>
            </a:p>
          </p:txBody>
        </p:sp>
        <p:cxnSp>
          <p:nvCxnSpPr>
            <p:cNvPr id="36891" name="AutoShape 24"/>
            <p:cNvCxnSpPr>
              <a:cxnSpLocks noChangeShapeType="1"/>
              <a:stCxn id="36901" idx="2"/>
              <a:endCxn id="36890" idx="0"/>
            </p:cNvCxnSpPr>
            <p:nvPr/>
          </p:nvCxnSpPr>
          <p:spPr bwMode="auto">
            <a:xfrm rot="16200000" flipH="1">
              <a:off x="1467" y="3098"/>
              <a:ext cx="336" cy="859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25"/>
            <p:cNvCxnSpPr>
              <a:cxnSpLocks noChangeShapeType="1"/>
              <a:stCxn id="36903" idx="2"/>
              <a:endCxn id="36890" idx="0"/>
            </p:cNvCxnSpPr>
            <p:nvPr/>
          </p:nvCxnSpPr>
          <p:spPr bwMode="auto">
            <a:xfrm rot="5400000">
              <a:off x="3190" y="2326"/>
              <a:ext cx="244" cy="2496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242888" y="495300"/>
            <a:ext cx="2500312" cy="2933700"/>
            <a:chOff x="153" y="336"/>
            <a:chExt cx="1575" cy="1848"/>
          </a:xfrm>
        </p:grpSpPr>
        <p:cxnSp>
          <p:nvCxnSpPr>
            <p:cNvPr id="36888" name="AutoShape 27"/>
            <p:cNvCxnSpPr>
              <a:cxnSpLocks noChangeShapeType="1"/>
            </p:cNvCxnSpPr>
            <p:nvPr/>
          </p:nvCxnSpPr>
          <p:spPr bwMode="auto">
            <a:xfrm rot="10800000" flipH="1">
              <a:off x="153" y="576"/>
              <a:ext cx="1575" cy="1608"/>
            </a:xfrm>
            <a:prstGeom prst="bentConnector3">
              <a:avLst>
                <a:gd name="adj1" fmla="val -5338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9" name="Text Box 28"/>
            <p:cNvSpPr txBox="1">
              <a:spLocks noChangeArrowheads="1"/>
            </p:cNvSpPr>
            <p:nvPr/>
          </p:nvSpPr>
          <p:spPr bwMode="auto">
            <a:xfrm>
              <a:off x="557" y="336"/>
              <a:ext cx="107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000"/>
                <a:t>buried business knowledge</a:t>
              </a:r>
            </a:p>
            <a:p>
              <a:pPr algn="r"/>
              <a:r>
                <a:rPr lang="en-US" sz="1000"/>
                <a:t>problems and opportunities</a:t>
              </a:r>
            </a:p>
            <a:p>
              <a:pPr algn="r"/>
              <a:r>
                <a:rPr lang="en-US" sz="1000"/>
                <a:t>refine goals and obstacles</a:t>
              </a:r>
            </a:p>
            <a:p>
              <a:pPr algn="r"/>
              <a:r>
                <a:rPr lang="en-US" sz="1000"/>
                <a:t>for target state work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638800" y="914400"/>
            <a:ext cx="3429000" cy="4448175"/>
            <a:chOff x="3552" y="576"/>
            <a:chExt cx="2160" cy="2802"/>
          </a:xfrm>
        </p:grpSpPr>
        <p:sp>
          <p:nvSpPr>
            <p:cNvPr id="36884" name="Text Box 30"/>
            <p:cNvSpPr txBox="1">
              <a:spLocks noChangeArrowheads="1"/>
            </p:cNvSpPr>
            <p:nvPr/>
          </p:nvSpPr>
          <p:spPr bwMode="auto">
            <a:xfrm>
              <a:off x="3552" y="1200"/>
              <a:ext cx="1920" cy="624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Business architecture</a:t>
              </a:r>
            </a:p>
            <a:p>
              <a:pPr algn="l">
                <a:buFontTx/>
                <a:buChar char="•"/>
              </a:pPr>
              <a:r>
                <a:rPr lang="en-US"/>
                <a:t> principles and styles</a:t>
              </a:r>
            </a:p>
            <a:p>
              <a:pPr algn="l">
                <a:buFontTx/>
                <a:buChar char="•"/>
              </a:pPr>
              <a:r>
                <a:rPr lang="en-US"/>
                <a:t> processes, roles, activities</a:t>
              </a:r>
            </a:p>
            <a:p>
              <a:pPr algn="l">
                <a:buFontTx/>
                <a:buChar char="•"/>
              </a:pPr>
              <a:r>
                <a:rPr lang="en-US"/>
                <a:t> validation vs. goals and obstacles</a:t>
              </a:r>
            </a:p>
            <a:p>
              <a:pPr algn="l"/>
              <a:endParaRPr lang="en-US"/>
            </a:p>
          </p:txBody>
        </p:sp>
        <p:sp>
          <p:nvSpPr>
            <p:cNvPr id="36885" name="Text Box 31"/>
            <p:cNvSpPr txBox="1">
              <a:spLocks noChangeArrowheads="1"/>
            </p:cNvSpPr>
            <p:nvPr/>
          </p:nvSpPr>
          <p:spPr bwMode="auto">
            <a:xfrm>
              <a:off x="3552" y="1872"/>
              <a:ext cx="2064" cy="150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/>
                <a:t>Component architecture:</a:t>
              </a:r>
            </a:p>
            <a:p>
              <a:pPr algn="l">
                <a:buFontTx/>
                <a:buChar char="•"/>
              </a:pPr>
              <a:r>
                <a:rPr lang="en-US"/>
                <a:t> principles and styles</a:t>
              </a:r>
            </a:p>
            <a:p>
              <a:pPr algn="l">
                <a:buFontTx/>
                <a:buChar char="•"/>
              </a:pPr>
              <a:r>
                <a:rPr lang="en-US"/>
                <a:t> [black-box] top-level assembly</a:t>
              </a:r>
            </a:p>
            <a:p>
              <a:pPr algn="l">
                <a:buFontTx/>
                <a:buChar char="•"/>
              </a:pPr>
              <a:r>
                <a:rPr lang="en-US"/>
                <a:t> [black-box] context: ports, use cases</a:t>
              </a:r>
            </a:p>
            <a:p>
              <a:pPr algn="l">
                <a:buFontTx/>
                <a:buChar char="•"/>
              </a:pPr>
              <a:r>
                <a:rPr lang="en-US"/>
                <a:t> [white-box] sub-component assembly</a:t>
              </a:r>
            </a:p>
            <a:p>
              <a:pPr algn="l">
                <a:buFontTx/>
                <a:buChar char="•"/>
              </a:pPr>
              <a:r>
                <a:rPr lang="en-US"/>
                <a:t> [white-box] end-to-end collaborations</a:t>
              </a:r>
            </a:p>
            <a:p>
              <a:pPr algn="l">
                <a:buFontTx/>
                <a:buChar char="•"/>
              </a:pPr>
              <a:r>
                <a:rPr lang="en-US"/>
                <a:t> technical properties, mapping styles</a:t>
              </a:r>
            </a:p>
            <a:p>
              <a:pPr algn="l">
                <a:buFontTx/>
                <a:buChar char="•"/>
              </a:pPr>
              <a:r>
                <a:rPr lang="en-US"/>
                <a:t> validation vs. goals and obstacles</a:t>
              </a:r>
            </a:p>
          </p:txBody>
        </p:sp>
        <p:cxnSp>
          <p:nvCxnSpPr>
            <p:cNvPr id="36886" name="AutoShape 32"/>
            <p:cNvCxnSpPr>
              <a:cxnSpLocks noChangeShapeType="1"/>
            </p:cNvCxnSpPr>
            <p:nvPr/>
          </p:nvCxnSpPr>
          <p:spPr bwMode="auto">
            <a:xfrm rot="5400000">
              <a:off x="5424" y="720"/>
              <a:ext cx="336" cy="240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7" name="Text Box 33"/>
            <p:cNvSpPr txBox="1">
              <a:spLocks noChangeArrowheads="1"/>
            </p:cNvSpPr>
            <p:nvPr/>
          </p:nvSpPr>
          <p:spPr bwMode="auto">
            <a:xfrm>
              <a:off x="4508" y="576"/>
              <a:ext cx="1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000"/>
                <a:t>known reference architectures,</a:t>
              </a:r>
            </a:p>
            <a:p>
              <a:pPr algn="r"/>
              <a:r>
                <a:rPr lang="en-US" sz="1000"/>
                <a:t>best practices, etc.</a:t>
              </a:r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6324600" y="5867400"/>
            <a:ext cx="2344738" cy="914400"/>
            <a:chOff x="3984" y="3696"/>
            <a:chExt cx="1477" cy="576"/>
          </a:xfrm>
        </p:grpSpPr>
        <p:cxnSp>
          <p:nvCxnSpPr>
            <p:cNvPr id="36879" name="AutoShape 35"/>
            <p:cNvCxnSpPr>
              <a:cxnSpLocks noChangeShapeType="1"/>
              <a:stCxn id="36890" idx="3"/>
              <a:endCxn id="36882" idx="1"/>
            </p:cNvCxnSpPr>
            <p:nvPr/>
          </p:nvCxnSpPr>
          <p:spPr bwMode="auto">
            <a:xfrm>
              <a:off x="4032" y="3984"/>
              <a:ext cx="480" cy="159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0" name="Text Box 36"/>
            <p:cNvSpPr txBox="1">
              <a:spLocks noChangeArrowheads="1"/>
            </p:cNvSpPr>
            <p:nvPr/>
          </p:nvSpPr>
          <p:spPr bwMode="auto">
            <a:xfrm>
              <a:off x="4611" y="3926"/>
              <a:ext cx="850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000"/>
                <a:t>project funding</a:t>
              </a:r>
            </a:p>
            <a:p>
              <a:pPr algn="l"/>
              <a:r>
                <a:rPr lang="en-US" sz="1000"/>
                <a:t>project requirements</a:t>
              </a:r>
            </a:p>
          </p:txBody>
        </p:sp>
        <p:sp>
          <p:nvSpPr>
            <p:cNvPr id="36881" name="Text Box 37"/>
            <p:cNvSpPr txBox="1">
              <a:spLocks noChangeArrowheads="1"/>
            </p:cNvSpPr>
            <p:nvPr/>
          </p:nvSpPr>
          <p:spPr bwMode="auto">
            <a:xfrm>
              <a:off x="4556" y="3970"/>
              <a:ext cx="850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000"/>
                <a:t>project funding</a:t>
              </a:r>
            </a:p>
            <a:p>
              <a:pPr algn="l"/>
              <a:r>
                <a:rPr lang="en-US" sz="1000"/>
                <a:t>project requirements</a:t>
              </a:r>
            </a:p>
          </p:txBody>
        </p:sp>
        <p:sp>
          <p:nvSpPr>
            <p:cNvPr id="36882" name="Text Box 38"/>
            <p:cNvSpPr txBox="1">
              <a:spLocks noChangeArrowheads="1"/>
            </p:cNvSpPr>
            <p:nvPr/>
          </p:nvSpPr>
          <p:spPr bwMode="auto">
            <a:xfrm>
              <a:off x="4512" y="4014"/>
              <a:ext cx="850" cy="2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A5002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000"/>
                <a:t>project funding</a:t>
              </a:r>
            </a:p>
            <a:p>
              <a:pPr algn="l"/>
              <a:r>
                <a:rPr lang="en-US" sz="1000"/>
                <a:t>project requirements</a:t>
              </a:r>
            </a:p>
          </p:txBody>
        </p:sp>
        <p:sp>
          <p:nvSpPr>
            <p:cNvPr id="36883" name="Text Box 39"/>
            <p:cNvSpPr txBox="1">
              <a:spLocks noChangeArrowheads="1"/>
            </p:cNvSpPr>
            <p:nvPr/>
          </p:nvSpPr>
          <p:spPr bwMode="auto">
            <a:xfrm>
              <a:off x="3984" y="3696"/>
              <a:ext cx="9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000"/>
                <a:t>cross-project</a:t>
              </a:r>
            </a:p>
            <a:p>
              <a:pPr algn="l"/>
              <a:r>
                <a:rPr lang="en-US" sz="1000"/>
                <a:t> </a:t>
              </a:r>
              <a:r>
                <a:rPr lang="ja-JP" altLang="en-US" sz="1000"/>
                <a:t>“</a:t>
              </a:r>
              <a:r>
                <a:rPr lang="en-US" altLang="ja-JP" sz="1000"/>
                <a:t>program</a:t>
              </a:r>
              <a:r>
                <a:rPr lang="ja-JP" altLang="en-US" sz="1000"/>
                <a:t>”</a:t>
              </a:r>
              <a:r>
                <a:rPr lang="en-US" altLang="ja-JP" sz="1000"/>
                <a:t> conformance</a:t>
              </a:r>
              <a:endParaRPr lang="en-US" sz="1000"/>
            </a:p>
          </p:txBody>
        </p:sp>
      </p:grpSp>
      <p:sp>
        <p:nvSpPr>
          <p:cNvPr id="36878" name="Rectangle 40"/>
          <p:cNvSpPr>
            <a:spLocks noChangeArrowheads="1"/>
          </p:cNvSpPr>
          <p:nvPr/>
        </p:nvSpPr>
        <p:spPr bwMode="auto">
          <a:xfrm>
            <a:off x="152400" y="152400"/>
            <a:ext cx="129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/>
            <a:r>
              <a:rPr lang="en-US" sz="1800">
                <a:solidFill>
                  <a:srgbClr val="660033"/>
                </a:solidFill>
                <a:latin typeface="Verdana" charset="0"/>
              </a:rPr>
              <a:t>Roadmap </a:t>
            </a:r>
            <a:br>
              <a:rPr lang="en-US" sz="1800">
                <a:solidFill>
                  <a:srgbClr val="660033"/>
                </a:solidFill>
                <a:latin typeface="Verdana" charset="0"/>
              </a:rPr>
            </a:br>
            <a:r>
              <a:rPr lang="en-US" sz="1800">
                <a:solidFill>
                  <a:srgbClr val="660033"/>
                </a:solidFill>
                <a:latin typeface="Verdana" charset="0"/>
              </a:rPr>
              <a:t>Route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0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0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11" grpId="0" autoUpdateAnimBg="0"/>
      <p:bldP spid="2201612" grpId="0" animBg="1" autoUpdateAnimBg="0"/>
      <p:bldP spid="22016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Emphasis Changes Across Projects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143000"/>
          <a:ext cx="8839200" cy="45767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37072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Project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Goals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Structure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Behavior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</a:t>
                      </a:r>
                      <a:endParaRPr lang="en-US" sz="1800" dirty="0"/>
                    </a:p>
                  </a:txBody>
                  <a:tcPr marT="45706" marB="45706"/>
                </a:tc>
              </a:tr>
              <a:tr h="1462979"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Perfect Pipelines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High</a:t>
                      </a:r>
                    </a:p>
                    <a:p>
                      <a:r>
                        <a:rPr lang="en-US" sz="1800" b="0" dirty="0" smtClean="0"/>
                        <a:t>CXO &amp; senior management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High</a:t>
                      </a:r>
                      <a:r>
                        <a:rPr lang="en-US" sz="1800" dirty="0" smtClean="0"/>
                        <a:t> Organization, Roles,</a:t>
                      </a:r>
                    </a:p>
                    <a:p>
                      <a:r>
                        <a:rPr lang="en-US" sz="1800" dirty="0" smtClean="0"/>
                        <a:t>Business Capabilities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Low</a:t>
                      </a:r>
                      <a:r>
                        <a:rPr lang="en-US" sz="1800" b="1" baseline="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Business Capabilities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Medium</a:t>
                      </a:r>
                    </a:p>
                    <a:p>
                      <a:r>
                        <a:rPr lang="en-US" sz="1800" b="0" dirty="0" smtClean="0"/>
                        <a:t>Business</a:t>
                      </a:r>
                      <a:r>
                        <a:rPr lang="en-US" sz="1800" b="0" baseline="0" dirty="0" smtClean="0"/>
                        <a:t> Capabilities</a:t>
                      </a:r>
                      <a:endParaRPr lang="en-US" sz="1800" b="0" dirty="0"/>
                    </a:p>
                  </a:txBody>
                  <a:tcPr marT="45706" marB="45706"/>
                </a:tc>
              </a:tr>
              <a:tr h="146297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Factory</a:t>
                      </a:r>
                      <a:r>
                        <a:rPr lang="en-US" sz="1800" baseline="0" dirty="0" smtClean="0"/>
                        <a:t> Automation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High</a:t>
                      </a:r>
                    </a:p>
                    <a:p>
                      <a:r>
                        <a:rPr lang="en-US" sz="1800" dirty="0" smtClean="0"/>
                        <a:t>Components</a:t>
                      </a:r>
                      <a:r>
                        <a:rPr lang="en-US" sz="1800" baseline="0" dirty="0" smtClean="0"/>
                        <a:t> (COTS + built)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High</a:t>
                      </a:r>
                    </a:p>
                    <a:p>
                      <a:r>
                        <a:rPr lang="en-US" sz="1800" dirty="0" smtClean="0"/>
                        <a:t>Business process, component interactions</a:t>
                      </a:r>
                      <a:endParaRPr lang="en-US" sz="1800" b="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marT="45706" marB="45706"/>
                </a:tc>
              </a:tr>
              <a:tr h="64003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Information Security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Medium</a:t>
                      </a:r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Low</a:t>
                      </a:r>
                      <a:endParaRPr lang="en-US" sz="1800" b="1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marT="45706" marB="45706"/>
                </a:tc>
              </a:tr>
              <a:tr h="64003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Agency Management</a:t>
                      </a:r>
                      <a:endParaRPr lang="en-US" sz="1800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Medium</a:t>
                      </a:r>
                      <a:endParaRPr lang="en-US" sz="1800" b="0" dirty="0" smtClean="0"/>
                    </a:p>
                    <a:p>
                      <a:endParaRPr lang="en-US" sz="1800" b="1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Medium</a:t>
                      </a:r>
                      <a:endParaRPr lang="en-US" sz="1800" b="1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marT="45706" marB="45706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High</a:t>
                      </a:r>
                      <a:endParaRPr lang="en-US" sz="1800" b="1" dirty="0"/>
                    </a:p>
                  </a:txBody>
                  <a:tcPr marT="45706" marB="45706"/>
                </a:tc>
              </a:tr>
            </a:tbl>
          </a:graphicData>
        </a:graphic>
      </p:graphicFrame>
      <p:sp>
        <p:nvSpPr>
          <p:cNvPr id="379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344528-ADB0-FD46-B7FC-56D7065F4126}" type="slidenum">
              <a:rPr kumimoji="0" lang="en-US">
                <a:latin typeface="Verdana" charset="0"/>
              </a:rPr>
              <a:pPr/>
              <a:t>19</a:t>
            </a:fld>
            <a:endParaRPr kumimoji="0" lang="en-US">
              <a:latin typeface="Verdan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Outline from John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05400"/>
          </a:xfrm>
        </p:spPr>
        <p:txBody>
          <a:bodyPr/>
          <a:lstStyle/>
          <a:p>
            <a:r>
              <a:rPr lang="en-US" sz="1400">
                <a:latin typeface="Verdana" charset="0"/>
                <a:ea typeface="ＭＳ Ｐゴシック" charset="0"/>
                <a:cs typeface="ＭＳ Ｐゴシック" charset="0"/>
              </a:rPr>
              <a:t>Walkthrough an example – top down, all views, integration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Enable sponsors, sr. managers etc. to understand roles, responsibilities, and hand-offs in </a:t>
            </a:r>
            <a:r>
              <a:rPr lang="en-US" sz="1200" i="1">
                <a:latin typeface="Verdana" charset="0"/>
                <a:ea typeface="ＭＳ Ｐゴシック" charset="0"/>
                <a:cs typeface="ＭＳ Ｐゴシック" charset="0"/>
              </a:rPr>
              <a:t>PRODUCING </a:t>
            </a:r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the BPM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Enable them to understand the roles etc. </a:t>
            </a:r>
            <a:r>
              <a:rPr lang="en-US" sz="1200" i="1">
                <a:latin typeface="Verdana" charset="0"/>
                <a:ea typeface="ＭＳ Ｐゴシック" charset="0"/>
                <a:cs typeface="ＭＳ Ｐゴシック" charset="0"/>
              </a:rPr>
              <a:t>IN THE BPM</a:t>
            </a:r>
            <a:endParaRPr lang="en-US" sz="120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Enough detail to Execute (manual or otherwise)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Useful input for downstream work</a:t>
            </a:r>
          </a:p>
          <a:p>
            <a:r>
              <a:rPr lang="en-US" sz="1400">
                <a:latin typeface="Verdana" charset="0"/>
                <a:ea typeface="ＭＳ Ｐゴシック" charset="0"/>
                <a:cs typeface="ＭＳ Ｐゴシック" charset="0"/>
              </a:rPr>
              <a:t>Show cube framework</a:t>
            </a:r>
          </a:p>
          <a:p>
            <a:r>
              <a:rPr lang="en-US" sz="1400">
                <a:latin typeface="Verdana" charset="0"/>
                <a:ea typeface="ＭＳ Ｐゴシック" charset="0"/>
                <a:cs typeface="ＭＳ Ｐゴシック" charset="0"/>
              </a:rPr>
              <a:t>Explain applies at all levels (through black box, white box…)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Relation to business, architecture, and implementation teams</a:t>
            </a:r>
          </a:p>
          <a:p>
            <a:r>
              <a:rPr lang="en-US" sz="1400">
                <a:latin typeface="Verdana" charset="0"/>
                <a:ea typeface="ＭＳ Ｐゴシック" charset="0"/>
                <a:cs typeface="ＭＳ Ｐゴシック" charset="0"/>
              </a:rPr>
              <a:t>Extracting max value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Goals: </a:t>
            </a:r>
            <a:r>
              <a:rPr lang="en-US" sz="1200" b="1">
                <a:latin typeface="Verdana" charset="0"/>
                <a:ea typeface="ＭＳ Ｐゴシック" charset="0"/>
                <a:cs typeface="ＭＳ Ｐゴシック" charset="0"/>
              </a:rPr>
              <a:t>Blind Spots</a:t>
            </a:r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, Metrics, monitoring, org design, controls, arch reviews (conformance? styles?), UI design and workflow generation (needs more detailed action spec, snapshot </a:t>
            </a:r>
            <a:r>
              <a:rPr lang="en-US" sz="1200">
                <a:latin typeface="Verdana" charset="0"/>
                <a:ea typeface="ＭＳ Ｐゴシック" charset="0"/>
                <a:cs typeface="ＭＳ Ｐゴシック" charset="0"/>
                <a:sym typeface="Wingdings" charset="0"/>
              </a:rPr>
              <a:t> UI  scenario  walkthrough</a:t>
            </a:r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), vendor selection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Process: execute (add resources, …?), simulate, 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Presentation – literate style + flexible form</a:t>
            </a:r>
          </a:p>
          <a:p>
            <a:r>
              <a:rPr lang="en-US" sz="1400">
                <a:latin typeface="Verdana" charset="0"/>
                <a:ea typeface="ＭＳ Ｐゴシック" charset="0"/>
                <a:cs typeface="ＭＳ Ｐゴシック" charset="0"/>
              </a:rPr>
              <a:t>BPMN specifics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High level views – Conversation? Choreography? Joint actions? 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Outside BPMN – interface view, resource view</a:t>
            </a:r>
          </a:p>
          <a:p>
            <a:r>
              <a:rPr lang="en-US" sz="1400">
                <a:latin typeface="Verdana" charset="0"/>
                <a:ea typeface="ＭＳ Ｐゴシック" charset="0"/>
                <a:cs typeface="ＭＳ Ｐゴシック" charset="0"/>
              </a:rPr>
              <a:t>Refine ≠ Top-Down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Bottom-up, logical proof or establish by experiment | trust | authority, ask Why / What else / …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See Property-Part diagrams ; goals++ provides same impact / exposure / trusted base / ...</a:t>
            </a:r>
          </a:p>
          <a:p>
            <a:r>
              <a:rPr lang="en-US" sz="1400">
                <a:latin typeface="Verdana" charset="0"/>
                <a:ea typeface="ＭＳ Ｐゴシック" charset="0"/>
                <a:cs typeface="ＭＳ Ｐゴシック" charset="0"/>
              </a:rPr>
              <a:t>Related experience in other companies</a:t>
            </a:r>
          </a:p>
          <a:p>
            <a:pPr lvl="1"/>
            <a:r>
              <a:rPr lang="en-US" sz="1200">
                <a:latin typeface="Verdana" charset="0"/>
                <a:ea typeface="ＭＳ Ｐゴシック" charset="0"/>
                <a:cs typeface="ＭＳ Ｐゴシック" charset="0"/>
              </a:rPr>
              <a:t>Include project &amp; stakeholder profiles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3A8013C-4380-284E-9293-F616323AF251}" type="slidenum">
              <a:rPr kumimoji="0" lang="en-US">
                <a:latin typeface="Verdana" charset="0"/>
              </a:rPr>
              <a:pPr/>
              <a:t>2</a:t>
            </a:fld>
            <a:endParaRPr kumimoji="0" lang="en-US">
              <a:latin typeface="Verdana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F3C5E1-200D-954C-BE7E-8FB5B664CFE8}" type="slidenum">
              <a:rPr kumimoji="0" lang="en-US">
                <a:latin typeface="Verdana" charset="0"/>
              </a:rPr>
              <a:pPr/>
              <a:t>20</a:t>
            </a:fld>
            <a:endParaRPr kumimoji="0" lang="en-US">
              <a:latin typeface="Verdana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839200" cy="762000"/>
          </a:xfrm>
        </p:spPr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So MAp is …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Model-driven approach to domain and business-aligned architecture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Address both business and technical concerns through models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Model of goals and the problem domain those goals are concerned with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Model of structure of business (roles, organization) or technology (components) with ownership, responsibilities, and interactions 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Clear separation of viewpoints for simpler architectural descriptions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Different entry points and routes applicable to different projects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Can be used to differing degrees of completeness and rigor as needed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C241A2-92BB-6243-87C9-F9B3227C6C64}" type="slidenum">
              <a:rPr kumimoji="0" lang="en-US">
                <a:latin typeface="Verdana" charset="0"/>
              </a:rPr>
              <a:pPr/>
              <a:t>21</a:t>
            </a:fld>
            <a:endParaRPr kumimoji="0" lang="en-US">
              <a:latin typeface="Verdana" charset="0"/>
            </a:endParaRPr>
          </a:p>
        </p:txBody>
      </p:sp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is MAp?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Formal Architecture Framework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Goal Modeling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Viewpoints and Concerns – Black Box, White Box, Technical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Architecture Style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Process Pragmatics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Iterative and Incremental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Multiple Project "Routes" through MAp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Flexible Models and Domains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Effective BPMN in Business Architecture</a:t>
            </a:r>
          </a:p>
        </p:txBody>
      </p:sp>
      <p:sp>
        <p:nvSpPr>
          <p:cNvPr id="39940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143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76BD3E-9763-9A4B-9DD8-24B742F84C72}" type="slidenum">
              <a:rPr kumimoji="0" lang="en-US">
                <a:latin typeface="Verdana" charset="0"/>
              </a:rPr>
              <a:pPr/>
              <a:t>22</a:t>
            </a:fld>
            <a:endParaRPr kumimoji="0" lang="en-US">
              <a:latin typeface="Verdana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Using MAp … Where This Overview Fits In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MAP can be applied as rigorously or lightly as appropriate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Philosophy of clear content with flexible form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The underlying concepts of MAP are few and simple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Simple ≠ Easy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Applying it effectively takes a focused and disciplined mindset</a:t>
            </a:r>
            <a:br>
              <a:rPr lang="en-US" sz="1400">
                <a:latin typeface="Verdana" charset="0"/>
                <a:ea typeface="ＭＳ Ｐゴシック" charset="0"/>
              </a:rPr>
            </a:br>
            <a:endParaRPr lang="en-US" sz="1400">
              <a:latin typeface="Verdana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Recommended path to applying MAp includes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Incorporating into existing SDLC, roles, templates etc.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Project planning and definition including MAp tailoring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MAP overviews (2 hour – 1 day)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MAP in-depth training course, different for different audiences (4-5 days)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Project focused workshop (1-2 days)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MAP mentor working with team on their first project</a:t>
            </a:r>
            <a:br>
              <a:rPr lang="en-US" sz="1400">
                <a:latin typeface="Verdana" charset="0"/>
                <a:ea typeface="ＭＳ Ｐゴシック" charset="0"/>
              </a:rPr>
            </a:br>
            <a:r>
              <a:rPr lang="en-US" sz="1400">
                <a:latin typeface="Verdana" charset="0"/>
                <a:ea typeface="ＭＳ Ｐゴシック" charset="0"/>
              </a:rPr>
              <a:t/>
            </a:r>
            <a:br>
              <a:rPr lang="en-US" sz="1400">
                <a:latin typeface="Verdana" charset="0"/>
                <a:ea typeface="ＭＳ Ｐゴシック" charset="0"/>
              </a:rPr>
            </a:br>
            <a:endParaRPr lang="en-US" sz="1400">
              <a:latin typeface="Verdana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Other resources related to MAp include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Method Overview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Method activities and steps guide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Concept Maps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Deliverable checklists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Deliverable templates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Summary reference sheets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Detailed documentation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Tool customizations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6" descr="512079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19081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D94FC3-E12A-A041-BFE7-DC6009516D33}" type="slidenum">
              <a:rPr kumimoji="0" lang="en-US">
                <a:latin typeface="Verdana" charset="0"/>
              </a:rPr>
              <a:pPr/>
              <a:t>23</a:t>
            </a:fld>
            <a:endParaRPr kumimoji="0" lang="en-US">
              <a:latin typeface="Verdana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is Architecture?</a:t>
            </a:r>
          </a:p>
        </p:txBody>
      </p:sp>
      <p:sp>
        <p:nvSpPr>
          <p:cNvPr id="220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1600" b="1">
                <a:latin typeface="Verdana" charset="0"/>
                <a:ea typeface="ＭＳ Ｐゴシック" charset="0"/>
                <a:cs typeface="ＭＳ Ｐゴシック" charset="0"/>
              </a:rPr>
              <a:t>Architecture</a:t>
            </a: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 of a system is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a </a:t>
            </a:r>
            <a:r>
              <a:rPr lang="en-US" sz="1400" b="1">
                <a:latin typeface="Verdana" charset="0"/>
                <a:ea typeface="ＭＳ Ｐゴシック" charset="0"/>
              </a:rPr>
              <a:t>model</a:t>
            </a:r>
            <a:r>
              <a:rPr lang="en-US" sz="1400">
                <a:latin typeface="Verdana" charset="0"/>
                <a:ea typeface="ＭＳ Ｐゴシック" charset="0"/>
              </a:rPr>
              <a:t> of that system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expressed in a </a:t>
            </a:r>
            <a:r>
              <a:rPr lang="en-US" sz="1400" b="1">
                <a:latin typeface="Verdana" charset="0"/>
                <a:ea typeface="ＭＳ Ｐゴシック" charset="0"/>
              </a:rPr>
              <a:t>language</a:t>
            </a:r>
            <a:endParaRPr lang="en-US" sz="1400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describing system </a:t>
            </a:r>
            <a:r>
              <a:rPr lang="en-US" sz="1400" b="1">
                <a:latin typeface="Verdana" charset="0"/>
                <a:ea typeface="ＭＳ Ｐゴシック" charset="0"/>
              </a:rPr>
              <a:t>properties</a:t>
            </a:r>
            <a:r>
              <a:rPr lang="en-US" sz="1400">
                <a:latin typeface="Verdana" charset="0"/>
                <a:ea typeface="ＭＳ Ｐゴシック" charset="0"/>
              </a:rPr>
              <a:t> that should be understood and analyzed together</a:t>
            </a:r>
          </a:p>
          <a:p>
            <a:pPr lvl="2">
              <a:lnSpc>
                <a:spcPct val="90000"/>
              </a:lnSpc>
            </a:pPr>
            <a:r>
              <a:rPr lang="en-US" sz="1200">
                <a:latin typeface="Verdana" charset="0"/>
                <a:ea typeface="ＭＳ Ｐゴシック" charset="0"/>
              </a:rPr>
              <a:t>properties that are either explicitly stated by the model, or </a:t>
            </a:r>
          </a:p>
          <a:p>
            <a:pPr lvl="2">
              <a:lnSpc>
                <a:spcPct val="90000"/>
              </a:lnSpc>
            </a:pPr>
            <a:r>
              <a:rPr lang="en-US" sz="1200">
                <a:latin typeface="Verdana" charset="0"/>
                <a:ea typeface="ＭＳ Ｐゴシック" charset="0"/>
              </a:rPr>
              <a:t>properties that can be inferred via objective analysis of the model</a:t>
            </a:r>
          </a:p>
          <a:p>
            <a:pPr lvl="1">
              <a:lnSpc>
                <a:spcPct val="90000"/>
              </a:lnSpc>
            </a:pPr>
            <a:endParaRPr lang="en-US" sz="1400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1600" b="1">
                <a:latin typeface="Verdana" charset="0"/>
                <a:ea typeface="ＭＳ Ｐゴシック" charset="0"/>
                <a:cs typeface="ＭＳ Ｐゴシック" charset="0"/>
              </a:rPr>
              <a:t>Viewpoint</a:t>
            </a: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 captures recurring properties, language definition, and analyses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Viewpoints are defined based on the kinds of questions they help answer</a:t>
            </a:r>
          </a:p>
          <a:p>
            <a:pPr lvl="2">
              <a:lnSpc>
                <a:spcPct val="90000"/>
              </a:lnSpc>
            </a:pPr>
            <a:r>
              <a:rPr lang="en-US" sz="1200">
                <a:latin typeface="Verdana" charset="0"/>
                <a:ea typeface="ＭＳ Ｐゴシック" charset="0"/>
              </a:rPr>
              <a:t>Services: what services are provided and required? interactions?</a:t>
            </a:r>
          </a:p>
          <a:p>
            <a:pPr lvl="2">
              <a:lnSpc>
                <a:spcPct val="90000"/>
              </a:lnSpc>
            </a:pPr>
            <a:r>
              <a:rPr lang="en-US" sz="1200">
                <a:latin typeface="Verdana" charset="0"/>
                <a:ea typeface="ＭＳ Ｐゴシック" charset="0"/>
              </a:rPr>
              <a:t>Security: what to secure? secure from whom or what? what are the security zones?</a:t>
            </a:r>
          </a:p>
          <a:p>
            <a:pPr lvl="2">
              <a:lnSpc>
                <a:spcPct val="90000"/>
              </a:lnSpc>
            </a:pPr>
            <a:r>
              <a:rPr lang="en-US" sz="1200">
                <a:latin typeface="Verdana" charset="0"/>
                <a:ea typeface="ＭＳ Ｐゴシック" charset="0"/>
              </a:rPr>
              <a:t>Deployment: where are deployable units run? what is the connectivity?</a:t>
            </a:r>
          </a:p>
          <a:p>
            <a:pPr lvl="2">
              <a:lnSpc>
                <a:spcPct val="90000"/>
              </a:lnSpc>
            </a:pPr>
            <a:r>
              <a:rPr lang="en-US" sz="1200">
                <a:latin typeface="Verdana" charset="0"/>
                <a:ea typeface="ＭＳ Ｐゴシック" charset="0"/>
              </a:rPr>
              <a:t>Consolidation: what applications are in use? where? for what? how do they overlap?</a:t>
            </a: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The language is associated with the viewpoint</a:t>
            </a:r>
          </a:p>
          <a:p>
            <a:pPr lvl="2">
              <a:lnSpc>
                <a:spcPct val="90000"/>
              </a:lnSpc>
            </a:pPr>
            <a:r>
              <a:rPr lang="en-US" sz="1200">
                <a:latin typeface="Verdana" charset="0"/>
                <a:ea typeface="ＭＳ Ｐゴシック" charset="0"/>
              </a:rPr>
              <a:t>So all systems</a:t>
            </a:r>
            <a:r>
              <a:rPr lang="ja-JP" altLang="en-US" sz="1200">
                <a:latin typeface="Verdana" charset="0"/>
                <a:ea typeface="ＭＳ Ｐゴシック" charset="0"/>
              </a:rPr>
              <a:t>’</a:t>
            </a:r>
            <a:r>
              <a:rPr lang="en-US" altLang="ja-JP" sz="1200">
                <a:latin typeface="Verdana" charset="0"/>
                <a:ea typeface="ＭＳ Ｐゴシック" charset="0"/>
              </a:rPr>
              <a:t> deployment architectures are described in the same language</a:t>
            </a:r>
          </a:p>
          <a:p>
            <a:pPr lvl="2">
              <a:lnSpc>
                <a:spcPct val="90000"/>
              </a:lnSpc>
            </a:pPr>
            <a:r>
              <a:rPr lang="en-US" sz="1200">
                <a:latin typeface="Verdana" charset="0"/>
                <a:ea typeface="ＭＳ Ｐゴシック" charset="0"/>
              </a:rPr>
              <a:t>The language can take many concrete forms: tabular, textual, graphical, …</a:t>
            </a:r>
          </a:p>
          <a:p>
            <a:pPr lvl="1">
              <a:lnSpc>
                <a:spcPct val="90000"/>
              </a:lnSpc>
            </a:pPr>
            <a:endParaRPr lang="en-US" sz="1400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Viewpoint definitions should be standardized across systems</a:t>
            </a:r>
          </a:p>
          <a:p>
            <a:pPr lvl="1">
              <a:lnSpc>
                <a:spcPct val="90000"/>
              </a:lnSpc>
            </a:pPr>
            <a:r>
              <a:rPr lang="en-US" sz="1400" b="1">
                <a:latin typeface="Verdana" charset="0"/>
                <a:ea typeface="ＭＳ Ｐゴシック" charset="0"/>
              </a:rPr>
              <a:t>Architecture Styles</a:t>
            </a:r>
            <a:r>
              <a:rPr lang="en-US" sz="1400">
                <a:latin typeface="Verdana" charset="0"/>
                <a:ea typeface="ＭＳ Ｐゴシック" charset="0"/>
              </a:rPr>
              <a:t> take advantage of consistent separation of viewpoints</a:t>
            </a:r>
          </a:p>
        </p:txBody>
      </p:sp>
      <p:sp>
        <p:nvSpPr>
          <p:cNvPr id="2204676" name="Text Box 4"/>
          <p:cNvSpPr txBox="1">
            <a:spLocks noChangeArrowheads="1"/>
          </p:cNvSpPr>
          <p:nvPr/>
        </p:nvSpPr>
        <p:spPr bwMode="auto">
          <a:xfrm>
            <a:off x="241300" y="5562600"/>
            <a:ext cx="8445500" cy="811213"/>
          </a:xfrm>
          <a:prstGeom prst="rect">
            <a:avLst/>
          </a:prstGeom>
          <a:solidFill>
            <a:srgbClr val="FFFF99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1600">
                <a:latin typeface="Verdana" charset="0"/>
              </a:rPr>
              <a:t> Architecture guides and captures key decisions to eliminate needless creativity in the further design, implementation, and evolution of a system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0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0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0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0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0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0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0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0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0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0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0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04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04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04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04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04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0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4675" grpId="0" build="p" autoUpdateAnimBg="0"/>
      <p:bldP spid="220467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9B3CE4-4B06-BF42-8311-DCC0C1784BA1}" type="slidenum">
              <a:rPr kumimoji="0" lang="en-US">
                <a:latin typeface="Verdana" charset="0"/>
              </a:rPr>
              <a:pPr/>
              <a:t>24</a:t>
            </a:fld>
            <a:endParaRPr kumimoji="0" lang="en-US">
              <a:latin typeface="Verdana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Architecture in Context</a:t>
            </a:r>
          </a:p>
        </p:txBody>
      </p:sp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2819400" y="2895600"/>
            <a:ext cx="2971800" cy="1066800"/>
          </a:xfrm>
          <a:prstGeom prst="cloudCallout">
            <a:avLst>
              <a:gd name="adj1" fmla="val 27722"/>
              <a:gd name="adj2" fmla="val 0"/>
            </a:avLst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2000" b="1"/>
              <a:t>Architecture</a:t>
            </a:r>
          </a:p>
        </p:txBody>
      </p:sp>
      <p:sp>
        <p:nvSpPr>
          <p:cNvPr id="44036" name="Text Box 4"/>
          <p:cNvSpPr>
            <a:spLocks noChangeArrowheads="1"/>
          </p:cNvSpPr>
          <p:nvPr>
            <p:ph type="body" idx="1"/>
          </p:nvPr>
        </p:nvSpPr>
        <p:spPr>
          <a:xfrm>
            <a:off x="1447800" y="5867400"/>
            <a:ext cx="6172200" cy="609600"/>
          </a:xfrm>
          <a:solidFill>
            <a:srgbClr val="FFFF99"/>
          </a:solidFill>
          <a:ln w="28575" cap="flat">
            <a:solidFill>
              <a:srgbClr val="660033"/>
            </a:solidFill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The architecture of a system is a key determinant of </a:t>
            </a:r>
            <a:b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</a:b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how well that system will meet business goals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" y="1143000"/>
            <a:ext cx="3784600" cy="1920875"/>
            <a:chOff x="48" y="720"/>
            <a:chExt cx="2384" cy="1210"/>
          </a:xfrm>
        </p:grpSpPr>
        <p:sp>
          <p:nvSpPr>
            <p:cNvPr id="44059" name="Text Box 6"/>
            <p:cNvSpPr txBox="1">
              <a:spLocks noChangeArrowheads="1"/>
            </p:cNvSpPr>
            <p:nvPr/>
          </p:nvSpPr>
          <p:spPr bwMode="auto">
            <a:xfrm>
              <a:off x="48" y="720"/>
              <a:ext cx="1112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1"/>
                <a:t>Goals</a:t>
              </a:r>
              <a:r>
                <a:rPr lang="en-US" sz="2000"/>
                <a:t> </a:t>
              </a:r>
            </a:p>
            <a:p>
              <a:pPr algn="l"/>
              <a:r>
                <a:rPr lang="en-US" sz="2000"/>
                <a:t>Objectives</a:t>
              </a:r>
            </a:p>
            <a:p>
              <a:pPr algn="l"/>
              <a:r>
                <a:rPr lang="en-US" sz="2000"/>
                <a:t>Problems</a:t>
              </a:r>
            </a:p>
            <a:p>
              <a:pPr algn="l"/>
              <a:r>
                <a:rPr lang="en-US" sz="2000"/>
                <a:t>Needs</a:t>
              </a:r>
            </a:p>
            <a:p>
              <a:pPr algn="l"/>
              <a:r>
                <a:rPr lang="en-US" sz="2000"/>
                <a:t>Requirements</a:t>
              </a:r>
            </a:p>
            <a:p>
              <a:pPr algn="l"/>
              <a:r>
                <a:rPr lang="en-US" sz="2000"/>
                <a:t>Constraints</a:t>
              </a:r>
            </a:p>
          </p:txBody>
        </p:sp>
        <p:sp>
          <p:nvSpPr>
            <p:cNvPr id="44060" name="Line 7"/>
            <p:cNvSpPr>
              <a:spLocks noChangeShapeType="1"/>
            </p:cNvSpPr>
            <p:nvPr/>
          </p:nvSpPr>
          <p:spPr bwMode="auto">
            <a:xfrm>
              <a:off x="912" y="1200"/>
              <a:ext cx="124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Text Box 8"/>
            <p:cNvSpPr txBox="1">
              <a:spLocks noChangeArrowheads="1"/>
            </p:cNvSpPr>
            <p:nvPr/>
          </p:nvSpPr>
          <p:spPr bwMode="auto">
            <a:xfrm>
              <a:off x="1296" y="864"/>
              <a:ext cx="113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/>
                <a:t>the </a:t>
              </a:r>
              <a:r>
                <a:rPr lang="ja-JP" altLang="en-US" sz="1600"/>
                <a:t>“</a:t>
              </a:r>
              <a:r>
                <a:rPr lang="en-US" altLang="ja-JP" sz="1600"/>
                <a:t>real</a:t>
              </a:r>
              <a:r>
                <a:rPr lang="ja-JP" altLang="en-US" sz="1600"/>
                <a:t>”</a:t>
              </a:r>
              <a:r>
                <a:rPr lang="en-US" altLang="ja-JP" sz="1600"/>
                <a:t> problem</a:t>
              </a:r>
              <a:br>
                <a:rPr lang="en-US" altLang="ja-JP" sz="1600"/>
              </a:br>
              <a:endParaRPr lang="en-US" altLang="ja-JP" sz="1600"/>
            </a:p>
            <a:p>
              <a:pPr algn="l"/>
              <a:r>
                <a:rPr lang="en-US" sz="1600"/>
                <a:t>possible solution</a:t>
              </a:r>
            </a:p>
          </p:txBody>
        </p:sp>
        <p:sp>
          <p:nvSpPr>
            <p:cNvPr id="44062" name="Line 9"/>
            <p:cNvSpPr>
              <a:spLocks noChangeShapeType="1"/>
            </p:cNvSpPr>
            <p:nvPr/>
          </p:nvSpPr>
          <p:spPr bwMode="auto">
            <a:xfrm>
              <a:off x="1200" y="960"/>
              <a:ext cx="138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10"/>
            <p:cNvSpPr>
              <a:spLocks noChangeShapeType="1"/>
            </p:cNvSpPr>
            <p:nvPr/>
          </p:nvSpPr>
          <p:spPr bwMode="auto">
            <a:xfrm rot="10593983">
              <a:off x="1491" y="1396"/>
              <a:ext cx="138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86200" y="762000"/>
            <a:ext cx="4899025" cy="2057400"/>
            <a:chOff x="2448" y="480"/>
            <a:chExt cx="3086" cy="1296"/>
          </a:xfrm>
        </p:grpSpPr>
        <p:sp>
          <p:nvSpPr>
            <p:cNvPr id="44054" name="Text Box 12"/>
            <p:cNvSpPr txBox="1">
              <a:spLocks noChangeArrowheads="1"/>
            </p:cNvSpPr>
            <p:nvPr/>
          </p:nvSpPr>
          <p:spPr bwMode="auto">
            <a:xfrm>
              <a:off x="3961" y="480"/>
              <a:ext cx="1573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1"/>
                <a:t>Architecture Styles</a:t>
              </a:r>
            </a:p>
            <a:p>
              <a:pPr algn="l"/>
              <a:r>
                <a:rPr lang="en-US" sz="2000"/>
                <a:t>Knowledge</a:t>
              </a:r>
            </a:p>
            <a:p>
              <a:pPr algn="l"/>
              <a:r>
                <a:rPr lang="en-US" sz="2000"/>
                <a:t>Patterns</a:t>
              </a:r>
            </a:p>
            <a:p>
              <a:pPr algn="l"/>
              <a:r>
                <a:rPr lang="en-US" sz="2000"/>
                <a:t>Principles</a:t>
              </a:r>
            </a:p>
            <a:p>
              <a:pPr algn="l"/>
              <a:r>
                <a:rPr lang="en-US" sz="2000"/>
                <a:t>Refinements</a:t>
              </a:r>
            </a:p>
            <a:p>
              <a:pPr algn="l"/>
              <a:r>
                <a:rPr lang="en-US" sz="2000"/>
                <a:t>Transformations</a:t>
              </a:r>
            </a:p>
          </p:txBody>
        </p:sp>
        <p:sp>
          <p:nvSpPr>
            <p:cNvPr id="44055" name="Line 13"/>
            <p:cNvSpPr>
              <a:spLocks noChangeShapeType="1"/>
            </p:cNvSpPr>
            <p:nvPr/>
          </p:nvSpPr>
          <p:spPr bwMode="auto">
            <a:xfrm flipH="1">
              <a:off x="3168" y="1104"/>
              <a:ext cx="76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Text Box 14"/>
            <p:cNvSpPr txBox="1">
              <a:spLocks noChangeArrowheads="1"/>
            </p:cNvSpPr>
            <p:nvPr/>
          </p:nvSpPr>
          <p:spPr bwMode="auto">
            <a:xfrm>
              <a:off x="2448" y="1056"/>
              <a:ext cx="127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/>
                <a:t>solution approaches</a:t>
              </a:r>
              <a:br>
                <a:rPr lang="en-US" sz="1600"/>
              </a:br>
              <a:endParaRPr lang="en-US" sz="1600"/>
            </a:p>
            <a:p>
              <a:pPr algn="l"/>
              <a:r>
                <a:rPr lang="en-US" sz="1600"/>
                <a:t>lessons learned</a:t>
              </a:r>
            </a:p>
          </p:txBody>
        </p:sp>
        <p:sp>
          <p:nvSpPr>
            <p:cNvPr id="44057" name="Line 15"/>
            <p:cNvSpPr>
              <a:spLocks noChangeShapeType="1"/>
            </p:cNvSpPr>
            <p:nvPr/>
          </p:nvSpPr>
          <p:spPr bwMode="auto">
            <a:xfrm rot="6400856">
              <a:off x="3547" y="993"/>
              <a:ext cx="138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8" name="Line 16"/>
            <p:cNvSpPr>
              <a:spLocks noChangeShapeType="1"/>
            </p:cNvSpPr>
            <p:nvPr/>
          </p:nvSpPr>
          <p:spPr bwMode="auto">
            <a:xfrm rot="-4307492">
              <a:off x="3116" y="1570"/>
              <a:ext cx="138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76400" y="3962400"/>
            <a:ext cx="7188200" cy="1692275"/>
            <a:chOff x="1056" y="2496"/>
            <a:chExt cx="4528" cy="1066"/>
          </a:xfrm>
        </p:grpSpPr>
        <p:sp>
          <p:nvSpPr>
            <p:cNvPr id="44049" name="Text Box 18"/>
            <p:cNvSpPr txBox="1">
              <a:spLocks noChangeArrowheads="1"/>
            </p:cNvSpPr>
            <p:nvPr/>
          </p:nvSpPr>
          <p:spPr bwMode="auto">
            <a:xfrm>
              <a:off x="4224" y="2736"/>
              <a:ext cx="136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000" b="1"/>
                <a:t>Domain/System</a:t>
              </a:r>
              <a:endParaRPr lang="en-US" sz="2000"/>
            </a:p>
            <a:p>
              <a:pPr algn="l"/>
              <a:r>
                <a:rPr lang="en-US" sz="2000"/>
                <a:t>Running</a:t>
              </a:r>
            </a:p>
            <a:p>
              <a:pPr algn="l"/>
              <a:r>
                <a:rPr lang="en-US" sz="2000"/>
                <a:t>Operating</a:t>
              </a:r>
            </a:p>
            <a:p>
              <a:pPr algn="l"/>
              <a:r>
                <a:rPr lang="en-US" sz="2000"/>
                <a:t>In the Real-World</a:t>
              </a:r>
            </a:p>
          </p:txBody>
        </p:sp>
        <p:sp>
          <p:nvSpPr>
            <p:cNvPr id="44050" name="Line 19"/>
            <p:cNvSpPr>
              <a:spLocks noChangeShapeType="1"/>
            </p:cNvSpPr>
            <p:nvPr/>
          </p:nvSpPr>
          <p:spPr bwMode="auto">
            <a:xfrm>
              <a:off x="3072" y="2496"/>
              <a:ext cx="1152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1056" y="2736"/>
              <a:ext cx="295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implement, deploy, operate</a:t>
              </a:r>
              <a:br>
                <a:rPr lang="en-US" sz="1600"/>
              </a:br>
              <a:endParaRPr lang="en-US" sz="1600"/>
            </a:p>
            <a:p>
              <a:r>
                <a:rPr lang="en-US" sz="1600"/>
                <a:t>conforms to, reverse engineer, adaptive feedback</a:t>
              </a:r>
            </a:p>
          </p:txBody>
        </p:sp>
        <p:sp>
          <p:nvSpPr>
            <p:cNvPr id="44052" name="Line 21"/>
            <p:cNvSpPr>
              <a:spLocks noChangeShapeType="1"/>
            </p:cNvSpPr>
            <p:nvPr/>
          </p:nvSpPr>
          <p:spPr bwMode="auto">
            <a:xfrm rot="-423278">
              <a:off x="2885" y="2648"/>
              <a:ext cx="138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3" name="Line 22"/>
            <p:cNvSpPr>
              <a:spLocks noChangeShapeType="1"/>
            </p:cNvSpPr>
            <p:nvPr/>
          </p:nvSpPr>
          <p:spPr bwMode="auto">
            <a:xfrm rot="10262553">
              <a:off x="3578" y="3252"/>
              <a:ext cx="138" cy="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8600" y="3352800"/>
            <a:ext cx="5867400" cy="2501900"/>
            <a:chOff x="144" y="2112"/>
            <a:chExt cx="3696" cy="1576"/>
          </a:xfrm>
        </p:grpSpPr>
        <p:sp>
          <p:nvSpPr>
            <p:cNvPr id="44047" name="Freeform 24"/>
            <p:cNvSpPr>
              <a:spLocks/>
            </p:cNvSpPr>
            <p:nvPr/>
          </p:nvSpPr>
          <p:spPr bwMode="auto">
            <a:xfrm>
              <a:off x="144" y="2112"/>
              <a:ext cx="3696" cy="1576"/>
            </a:xfrm>
            <a:custGeom>
              <a:avLst/>
              <a:gdLst>
                <a:gd name="T0" fmla="*/ 3696 w 3696"/>
                <a:gd name="T1" fmla="*/ 1392 h 1576"/>
                <a:gd name="T2" fmla="*/ 720 w 3696"/>
                <a:gd name="T3" fmla="*/ 1344 h 1576"/>
                <a:gd name="T4" fmla="*/ 0 w 3696"/>
                <a:gd name="T5" fmla="*/ 0 h 1576"/>
                <a:gd name="T6" fmla="*/ 0 60000 65536"/>
                <a:gd name="T7" fmla="*/ 0 60000 65536"/>
                <a:gd name="T8" fmla="*/ 0 60000 65536"/>
                <a:gd name="T9" fmla="*/ 0 w 3696"/>
                <a:gd name="T10" fmla="*/ 0 h 1576"/>
                <a:gd name="T11" fmla="*/ 3696 w 3696"/>
                <a:gd name="T12" fmla="*/ 1576 h 1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96" h="1576">
                  <a:moveTo>
                    <a:pt x="3696" y="1392"/>
                  </a:moveTo>
                  <a:cubicBezTo>
                    <a:pt x="2516" y="1484"/>
                    <a:pt x="1336" y="1576"/>
                    <a:pt x="720" y="1344"/>
                  </a:cubicBezTo>
                  <a:cubicBezTo>
                    <a:pt x="104" y="1112"/>
                    <a:pt x="52" y="556"/>
                    <a:pt x="0" y="0"/>
                  </a:cubicBezTo>
                </a:path>
              </a:pathLst>
            </a:custGeom>
            <a:noFill/>
            <a:ln w="28575">
              <a:solidFill>
                <a:srgbClr val="660033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Text Box 25"/>
            <p:cNvSpPr txBox="1">
              <a:spLocks noChangeArrowheads="1"/>
            </p:cNvSpPr>
            <p:nvPr/>
          </p:nvSpPr>
          <p:spPr bwMode="auto">
            <a:xfrm>
              <a:off x="905" y="3360"/>
              <a:ext cx="25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660033"/>
                  </a:solidFill>
                </a:rPr>
                <a:t>Monitor : How well is the system meeting goals?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371600" y="762000"/>
            <a:ext cx="4800600" cy="685800"/>
            <a:chOff x="864" y="480"/>
            <a:chExt cx="3024" cy="432"/>
          </a:xfrm>
        </p:grpSpPr>
        <p:sp>
          <p:nvSpPr>
            <p:cNvPr id="44045" name="Text Box 27"/>
            <p:cNvSpPr txBox="1">
              <a:spLocks noChangeArrowheads="1"/>
            </p:cNvSpPr>
            <p:nvPr/>
          </p:nvSpPr>
          <p:spPr bwMode="auto">
            <a:xfrm>
              <a:off x="1382" y="480"/>
              <a:ext cx="22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660033"/>
                  </a:solidFill>
                </a:rPr>
                <a:t>What architecture styles better meet goals?</a:t>
              </a:r>
            </a:p>
          </p:txBody>
        </p:sp>
        <p:sp>
          <p:nvSpPr>
            <p:cNvPr id="44046" name="Freeform 28"/>
            <p:cNvSpPr>
              <a:spLocks/>
            </p:cNvSpPr>
            <p:nvPr/>
          </p:nvSpPr>
          <p:spPr bwMode="auto">
            <a:xfrm>
              <a:off x="864" y="672"/>
              <a:ext cx="3024" cy="240"/>
            </a:xfrm>
            <a:custGeom>
              <a:avLst/>
              <a:gdLst>
                <a:gd name="T0" fmla="*/ 0 w 3024"/>
                <a:gd name="T1" fmla="*/ 12 h 296"/>
                <a:gd name="T2" fmla="*/ 1488 w 3024"/>
                <a:gd name="T3" fmla="*/ 2 h 296"/>
                <a:gd name="T4" fmla="*/ 3024 w 3024"/>
                <a:gd name="T5" fmla="*/ 11 h 296"/>
                <a:gd name="T6" fmla="*/ 0 60000 65536"/>
                <a:gd name="T7" fmla="*/ 0 60000 65536"/>
                <a:gd name="T8" fmla="*/ 0 60000 65536"/>
                <a:gd name="T9" fmla="*/ 0 w 3024"/>
                <a:gd name="T10" fmla="*/ 0 h 296"/>
                <a:gd name="T11" fmla="*/ 3024 w 3024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24" h="296">
                  <a:moveTo>
                    <a:pt x="0" y="296"/>
                  </a:moveTo>
                  <a:cubicBezTo>
                    <a:pt x="492" y="156"/>
                    <a:pt x="984" y="16"/>
                    <a:pt x="1488" y="8"/>
                  </a:cubicBezTo>
                  <a:cubicBezTo>
                    <a:pt x="1992" y="0"/>
                    <a:pt x="2508" y="124"/>
                    <a:pt x="3024" y="248"/>
                  </a:cubicBezTo>
                </a:path>
              </a:pathLst>
            </a:custGeom>
            <a:noFill/>
            <a:ln w="28575">
              <a:solidFill>
                <a:srgbClr val="660033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8077200" y="1219200"/>
            <a:ext cx="1033463" cy="3182938"/>
            <a:chOff x="5088" y="768"/>
            <a:chExt cx="651" cy="2005"/>
          </a:xfrm>
        </p:grpSpPr>
        <p:sp>
          <p:nvSpPr>
            <p:cNvPr id="44043" name="Text Box 30"/>
            <p:cNvSpPr txBox="1">
              <a:spLocks noChangeArrowheads="1"/>
            </p:cNvSpPr>
            <p:nvPr/>
          </p:nvSpPr>
          <p:spPr bwMode="auto">
            <a:xfrm rot="5400000">
              <a:off x="4776" y="1810"/>
              <a:ext cx="173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660033"/>
                  </a:solidFill>
                </a:rPr>
                <a:t>How best to make the changes?</a:t>
              </a:r>
            </a:p>
          </p:txBody>
        </p:sp>
        <p:sp>
          <p:nvSpPr>
            <p:cNvPr id="44044" name="Freeform 31"/>
            <p:cNvSpPr>
              <a:spLocks/>
            </p:cNvSpPr>
            <p:nvPr/>
          </p:nvSpPr>
          <p:spPr bwMode="auto">
            <a:xfrm>
              <a:off x="5088" y="768"/>
              <a:ext cx="440" cy="1968"/>
            </a:xfrm>
            <a:custGeom>
              <a:avLst/>
              <a:gdLst>
                <a:gd name="T0" fmla="*/ 48 w 440"/>
                <a:gd name="T1" fmla="*/ 0 h 1968"/>
                <a:gd name="T2" fmla="*/ 432 w 440"/>
                <a:gd name="T3" fmla="*/ 1104 h 1968"/>
                <a:gd name="T4" fmla="*/ 0 w 440"/>
                <a:gd name="T5" fmla="*/ 1968 h 1968"/>
                <a:gd name="T6" fmla="*/ 0 60000 65536"/>
                <a:gd name="T7" fmla="*/ 0 60000 65536"/>
                <a:gd name="T8" fmla="*/ 0 60000 65536"/>
                <a:gd name="T9" fmla="*/ 0 w 440"/>
                <a:gd name="T10" fmla="*/ 0 h 1968"/>
                <a:gd name="T11" fmla="*/ 440 w 440"/>
                <a:gd name="T12" fmla="*/ 1968 h 19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0" h="1968">
                  <a:moveTo>
                    <a:pt x="48" y="0"/>
                  </a:moveTo>
                  <a:cubicBezTo>
                    <a:pt x="244" y="388"/>
                    <a:pt x="440" y="776"/>
                    <a:pt x="432" y="1104"/>
                  </a:cubicBezTo>
                  <a:cubicBezTo>
                    <a:pt x="424" y="1432"/>
                    <a:pt x="212" y="1700"/>
                    <a:pt x="0" y="1968"/>
                  </a:cubicBezTo>
                </a:path>
              </a:pathLst>
            </a:custGeom>
            <a:noFill/>
            <a:ln w="28575">
              <a:solidFill>
                <a:srgbClr val="660033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0B3288-0A6F-EF4D-86E4-D5EC4406A1E5}" type="slidenum">
              <a:rPr kumimoji="0" lang="en-US">
                <a:latin typeface="Verdana" charset="0"/>
              </a:rPr>
              <a:pPr/>
              <a:t>25</a:t>
            </a:fld>
            <a:endParaRPr kumimoji="0" lang="en-US">
              <a:latin typeface="Verdana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62025" y="1524000"/>
            <a:ext cx="2025650" cy="2089150"/>
            <a:chOff x="606" y="960"/>
            <a:chExt cx="1276" cy="1316"/>
          </a:xfrm>
        </p:grpSpPr>
        <p:sp>
          <p:nvSpPr>
            <p:cNvPr id="45154" name="Text Box 3"/>
            <p:cNvSpPr txBox="1">
              <a:spLocks noChangeArrowheads="1"/>
            </p:cNvSpPr>
            <p:nvPr/>
          </p:nvSpPr>
          <p:spPr bwMode="auto">
            <a:xfrm>
              <a:off x="1104" y="1740"/>
              <a:ext cx="778" cy="22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US" sz="800" b="1"/>
                <a:t>Financial Services Initiatives</a:t>
              </a:r>
            </a:p>
          </p:txBody>
        </p:sp>
        <p:sp>
          <p:nvSpPr>
            <p:cNvPr id="45155" name="Oval 4"/>
            <p:cNvSpPr>
              <a:spLocks noChangeArrowheads="1"/>
            </p:cNvSpPr>
            <p:nvPr/>
          </p:nvSpPr>
          <p:spPr bwMode="auto">
            <a:xfrm>
              <a:off x="960" y="1488"/>
              <a:ext cx="144" cy="144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6" name="Freeform 5"/>
            <p:cNvSpPr>
              <a:spLocks/>
            </p:cNvSpPr>
            <p:nvPr/>
          </p:nvSpPr>
          <p:spPr bwMode="auto">
            <a:xfrm>
              <a:off x="768" y="1440"/>
              <a:ext cx="192" cy="96"/>
            </a:xfrm>
            <a:custGeom>
              <a:avLst/>
              <a:gdLst>
                <a:gd name="T0" fmla="*/ 0 w 192"/>
                <a:gd name="T1" fmla="*/ 0 h 96"/>
                <a:gd name="T2" fmla="*/ 144 w 192"/>
                <a:gd name="T3" fmla="*/ 48 h 96"/>
                <a:gd name="T4" fmla="*/ 192 w 192"/>
                <a:gd name="T5" fmla="*/ 96 h 96"/>
                <a:gd name="T6" fmla="*/ 0 60000 65536"/>
                <a:gd name="T7" fmla="*/ 0 60000 65536"/>
                <a:gd name="T8" fmla="*/ 0 60000 65536"/>
                <a:gd name="T9" fmla="*/ 0 w 192"/>
                <a:gd name="T10" fmla="*/ 0 h 96"/>
                <a:gd name="T11" fmla="*/ 192 w 19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96">
                  <a:moveTo>
                    <a:pt x="0" y="0"/>
                  </a:moveTo>
                  <a:cubicBezTo>
                    <a:pt x="56" y="16"/>
                    <a:pt x="112" y="32"/>
                    <a:pt x="144" y="48"/>
                  </a:cubicBezTo>
                  <a:cubicBezTo>
                    <a:pt x="176" y="64"/>
                    <a:pt x="184" y="80"/>
                    <a:pt x="192" y="9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7" name="Freeform 6"/>
            <p:cNvSpPr>
              <a:spLocks/>
            </p:cNvSpPr>
            <p:nvPr/>
          </p:nvSpPr>
          <p:spPr bwMode="auto">
            <a:xfrm>
              <a:off x="1104" y="960"/>
              <a:ext cx="384" cy="528"/>
            </a:xfrm>
            <a:custGeom>
              <a:avLst/>
              <a:gdLst>
                <a:gd name="T0" fmla="*/ 73 w 432"/>
                <a:gd name="T1" fmla="*/ 0 h 528"/>
                <a:gd name="T2" fmla="*/ 33 w 432"/>
                <a:gd name="T3" fmla="*/ 336 h 528"/>
                <a:gd name="T4" fmla="*/ 0 w 432"/>
                <a:gd name="T5" fmla="*/ 528 h 528"/>
                <a:gd name="T6" fmla="*/ 0 60000 65536"/>
                <a:gd name="T7" fmla="*/ 0 60000 65536"/>
                <a:gd name="T8" fmla="*/ 0 60000 65536"/>
                <a:gd name="T9" fmla="*/ 0 w 432"/>
                <a:gd name="T10" fmla="*/ 0 h 528"/>
                <a:gd name="T11" fmla="*/ 432 w 43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528">
                  <a:moveTo>
                    <a:pt x="432" y="0"/>
                  </a:moveTo>
                  <a:cubicBezTo>
                    <a:pt x="348" y="124"/>
                    <a:pt x="264" y="248"/>
                    <a:pt x="192" y="336"/>
                  </a:cubicBezTo>
                  <a:cubicBezTo>
                    <a:pt x="120" y="424"/>
                    <a:pt x="60" y="476"/>
                    <a:pt x="0" y="528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58" name="Freeform 7"/>
            <p:cNvSpPr>
              <a:spLocks/>
            </p:cNvSpPr>
            <p:nvPr/>
          </p:nvSpPr>
          <p:spPr bwMode="auto">
            <a:xfrm>
              <a:off x="1104" y="1584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288 w 432"/>
                <a:gd name="T3" fmla="*/ 48 h 144"/>
                <a:gd name="T4" fmla="*/ 432 w 432"/>
                <a:gd name="T5" fmla="*/ 144 h 144"/>
                <a:gd name="T6" fmla="*/ 0 60000 65536"/>
                <a:gd name="T7" fmla="*/ 0 60000 65536"/>
                <a:gd name="T8" fmla="*/ 0 60000 65536"/>
                <a:gd name="T9" fmla="*/ 0 w 432"/>
                <a:gd name="T10" fmla="*/ 0 h 144"/>
                <a:gd name="T11" fmla="*/ 432 w 43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44">
                  <a:moveTo>
                    <a:pt x="0" y="0"/>
                  </a:moveTo>
                  <a:cubicBezTo>
                    <a:pt x="108" y="12"/>
                    <a:pt x="216" y="24"/>
                    <a:pt x="288" y="48"/>
                  </a:cubicBezTo>
                  <a:cubicBezTo>
                    <a:pt x="360" y="72"/>
                    <a:pt x="396" y="108"/>
                    <a:pt x="432" y="144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59" name="Group 8"/>
            <p:cNvGrpSpPr>
              <a:grpSpLocks/>
            </p:cNvGrpSpPr>
            <p:nvPr/>
          </p:nvGrpSpPr>
          <p:grpSpPr bwMode="auto">
            <a:xfrm>
              <a:off x="768" y="1824"/>
              <a:ext cx="96" cy="240"/>
              <a:chOff x="480" y="2544"/>
              <a:chExt cx="96" cy="240"/>
            </a:xfrm>
          </p:grpSpPr>
          <p:sp>
            <p:nvSpPr>
              <p:cNvPr id="45163" name="Oval 9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96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64" name="Line 10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5" name="Line 11"/>
              <p:cNvSpPr>
                <a:spLocks noChangeShapeType="1"/>
              </p:cNvSpPr>
              <p:nvPr/>
            </p:nvSpPr>
            <p:spPr bwMode="auto">
              <a:xfrm flipH="1">
                <a:off x="480" y="2688"/>
                <a:ext cx="48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6" name="Line 12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48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7" name="Line 13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60" name="Text Box 14"/>
            <p:cNvSpPr txBox="1">
              <a:spLocks noChangeArrowheads="1"/>
            </p:cNvSpPr>
            <p:nvPr/>
          </p:nvSpPr>
          <p:spPr bwMode="auto">
            <a:xfrm>
              <a:off x="606" y="2064"/>
              <a:ext cx="4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AU" sz="800" b="1"/>
                <a:t>Business</a:t>
              </a:r>
            </a:p>
            <a:p>
              <a:pPr eaLnBrk="1" hangingPunct="1"/>
              <a:r>
                <a:rPr kumimoji="0" lang="en-AU" sz="800" b="1"/>
                <a:t>Unit</a:t>
              </a:r>
            </a:p>
          </p:txBody>
        </p:sp>
        <p:sp>
          <p:nvSpPr>
            <p:cNvPr id="45161" name="Freeform 15"/>
            <p:cNvSpPr>
              <a:spLocks/>
            </p:cNvSpPr>
            <p:nvPr/>
          </p:nvSpPr>
          <p:spPr bwMode="auto">
            <a:xfrm rot="10475288">
              <a:off x="816" y="1632"/>
              <a:ext cx="192" cy="192"/>
            </a:xfrm>
            <a:custGeom>
              <a:avLst/>
              <a:gdLst>
                <a:gd name="T0" fmla="*/ 0 w 144"/>
                <a:gd name="T1" fmla="*/ 9 h 240"/>
                <a:gd name="T2" fmla="*/ 7195 w 144"/>
                <a:gd name="T3" fmla="*/ 4 h 240"/>
                <a:gd name="T4" fmla="*/ 10783 w 144"/>
                <a:gd name="T5" fmla="*/ 0 h 240"/>
                <a:gd name="T6" fmla="*/ 0 60000 65536"/>
                <a:gd name="T7" fmla="*/ 0 60000 65536"/>
                <a:gd name="T8" fmla="*/ 0 60000 65536"/>
                <a:gd name="T9" fmla="*/ 0 w 144"/>
                <a:gd name="T10" fmla="*/ 0 h 240"/>
                <a:gd name="T11" fmla="*/ 144 w 14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40">
                  <a:moveTo>
                    <a:pt x="0" y="240"/>
                  </a:moveTo>
                  <a:cubicBezTo>
                    <a:pt x="36" y="188"/>
                    <a:pt x="72" y="136"/>
                    <a:pt x="96" y="96"/>
                  </a:cubicBezTo>
                  <a:cubicBezTo>
                    <a:pt x="120" y="56"/>
                    <a:pt x="132" y="28"/>
                    <a:pt x="144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62" name="Text Box 16"/>
            <p:cNvSpPr txBox="1">
              <a:spLocks noChangeArrowheads="1"/>
            </p:cNvSpPr>
            <p:nvPr/>
          </p:nvSpPr>
          <p:spPr bwMode="auto">
            <a:xfrm>
              <a:off x="924" y="1488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0" lang="en-AU" sz="1200" b="1">
                  <a:latin typeface="Arial Black" charset="0"/>
                </a:rPr>
                <a:t>2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572000" y="2590800"/>
            <a:ext cx="2987675" cy="3028950"/>
            <a:chOff x="2870" y="1632"/>
            <a:chExt cx="1882" cy="1908"/>
          </a:xfrm>
        </p:grpSpPr>
        <p:sp>
          <p:nvSpPr>
            <p:cNvPr id="45143" name="Text Box 18"/>
            <p:cNvSpPr txBox="1">
              <a:spLocks noChangeArrowheads="1"/>
            </p:cNvSpPr>
            <p:nvPr/>
          </p:nvSpPr>
          <p:spPr bwMode="auto">
            <a:xfrm>
              <a:off x="4070" y="2182"/>
              <a:ext cx="682" cy="151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US" sz="800" b="1"/>
                <a:t>Resources (1)</a:t>
              </a:r>
            </a:p>
          </p:txBody>
        </p:sp>
        <p:grpSp>
          <p:nvGrpSpPr>
            <p:cNvPr id="45144" name="Group 19"/>
            <p:cNvGrpSpPr>
              <a:grpSpLocks/>
            </p:cNvGrpSpPr>
            <p:nvPr/>
          </p:nvGrpSpPr>
          <p:grpSpPr bwMode="auto">
            <a:xfrm>
              <a:off x="2870" y="1632"/>
              <a:ext cx="1728" cy="1908"/>
              <a:chOff x="2870" y="1632"/>
              <a:chExt cx="1728" cy="1908"/>
            </a:xfrm>
          </p:grpSpPr>
          <p:sp>
            <p:nvSpPr>
              <p:cNvPr id="45145" name="Text Box 20"/>
              <p:cNvSpPr txBox="1">
                <a:spLocks noChangeArrowheads="1"/>
              </p:cNvSpPr>
              <p:nvPr/>
            </p:nvSpPr>
            <p:spPr bwMode="auto">
              <a:xfrm>
                <a:off x="3782" y="1632"/>
                <a:ext cx="816" cy="22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kumimoji="0" lang="en-US" sz="800" b="1"/>
                  <a:t>Portfolio of Business Roadmaps</a:t>
                </a:r>
              </a:p>
            </p:txBody>
          </p:sp>
          <p:sp>
            <p:nvSpPr>
              <p:cNvPr id="45146" name="Text Box 21"/>
              <p:cNvSpPr txBox="1">
                <a:spLocks noChangeArrowheads="1"/>
              </p:cNvSpPr>
              <p:nvPr/>
            </p:nvSpPr>
            <p:spPr bwMode="auto">
              <a:xfrm>
                <a:off x="2870" y="3312"/>
                <a:ext cx="682" cy="228"/>
              </a:xfrm>
              <a:prstGeom prst="rect">
                <a:avLst/>
              </a:prstGeom>
              <a:solidFill>
                <a:srgbClr val="FF9966">
                  <a:alpha val="20000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kumimoji="0" lang="en-US" sz="800" b="1"/>
                  <a:t>Portfolio of IT Roadmaps</a:t>
                </a:r>
              </a:p>
            </p:txBody>
          </p:sp>
          <p:sp>
            <p:nvSpPr>
              <p:cNvPr id="45147" name="Oval 22"/>
              <p:cNvSpPr>
                <a:spLocks noChangeArrowheads="1"/>
              </p:cNvSpPr>
              <p:nvPr/>
            </p:nvSpPr>
            <p:spPr bwMode="auto">
              <a:xfrm>
                <a:off x="3456" y="1968"/>
                <a:ext cx="144" cy="144"/>
              </a:xfrm>
              <a:prstGeom prst="ellipse">
                <a:avLst/>
              </a:prstGeom>
              <a:solidFill>
                <a:srgbClr val="00CC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8" name="Text Box 23"/>
              <p:cNvSpPr txBox="1">
                <a:spLocks noChangeArrowheads="1"/>
              </p:cNvSpPr>
              <p:nvPr/>
            </p:nvSpPr>
            <p:spPr bwMode="auto">
              <a:xfrm>
                <a:off x="3420" y="1968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kumimoji="0" lang="en-AU" sz="1200" b="1">
                    <a:latin typeface="Arial Black" charset="0"/>
                  </a:rPr>
                  <a:t>4</a:t>
                </a:r>
              </a:p>
            </p:txBody>
          </p:sp>
          <p:sp>
            <p:nvSpPr>
              <p:cNvPr id="45149" name="Freeform 24"/>
              <p:cNvSpPr>
                <a:spLocks/>
              </p:cNvSpPr>
              <p:nvPr/>
            </p:nvSpPr>
            <p:spPr bwMode="auto">
              <a:xfrm>
                <a:off x="3264" y="2112"/>
                <a:ext cx="192" cy="96"/>
              </a:xfrm>
              <a:custGeom>
                <a:avLst/>
                <a:gdLst>
                  <a:gd name="T0" fmla="*/ 0 w 192"/>
                  <a:gd name="T1" fmla="*/ 96 h 96"/>
                  <a:gd name="T2" fmla="*/ 144 w 192"/>
                  <a:gd name="T3" fmla="*/ 48 h 96"/>
                  <a:gd name="T4" fmla="*/ 192 w 192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96"/>
                  <a:gd name="T11" fmla="*/ 192 w 19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96">
                    <a:moveTo>
                      <a:pt x="0" y="96"/>
                    </a:moveTo>
                    <a:cubicBezTo>
                      <a:pt x="56" y="80"/>
                      <a:pt x="112" y="64"/>
                      <a:pt x="144" y="48"/>
                    </a:cubicBezTo>
                    <a:cubicBezTo>
                      <a:pt x="176" y="32"/>
                      <a:pt x="184" y="16"/>
                      <a:pt x="192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0" name="Freeform 25"/>
              <p:cNvSpPr>
                <a:spLocks/>
              </p:cNvSpPr>
              <p:nvPr/>
            </p:nvSpPr>
            <p:spPr bwMode="auto">
              <a:xfrm rot="1133166">
                <a:off x="3544" y="1726"/>
                <a:ext cx="192" cy="288"/>
              </a:xfrm>
              <a:custGeom>
                <a:avLst/>
                <a:gdLst>
                  <a:gd name="T0" fmla="*/ 0 w 192"/>
                  <a:gd name="T1" fmla="*/ 3706 h 240"/>
                  <a:gd name="T2" fmla="*/ 48 w 192"/>
                  <a:gd name="T3" fmla="*/ 1481 h 240"/>
                  <a:gd name="T4" fmla="*/ 192 w 192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40"/>
                  <a:gd name="T11" fmla="*/ 192 w 19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40">
                    <a:moveTo>
                      <a:pt x="0" y="240"/>
                    </a:moveTo>
                    <a:cubicBezTo>
                      <a:pt x="8" y="188"/>
                      <a:pt x="16" y="136"/>
                      <a:pt x="48" y="96"/>
                    </a:cubicBezTo>
                    <a:cubicBezTo>
                      <a:pt x="80" y="56"/>
                      <a:pt x="136" y="28"/>
                      <a:pt x="192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1" name="Freeform 26"/>
              <p:cNvSpPr>
                <a:spLocks/>
              </p:cNvSpPr>
              <p:nvPr/>
            </p:nvSpPr>
            <p:spPr bwMode="auto">
              <a:xfrm>
                <a:off x="3600" y="2064"/>
                <a:ext cx="480" cy="192"/>
              </a:xfrm>
              <a:custGeom>
                <a:avLst/>
                <a:gdLst>
                  <a:gd name="T0" fmla="*/ 480 w 480"/>
                  <a:gd name="T1" fmla="*/ 192 h 192"/>
                  <a:gd name="T2" fmla="*/ 144 w 480"/>
                  <a:gd name="T3" fmla="*/ 96 h 192"/>
                  <a:gd name="T4" fmla="*/ 0 w 48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192"/>
                  <a:gd name="T11" fmla="*/ 480 w 48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192">
                    <a:moveTo>
                      <a:pt x="480" y="192"/>
                    </a:moveTo>
                    <a:cubicBezTo>
                      <a:pt x="352" y="160"/>
                      <a:pt x="224" y="128"/>
                      <a:pt x="144" y="96"/>
                    </a:cubicBezTo>
                    <a:cubicBezTo>
                      <a:pt x="64" y="64"/>
                      <a:pt x="32" y="3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2" name="Freeform 27"/>
              <p:cNvSpPr>
                <a:spLocks/>
              </p:cNvSpPr>
              <p:nvPr/>
            </p:nvSpPr>
            <p:spPr bwMode="auto">
              <a:xfrm>
                <a:off x="3552" y="2112"/>
                <a:ext cx="528" cy="384"/>
              </a:xfrm>
              <a:custGeom>
                <a:avLst/>
                <a:gdLst>
                  <a:gd name="T0" fmla="*/ 528 w 528"/>
                  <a:gd name="T1" fmla="*/ 384 h 384"/>
                  <a:gd name="T2" fmla="*/ 144 w 528"/>
                  <a:gd name="T3" fmla="*/ 240 h 384"/>
                  <a:gd name="T4" fmla="*/ 0 w 528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384"/>
                  <a:gd name="T11" fmla="*/ 528 w 528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384">
                    <a:moveTo>
                      <a:pt x="528" y="384"/>
                    </a:moveTo>
                    <a:cubicBezTo>
                      <a:pt x="380" y="344"/>
                      <a:pt x="232" y="304"/>
                      <a:pt x="144" y="240"/>
                    </a:cubicBezTo>
                    <a:cubicBezTo>
                      <a:pt x="56" y="176"/>
                      <a:pt x="24" y="4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3" name="Freeform 28"/>
              <p:cNvSpPr>
                <a:spLocks/>
              </p:cNvSpPr>
              <p:nvPr/>
            </p:nvSpPr>
            <p:spPr bwMode="auto">
              <a:xfrm>
                <a:off x="3168" y="2112"/>
                <a:ext cx="336" cy="1200"/>
              </a:xfrm>
              <a:custGeom>
                <a:avLst/>
                <a:gdLst>
                  <a:gd name="T0" fmla="*/ 0 w 384"/>
                  <a:gd name="T1" fmla="*/ 1200 h 1200"/>
                  <a:gd name="T2" fmla="*/ 40 w 384"/>
                  <a:gd name="T3" fmla="*/ 576 h 1200"/>
                  <a:gd name="T4" fmla="*/ 53 w 384"/>
                  <a:gd name="T5" fmla="*/ 0 h 1200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1200"/>
                  <a:gd name="T11" fmla="*/ 384 w 384"/>
                  <a:gd name="T12" fmla="*/ 1200 h 1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1200">
                    <a:moveTo>
                      <a:pt x="0" y="1200"/>
                    </a:moveTo>
                    <a:cubicBezTo>
                      <a:pt x="112" y="988"/>
                      <a:pt x="224" y="776"/>
                      <a:pt x="288" y="576"/>
                    </a:cubicBezTo>
                    <a:cubicBezTo>
                      <a:pt x="352" y="376"/>
                      <a:pt x="368" y="188"/>
                      <a:pt x="384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430963" y="1684338"/>
            <a:ext cx="484187" cy="906462"/>
            <a:chOff x="4051" y="1061"/>
            <a:chExt cx="305" cy="571"/>
          </a:xfrm>
        </p:grpSpPr>
        <p:sp>
          <p:nvSpPr>
            <p:cNvPr id="45139" name="Oval 30"/>
            <p:cNvSpPr>
              <a:spLocks noChangeArrowheads="1"/>
            </p:cNvSpPr>
            <p:nvPr/>
          </p:nvSpPr>
          <p:spPr bwMode="auto">
            <a:xfrm>
              <a:off x="4212" y="1296"/>
              <a:ext cx="144" cy="144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40" name="Text Box 31"/>
            <p:cNvSpPr txBox="1">
              <a:spLocks noChangeArrowheads="1"/>
            </p:cNvSpPr>
            <p:nvPr/>
          </p:nvSpPr>
          <p:spPr bwMode="auto">
            <a:xfrm>
              <a:off x="4176" y="1296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0" lang="en-AU" sz="1200" b="1">
                  <a:latin typeface="Arial Black" charset="0"/>
                </a:rPr>
                <a:t>5</a:t>
              </a:r>
            </a:p>
          </p:txBody>
        </p:sp>
        <p:sp>
          <p:nvSpPr>
            <p:cNvPr id="45141" name="Freeform 32"/>
            <p:cNvSpPr>
              <a:spLocks/>
            </p:cNvSpPr>
            <p:nvPr/>
          </p:nvSpPr>
          <p:spPr bwMode="auto">
            <a:xfrm rot="-3582904">
              <a:off x="4118" y="994"/>
              <a:ext cx="153" cy="288"/>
            </a:xfrm>
            <a:custGeom>
              <a:avLst/>
              <a:gdLst>
                <a:gd name="T0" fmla="*/ 0 w 240"/>
                <a:gd name="T1" fmla="*/ 288 h 288"/>
                <a:gd name="T2" fmla="*/ 1 w 240"/>
                <a:gd name="T3" fmla="*/ 144 h 288"/>
                <a:gd name="T4" fmla="*/ 1 w 240"/>
                <a:gd name="T5" fmla="*/ 0 h 288"/>
                <a:gd name="T6" fmla="*/ 0 60000 65536"/>
                <a:gd name="T7" fmla="*/ 0 60000 65536"/>
                <a:gd name="T8" fmla="*/ 0 60000 65536"/>
                <a:gd name="T9" fmla="*/ 0 w 240"/>
                <a:gd name="T10" fmla="*/ 0 h 288"/>
                <a:gd name="T11" fmla="*/ 240 w 2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88">
                  <a:moveTo>
                    <a:pt x="0" y="288"/>
                  </a:moveTo>
                  <a:cubicBezTo>
                    <a:pt x="76" y="240"/>
                    <a:pt x="152" y="192"/>
                    <a:pt x="192" y="144"/>
                  </a:cubicBezTo>
                  <a:cubicBezTo>
                    <a:pt x="232" y="96"/>
                    <a:pt x="236" y="48"/>
                    <a:pt x="240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42" name="Freeform 33"/>
            <p:cNvSpPr>
              <a:spLocks/>
            </p:cNvSpPr>
            <p:nvPr/>
          </p:nvSpPr>
          <p:spPr bwMode="auto">
            <a:xfrm>
              <a:off x="4224" y="1440"/>
              <a:ext cx="48" cy="192"/>
            </a:xfrm>
            <a:custGeom>
              <a:avLst/>
              <a:gdLst>
                <a:gd name="T0" fmla="*/ 0 w 144"/>
                <a:gd name="T1" fmla="*/ 192 h 192"/>
                <a:gd name="T2" fmla="*/ 0 w 144"/>
                <a:gd name="T3" fmla="*/ 96 h 192"/>
                <a:gd name="T4" fmla="*/ 0 w 144"/>
                <a:gd name="T5" fmla="*/ 0 h 192"/>
                <a:gd name="T6" fmla="*/ 0 60000 65536"/>
                <a:gd name="T7" fmla="*/ 0 60000 65536"/>
                <a:gd name="T8" fmla="*/ 0 60000 65536"/>
                <a:gd name="T9" fmla="*/ 0 w 144"/>
                <a:gd name="T10" fmla="*/ 0 h 192"/>
                <a:gd name="T11" fmla="*/ 144 w 1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92">
                  <a:moveTo>
                    <a:pt x="0" y="192"/>
                  </a:moveTo>
                  <a:cubicBezTo>
                    <a:pt x="36" y="160"/>
                    <a:pt x="72" y="128"/>
                    <a:pt x="96" y="96"/>
                  </a:cubicBezTo>
                  <a:cubicBezTo>
                    <a:pt x="120" y="64"/>
                    <a:pt x="132" y="32"/>
                    <a:pt x="144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52400" y="4038600"/>
            <a:ext cx="7788275" cy="2179638"/>
            <a:chOff x="96" y="2544"/>
            <a:chExt cx="4906" cy="1373"/>
          </a:xfrm>
        </p:grpSpPr>
        <p:sp>
          <p:nvSpPr>
            <p:cNvPr id="45112" name="Text Box 35"/>
            <p:cNvSpPr txBox="1">
              <a:spLocks noChangeArrowheads="1"/>
            </p:cNvSpPr>
            <p:nvPr/>
          </p:nvSpPr>
          <p:spPr bwMode="auto">
            <a:xfrm>
              <a:off x="96" y="3264"/>
              <a:ext cx="682" cy="305"/>
            </a:xfrm>
            <a:prstGeom prst="rect">
              <a:avLst/>
            </a:prstGeom>
            <a:solidFill>
              <a:srgbClr val="FF9966">
                <a:alpha val="2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US" sz="800" b="1"/>
                <a:t>Technology and Technology Market Trends</a:t>
              </a:r>
            </a:p>
          </p:txBody>
        </p:sp>
        <p:sp>
          <p:nvSpPr>
            <p:cNvPr id="45113" name="Text Box 36"/>
            <p:cNvSpPr txBox="1">
              <a:spLocks noChangeArrowheads="1"/>
            </p:cNvSpPr>
            <p:nvPr/>
          </p:nvSpPr>
          <p:spPr bwMode="auto">
            <a:xfrm>
              <a:off x="1584" y="3312"/>
              <a:ext cx="682" cy="151"/>
            </a:xfrm>
            <a:prstGeom prst="rect">
              <a:avLst/>
            </a:prstGeom>
            <a:solidFill>
              <a:srgbClr val="FF9966">
                <a:alpha val="2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US" sz="800" b="1"/>
                <a:t>IT Initiatives</a:t>
              </a:r>
            </a:p>
          </p:txBody>
        </p:sp>
        <p:sp>
          <p:nvSpPr>
            <p:cNvPr id="45114" name="Text Box 37"/>
            <p:cNvSpPr txBox="1">
              <a:spLocks noChangeArrowheads="1"/>
            </p:cNvSpPr>
            <p:nvPr/>
          </p:nvSpPr>
          <p:spPr bwMode="auto">
            <a:xfrm>
              <a:off x="2976" y="3766"/>
              <a:ext cx="682" cy="151"/>
            </a:xfrm>
            <a:prstGeom prst="rect">
              <a:avLst/>
            </a:prstGeom>
            <a:solidFill>
              <a:srgbClr val="FF9966">
                <a:alpha val="2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US" sz="800" b="1"/>
                <a:t>Resources (2)</a:t>
              </a:r>
            </a:p>
          </p:txBody>
        </p:sp>
        <p:sp>
          <p:nvSpPr>
            <p:cNvPr id="45115" name="Oval 38"/>
            <p:cNvSpPr>
              <a:spLocks noChangeArrowheads="1"/>
            </p:cNvSpPr>
            <p:nvPr/>
          </p:nvSpPr>
          <p:spPr bwMode="auto">
            <a:xfrm>
              <a:off x="1114" y="3360"/>
              <a:ext cx="144" cy="144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Oval 39"/>
            <p:cNvSpPr>
              <a:spLocks noChangeArrowheads="1"/>
            </p:cNvSpPr>
            <p:nvPr/>
          </p:nvSpPr>
          <p:spPr bwMode="auto">
            <a:xfrm>
              <a:off x="2506" y="3360"/>
              <a:ext cx="144" cy="144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7" name="Text Box 40"/>
            <p:cNvSpPr txBox="1">
              <a:spLocks noChangeArrowheads="1"/>
            </p:cNvSpPr>
            <p:nvPr/>
          </p:nvSpPr>
          <p:spPr bwMode="auto">
            <a:xfrm>
              <a:off x="2470" y="3360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0" lang="en-AU" sz="1200" b="1">
                  <a:latin typeface="Arial Black" charset="0"/>
                </a:rPr>
                <a:t>8</a:t>
              </a:r>
            </a:p>
          </p:txBody>
        </p:sp>
        <p:sp>
          <p:nvSpPr>
            <p:cNvPr id="45118" name="Text Box 41"/>
            <p:cNvSpPr txBox="1">
              <a:spLocks noChangeArrowheads="1"/>
            </p:cNvSpPr>
            <p:nvPr/>
          </p:nvSpPr>
          <p:spPr bwMode="auto">
            <a:xfrm>
              <a:off x="1078" y="3360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0" lang="en-AU" sz="1200" b="1">
                  <a:latin typeface="Arial Black" charset="0"/>
                </a:rPr>
                <a:t>7</a:t>
              </a:r>
            </a:p>
          </p:txBody>
        </p:sp>
        <p:grpSp>
          <p:nvGrpSpPr>
            <p:cNvPr id="45119" name="Group 42"/>
            <p:cNvGrpSpPr>
              <a:grpSpLocks/>
            </p:cNvGrpSpPr>
            <p:nvPr/>
          </p:nvGrpSpPr>
          <p:grpSpPr bwMode="auto">
            <a:xfrm>
              <a:off x="1143" y="2832"/>
              <a:ext cx="96" cy="240"/>
              <a:chOff x="480" y="2544"/>
              <a:chExt cx="96" cy="240"/>
            </a:xfrm>
          </p:grpSpPr>
          <p:sp>
            <p:nvSpPr>
              <p:cNvPr id="45134" name="Oval 43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96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5" name="Line 44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6" name="Line 45"/>
              <p:cNvSpPr>
                <a:spLocks noChangeShapeType="1"/>
              </p:cNvSpPr>
              <p:nvPr/>
            </p:nvSpPr>
            <p:spPr bwMode="auto">
              <a:xfrm flipH="1">
                <a:off x="480" y="2688"/>
                <a:ext cx="48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7" name="Line 46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48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8" name="Line 47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20" name="Text Box 48"/>
            <p:cNvSpPr txBox="1">
              <a:spLocks noChangeArrowheads="1"/>
            </p:cNvSpPr>
            <p:nvPr/>
          </p:nvSpPr>
          <p:spPr bwMode="auto">
            <a:xfrm>
              <a:off x="944" y="2544"/>
              <a:ext cx="45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AU" sz="800" b="1"/>
                <a:t>global</a:t>
              </a:r>
            </a:p>
            <a:p>
              <a:pPr eaLnBrk="1" hangingPunct="1"/>
              <a:r>
                <a:rPr kumimoji="0" lang="en-AU" sz="800" b="1"/>
                <a:t>technology</a:t>
              </a:r>
            </a:p>
            <a:p>
              <a:pPr eaLnBrk="1" hangingPunct="1"/>
              <a:r>
                <a:rPr kumimoji="0" lang="en-AU" sz="800" b="1"/>
                <a:t>strategy</a:t>
              </a:r>
            </a:p>
          </p:txBody>
        </p:sp>
        <p:sp>
          <p:nvSpPr>
            <p:cNvPr id="45121" name="Freeform 49"/>
            <p:cNvSpPr>
              <a:spLocks/>
            </p:cNvSpPr>
            <p:nvPr/>
          </p:nvSpPr>
          <p:spPr bwMode="auto">
            <a:xfrm>
              <a:off x="778" y="3408"/>
              <a:ext cx="336" cy="1"/>
            </a:xfrm>
            <a:custGeom>
              <a:avLst/>
              <a:gdLst>
                <a:gd name="T0" fmla="*/ 0 w 336"/>
                <a:gd name="T1" fmla="*/ 0 h 1"/>
                <a:gd name="T2" fmla="*/ 144 w 336"/>
                <a:gd name="T3" fmla="*/ 0 h 1"/>
                <a:gd name="T4" fmla="*/ 336 w 336"/>
                <a:gd name="T5" fmla="*/ 0 h 1"/>
                <a:gd name="T6" fmla="*/ 0 60000 65536"/>
                <a:gd name="T7" fmla="*/ 0 60000 65536"/>
                <a:gd name="T8" fmla="*/ 0 60000 65536"/>
                <a:gd name="T9" fmla="*/ 0 w 336"/>
                <a:gd name="T10" fmla="*/ 0 h 1"/>
                <a:gd name="T11" fmla="*/ 336 w 336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">
                  <a:moveTo>
                    <a:pt x="0" y="0"/>
                  </a:moveTo>
                  <a:cubicBezTo>
                    <a:pt x="44" y="0"/>
                    <a:pt x="88" y="0"/>
                    <a:pt x="144" y="0"/>
                  </a:cubicBezTo>
                  <a:cubicBezTo>
                    <a:pt x="200" y="0"/>
                    <a:pt x="304" y="0"/>
                    <a:pt x="33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2" name="Freeform 50"/>
            <p:cNvSpPr>
              <a:spLocks/>
            </p:cNvSpPr>
            <p:nvPr/>
          </p:nvSpPr>
          <p:spPr bwMode="auto">
            <a:xfrm>
              <a:off x="1154" y="3072"/>
              <a:ext cx="56" cy="288"/>
            </a:xfrm>
            <a:custGeom>
              <a:avLst/>
              <a:gdLst>
                <a:gd name="T0" fmla="*/ 56 w 56"/>
                <a:gd name="T1" fmla="*/ 0 h 288"/>
                <a:gd name="T2" fmla="*/ 8 w 56"/>
                <a:gd name="T3" fmla="*/ 144 h 288"/>
                <a:gd name="T4" fmla="*/ 8 w 56"/>
                <a:gd name="T5" fmla="*/ 288 h 288"/>
                <a:gd name="T6" fmla="*/ 0 60000 65536"/>
                <a:gd name="T7" fmla="*/ 0 60000 65536"/>
                <a:gd name="T8" fmla="*/ 0 60000 65536"/>
                <a:gd name="T9" fmla="*/ 0 w 56"/>
                <a:gd name="T10" fmla="*/ 0 h 288"/>
                <a:gd name="T11" fmla="*/ 56 w 5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288">
                  <a:moveTo>
                    <a:pt x="56" y="0"/>
                  </a:moveTo>
                  <a:cubicBezTo>
                    <a:pt x="36" y="48"/>
                    <a:pt x="16" y="96"/>
                    <a:pt x="8" y="144"/>
                  </a:cubicBezTo>
                  <a:cubicBezTo>
                    <a:pt x="0" y="192"/>
                    <a:pt x="4" y="240"/>
                    <a:pt x="8" y="288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3" name="Freeform 51"/>
            <p:cNvSpPr>
              <a:spLocks/>
            </p:cNvSpPr>
            <p:nvPr/>
          </p:nvSpPr>
          <p:spPr bwMode="auto">
            <a:xfrm>
              <a:off x="1258" y="3400"/>
              <a:ext cx="336" cy="56"/>
            </a:xfrm>
            <a:custGeom>
              <a:avLst/>
              <a:gdLst>
                <a:gd name="T0" fmla="*/ 0 w 336"/>
                <a:gd name="T1" fmla="*/ 48 h 56"/>
                <a:gd name="T2" fmla="*/ 144 w 336"/>
                <a:gd name="T3" fmla="*/ 48 h 56"/>
                <a:gd name="T4" fmla="*/ 336 w 336"/>
                <a:gd name="T5" fmla="*/ 0 h 56"/>
                <a:gd name="T6" fmla="*/ 0 60000 65536"/>
                <a:gd name="T7" fmla="*/ 0 60000 65536"/>
                <a:gd name="T8" fmla="*/ 0 60000 65536"/>
                <a:gd name="T9" fmla="*/ 0 w 336"/>
                <a:gd name="T10" fmla="*/ 0 h 56"/>
                <a:gd name="T11" fmla="*/ 336 w 336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56">
                  <a:moveTo>
                    <a:pt x="0" y="48"/>
                  </a:moveTo>
                  <a:cubicBezTo>
                    <a:pt x="44" y="52"/>
                    <a:pt x="88" y="56"/>
                    <a:pt x="144" y="48"/>
                  </a:cubicBezTo>
                  <a:cubicBezTo>
                    <a:pt x="200" y="40"/>
                    <a:pt x="268" y="20"/>
                    <a:pt x="33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4" name="Freeform 52"/>
            <p:cNvSpPr>
              <a:spLocks/>
            </p:cNvSpPr>
            <p:nvPr/>
          </p:nvSpPr>
          <p:spPr bwMode="auto">
            <a:xfrm>
              <a:off x="2266" y="3352"/>
              <a:ext cx="240" cy="56"/>
            </a:xfrm>
            <a:custGeom>
              <a:avLst/>
              <a:gdLst>
                <a:gd name="T0" fmla="*/ 0 w 240"/>
                <a:gd name="T1" fmla="*/ 8 h 56"/>
                <a:gd name="T2" fmla="*/ 144 w 240"/>
                <a:gd name="T3" fmla="*/ 8 h 56"/>
                <a:gd name="T4" fmla="*/ 240 w 240"/>
                <a:gd name="T5" fmla="*/ 56 h 56"/>
                <a:gd name="T6" fmla="*/ 0 60000 65536"/>
                <a:gd name="T7" fmla="*/ 0 60000 65536"/>
                <a:gd name="T8" fmla="*/ 0 60000 65536"/>
                <a:gd name="T9" fmla="*/ 0 w 240"/>
                <a:gd name="T10" fmla="*/ 0 h 56"/>
                <a:gd name="T11" fmla="*/ 240 w 24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56">
                  <a:moveTo>
                    <a:pt x="0" y="8"/>
                  </a:moveTo>
                  <a:cubicBezTo>
                    <a:pt x="52" y="4"/>
                    <a:pt x="104" y="0"/>
                    <a:pt x="144" y="8"/>
                  </a:cubicBezTo>
                  <a:cubicBezTo>
                    <a:pt x="184" y="16"/>
                    <a:pt x="212" y="36"/>
                    <a:pt x="240" y="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5" name="Freeform 53"/>
            <p:cNvSpPr>
              <a:spLocks/>
            </p:cNvSpPr>
            <p:nvPr/>
          </p:nvSpPr>
          <p:spPr bwMode="auto">
            <a:xfrm>
              <a:off x="2650" y="3400"/>
              <a:ext cx="240" cy="56"/>
            </a:xfrm>
            <a:custGeom>
              <a:avLst/>
              <a:gdLst>
                <a:gd name="T0" fmla="*/ 0 w 240"/>
                <a:gd name="T1" fmla="*/ 8 h 56"/>
                <a:gd name="T2" fmla="*/ 96 w 240"/>
                <a:gd name="T3" fmla="*/ 8 h 56"/>
                <a:gd name="T4" fmla="*/ 240 w 240"/>
                <a:gd name="T5" fmla="*/ 56 h 56"/>
                <a:gd name="T6" fmla="*/ 0 60000 65536"/>
                <a:gd name="T7" fmla="*/ 0 60000 65536"/>
                <a:gd name="T8" fmla="*/ 0 60000 65536"/>
                <a:gd name="T9" fmla="*/ 0 w 240"/>
                <a:gd name="T10" fmla="*/ 0 h 56"/>
                <a:gd name="T11" fmla="*/ 240 w 24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56">
                  <a:moveTo>
                    <a:pt x="0" y="8"/>
                  </a:moveTo>
                  <a:cubicBezTo>
                    <a:pt x="28" y="4"/>
                    <a:pt x="56" y="0"/>
                    <a:pt x="96" y="8"/>
                  </a:cubicBezTo>
                  <a:cubicBezTo>
                    <a:pt x="136" y="16"/>
                    <a:pt x="188" y="36"/>
                    <a:pt x="240" y="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6" name="Freeform 54"/>
            <p:cNvSpPr>
              <a:spLocks/>
            </p:cNvSpPr>
            <p:nvPr/>
          </p:nvSpPr>
          <p:spPr bwMode="auto">
            <a:xfrm>
              <a:off x="2602" y="3504"/>
              <a:ext cx="384" cy="336"/>
            </a:xfrm>
            <a:custGeom>
              <a:avLst/>
              <a:gdLst>
                <a:gd name="T0" fmla="*/ 384 w 384"/>
                <a:gd name="T1" fmla="*/ 336 h 336"/>
                <a:gd name="T2" fmla="*/ 144 w 384"/>
                <a:gd name="T3" fmla="*/ 192 h 336"/>
                <a:gd name="T4" fmla="*/ 0 w 384"/>
                <a:gd name="T5" fmla="*/ 0 h 336"/>
                <a:gd name="T6" fmla="*/ 0 60000 65536"/>
                <a:gd name="T7" fmla="*/ 0 60000 65536"/>
                <a:gd name="T8" fmla="*/ 0 60000 65536"/>
                <a:gd name="T9" fmla="*/ 0 w 384"/>
                <a:gd name="T10" fmla="*/ 0 h 336"/>
                <a:gd name="T11" fmla="*/ 384 w 38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336">
                  <a:moveTo>
                    <a:pt x="384" y="336"/>
                  </a:moveTo>
                  <a:cubicBezTo>
                    <a:pt x="296" y="292"/>
                    <a:pt x="208" y="248"/>
                    <a:pt x="144" y="192"/>
                  </a:cubicBezTo>
                  <a:cubicBezTo>
                    <a:pt x="80" y="136"/>
                    <a:pt x="40" y="68"/>
                    <a:pt x="0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27" name="Text Box 55"/>
            <p:cNvSpPr txBox="1">
              <a:spLocks noChangeArrowheads="1"/>
            </p:cNvSpPr>
            <p:nvPr/>
          </p:nvSpPr>
          <p:spPr bwMode="auto">
            <a:xfrm>
              <a:off x="4195" y="3545"/>
              <a:ext cx="807" cy="151"/>
            </a:xfrm>
            <a:prstGeom prst="rect">
              <a:avLst/>
            </a:prstGeom>
            <a:solidFill>
              <a:srgbClr val="FF9966">
                <a:alpha val="2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US" sz="800" b="1"/>
                <a:t>IT Solutions</a:t>
              </a:r>
            </a:p>
          </p:txBody>
        </p:sp>
        <p:sp>
          <p:nvSpPr>
            <p:cNvPr id="45128" name="Oval 56"/>
            <p:cNvSpPr>
              <a:spLocks noChangeArrowheads="1"/>
            </p:cNvSpPr>
            <p:nvPr/>
          </p:nvSpPr>
          <p:spPr bwMode="auto">
            <a:xfrm>
              <a:off x="3802" y="3456"/>
              <a:ext cx="144" cy="144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9" name="Text Box 57"/>
            <p:cNvSpPr txBox="1">
              <a:spLocks noChangeArrowheads="1"/>
            </p:cNvSpPr>
            <p:nvPr/>
          </p:nvSpPr>
          <p:spPr bwMode="auto">
            <a:xfrm>
              <a:off x="3750" y="3456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0" lang="en-AU" sz="1200" b="1">
                  <a:latin typeface="Arial Black" charset="0"/>
                </a:rPr>
                <a:t>10</a:t>
              </a:r>
            </a:p>
          </p:txBody>
        </p:sp>
        <p:sp>
          <p:nvSpPr>
            <p:cNvPr id="45130" name="Freeform 58"/>
            <p:cNvSpPr>
              <a:spLocks/>
            </p:cNvSpPr>
            <p:nvPr/>
          </p:nvSpPr>
          <p:spPr bwMode="auto">
            <a:xfrm>
              <a:off x="3562" y="3408"/>
              <a:ext cx="240" cy="96"/>
            </a:xfrm>
            <a:custGeom>
              <a:avLst/>
              <a:gdLst>
                <a:gd name="T0" fmla="*/ 0 w 240"/>
                <a:gd name="T1" fmla="*/ 0 h 96"/>
                <a:gd name="T2" fmla="*/ 144 w 240"/>
                <a:gd name="T3" fmla="*/ 48 h 96"/>
                <a:gd name="T4" fmla="*/ 240 w 240"/>
                <a:gd name="T5" fmla="*/ 96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0" y="0"/>
                  </a:moveTo>
                  <a:cubicBezTo>
                    <a:pt x="52" y="16"/>
                    <a:pt x="104" y="32"/>
                    <a:pt x="144" y="48"/>
                  </a:cubicBezTo>
                  <a:cubicBezTo>
                    <a:pt x="184" y="64"/>
                    <a:pt x="212" y="80"/>
                    <a:pt x="240" y="9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1" name="Freeform 59"/>
            <p:cNvSpPr>
              <a:spLocks/>
            </p:cNvSpPr>
            <p:nvPr/>
          </p:nvSpPr>
          <p:spPr bwMode="auto">
            <a:xfrm>
              <a:off x="3946" y="3552"/>
              <a:ext cx="240" cy="56"/>
            </a:xfrm>
            <a:custGeom>
              <a:avLst/>
              <a:gdLst>
                <a:gd name="T0" fmla="*/ 0 w 240"/>
                <a:gd name="T1" fmla="*/ 0 h 56"/>
                <a:gd name="T2" fmla="*/ 96 w 240"/>
                <a:gd name="T3" fmla="*/ 48 h 56"/>
                <a:gd name="T4" fmla="*/ 240 w 240"/>
                <a:gd name="T5" fmla="*/ 48 h 56"/>
                <a:gd name="T6" fmla="*/ 0 60000 65536"/>
                <a:gd name="T7" fmla="*/ 0 60000 65536"/>
                <a:gd name="T8" fmla="*/ 0 60000 65536"/>
                <a:gd name="T9" fmla="*/ 0 w 240"/>
                <a:gd name="T10" fmla="*/ 0 h 56"/>
                <a:gd name="T11" fmla="*/ 240 w 24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56">
                  <a:moveTo>
                    <a:pt x="0" y="0"/>
                  </a:moveTo>
                  <a:cubicBezTo>
                    <a:pt x="28" y="20"/>
                    <a:pt x="56" y="40"/>
                    <a:pt x="96" y="48"/>
                  </a:cubicBezTo>
                  <a:cubicBezTo>
                    <a:pt x="136" y="56"/>
                    <a:pt x="188" y="52"/>
                    <a:pt x="240" y="48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2" name="Freeform 60"/>
            <p:cNvSpPr>
              <a:spLocks/>
            </p:cNvSpPr>
            <p:nvPr/>
          </p:nvSpPr>
          <p:spPr bwMode="auto">
            <a:xfrm>
              <a:off x="2650" y="2640"/>
              <a:ext cx="1056" cy="720"/>
            </a:xfrm>
            <a:custGeom>
              <a:avLst/>
              <a:gdLst>
                <a:gd name="T0" fmla="*/ 1056 w 1056"/>
                <a:gd name="T1" fmla="*/ 0 h 720"/>
                <a:gd name="T2" fmla="*/ 528 w 1056"/>
                <a:gd name="T3" fmla="*/ 144 h 720"/>
                <a:gd name="T4" fmla="*/ 0 w 1056"/>
                <a:gd name="T5" fmla="*/ 720 h 720"/>
                <a:gd name="T6" fmla="*/ 0 60000 65536"/>
                <a:gd name="T7" fmla="*/ 0 60000 65536"/>
                <a:gd name="T8" fmla="*/ 0 60000 65536"/>
                <a:gd name="T9" fmla="*/ 0 w 1056"/>
                <a:gd name="T10" fmla="*/ 0 h 720"/>
                <a:gd name="T11" fmla="*/ 1056 w 105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720">
                  <a:moveTo>
                    <a:pt x="1056" y="0"/>
                  </a:moveTo>
                  <a:cubicBezTo>
                    <a:pt x="880" y="12"/>
                    <a:pt x="704" y="24"/>
                    <a:pt x="528" y="144"/>
                  </a:cubicBezTo>
                  <a:cubicBezTo>
                    <a:pt x="352" y="264"/>
                    <a:pt x="176" y="492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33" name="Freeform 61"/>
            <p:cNvSpPr>
              <a:spLocks/>
            </p:cNvSpPr>
            <p:nvPr/>
          </p:nvSpPr>
          <p:spPr bwMode="auto">
            <a:xfrm>
              <a:off x="1210" y="2640"/>
              <a:ext cx="2496" cy="720"/>
            </a:xfrm>
            <a:custGeom>
              <a:avLst/>
              <a:gdLst>
                <a:gd name="T0" fmla="*/ 2496 w 2496"/>
                <a:gd name="T1" fmla="*/ 0 h 720"/>
                <a:gd name="T2" fmla="*/ 912 w 2496"/>
                <a:gd name="T3" fmla="*/ 192 h 720"/>
                <a:gd name="T4" fmla="*/ 0 w 2496"/>
                <a:gd name="T5" fmla="*/ 720 h 720"/>
                <a:gd name="T6" fmla="*/ 0 60000 65536"/>
                <a:gd name="T7" fmla="*/ 0 60000 65536"/>
                <a:gd name="T8" fmla="*/ 0 60000 65536"/>
                <a:gd name="T9" fmla="*/ 0 w 2496"/>
                <a:gd name="T10" fmla="*/ 0 h 720"/>
                <a:gd name="T11" fmla="*/ 2496 w 249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720">
                  <a:moveTo>
                    <a:pt x="2496" y="0"/>
                  </a:moveTo>
                  <a:cubicBezTo>
                    <a:pt x="1912" y="36"/>
                    <a:pt x="1328" y="72"/>
                    <a:pt x="912" y="192"/>
                  </a:cubicBezTo>
                  <a:cubicBezTo>
                    <a:pt x="496" y="312"/>
                    <a:pt x="248" y="516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2971800" y="1981200"/>
            <a:ext cx="4818063" cy="2378075"/>
            <a:chOff x="1872" y="1248"/>
            <a:chExt cx="3035" cy="1498"/>
          </a:xfrm>
        </p:grpSpPr>
        <p:sp>
          <p:nvSpPr>
            <p:cNvPr id="45097" name="Text Box 63"/>
            <p:cNvSpPr txBox="1">
              <a:spLocks noChangeArrowheads="1"/>
            </p:cNvSpPr>
            <p:nvPr/>
          </p:nvSpPr>
          <p:spPr bwMode="auto">
            <a:xfrm>
              <a:off x="2448" y="2112"/>
              <a:ext cx="816" cy="228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US" sz="800" b="1"/>
                <a:t>Enterprise Optimized Initiatives</a:t>
              </a:r>
            </a:p>
          </p:txBody>
        </p:sp>
        <p:sp>
          <p:nvSpPr>
            <p:cNvPr id="45098" name="Text Box 64"/>
            <p:cNvSpPr txBox="1">
              <a:spLocks noChangeArrowheads="1"/>
            </p:cNvSpPr>
            <p:nvPr/>
          </p:nvSpPr>
          <p:spPr bwMode="auto">
            <a:xfrm>
              <a:off x="3696" y="2518"/>
              <a:ext cx="1211" cy="228"/>
            </a:xfrm>
            <a:prstGeom prst="rect">
              <a:avLst/>
            </a:prstGeom>
            <a:solidFill>
              <a:srgbClr val="CCECFF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US" sz="800" b="1"/>
                <a:t>Enterprise Operating Model</a:t>
              </a:r>
            </a:p>
            <a:p>
              <a:pPr eaLnBrk="1" hangingPunct="1"/>
              <a:r>
                <a:rPr kumimoji="0" lang="en-US" sz="800" b="1"/>
                <a:t>Enterprise Architecture</a:t>
              </a:r>
            </a:p>
          </p:txBody>
        </p:sp>
        <p:sp>
          <p:nvSpPr>
            <p:cNvPr id="45099" name="Oval 65"/>
            <p:cNvSpPr>
              <a:spLocks noChangeArrowheads="1"/>
            </p:cNvSpPr>
            <p:nvPr/>
          </p:nvSpPr>
          <p:spPr bwMode="auto">
            <a:xfrm>
              <a:off x="2112" y="1968"/>
              <a:ext cx="144" cy="144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100" name="Group 66"/>
            <p:cNvGrpSpPr>
              <a:grpSpLocks/>
            </p:cNvGrpSpPr>
            <p:nvPr/>
          </p:nvGrpSpPr>
          <p:grpSpPr bwMode="auto">
            <a:xfrm>
              <a:off x="2256" y="1536"/>
              <a:ext cx="96" cy="240"/>
              <a:chOff x="480" y="2544"/>
              <a:chExt cx="96" cy="240"/>
            </a:xfrm>
          </p:grpSpPr>
          <p:sp>
            <p:nvSpPr>
              <p:cNvPr id="45107" name="Oval 67"/>
              <p:cNvSpPr>
                <a:spLocks noChangeArrowheads="1"/>
              </p:cNvSpPr>
              <p:nvPr/>
            </p:nvSpPr>
            <p:spPr bwMode="auto">
              <a:xfrm>
                <a:off x="480" y="2544"/>
                <a:ext cx="96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8" name="Line 68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Line 69"/>
              <p:cNvSpPr>
                <a:spLocks noChangeShapeType="1"/>
              </p:cNvSpPr>
              <p:nvPr/>
            </p:nvSpPr>
            <p:spPr bwMode="auto">
              <a:xfrm flipH="1">
                <a:off x="480" y="2688"/>
                <a:ext cx="48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0" name="Line 70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48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1" name="Line 71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01" name="Freeform 72"/>
            <p:cNvSpPr>
              <a:spLocks/>
            </p:cNvSpPr>
            <p:nvPr/>
          </p:nvSpPr>
          <p:spPr bwMode="auto">
            <a:xfrm>
              <a:off x="1872" y="1872"/>
              <a:ext cx="240" cy="96"/>
            </a:xfrm>
            <a:custGeom>
              <a:avLst/>
              <a:gdLst>
                <a:gd name="T0" fmla="*/ 0 w 240"/>
                <a:gd name="T1" fmla="*/ 0 h 96"/>
                <a:gd name="T2" fmla="*/ 144 w 240"/>
                <a:gd name="T3" fmla="*/ 48 h 96"/>
                <a:gd name="T4" fmla="*/ 240 w 240"/>
                <a:gd name="T5" fmla="*/ 96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0" y="0"/>
                  </a:moveTo>
                  <a:cubicBezTo>
                    <a:pt x="52" y="16"/>
                    <a:pt x="104" y="32"/>
                    <a:pt x="144" y="48"/>
                  </a:cubicBezTo>
                  <a:cubicBezTo>
                    <a:pt x="184" y="64"/>
                    <a:pt x="224" y="88"/>
                    <a:pt x="240" y="9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Freeform 73"/>
            <p:cNvSpPr>
              <a:spLocks/>
            </p:cNvSpPr>
            <p:nvPr/>
          </p:nvSpPr>
          <p:spPr bwMode="auto">
            <a:xfrm>
              <a:off x="2208" y="177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48 w 96"/>
                <a:gd name="T3" fmla="*/ 144 h 192"/>
                <a:gd name="T4" fmla="*/ 0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80" y="56"/>
                    <a:pt x="64" y="112"/>
                    <a:pt x="48" y="144"/>
                  </a:cubicBezTo>
                  <a:cubicBezTo>
                    <a:pt x="32" y="176"/>
                    <a:pt x="16" y="184"/>
                    <a:pt x="0" y="19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Freeform 74"/>
            <p:cNvSpPr>
              <a:spLocks/>
            </p:cNvSpPr>
            <p:nvPr/>
          </p:nvSpPr>
          <p:spPr bwMode="auto">
            <a:xfrm>
              <a:off x="2256" y="2112"/>
              <a:ext cx="192" cy="96"/>
            </a:xfrm>
            <a:custGeom>
              <a:avLst/>
              <a:gdLst>
                <a:gd name="T0" fmla="*/ 0 w 192"/>
                <a:gd name="T1" fmla="*/ 0 h 144"/>
                <a:gd name="T2" fmla="*/ 48 w 192"/>
                <a:gd name="T3" fmla="*/ 1 h 144"/>
                <a:gd name="T4" fmla="*/ 192 w 192"/>
                <a:gd name="T5" fmla="*/ 1 h 144"/>
                <a:gd name="T6" fmla="*/ 0 60000 65536"/>
                <a:gd name="T7" fmla="*/ 0 60000 65536"/>
                <a:gd name="T8" fmla="*/ 0 60000 65536"/>
                <a:gd name="T9" fmla="*/ 0 w 192"/>
                <a:gd name="T10" fmla="*/ 0 h 144"/>
                <a:gd name="T11" fmla="*/ 192 w 19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44">
                  <a:moveTo>
                    <a:pt x="0" y="0"/>
                  </a:moveTo>
                  <a:cubicBezTo>
                    <a:pt x="8" y="36"/>
                    <a:pt x="16" y="72"/>
                    <a:pt x="48" y="96"/>
                  </a:cubicBezTo>
                  <a:cubicBezTo>
                    <a:pt x="80" y="120"/>
                    <a:pt x="136" y="132"/>
                    <a:pt x="192" y="144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4" name="Text Box 75"/>
            <p:cNvSpPr txBox="1">
              <a:spLocks noChangeArrowheads="1"/>
            </p:cNvSpPr>
            <p:nvPr/>
          </p:nvSpPr>
          <p:spPr bwMode="auto">
            <a:xfrm>
              <a:off x="2076" y="1968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0" lang="en-AU" sz="1200" b="1">
                  <a:latin typeface="Arial Black" charset="0"/>
                </a:rPr>
                <a:t>3</a:t>
              </a:r>
            </a:p>
          </p:txBody>
        </p:sp>
        <p:sp>
          <p:nvSpPr>
            <p:cNvPr id="45105" name="Text Box 76"/>
            <p:cNvSpPr txBox="1">
              <a:spLocks noChangeArrowheads="1"/>
            </p:cNvSpPr>
            <p:nvPr/>
          </p:nvSpPr>
          <p:spPr bwMode="auto">
            <a:xfrm>
              <a:off x="2112" y="1248"/>
              <a:ext cx="39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kumimoji="0" lang="en-AU" sz="800" b="1"/>
                <a:t>global</a:t>
              </a:r>
            </a:p>
            <a:p>
              <a:pPr eaLnBrk="1" hangingPunct="1"/>
              <a:r>
                <a:rPr kumimoji="0" lang="en-AU" sz="800" b="1"/>
                <a:t>business</a:t>
              </a:r>
            </a:p>
            <a:p>
              <a:pPr eaLnBrk="1" hangingPunct="1"/>
              <a:r>
                <a:rPr kumimoji="0" lang="en-AU" sz="800" b="1"/>
                <a:t>strategy</a:t>
              </a:r>
            </a:p>
          </p:txBody>
        </p:sp>
        <p:sp>
          <p:nvSpPr>
            <p:cNvPr id="45106" name="Freeform 77"/>
            <p:cNvSpPr>
              <a:spLocks/>
            </p:cNvSpPr>
            <p:nvPr/>
          </p:nvSpPr>
          <p:spPr bwMode="auto">
            <a:xfrm>
              <a:off x="2096" y="2112"/>
              <a:ext cx="1600" cy="568"/>
            </a:xfrm>
            <a:custGeom>
              <a:avLst/>
              <a:gdLst>
                <a:gd name="T0" fmla="*/ 1600 w 1600"/>
                <a:gd name="T1" fmla="*/ 528 h 568"/>
                <a:gd name="T2" fmla="*/ 256 w 1600"/>
                <a:gd name="T3" fmla="*/ 480 h 568"/>
                <a:gd name="T4" fmla="*/ 64 w 1600"/>
                <a:gd name="T5" fmla="*/ 0 h 568"/>
                <a:gd name="T6" fmla="*/ 0 60000 65536"/>
                <a:gd name="T7" fmla="*/ 0 60000 65536"/>
                <a:gd name="T8" fmla="*/ 0 60000 65536"/>
                <a:gd name="T9" fmla="*/ 0 w 1600"/>
                <a:gd name="T10" fmla="*/ 0 h 568"/>
                <a:gd name="T11" fmla="*/ 1600 w 1600"/>
                <a:gd name="T12" fmla="*/ 568 h 5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0" h="568">
                  <a:moveTo>
                    <a:pt x="1600" y="528"/>
                  </a:moveTo>
                  <a:cubicBezTo>
                    <a:pt x="1056" y="548"/>
                    <a:pt x="512" y="568"/>
                    <a:pt x="256" y="480"/>
                  </a:cubicBezTo>
                  <a:cubicBezTo>
                    <a:pt x="0" y="392"/>
                    <a:pt x="32" y="196"/>
                    <a:pt x="64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152400" y="457200"/>
            <a:ext cx="6996113" cy="2038350"/>
            <a:chOff x="96" y="288"/>
            <a:chExt cx="4407" cy="1284"/>
          </a:xfrm>
        </p:grpSpPr>
        <p:sp>
          <p:nvSpPr>
            <p:cNvPr id="45087" name="Oval 79"/>
            <p:cNvSpPr>
              <a:spLocks noChangeArrowheads="1"/>
            </p:cNvSpPr>
            <p:nvPr/>
          </p:nvSpPr>
          <p:spPr bwMode="auto">
            <a:xfrm>
              <a:off x="2448" y="288"/>
              <a:ext cx="144" cy="144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88" name="Group 80"/>
            <p:cNvGrpSpPr>
              <a:grpSpLocks/>
            </p:cNvGrpSpPr>
            <p:nvPr/>
          </p:nvGrpSpPr>
          <p:grpSpPr bwMode="auto">
            <a:xfrm>
              <a:off x="96" y="288"/>
              <a:ext cx="4407" cy="1284"/>
              <a:chOff x="96" y="288"/>
              <a:chExt cx="4407" cy="1284"/>
            </a:xfrm>
          </p:grpSpPr>
          <p:sp>
            <p:nvSpPr>
              <p:cNvPr id="45089" name="Text Box 81"/>
              <p:cNvSpPr txBox="1">
                <a:spLocks noChangeArrowheads="1"/>
              </p:cNvSpPr>
              <p:nvPr/>
            </p:nvSpPr>
            <p:spPr bwMode="auto">
              <a:xfrm>
                <a:off x="1190" y="720"/>
                <a:ext cx="682" cy="22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kumimoji="0" lang="en-US" sz="800" b="1"/>
                  <a:t>Market and customer trends</a:t>
                </a:r>
              </a:p>
            </p:txBody>
          </p:sp>
          <p:sp>
            <p:nvSpPr>
              <p:cNvPr id="45090" name="Text Box 82"/>
              <p:cNvSpPr txBox="1">
                <a:spLocks noChangeArrowheads="1"/>
              </p:cNvSpPr>
              <p:nvPr/>
            </p:nvSpPr>
            <p:spPr bwMode="auto">
              <a:xfrm>
                <a:off x="96" y="1344"/>
                <a:ext cx="682" cy="22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kumimoji="0" lang="en-US" sz="800" b="1"/>
                  <a:t>Business Competition</a:t>
                </a:r>
              </a:p>
            </p:txBody>
          </p:sp>
          <p:sp>
            <p:nvSpPr>
              <p:cNvPr id="45091" name="Text Box 83"/>
              <p:cNvSpPr txBox="1">
                <a:spLocks noChangeArrowheads="1"/>
              </p:cNvSpPr>
              <p:nvPr/>
            </p:nvSpPr>
            <p:spPr bwMode="auto">
              <a:xfrm>
                <a:off x="3696" y="768"/>
                <a:ext cx="807" cy="228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kumimoji="0" lang="en-US" sz="800" b="1"/>
                  <a:t>Financial Services Solutions</a:t>
                </a:r>
              </a:p>
            </p:txBody>
          </p:sp>
          <p:grpSp>
            <p:nvGrpSpPr>
              <p:cNvPr id="45092" name="Group 84"/>
              <p:cNvGrpSpPr>
                <a:grpSpLocks/>
              </p:cNvGrpSpPr>
              <p:nvPr/>
            </p:nvGrpSpPr>
            <p:grpSpPr bwMode="auto">
              <a:xfrm>
                <a:off x="432" y="288"/>
                <a:ext cx="3648" cy="1056"/>
                <a:chOff x="432" y="288"/>
                <a:chExt cx="3648" cy="1056"/>
              </a:xfrm>
            </p:grpSpPr>
            <p:sp>
              <p:nvSpPr>
                <p:cNvPr id="4509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400" y="288"/>
                  <a:ext cx="1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l" eaLnBrk="1" hangingPunct="1"/>
                  <a:r>
                    <a:rPr kumimoji="0" lang="en-AU" sz="1200" b="1">
                      <a:latin typeface="Arial Black" charset="0"/>
                    </a:rPr>
                    <a:t>1</a:t>
                  </a:r>
                </a:p>
              </p:txBody>
            </p:sp>
            <p:sp>
              <p:nvSpPr>
                <p:cNvPr id="45094" name="Freeform 86"/>
                <p:cNvSpPr>
                  <a:spLocks/>
                </p:cNvSpPr>
                <p:nvPr/>
              </p:nvSpPr>
              <p:spPr bwMode="auto">
                <a:xfrm>
                  <a:off x="2592" y="336"/>
                  <a:ext cx="1488" cy="432"/>
                </a:xfrm>
                <a:custGeom>
                  <a:avLst/>
                  <a:gdLst>
                    <a:gd name="T0" fmla="*/ 1488 w 1488"/>
                    <a:gd name="T1" fmla="*/ 432 h 432"/>
                    <a:gd name="T2" fmla="*/ 1008 w 1488"/>
                    <a:gd name="T3" fmla="*/ 144 h 432"/>
                    <a:gd name="T4" fmla="*/ 0 w 1488"/>
                    <a:gd name="T5" fmla="*/ 0 h 432"/>
                    <a:gd name="T6" fmla="*/ 0 60000 65536"/>
                    <a:gd name="T7" fmla="*/ 0 60000 65536"/>
                    <a:gd name="T8" fmla="*/ 0 60000 65536"/>
                    <a:gd name="T9" fmla="*/ 0 w 1488"/>
                    <a:gd name="T10" fmla="*/ 0 h 432"/>
                    <a:gd name="T11" fmla="*/ 1488 w 1488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88" h="432">
                      <a:moveTo>
                        <a:pt x="1488" y="432"/>
                      </a:moveTo>
                      <a:cubicBezTo>
                        <a:pt x="1372" y="324"/>
                        <a:pt x="1256" y="216"/>
                        <a:pt x="1008" y="144"/>
                      </a:cubicBezTo>
                      <a:cubicBezTo>
                        <a:pt x="760" y="72"/>
                        <a:pt x="380" y="36"/>
                        <a:pt x="0" y="0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prstDash val="dash"/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95" name="Freeform 87"/>
                <p:cNvSpPr>
                  <a:spLocks/>
                </p:cNvSpPr>
                <p:nvPr/>
              </p:nvSpPr>
              <p:spPr bwMode="auto">
                <a:xfrm>
                  <a:off x="1536" y="384"/>
                  <a:ext cx="912" cy="336"/>
                </a:xfrm>
                <a:custGeom>
                  <a:avLst/>
                  <a:gdLst>
                    <a:gd name="T0" fmla="*/ 912 w 912"/>
                    <a:gd name="T1" fmla="*/ 0 h 336"/>
                    <a:gd name="T2" fmla="*/ 336 w 912"/>
                    <a:gd name="T3" fmla="*/ 144 h 336"/>
                    <a:gd name="T4" fmla="*/ 0 w 912"/>
                    <a:gd name="T5" fmla="*/ 336 h 336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336"/>
                    <a:gd name="T11" fmla="*/ 912 w 912"/>
                    <a:gd name="T12" fmla="*/ 336 h 3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336">
                      <a:moveTo>
                        <a:pt x="912" y="0"/>
                      </a:moveTo>
                      <a:cubicBezTo>
                        <a:pt x="700" y="44"/>
                        <a:pt x="488" y="88"/>
                        <a:pt x="336" y="144"/>
                      </a:cubicBezTo>
                      <a:cubicBezTo>
                        <a:pt x="184" y="200"/>
                        <a:pt x="92" y="268"/>
                        <a:pt x="0" y="336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96" name="Freeform 88"/>
                <p:cNvSpPr>
                  <a:spLocks/>
                </p:cNvSpPr>
                <p:nvPr/>
              </p:nvSpPr>
              <p:spPr bwMode="auto">
                <a:xfrm>
                  <a:off x="432" y="336"/>
                  <a:ext cx="2016" cy="1008"/>
                </a:xfrm>
                <a:custGeom>
                  <a:avLst/>
                  <a:gdLst>
                    <a:gd name="T0" fmla="*/ 2016 w 2016"/>
                    <a:gd name="T1" fmla="*/ 0 h 1008"/>
                    <a:gd name="T2" fmla="*/ 576 w 2016"/>
                    <a:gd name="T3" fmla="*/ 336 h 1008"/>
                    <a:gd name="T4" fmla="*/ 0 w 2016"/>
                    <a:gd name="T5" fmla="*/ 1008 h 1008"/>
                    <a:gd name="T6" fmla="*/ 0 60000 65536"/>
                    <a:gd name="T7" fmla="*/ 0 60000 65536"/>
                    <a:gd name="T8" fmla="*/ 0 60000 65536"/>
                    <a:gd name="T9" fmla="*/ 0 w 2016"/>
                    <a:gd name="T10" fmla="*/ 0 h 1008"/>
                    <a:gd name="T11" fmla="*/ 2016 w 2016"/>
                    <a:gd name="T12" fmla="*/ 1008 h 100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016" h="1008">
                      <a:moveTo>
                        <a:pt x="2016" y="0"/>
                      </a:moveTo>
                      <a:cubicBezTo>
                        <a:pt x="1464" y="84"/>
                        <a:pt x="912" y="168"/>
                        <a:pt x="576" y="336"/>
                      </a:cubicBezTo>
                      <a:cubicBezTo>
                        <a:pt x="240" y="504"/>
                        <a:pt x="120" y="756"/>
                        <a:pt x="0" y="1008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5064" name="Rectangle 89"/>
          <p:cNvSpPr>
            <a:spLocks noGrp="1" noChangeArrowheads="1"/>
          </p:cNvSpPr>
          <p:nvPr>
            <p:ph type="title"/>
          </p:nvPr>
        </p:nvSpPr>
        <p:spPr>
          <a:xfrm>
            <a:off x="5638800" y="0"/>
            <a:ext cx="3352800" cy="762000"/>
          </a:xfrm>
        </p:spPr>
        <p:txBody>
          <a:bodyPr/>
          <a:lstStyle/>
          <a:p>
            <a:r>
              <a:rPr lang="en-US" sz="2400">
                <a:latin typeface="Verdana" charset="0"/>
                <a:ea typeface="ＭＳ Ｐゴシック" charset="0"/>
                <a:cs typeface="ＭＳ Ｐゴシック" charset="0"/>
              </a:rPr>
              <a:t>A MAp Model of EA</a:t>
            </a:r>
          </a:p>
        </p:txBody>
      </p:sp>
      <p:sp>
        <p:nvSpPr>
          <p:cNvPr id="2215002" name="AutoShape 90"/>
          <p:cNvSpPr>
            <a:spLocks noChangeArrowheads="1"/>
          </p:cNvSpPr>
          <p:nvPr/>
        </p:nvSpPr>
        <p:spPr bwMode="auto">
          <a:xfrm>
            <a:off x="228600" y="76200"/>
            <a:ext cx="2743200" cy="533400"/>
          </a:xfrm>
          <a:prstGeom prst="wedgeRectCallout">
            <a:avLst>
              <a:gd name="adj1" fmla="val 80324"/>
              <a:gd name="adj2" fmla="val 37796"/>
            </a:avLst>
          </a:prstGeom>
          <a:solidFill>
            <a:srgbClr val="FFFF99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000"/>
              <a:t>The Company</a:t>
            </a:r>
            <a:r>
              <a:rPr lang="ja-JP" altLang="en-US" sz="1000"/>
              <a:t>’</a:t>
            </a:r>
            <a:r>
              <a:rPr lang="en-US" altLang="ja-JP" sz="1000"/>
              <a:t>s Financial Services Solutions always match Market and Customer Trends and Business Competition</a:t>
            </a:r>
            <a:endParaRPr lang="en-US" sz="1000"/>
          </a:p>
        </p:txBody>
      </p:sp>
      <p:sp>
        <p:nvSpPr>
          <p:cNvPr id="2215003" name="AutoShape 91"/>
          <p:cNvSpPr>
            <a:spLocks noChangeArrowheads="1"/>
          </p:cNvSpPr>
          <p:nvPr/>
        </p:nvSpPr>
        <p:spPr bwMode="auto">
          <a:xfrm>
            <a:off x="0" y="3581400"/>
            <a:ext cx="2743200" cy="533400"/>
          </a:xfrm>
          <a:prstGeom prst="wedgeRectCallout">
            <a:avLst>
              <a:gd name="adj1" fmla="val 8625"/>
              <a:gd name="adj2" fmla="val -214583"/>
            </a:avLst>
          </a:prstGeom>
          <a:solidFill>
            <a:srgbClr val="FFFF99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000"/>
              <a:t>Each Business Unit keeps its Financial Services Initiatives responsive to Market, Customers, and Competition</a:t>
            </a:r>
          </a:p>
        </p:txBody>
      </p:sp>
      <p:sp>
        <p:nvSpPr>
          <p:cNvPr id="2215004" name="AutoShape 92"/>
          <p:cNvSpPr>
            <a:spLocks noChangeArrowheads="1"/>
          </p:cNvSpPr>
          <p:nvPr/>
        </p:nvSpPr>
        <p:spPr bwMode="auto">
          <a:xfrm>
            <a:off x="3200400" y="762000"/>
            <a:ext cx="1676400" cy="1219200"/>
          </a:xfrm>
          <a:prstGeom prst="wedgeRectCallout">
            <a:avLst>
              <a:gd name="adj1" fmla="val -35889"/>
              <a:gd name="adj2" fmla="val 139713"/>
            </a:avLst>
          </a:prstGeom>
          <a:solidFill>
            <a:srgbClr val="FFFF99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000"/>
              <a:t>Global Business Strategy keeps Financial Services Initiatives aligned with Enterprise Operating Model &amp; Architecture via Enterprise Optimized Initiatives</a:t>
            </a:r>
          </a:p>
        </p:txBody>
      </p:sp>
      <p:sp>
        <p:nvSpPr>
          <p:cNvPr id="2215005" name="AutoShape 93"/>
          <p:cNvSpPr>
            <a:spLocks noChangeArrowheads="1"/>
          </p:cNvSpPr>
          <p:nvPr/>
        </p:nvSpPr>
        <p:spPr bwMode="auto">
          <a:xfrm>
            <a:off x="4038600" y="2057400"/>
            <a:ext cx="1828800" cy="990600"/>
          </a:xfrm>
          <a:prstGeom prst="wedgeRectCallout">
            <a:avLst>
              <a:gd name="adj1" fmla="val 27690"/>
              <a:gd name="adj2" fmla="val 65866"/>
            </a:avLst>
          </a:prstGeom>
          <a:solidFill>
            <a:srgbClr val="FFFF99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000"/>
              <a:t>Portfolio of Business Roadmaps always reflects current, aligned, prioritized, committed and resourced Enterprise Optimized Initiatives</a:t>
            </a:r>
          </a:p>
        </p:txBody>
      </p:sp>
      <p:sp>
        <p:nvSpPr>
          <p:cNvPr id="2215006" name="AutoShape 94"/>
          <p:cNvSpPr>
            <a:spLocks noChangeArrowheads="1"/>
          </p:cNvSpPr>
          <p:nvPr/>
        </p:nvSpPr>
        <p:spPr bwMode="auto">
          <a:xfrm>
            <a:off x="7239000" y="838200"/>
            <a:ext cx="1828800" cy="990600"/>
          </a:xfrm>
          <a:prstGeom prst="wedgeRectCallout">
            <a:avLst>
              <a:gd name="adj1" fmla="val -65190"/>
              <a:gd name="adj2" fmla="val 81889"/>
            </a:avLst>
          </a:prstGeom>
          <a:solidFill>
            <a:srgbClr val="FFFF99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000"/>
              <a:t>Engineering and Market Delivery deliver Financial Services Solutions to market as planned in the Portfolio of Business Roadmaps </a:t>
            </a:r>
          </a:p>
        </p:txBody>
      </p:sp>
      <p:sp>
        <p:nvSpPr>
          <p:cNvPr id="2215007" name="AutoShape 95"/>
          <p:cNvSpPr>
            <a:spLocks noChangeArrowheads="1"/>
          </p:cNvSpPr>
          <p:nvPr/>
        </p:nvSpPr>
        <p:spPr bwMode="auto">
          <a:xfrm>
            <a:off x="228600" y="6019800"/>
            <a:ext cx="4419600" cy="457200"/>
          </a:xfrm>
          <a:prstGeom prst="wedgeRectCallout">
            <a:avLst>
              <a:gd name="adj1" fmla="val 16093"/>
              <a:gd name="adj2" fmla="val -138542"/>
            </a:avLst>
          </a:prstGeom>
          <a:solidFill>
            <a:srgbClr val="FFCC99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000"/>
              <a:t>Portfolio of IT Roadmaps also correspondingly planned, managed, and delivered into IT solutions in concert with Portfolio of Business Roadmaps.</a:t>
            </a:r>
          </a:p>
        </p:txBody>
      </p: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6543675" y="1447800"/>
            <a:ext cx="2617788" cy="4191000"/>
            <a:chOff x="4122" y="912"/>
            <a:chExt cx="1649" cy="2640"/>
          </a:xfrm>
        </p:grpSpPr>
        <p:sp>
          <p:nvSpPr>
            <p:cNvPr id="45073" name="Freeform 97"/>
            <p:cNvSpPr>
              <a:spLocks/>
            </p:cNvSpPr>
            <p:nvPr/>
          </p:nvSpPr>
          <p:spPr bwMode="auto">
            <a:xfrm>
              <a:off x="4330" y="3264"/>
              <a:ext cx="240" cy="288"/>
            </a:xfrm>
            <a:custGeom>
              <a:avLst/>
              <a:gdLst>
                <a:gd name="T0" fmla="*/ 240 w 240"/>
                <a:gd name="T1" fmla="*/ 288 h 288"/>
                <a:gd name="T2" fmla="*/ 192 w 240"/>
                <a:gd name="T3" fmla="*/ 96 h 288"/>
                <a:gd name="T4" fmla="*/ 0 w 240"/>
                <a:gd name="T5" fmla="*/ 0 h 288"/>
                <a:gd name="T6" fmla="*/ 0 60000 65536"/>
                <a:gd name="T7" fmla="*/ 0 60000 65536"/>
                <a:gd name="T8" fmla="*/ 0 60000 65536"/>
                <a:gd name="T9" fmla="*/ 0 w 240"/>
                <a:gd name="T10" fmla="*/ 0 h 288"/>
                <a:gd name="T11" fmla="*/ 240 w 2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88">
                  <a:moveTo>
                    <a:pt x="240" y="288"/>
                  </a:moveTo>
                  <a:cubicBezTo>
                    <a:pt x="236" y="216"/>
                    <a:pt x="232" y="144"/>
                    <a:pt x="192" y="96"/>
                  </a:cubicBezTo>
                  <a:cubicBezTo>
                    <a:pt x="152" y="48"/>
                    <a:pt x="76" y="24"/>
                    <a:pt x="0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Oval 98"/>
            <p:cNvSpPr>
              <a:spLocks noChangeArrowheads="1"/>
            </p:cNvSpPr>
            <p:nvPr/>
          </p:nvSpPr>
          <p:spPr bwMode="auto">
            <a:xfrm>
              <a:off x="4234" y="3120"/>
              <a:ext cx="144" cy="144"/>
            </a:xfrm>
            <a:prstGeom prst="ellipse">
              <a:avLst/>
            </a:prstGeom>
            <a:solidFill>
              <a:srgbClr val="00CC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5" name="Text Box 99"/>
            <p:cNvSpPr txBox="1">
              <a:spLocks noChangeArrowheads="1"/>
            </p:cNvSpPr>
            <p:nvPr/>
          </p:nvSpPr>
          <p:spPr bwMode="auto">
            <a:xfrm>
              <a:off x="4182" y="3120"/>
              <a:ext cx="2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0" lang="en-AU" sz="1200" b="1">
                  <a:latin typeface="Arial Black" charset="0"/>
                </a:rPr>
                <a:t>12</a:t>
              </a:r>
            </a:p>
          </p:txBody>
        </p:sp>
        <p:sp>
          <p:nvSpPr>
            <p:cNvPr id="45076" name="Freeform 100"/>
            <p:cNvSpPr>
              <a:spLocks/>
            </p:cNvSpPr>
            <p:nvPr/>
          </p:nvSpPr>
          <p:spPr bwMode="auto">
            <a:xfrm>
              <a:off x="4122" y="2736"/>
              <a:ext cx="112" cy="384"/>
            </a:xfrm>
            <a:custGeom>
              <a:avLst/>
              <a:gdLst>
                <a:gd name="T0" fmla="*/ 112 w 112"/>
                <a:gd name="T1" fmla="*/ 384 h 384"/>
                <a:gd name="T2" fmla="*/ 16 w 112"/>
                <a:gd name="T3" fmla="*/ 240 h 384"/>
                <a:gd name="T4" fmla="*/ 16 w 112"/>
                <a:gd name="T5" fmla="*/ 0 h 384"/>
                <a:gd name="T6" fmla="*/ 0 60000 65536"/>
                <a:gd name="T7" fmla="*/ 0 60000 65536"/>
                <a:gd name="T8" fmla="*/ 0 60000 65536"/>
                <a:gd name="T9" fmla="*/ 0 w 112"/>
                <a:gd name="T10" fmla="*/ 0 h 384"/>
                <a:gd name="T11" fmla="*/ 112 w 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84">
                  <a:moveTo>
                    <a:pt x="112" y="384"/>
                  </a:moveTo>
                  <a:cubicBezTo>
                    <a:pt x="72" y="344"/>
                    <a:pt x="32" y="304"/>
                    <a:pt x="16" y="240"/>
                  </a:cubicBezTo>
                  <a:cubicBezTo>
                    <a:pt x="0" y="176"/>
                    <a:pt x="8" y="88"/>
                    <a:pt x="1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77" name="Group 101"/>
            <p:cNvGrpSpPr>
              <a:grpSpLocks/>
            </p:cNvGrpSpPr>
            <p:nvPr/>
          </p:nvGrpSpPr>
          <p:grpSpPr bwMode="auto">
            <a:xfrm>
              <a:off x="4320" y="912"/>
              <a:ext cx="1451" cy="2516"/>
              <a:chOff x="4320" y="912"/>
              <a:chExt cx="1451" cy="2516"/>
            </a:xfrm>
          </p:grpSpPr>
          <p:sp>
            <p:nvSpPr>
              <p:cNvPr id="45078" name="Oval 102"/>
              <p:cNvSpPr>
                <a:spLocks noChangeArrowheads="1"/>
              </p:cNvSpPr>
              <p:nvPr/>
            </p:nvSpPr>
            <p:spPr bwMode="auto">
              <a:xfrm>
                <a:off x="5284" y="1920"/>
                <a:ext cx="144" cy="144"/>
              </a:xfrm>
              <a:prstGeom prst="ellipse">
                <a:avLst/>
              </a:prstGeom>
              <a:solidFill>
                <a:srgbClr val="00CC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79" name="Text Box 103"/>
              <p:cNvSpPr txBox="1">
                <a:spLocks noChangeArrowheads="1"/>
              </p:cNvSpPr>
              <p:nvPr/>
            </p:nvSpPr>
            <p:spPr bwMode="auto">
              <a:xfrm>
                <a:off x="5232" y="1920"/>
                <a:ext cx="2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kumimoji="0" lang="en-AU" sz="1200" b="1">
                    <a:latin typeface="Arial Black" charset="0"/>
                  </a:rPr>
                  <a:t>11</a:t>
                </a:r>
              </a:p>
            </p:txBody>
          </p:sp>
          <p:sp>
            <p:nvSpPr>
              <p:cNvPr id="45080" name="Freeform 104"/>
              <p:cNvSpPr>
                <a:spLocks/>
              </p:cNvSpPr>
              <p:nvPr/>
            </p:nvSpPr>
            <p:spPr bwMode="auto">
              <a:xfrm>
                <a:off x="4896" y="2064"/>
                <a:ext cx="480" cy="576"/>
              </a:xfrm>
              <a:custGeom>
                <a:avLst/>
                <a:gdLst>
                  <a:gd name="T0" fmla="*/ 480 w 480"/>
                  <a:gd name="T1" fmla="*/ 0 h 576"/>
                  <a:gd name="T2" fmla="*/ 384 w 480"/>
                  <a:gd name="T3" fmla="*/ 432 h 576"/>
                  <a:gd name="T4" fmla="*/ 0 w 480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576"/>
                  <a:gd name="T11" fmla="*/ 480 w 480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576">
                    <a:moveTo>
                      <a:pt x="480" y="0"/>
                    </a:moveTo>
                    <a:cubicBezTo>
                      <a:pt x="472" y="168"/>
                      <a:pt x="464" y="336"/>
                      <a:pt x="384" y="432"/>
                    </a:cubicBezTo>
                    <a:cubicBezTo>
                      <a:pt x="304" y="528"/>
                      <a:pt x="152" y="552"/>
                      <a:pt x="0" y="57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1" name="Freeform 105"/>
              <p:cNvSpPr>
                <a:spLocks/>
              </p:cNvSpPr>
              <p:nvPr/>
            </p:nvSpPr>
            <p:spPr bwMode="auto">
              <a:xfrm>
                <a:off x="4512" y="912"/>
                <a:ext cx="864" cy="1008"/>
              </a:xfrm>
              <a:custGeom>
                <a:avLst/>
                <a:gdLst>
                  <a:gd name="T0" fmla="*/ 864 w 864"/>
                  <a:gd name="T1" fmla="*/ 1008 h 1008"/>
                  <a:gd name="T2" fmla="*/ 720 w 864"/>
                  <a:gd name="T3" fmla="*/ 480 h 1008"/>
                  <a:gd name="T4" fmla="*/ 0 w 864"/>
                  <a:gd name="T5" fmla="*/ 0 h 1008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1008"/>
                  <a:gd name="T11" fmla="*/ 864 w 864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1008">
                    <a:moveTo>
                      <a:pt x="864" y="1008"/>
                    </a:moveTo>
                    <a:cubicBezTo>
                      <a:pt x="864" y="828"/>
                      <a:pt x="864" y="648"/>
                      <a:pt x="720" y="480"/>
                    </a:cubicBezTo>
                    <a:cubicBezTo>
                      <a:pt x="576" y="312"/>
                      <a:pt x="288" y="156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2" name="Oval 106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144" cy="144"/>
              </a:xfrm>
              <a:prstGeom prst="ellipse">
                <a:avLst/>
              </a:prstGeom>
              <a:solidFill>
                <a:srgbClr val="00CC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Text Box 107"/>
              <p:cNvSpPr txBox="1">
                <a:spLocks noChangeArrowheads="1"/>
              </p:cNvSpPr>
              <p:nvPr/>
            </p:nvSpPr>
            <p:spPr bwMode="auto">
              <a:xfrm>
                <a:off x="4752" y="3024"/>
                <a:ext cx="1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kumimoji="0" lang="en-AU" sz="1200" b="1">
                    <a:latin typeface="Arial Black" charset="0"/>
                  </a:rPr>
                  <a:t>9</a:t>
                </a:r>
              </a:p>
            </p:txBody>
          </p:sp>
          <p:sp>
            <p:nvSpPr>
              <p:cNvPr id="45084" name="Text Box 108"/>
              <p:cNvSpPr txBox="1">
                <a:spLocks noChangeArrowheads="1"/>
              </p:cNvSpPr>
              <p:nvPr/>
            </p:nvSpPr>
            <p:spPr bwMode="auto">
              <a:xfrm>
                <a:off x="5040" y="3216"/>
                <a:ext cx="73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buFontTx/>
                  <a:buChar char="•"/>
                </a:pPr>
                <a:r>
                  <a:rPr kumimoji="0" lang="en-AU" sz="800" b="1"/>
                  <a:t>Best Practices</a:t>
                </a:r>
              </a:p>
              <a:p>
                <a:pPr algn="l" eaLnBrk="1" hangingPunct="1">
                  <a:buFontTx/>
                  <a:buChar char="•"/>
                </a:pPr>
                <a:r>
                  <a:rPr kumimoji="0" lang="en-AU" sz="800" b="1"/>
                  <a:t>Enterprise Strategy</a:t>
                </a:r>
              </a:p>
            </p:txBody>
          </p:sp>
          <p:sp>
            <p:nvSpPr>
              <p:cNvPr id="45085" name="Freeform 109"/>
              <p:cNvSpPr>
                <a:spLocks/>
              </p:cNvSpPr>
              <p:nvPr/>
            </p:nvSpPr>
            <p:spPr bwMode="auto">
              <a:xfrm>
                <a:off x="4848" y="3168"/>
                <a:ext cx="240" cy="144"/>
              </a:xfrm>
              <a:custGeom>
                <a:avLst/>
                <a:gdLst>
                  <a:gd name="T0" fmla="*/ 240 w 240"/>
                  <a:gd name="T1" fmla="*/ 144 h 144"/>
                  <a:gd name="T2" fmla="*/ 96 w 240"/>
                  <a:gd name="T3" fmla="*/ 96 h 144"/>
                  <a:gd name="T4" fmla="*/ 0 w 240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240"/>
                  <a:gd name="T10" fmla="*/ 0 h 144"/>
                  <a:gd name="T11" fmla="*/ 240 w 240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0" h="144">
                    <a:moveTo>
                      <a:pt x="240" y="144"/>
                    </a:moveTo>
                    <a:cubicBezTo>
                      <a:pt x="188" y="132"/>
                      <a:pt x="136" y="120"/>
                      <a:pt x="96" y="96"/>
                    </a:cubicBezTo>
                    <a:cubicBezTo>
                      <a:pt x="56" y="72"/>
                      <a:pt x="16" y="16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Freeform 110"/>
              <p:cNvSpPr>
                <a:spLocks/>
              </p:cNvSpPr>
              <p:nvPr/>
            </p:nvSpPr>
            <p:spPr bwMode="auto">
              <a:xfrm>
                <a:off x="4320" y="2736"/>
                <a:ext cx="432" cy="336"/>
              </a:xfrm>
              <a:custGeom>
                <a:avLst/>
                <a:gdLst>
                  <a:gd name="T0" fmla="*/ 99 w 480"/>
                  <a:gd name="T1" fmla="*/ 2907 h 288"/>
                  <a:gd name="T2" fmla="*/ 41 w 480"/>
                  <a:gd name="T3" fmla="*/ 1941 h 288"/>
                  <a:gd name="T4" fmla="*/ 0 w 480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288"/>
                  <a:gd name="T11" fmla="*/ 480 w 480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288">
                    <a:moveTo>
                      <a:pt x="480" y="288"/>
                    </a:moveTo>
                    <a:cubicBezTo>
                      <a:pt x="376" y="264"/>
                      <a:pt x="272" y="240"/>
                      <a:pt x="192" y="192"/>
                    </a:cubicBezTo>
                    <a:cubicBezTo>
                      <a:pt x="112" y="144"/>
                      <a:pt x="56" y="72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15023" name="AutoShape 111"/>
          <p:cNvSpPr>
            <a:spLocks noChangeArrowheads="1"/>
          </p:cNvSpPr>
          <p:nvPr/>
        </p:nvSpPr>
        <p:spPr bwMode="auto">
          <a:xfrm>
            <a:off x="8001000" y="3810000"/>
            <a:ext cx="1143000" cy="990600"/>
          </a:xfrm>
          <a:prstGeom prst="wedgeRectCallout">
            <a:avLst>
              <a:gd name="adj1" fmla="val -78889"/>
              <a:gd name="adj2" fmla="val 10898"/>
            </a:avLst>
          </a:prstGeom>
          <a:solidFill>
            <a:srgbClr val="FFFF99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000"/>
              <a:t>Enterprise Operating Model &amp; Architecture is always current and effective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1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1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1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1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1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1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1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5002" grpId="0" animBg="1"/>
      <p:bldP spid="2215003" grpId="0" animBg="1"/>
      <p:bldP spid="2215004" grpId="0" animBg="1"/>
      <p:bldP spid="2215005" grpId="0" animBg="1"/>
      <p:bldP spid="2215006" grpId="0" animBg="1"/>
      <p:bldP spid="2215007" grpId="0" animBg="1"/>
      <p:bldP spid="22150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DF51DA9-8DBC-4644-BE77-E66ACC0DAB13}" type="slidenum">
              <a:rPr kumimoji="0" lang="en-US">
                <a:latin typeface="Verdana" charset="0"/>
              </a:rPr>
              <a:pPr/>
              <a:t>26</a:t>
            </a:fld>
            <a:endParaRPr kumimoji="0" lang="en-US">
              <a:latin typeface="Verdana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EA : Federated Goals and Alignment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667000" y="914400"/>
            <a:ext cx="3276600" cy="1905000"/>
            <a:chOff x="1680" y="576"/>
            <a:chExt cx="2064" cy="1200"/>
          </a:xfrm>
        </p:grpSpPr>
        <p:sp>
          <p:nvSpPr>
            <p:cNvPr id="46125" name="Rectangle 4"/>
            <p:cNvSpPr>
              <a:spLocks noChangeArrowheads="1"/>
            </p:cNvSpPr>
            <p:nvPr/>
          </p:nvSpPr>
          <p:spPr bwMode="auto">
            <a:xfrm>
              <a:off x="1680" y="576"/>
              <a:ext cx="2064" cy="12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Oval 5"/>
            <p:cNvSpPr>
              <a:spLocks noChangeArrowheads="1"/>
            </p:cNvSpPr>
            <p:nvPr/>
          </p:nvSpPr>
          <p:spPr bwMode="auto">
            <a:xfrm>
              <a:off x="2592" y="624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Oval 6"/>
            <p:cNvSpPr>
              <a:spLocks noChangeArrowheads="1"/>
            </p:cNvSpPr>
            <p:nvPr/>
          </p:nvSpPr>
          <p:spPr bwMode="auto">
            <a:xfrm>
              <a:off x="2544" y="1248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Oval 7"/>
            <p:cNvSpPr>
              <a:spLocks noChangeArrowheads="1"/>
            </p:cNvSpPr>
            <p:nvPr/>
          </p:nvSpPr>
          <p:spPr bwMode="auto">
            <a:xfrm>
              <a:off x="2928" y="1248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8"/>
            <p:cNvSpPr>
              <a:spLocks noChangeArrowheads="1"/>
            </p:cNvSpPr>
            <p:nvPr/>
          </p:nvSpPr>
          <p:spPr bwMode="auto">
            <a:xfrm>
              <a:off x="1776" y="1200"/>
              <a:ext cx="240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Rectangle 9"/>
            <p:cNvSpPr>
              <a:spLocks noChangeArrowheads="1"/>
            </p:cNvSpPr>
            <p:nvPr/>
          </p:nvSpPr>
          <p:spPr bwMode="auto">
            <a:xfrm>
              <a:off x="2304" y="1392"/>
              <a:ext cx="144" cy="19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10"/>
            <p:cNvSpPr>
              <a:spLocks noChangeArrowheads="1"/>
            </p:cNvSpPr>
            <p:nvPr/>
          </p:nvSpPr>
          <p:spPr bwMode="auto">
            <a:xfrm>
              <a:off x="3168" y="1344"/>
              <a:ext cx="384" cy="33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32" name="AutoShape 11"/>
            <p:cNvCxnSpPr>
              <a:cxnSpLocks noChangeShapeType="1"/>
              <a:stCxn id="46129" idx="0"/>
              <a:endCxn id="46126" idx="2"/>
            </p:cNvCxnSpPr>
            <p:nvPr/>
          </p:nvCxnSpPr>
          <p:spPr bwMode="auto">
            <a:xfrm rot="-5400000">
              <a:off x="1980" y="588"/>
              <a:ext cx="528" cy="69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3" name="AutoShape 12"/>
            <p:cNvCxnSpPr>
              <a:cxnSpLocks noChangeShapeType="1"/>
              <a:stCxn id="46126" idx="6"/>
              <a:endCxn id="46131" idx="0"/>
            </p:cNvCxnSpPr>
            <p:nvPr/>
          </p:nvCxnSpPr>
          <p:spPr bwMode="auto">
            <a:xfrm>
              <a:off x="2688" y="672"/>
              <a:ext cx="672" cy="67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34" name="Oval 14"/>
            <p:cNvSpPr>
              <a:spLocks noChangeArrowheads="1"/>
            </p:cNvSpPr>
            <p:nvPr/>
          </p:nvSpPr>
          <p:spPr bwMode="auto">
            <a:xfrm>
              <a:off x="2612" y="960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35" name="AutoShape 15"/>
            <p:cNvCxnSpPr>
              <a:cxnSpLocks noChangeShapeType="1"/>
              <a:stCxn id="46134" idx="0"/>
              <a:endCxn id="46126" idx="4"/>
            </p:cNvCxnSpPr>
            <p:nvPr/>
          </p:nvCxnSpPr>
          <p:spPr bwMode="auto">
            <a:xfrm flipV="1">
              <a:off x="2636" y="720"/>
              <a:ext cx="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6" name="AutoShape 16"/>
            <p:cNvCxnSpPr>
              <a:cxnSpLocks noChangeShapeType="1"/>
              <a:stCxn id="46127" idx="0"/>
              <a:endCxn id="46134" idx="4"/>
            </p:cNvCxnSpPr>
            <p:nvPr/>
          </p:nvCxnSpPr>
          <p:spPr bwMode="auto">
            <a:xfrm flipV="1">
              <a:off x="2592" y="1008"/>
              <a:ext cx="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7" name="AutoShape 17"/>
            <p:cNvCxnSpPr>
              <a:cxnSpLocks noChangeShapeType="1"/>
              <a:stCxn id="46128" idx="1"/>
              <a:endCxn id="46134" idx="5"/>
            </p:cNvCxnSpPr>
            <p:nvPr/>
          </p:nvCxnSpPr>
          <p:spPr bwMode="auto">
            <a:xfrm flipH="1" flipV="1">
              <a:off x="2653" y="1001"/>
              <a:ext cx="289" cy="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38" name="AutoShape 19"/>
            <p:cNvCxnSpPr>
              <a:cxnSpLocks noChangeShapeType="1"/>
              <a:stCxn id="46139" idx="0"/>
              <a:endCxn id="46134" idx="3"/>
            </p:cNvCxnSpPr>
            <p:nvPr/>
          </p:nvCxnSpPr>
          <p:spPr bwMode="auto">
            <a:xfrm flipV="1">
              <a:off x="2208" y="1001"/>
              <a:ext cx="411" cy="2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39" name="Rectangle 20"/>
            <p:cNvSpPr>
              <a:spLocks noChangeArrowheads="1"/>
            </p:cNvSpPr>
            <p:nvPr/>
          </p:nvSpPr>
          <p:spPr bwMode="auto">
            <a:xfrm>
              <a:off x="2160" y="1248"/>
              <a:ext cx="96" cy="48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Rectangle 21"/>
            <p:cNvSpPr>
              <a:spLocks noChangeArrowheads="1"/>
            </p:cNvSpPr>
            <p:nvPr/>
          </p:nvSpPr>
          <p:spPr bwMode="auto">
            <a:xfrm>
              <a:off x="2724" y="1390"/>
              <a:ext cx="144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41" name="AutoShape 22"/>
            <p:cNvCxnSpPr>
              <a:cxnSpLocks noChangeShapeType="1"/>
              <a:stCxn id="46139" idx="1"/>
              <a:endCxn id="46129" idx="3"/>
            </p:cNvCxnSpPr>
            <p:nvPr/>
          </p:nvCxnSpPr>
          <p:spPr bwMode="auto">
            <a:xfrm rot="10800000" flipV="1">
              <a:off x="2016" y="1272"/>
              <a:ext cx="144" cy="12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2" name="AutoShape 23"/>
            <p:cNvCxnSpPr>
              <a:cxnSpLocks noChangeShapeType="1"/>
              <a:stCxn id="46139" idx="3"/>
              <a:endCxn id="46130" idx="1"/>
            </p:cNvCxnSpPr>
            <p:nvPr/>
          </p:nvCxnSpPr>
          <p:spPr bwMode="auto">
            <a:xfrm>
              <a:off x="2256" y="1272"/>
              <a:ext cx="48" cy="21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3" name="AutoShape 24"/>
            <p:cNvCxnSpPr>
              <a:cxnSpLocks noChangeShapeType="1"/>
              <a:stCxn id="46127" idx="2"/>
              <a:endCxn id="46130" idx="3"/>
            </p:cNvCxnSpPr>
            <p:nvPr/>
          </p:nvCxnSpPr>
          <p:spPr bwMode="auto">
            <a:xfrm rot="10800000" flipV="1">
              <a:off x="2448" y="1296"/>
              <a:ext cx="96" cy="19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4" name="AutoShape 25"/>
            <p:cNvCxnSpPr>
              <a:cxnSpLocks noChangeShapeType="1"/>
              <a:stCxn id="46127" idx="6"/>
              <a:endCxn id="46140" idx="1"/>
            </p:cNvCxnSpPr>
            <p:nvPr/>
          </p:nvCxnSpPr>
          <p:spPr bwMode="auto">
            <a:xfrm>
              <a:off x="2640" y="1296"/>
              <a:ext cx="84" cy="21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5" name="AutoShape 26"/>
            <p:cNvCxnSpPr>
              <a:cxnSpLocks noChangeShapeType="1"/>
              <a:stCxn id="46128" idx="2"/>
              <a:endCxn id="46140" idx="3"/>
            </p:cNvCxnSpPr>
            <p:nvPr/>
          </p:nvCxnSpPr>
          <p:spPr bwMode="auto">
            <a:xfrm rot="10800000" flipV="1">
              <a:off x="2868" y="1296"/>
              <a:ext cx="60" cy="21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6" name="AutoShape 27"/>
            <p:cNvCxnSpPr>
              <a:cxnSpLocks noChangeShapeType="1"/>
              <a:stCxn id="46128" idx="6"/>
              <a:endCxn id="46131" idx="1"/>
            </p:cNvCxnSpPr>
            <p:nvPr/>
          </p:nvCxnSpPr>
          <p:spPr bwMode="auto">
            <a:xfrm>
              <a:off x="3024" y="1296"/>
              <a:ext cx="144" cy="21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1066800" y="3657600"/>
            <a:ext cx="3276600" cy="1600200"/>
            <a:chOff x="672" y="2304"/>
            <a:chExt cx="2064" cy="1200"/>
          </a:xfrm>
        </p:grpSpPr>
        <p:sp>
          <p:nvSpPr>
            <p:cNvPr id="46111" name="Rectangle 28"/>
            <p:cNvSpPr>
              <a:spLocks noChangeArrowheads="1"/>
            </p:cNvSpPr>
            <p:nvPr/>
          </p:nvSpPr>
          <p:spPr bwMode="auto">
            <a:xfrm>
              <a:off x="672" y="2304"/>
              <a:ext cx="2064" cy="12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29"/>
            <p:cNvSpPr>
              <a:spLocks noChangeArrowheads="1"/>
            </p:cNvSpPr>
            <p:nvPr/>
          </p:nvSpPr>
          <p:spPr bwMode="auto">
            <a:xfrm>
              <a:off x="1584" y="2352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0"/>
            <p:cNvSpPr>
              <a:spLocks noChangeArrowheads="1"/>
            </p:cNvSpPr>
            <p:nvPr/>
          </p:nvSpPr>
          <p:spPr bwMode="auto">
            <a:xfrm>
              <a:off x="1536" y="2976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1"/>
            <p:cNvSpPr>
              <a:spLocks noChangeArrowheads="1"/>
            </p:cNvSpPr>
            <p:nvPr/>
          </p:nvSpPr>
          <p:spPr bwMode="auto">
            <a:xfrm>
              <a:off x="1920" y="2976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33"/>
            <p:cNvSpPr>
              <a:spLocks noChangeArrowheads="1"/>
            </p:cNvSpPr>
            <p:nvPr/>
          </p:nvSpPr>
          <p:spPr bwMode="auto">
            <a:xfrm>
              <a:off x="816" y="2832"/>
              <a:ext cx="144" cy="19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16" name="AutoShape 35"/>
            <p:cNvCxnSpPr>
              <a:cxnSpLocks noChangeShapeType="1"/>
              <a:stCxn id="46115" idx="0"/>
              <a:endCxn id="46112" idx="2"/>
            </p:cNvCxnSpPr>
            <p:nvPr/>
          </p:nvCxnSpPr>
          <p:spPr bwMode="auto">
            <a:xfrm rot="-5400000">
              <a:off x="1020" y="2268"/>
              <a:ext cx="432" cy="69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17" name="AutoShape 36"/>
            <p:cNvCxnSpPr>
              <a:cxnSpLocks noChangeShapeType="1"/>
              <a:stCxn id="46112" idx="6"/>
              <a:endCxn id="46124" idx="0"/>
            </p:cNvCxnSpPr>
            <p:nvPr/>
          </p:nvCxnSpPr>
          <p:spPr bwMode="auto">
            <a:xfrm>
              <a:off x="1680" y="2400"/>
              <a:ext cx="648" cy="43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18" name="Oval 37"/>
            <p:cNvSpPr>
              <a:spLocks noChangeArrowheads="1"/>
            </p:cNvSpPr>
            <p:nvPr/>
          </p:nvSpPr>
          <p:spPr bwMode="auto">
            <a:xfrm>
              <a:off x="1604" y="2688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19" name="AutoShape 38"/>
            <p:cNvCxnSpPr>
              <a:cxnSpLocks noChangeShapeType="1"/>
              <a:stCxn id="46118" idx="0"/>
              <a:endCxn id="46112" idx="4"/>
            </p:cNvCxnSpPr>
            <p:nvPr/>
          </p:nvCxnSpPr>
          <p:spPr bwMode="auto">
            <a:xfrm flipV="1">
              <a:off x="1628" y="2448"/>
              <a:ext cx="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0" name="AutoShape 39"/>
            <p:cNvCxnSpPr>
              <a:cxnSpLocks noChangeShapeType="1"/>
              <a:stCxn id="46113" idx="0"/>
              <a:endCxn id="46118" idx="4"/>
            </p:cNvCxnSpPr>
            <p:nvPr/>
          </p:nvCxnSpPr>
          <p:spPr bwMode="auto">
            <a:xfrm flipV="1">
              <a:off x="1584" y="2736"/>
              <a:ext cx="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1" name="AutoShape 40"/>
            <p:cNvCxnSpPr>
              <a:cxnSpLocks noChangeShapeType="1"/>
              <a:stCxn id="46114" idx="1"/>
              <a:endCxn id="46118" idx="5"/>
            </p:cNvCxnSpPr>
            <p:nvPr/>
          </p:nvCxnSpPr>
          <p:spPr bwMode="auto">
            <a:xfrm flipH="1" flipV="1">
              <a:off x="1645" y="2729"/>
              <a:ext cx="289" cy="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22" name="AutoShape 41"/>
            <p:cNvCxnSpPr>
              <a:cxnSpLocks noChangeShapeType="1"/>
              <a:stCxn id="46123" idx="0"/>
              <a:endCxn id="46118" idx="3"/>
            </p:cNvCxnSpPr>
            <p:nvPr/>
          </p:nvCxnSpPr>
          <p:spPr bwMode="auto">
            <a:xfrm flipV="1">
              <a:off x="1200" y="2729"/>
              <a:ext cx="411" cy="2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23" name="Rectangle 42"/>
            <p:cNvSpPr>
              <a:spLocks noChangeArrowheads="1"/>
            </p:cNvSpPr>
            <p:nvPr/>
          </p:nvSpPr>
          <p:spPr bwMode="auto">
            <a:xfrm>
              <a:off x="1152" y="2976"/>
              <a:ext cx="96" cy="48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Rectangle 43"/>
            <p:cNvSpPr>
              <a:spLocks noChangeArrowheads="1"/>
            </p:cNvSpPr>
            <p:nvPr/>
          </p:nvSpPr>
          <p:spPr bwMode="auto">
            <a:xfrm>
              <a:off x="2256" y="2832"/>
              <a:ext cx="144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16008" name="AutoShape 72"/>
          <p:cNvCxnSpPr>
            <a:cxnSpLocks noChangeShapeType="1"/>
            <a:stCxn id="46112" idx="0"/>
            <a:endCxn id="46127" idx="4"/>
          </p:cNvCxnSpPr>
          <p:nvPr/>
        </p:nvCxnSpPr>
        <p:spPr bwMode="auto">
          <a:xfrm rot="-5400000">
            <a:off x="2559050" y="2165350"/>
            <a:ext cx="1587500" cy="1524000"/>
          </a:xfrm>
          <a:prstGeom prst="bentConnector3">
            <a:avLst>
              <a:gd name="adj1" fmla="val 37556"/>
            </a:avLst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029200" y="3657600"/>
            <a:ext cx="3276600" cy="1676400"/>
            <a:chOff x="3168" y="2304"/>
            <a:chExt cx="2064" cy="1200"/>
          </a:xfrm>
        </p:grpSpPr>
        <p:sp>
          <p:nvSpPr>
            <p:cNvPr id="46097" name="Rectangle 50"/>
            <p:cNvSpPr>
              <a:spLocks noChangeArrowheads="1"/>
            </p:cNvSpPr>
            <p:nvPr/>
          </p:nvSpPr>
          <p:spPr bwMode="auto">
            <a:xfrm>
              <a:off x="3168" y="2304"/>
              <a:ext cx="2064" cy="12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51"/>
            <p:cNvSpPr>
              <a:spLocks noChangeArrowheads="1"/>
            </p:cNvSpPr>
            <p:nvPr/>
          </p:nvSpPr>
          <p:spPr bwMode="auto">
            <a:xfrm>
              <a:off x="4080" y="2352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52"/>
            <p:cNvSpPr>
              <a:spLocks noChangeArrowheads="1"/>
            </p:cNvSpPr>
            <p:nvPr/>
          </p:nvSpPr>
          <p:spPr bwMode="auto">
            <a:xfrm>
              <a:off x="4032" y="2976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53"/>
            <p:cNvSpPr>
              <a:spLocks noChangeArrowheads="1"/>
            </p:cNvSpPr>
            <p:nvPr/>
          </p:nvSpPr>
          <p:spPr bwMode="auto">
            <a:xfrm>
              <a:off x="4416" y="2976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01" name="AutoShape 57"/>
            <p:cNvCxnSpPr>
              <a:cxnSpLocks noChangeShapeType="1"/>
              <a:stCxn id="46109" idx="0"/>
              <a:endCxn id="46098" idx="2"/>
            </p:cNvCxnSpPr>
            <p:nvPr/>
          </p:nvCxnSpPr>
          <p:spPr bwMode="auto">
            <a:xfrm rot="-5400000">
              <a:off x="3468" y="2316"/>
              <a:ext cx="528" cy="69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2" name="AutoShape 58"/>
            <p:cNvCxnSpPr>
              <a:cxnSpLocks noChangeShapeType="1"/>
              <a:stCxn id="46098" idx="6"/>
              <a:endCxn id="46110" idx="0"/>
            </p:cNvCxnSpPr>
            <p:nvPr/>
          </p:nvCxnSpPr>
          <p:spPr bwMode="auto">
            <a:xfrm>
              <a:off x="4176" y="2400"/>
              <a:ext cx="720" cy="52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3" name="Oval 59"/>
            <p:cNvSpPr>
              <a:spLocks noChangeArrowheads="1"/>
            </p:cNvSpPr>
            <p:nvPr/>
          </p:nvSpPr>
          <p:spPr bwMode="auto">
            <a:xfrm>
              <a:off x="4100" y="2688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6104" name="AutoShape 60"/>
            <p:cNvCxnSpPr>
              <a:cxnSpLocks noChangeShapeType="1"/>
              <a:stCxn id="46103" idx="0"/>
              <a:endCxn id="46098" idx="4"/>
            </p:cNvCxnSpPr>
            <p:nvPr/>
          </p:nvCxnSpPr>
          <p:spPr bwMode="auto">
            <a:xfrm flipV="1">
              <a:off x="4124" y="2448"/>
              <a:ext cx="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5" name="AutoShape 61"/>
            <p:cNvCxnSpPr>
              <a:cxnSpLocks noChangeShapeType="1"/>
              <a:stCxn id="46099" idx="0"/>
              <a:endCxn id="46103" idx="4"/>
            </p:cNvCxnSpPr>
            <p:nvPr/>
          </p:nvCxnSpPr>
          <p:spPr bwMode="auto">
            <a:xfrm flipV="1">
              <a:off x="4080" y="2736"/>
              <a:ext cx="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6" name="AutoShape 62"/>
            <p:cNvCxnSpPr>
              <a:cxnSpLocks noChangeShapeType="1"/>
              <a:stCxn id="46100" idx="1"/>
              <a:endCxn id="46103" idx="5"/>
            </p:cNvCxnSpPr>
            <p:nvPr/>
          </p:nvCxnSpPr>
          <p:spPr bwMode="auto">
            <a:xfrm flipH="1" flipV="1">
              <a:off x="4141" y="2729"/>
              <a:ext cx="289" cy="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07" name="AutoShape 63"/>
            <p:cNvCxnSpPr>
              <a:cxnSpLocks noChangeShapeType="1"/>
              <a:stCxn id="46108" idx="0"/>
              <a:endCxn id="46103" idx="3"/>
            </p:cNvCxnSpPr>
            <p:nvPr/>
          </p:nvCxnSpPr>
          <p:spPr bwMode="auto">
            <a:xfrm flipV="1">
              <a:off x="3696" y="2729"/>
              <a:ext cx="411" cy="2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108" name="Rectangle 64"/>
            <p:cNvSpPr>
              <a:spLocks noChangeArrowheads="1"/>
            </p:cNvSpPr>
            <p:nvPr/>
          </p:nvSpPr>
          <p:spPr bwMode="auto">
            <a:xfrm>
              <a:off x="3648" y="2976"/>
              <a:ext cx="96" cy="48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Rectangle 74"/>
            <p:cNvSpPr>
              <a:spLocks noChangeArrowheads="1"/>
            </p:cNvSpPr>
            <p:nvPr/>
          </p:nvSpPr>
          <p:spPr bwMode="auto">
            <a:xfrm>
              <a:off x="3312" y="2928"/>
              <a:ext cx="144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Rectangle 75"/>
            <p:cNvSpPr>
              <a:spLocks noChangeArrowheads="1"/>
            </p:cNvSpPr>
            <p:nvPr/>
          </p:nvSpPr>
          <p:spPr bwMode="auto">
            <a:xfrm>
              <a:off x="4704" y="2928"/>
              <a:ext cx="384" cy="33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216012" name="AutoShape 76"/>
          <p:cNvCxnSpPr>
            <a:cxnSpLocks noChangeShapeType="1"/>
            <a:stCxn id="46114" idx="4"/>
            <a:endCxn id="46108" idx="2"/>
          </p:cNvCxnSpPr>
          <p:nvPr/>
        </p:nvCxnSpPr>
        <p:spPr bwMode="auto">
          <a:xfrm rot="5400000" flipH="1" flipV="1">
            <a:off x="4487068" y="3301207"/>
            <a:ext cx="17463" cy="2743200"/>
          </a:xfrm>
          <a:prstGeom prst="bentConnector3">
            <a:avLst>
              <a:gd name="adj1" fmla="val -1300000"/>
            </a:avLst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8" name="Rectangle 80"/>
          <p:cNvSpPr>
            <a:spLocks noGrp="1" noChangeArrowheads="1"/>
          </p:cNvSpPr>
          <p:nvPr>
            <p:ph type="body" idx="1"/>
          </p:nvPr>
        </p:nvSpPr>
        <p:spPr>
          <a:xfrm>
            <a:off x="152400" y="5562600"/>
            <a:ext cx="88392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Goals align between parent and child initiative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Domains align between parent and child initiative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One initiative</a:t>
            </a:r>
            <a:r>
              <a:rPr lang="ja-JP" altLang="en-US" sz="1600">
                <a:latin typeface="Verdan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1600">
                <a:latin typeface="Verdana" charset="0"/>
                <a:ea typeface="ＭＳ Ｐゴシック" charset="0"/>
                <a:cs typeface="ＭＳ Ｐゴシック" charset="0"/>
              </a:rPr>
              <a:t>s Assumption may be other initiative</a:t>
            </a:r>
            <a:r>
              <a:rPr lang="ja-JP" altLang="en-US" sz="1600">
                <a:latin typeface="Verdan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1600">
                <a:latin typeface="Verdana" charset="0"/>
                <a:ea typeface="ＭＳ Ｐゴシック" charset="0"/>
                <a:cs typeface="ＭＳ Ｐゴシック" charset="0"/>
              </a:rPr>
              <a:t>s Goal</a:t>
            </a:r>
            <a:endParaRPr lang="en-US" sz="1600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216009" name="AutoShape 73"/>
          <p:cNvCxnSpPr>
            <a:cxnSpLocks noChangeShapeType="1"/>
            <a:stCxn id="46128" idx="4"/>
            <a:endCxn id="46098" idx="0"/>
          </p:cNvCxnSpPr>
          <p:nvPr/>
        </p:nvCxnSpPr>
        <p:spPr bwMode="auto">
          <a:xfrm rot="16200000" flipH="1">
            <a:off x="4843462" y="2014538"/>
            <a:ext cx="1590675" cy="1828800"/>
          </a:xfrm>
          <a:prstGeom prst="bentConnector3">
            <a:avLst>
              <a:gd name="adj1" fmla="val 61532"/>
            </a:avLst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352550" y="990600"/>
            <a:ext cx="5702300" cy="1211263"/>
            <a:chOff x="1352550" y="990600"/>
            <a:chExt cx="5702300" cy="1211263"/>
          </a:xfrm>
        </p:grpSpPr>
        <p:sp>
          <p:nvSpPr>
            <p:cNvPr id="46091" name="Text Box 81"/>
            <p:cNvSpPr txBox="1">
              <a:spLocks noChangeArrowheads="1"/>
            </p:cNvSpPr>
            <p:nvPr/>
          </p:nvSpPr>
          <p:spPr bwMode="auto">
            <a:xfrm>
              <a:off x="1352550" y="1897063"/>
              <a:ext cx="7651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domain</a:t>
              </a:r>
            </a:p>
          </p:txBody>
        </p:sp>
        <p:sp>
          <p:nvSpPr>
            <p:cNvPr id="46092" name="Text Box 82"/>
            <p:cNvSpPr txBox="1">
              <a:spLocks noChangeArrowheads="1"/>
            </p:cNvSpPr>
            <p:nvPr/>
          </p:nvSpPr>
          <p:spPr bwMode="auto">
            <a:xfrm>
              <a:off x="6535738" y="990600"/>
              <a:ext cx="5191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goal</a:t>
              </a:r>
            </a:p>
          </p:txBody>
        </p:sp>
        <p:sp>
          <p:nvSpPr>
            <p:cNvPr id="46093" name="Text Box 83"/>
            <p:cNvSpPr txBox="1">
              <a:spLocks noChangeArrowheads="1"/>
            </p:cNvSpPr>
            <p:nvPr/>
          </p:nvSpPr>
          <p:spPr bwMode="auto">
            <a:xfrm>
              <a:off x="1448498" y="1143000"/>
              <a:ext cx="4796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tx2"/>
                  </a:solidFill>
                </a:rPr>
                <a:t>fact</a:t>
              </a:r>
            </a:p>
          </p:txBody>
        </p:sp>
        <p:sp>
          <p:nvSpPr>
            <p:cNvPr id="46094" name="Line 85"/>
            <p:cNvSpPr>
              <a:spLocks noChangeShapeType="1"/>
            </p:cNvSpPr>
            <p:nvPr/>
          </p:nvSpPr>
          <p:spPr bwMode="auto">
            <a:xfrm>
              <a:off x="2057400" y="2057400"/>
              <a:ext cx="762000" cy="7620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86"/>
            <p:cNvSpPr>
              <a:spLocks noChangeShapeType="1"/>
            </p:cNvSpPr>
            <p:nvPr/>
          </p:nvSpPr>
          <p:spPr bwMode="auto">
            <a:xfrm>
              <a:off x="4267200" y="1066800"/>
              <a:ext cx="2286000" cy="7620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87"/>
            <p:cNvSpPr>
              <a:spLocks noChangeShapeType="1"/>
            </p:cNvSpPr>
            <p:nvPr/>
          </p:nvSpPr>
          <p:spPr bwMode="auto">
            <a:xfrm>
              <a:off x="1905000" y="1295400"/>
              <a:ext cx="1524000" cy="609600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1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1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1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476073-E70E-D948-9AC8-F989D50DD25E}" type="slidenum">
              <a:rPr kumimoji="0" lang="en-US">
                <a:latin typeface="Verdana" charset="0"/>
              </a:rPr>
              <a:pPr/>
              <a:t>27</a:t>
            </a:fld>
            <a:endParaRPr kumimoji="0" lang="en-US">
              <a:latin typeface="Verdana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Goal Models precisely locate Risks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581400"/>
            <a:ext cx="8839200" cy="2667000"/>
          </a:xfrm>
        </p:spPr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Risk 1: Parent goal wrong</a:t>
            </a:r>
          </a:p>
          <a:p>
            <a:pPr lvl="1"/>
            <a:r>
              <a:rPr lang="en-US">
                <a:latin typeface="Verdana" charset="0"/>
                <a:ea typeface="ＭＳ Ｐゴシック" charset="0"/>
              </a:rPr>
              <a:t>What the goal formally states is not what is actually desired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Risk 2: Assumptions or analysis of Domain Properties wrong</a:t>
            </a:r>
          </a:p>
          <a:p>
            <a:pPr lvl="1"/>
            <a:r>
              <a:rPr lang="en-US">
                <a:latin typeface="Verdana" charset="0"/>
                <a:ea typeface="ＭＳ Ｐゴシック" charset="0"/>
              </a:rPr>
              <a:t>The actual domain properties do not match the assumption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Risk 3: Logic wrong</a:t>
            </a:r>
          </a:p>
          <a:p>
            <a:pPr lvl="1"/>
            <a:r>
              <a:rPr lang="en-US">
                <a:latin typeface="Verdana" charset="0"/>
                <a:ea typeface="ＭＳ Ｐゴシック" charset="0"/>
              </a:rPr>
              <a:t>The combination of domain properties and sub-goals does not meet parent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Risk 4: Sub-goals are not a good problem decomposition</a:t>
            </a:r>
          </a:p>
          <a:p>
            <a:pPr lvl="1"/>
            <a:r>
              <a:rPr lang="en-US">
                <a:latin typeface="Verdana" charset="0"/>
                <a:ea typeface="ＭＳ Ｐゴシック" charset="0"/>
              </a:rPr>
              <a:t>Combining the solutions to sub-problems will make a tangled mess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914400"/>
            <a:ext cx="3276600" cy="1905000"/>
            <a:chOff x="1680" y="576"/>
            <a:chExt cx="2064" cy="1200"/>
          </a:xfrm>
        </p:grpSpPr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1680" y="576"/>
              <a:ext cx="2064" cy="12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2592" y="624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Oval 7"/>
            <p:cNvSpPr>
              <a:spLocks noChangeArrowheads="1"/>
            </p:cNvSpPr>
            <p:nvPr/>
          </p:nvSpPr>
          <p:spPr bwMode="auto">
            <a:xfrm>
              <a:off x="2544" y="1248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2" name="Oval 8"/>
            <p:cNvSpPr>
              <a:spLocks noChangeArrowheads="1"/>
            </p:cNvSpPr>
            <p:nvPr/>
          </p:nvSpPr>
          <p:spPr bwMode="auto">
            <a:xfrm>
              <a:off x="2928" y="1248"/>
              <a:ext cx="96" cy="96"/>
            </a:xfrm>
            <a:prstGeom prst="ellipse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776" y="1200"/>
              <a:ext cx="240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2304" y="1392"/>
              <a:ext cx="144" cy="192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3168" y="1344"/>
              <a:ext cx="384" cy="33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116" name="AutoShape 12"/>
            <p:cNvCxnSpPr>
              <a:cxnSpLocks noChangeShapeType="1"/>
              <a:stCxn id="47113" idx="0"/>
              <a:endCxn id="47110" idx="2"/>
            </p:cNvCxnSpPr>
            <p:nvPr/>
          </p:nvCxnSpPr>
          <p:spPr bwMode="auto">
            <a:xfrm rot="-5400000">
              <a:off x="1980" y="588"/>
              <a:ext cx="528" cy="69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17" name="AutoShape 13"/>
            <p:cNvCxnSpPr>
              <a:cxnSpLocks noChangeShapeType="1"/>
              <a:stCxn id="47110" idx="6"/>
              <a:endCxn id="47115" idx="0"/>
            </p:cNvCxnSpPr>
            <p:nvPr/>
          </p:nvCxnSpPr>
          <p:spPr bwMode="auto">
            <a:xfrm>
              <a:off x="2688" y="672"/>
              <a:ext cx="672" cy="672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2612" y="960"/>
              <a:ext cx="48" cy="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119" name="AutoShape 15"/>
            <p:cNvCxnSpPr>
              <a:cxnSpLocks noChangeShapeType="1"/>
              <a:stCxn id="47118" idx="0"/>
              <a:endCxn id="47110" idx="4"/>
            </p:cNvCxnSpPr>
            <p:nvPr/>
          </p:nvCxnSpPr>
          <p:spPr bwMode="auto">
            <a:xfrm flipV="1">
              <a:off x="2636" y="720"/>
              <a:ext cx="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0" name="AutoShape 16"/>
            <p:cNvCxnSpPr>
              <a:cxnSpLocks noChangeShapeType="1"/>
              <a:stCxn id="47111" idx="0"/>
              <a:endCxn id="47118" idx="4"/>
            </p:cNvCxnSpPr>
            <p:nvPr/>
          </p:nvCxnSpPr>
          <p:spPr bwMode="auto">
            <a:xfrm flipV="1">
              <a:off x="2592" y="1008"/>
              <a:ext cx="44" cy="24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1" name="AutoShape 17"/>
            <p:cNvCxnSpPr>
              <a:cxnSpLocks noChangeShapeType="1"/>
              <a:stCxn id="47112" idx="1"/>
              <a:endCxn id="47118" idx="5"/>
            </p:cNvCxnSpPr>
            <p:nvPr/>
          </p:nvCxnSpPr>
          <p:spPr bwMode="auto">
            <a:xfrm flipH="1" flipV="1">
              <a:off x="2653" y="1001"/>
              <a:ext cx="289" cy="2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2" name="AutoShape 18"/>
            <p:cNvCxnSpPr>
              <a:cxnSpLocks noChangeShapeType="1"/>
              <a:stCxn id="47123" idx="0"/>
              <a:endCxn id="47118" idx="3"/>
            </p:cNvCxnSpPr>
            <p:nvPr/>
          </p:nvCxnSpPr>
          <p:spPr bwMode="auto">
            <a:xfrm flipV="1">
              <a:off x="2208" y="1001"/>
              <a:ext cx="411" cy="24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2160" y="1248"/>
              <a:ext cx="96" cy="48"/>
            </a:xfrm>
            <a:prstGeom prst="rect">
              <a:avLst/>
            </a:prstGeom>
            <a:solidFill>
              <a:srgbClr val="CC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2724" y="1390"/>
              <a:ext cx="144" cy="24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125" name="AutoShape 21"/>
            <p:cNvCxnSpPr>
              <a:cxnSpLocks noChangeShapeType="1"/>
              <a:stCxn id="47123" idx="1"/>
              <a:endCxn id="47113" idx="3"/>
            </p:cNvCxnSpPr>
            <p:nvPr/>
          </p:nvCxnSpPr>
          <p:spPr bwMode="auto">
            <a:xfrm rot="10800000" flipV="1">
              <a:off x="2016" y="1272"/>
              <a:ext cx="144" cy="12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6" name="AutoShape 22"/>
            <p:cNvCxnSpPr>
              <a:cxnSpLocks noChangeShapeType="1"/>
              <a:stCxn id="47123" idx="3"/>
              <a:endCxn id="47114" idx="1"/>
            </p:cNvCxnSpPr>
            <p:nvPr/>
          </p:nvCxnSpPr>
          <p:spPr bwMode="auto">
            <a:xfrm>
              <a:off x="2256" y="1272"/>
              <a:ext cx="48" cy="21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7" name="AutoShape 23"/>
            <p:cNvCxnSpPr>
              <a:cxnSpLocks noChangeShapeType="1"/>
              <a:stCxn id="47111" idx="2"/>
              <a:endCxn id="47114" idx="3"/>
            </p:cNvCxnSpPr>
            <p:nvPr/>
          </p:nvCxnSpPr>
          <p:spPr bwMode="auto">
            <a:xfrm rot="10800000" flipV="1">
              <a:off x="2448" y="1296"/>
              <a:ext cx="96" cy="19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8" name="AutoShape 24"/>
            <p:cNvCxnSpPr>
              <a:cxnSpLocks noChangeShapeType="1"/>
              <a:stCxn id="47111" idx="6"/>
              <a:endCxn id="47124" idx="1"/>
            </p:cNvCxnSpPr>
            <p:nvPr/>
          </p:nvCxnSpPr>
          <p:spPr bwMode="auto">
            <a:xfrm>
              <a:off x="2640" y="1296"/>
              <a:ext cx="84" cy="21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9" name="AutoShape 25"/>
            <p:cNvCxnSpPr>
              <a:cxnSpLocks noChangeShapeType="1"/>
              <a:stCxn id="47112" idx="2"/>
              <a:endCxn id="47124" idx="3"/>
            </p:cNvCxnSpPr>
            <p:nvPr/>
          </p:nvCxnSpPr>
          <p:spPr bwMode="auto">
            <a:xfrm rot="10800000" flipV="1">
              <a:off x="2868" y="1296"/>
              <a:ext cx="60" cy="21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0" name="AutoShape 26"/>
            <p:cNvCxnSpPr>
              <a:cxnSpLocks noChangeShapeType="1"/>
              <a:stCxn id="47112" idx="6"/>
              <a:endCxn id="47115" idx="1"/>
            </p:cNvCxnSpPr>
            <p:nvPr/>
          </p:nvCxnSpPr>
          <p:spPr bwMode="auto">
            <a:xfrm>
              <a:off x="3024" y="1296"/>
              <a:ext cx="144" cy="21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28C9AC-3E0C-8A43-BE49-853CFBA52E57}" type="slidenum">
              <a:rPr kumimoji="0" lang="en-US">
                <a:latin typeface="Verdana" charset="0"/>
              </a:rPr>
              <a:pPr/>
              <a:t>28</a:t>
            </a:fld>
            <a:endParaRPr kumimoji="0" lang="en-US">
              <a:latin typeface="Verdana" charset="0"/>
            </a:endParaRPr>
          </a:p>
        </p:txBody>
      </p:sp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is MAp?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Formal Architecture Framework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Goal Modeling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Viewpoints and Concerns – Black Box, White Box, Technical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Architecture Style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Process Pragmatics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Iterative and Incremental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Multiple Project "Routes" through MAp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Flexible Models and Domains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Effective BPMN in MAp Business Architecture</a:t>
            </a:r>
          </a:p>
        </p:txBody>
      </p:sp>
      <p:sp>
        <p:nvSpPr>
          <p:cNvPr id="48132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143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do Process Models enable?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Who does what?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Who uses what?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Who communicates with whom?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information flows where?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Where are bottlenecks or pain points?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CE01D1-81E1-D245-BD2E-C5C216E0CE04}" type="slidenum">
              <a:rPr kumimoji="0" lang="en-US">
                <a:latin typeface="Verdana" charset="0"/>
              </a:rPr>
              <a:pPr/>
              <a:t>29</a:t>
            </a:fld>
            <a:endParaRPr kumimoji="0" lang="en-US">
              <a:latin typeface="Verdan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7EF914-7BD9-A746-B952-64078CD2BA0C}" type="slidenum">
              <a:rPr kumimoji="0" lang="en-US">
                <a:latin typeface="Verdana" charset="0"/>
              </a:rPr>
              <a:pPr/>
              <a:t>3</a:t>
            </a:fld>
            <a:endParaRPr kumimoji="0" lang="en-US">
              <a:latin typeface="Verdana" charset="0"/>
            </a:endParaRPr>
          </a:p>
        </p:txBody>
      </p:sp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is MAp?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Formal Architecture Framework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Goal Modeling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Viewpoints and Concerns – Black Box, White Box, Technical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Architecture Style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Process Pragmatics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Iterative and Incremental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Multiple Project "Routes" through MAp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Flexible Models and Domains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Effective BPMN in Business Architecture</a:t>
            </a:r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143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do Goal Models enable?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Better communication of rationale for process and process change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Better process design to meet goals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More complete process management, including analysis and monitoring</a:t>
            </a:r>
          </a:p>
          <a:p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D22192-22F4-4249-8C01-61E32B416CB9}" type="slidenum">
              <a:rPr kumimoji="0" lang="en-US">
                <a:latin typeface="Verdana" charset="0"/>
              </a:rPr>
              <a:pPr/>
              <a:t>30</a:t>
            </a:fld>
            <a:endParaRPr kumimoji="0" lang="en-US">
              <a:latin typeface="Verdana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200"/>
            <a:ext cx="9144000" cy="644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Using BPMN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Be clear about intent – execution quite different from communication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Use a subset of notation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Complement with goals and information</a:t>
            </a:r>
          </a:p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Include summary role / organization view with interfaces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4B50997-500C-B946-9210-2BFDDD26B31C}" type="slidenum">
              <a:rPr kumimoji="0" lang="en-US">
                <a:latin typeface="Verdana" charset="0"/>
              </a:rPr>
              <a:pPr/>
              <a:t>32</a:t>
            </a:fld>
            <a:endParaRPr kumimoji="0" lang="en-US">
              <a:latin typeface="Verdana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Simple vs. Easy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Stages of use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CA6486-409C-E14C-8837-5D43F716C324}" type="slidenum">
              <a:rPr kumimoji="0" lang="en-US">
                <a:latin typeface="Verdana" charset="0"/>
              </a:rPr>
              <a:pPr/>
              <a:t>33</a:t>
            </a:fld>
            <a:endParaRPr kumimoji="0" lang="en-US">
              <a:latin typeface="Verdana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073497-F8D7-1540-9143-E2E3B46590F2}" type="slidenum">
              <a:rPr kumimoji="0" lang="en-US">
                <a:latin typeface="Verdana" charset="0"/>
              </a:rPr>
              <a:pPr/>
              <a:t>4</a:t>
            </a:fld>
            <a:endParaRPr kumimoji="0" lang="en-US">
              <a:latin typeface="Verdana" charset="0"/>
            </a:endParaRPr>
          </a:p>
        </p:txBody>
      </p:sp>
      <p:cxnSp>
        <p:nvCxnSpPr>
          <p:cNvPr id="2144258" name="AutoShape 2"/>
          <p:cNvCxnSpPr>
            <a:cxnSpLocks noChangeShapeType="1"/>
            <a:stCxn id="2144324" idx="6"/>
            <a:endCxn id="19488" idx="0"/>
          </p:cNvCxnSpPr>
          <p:nvPr/>
        </p:nvCxnSpPr>
        <p:spPr bwMode="auto">
          <a:xfrm>
            <a:off x="4114800" y="1828800"/>
            <a:ext cx="1447800" cy="1108075"/>
          </a:xfrm>
          <a:prstGeom prst="curved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68500" y="3009900"/>
            <a:ext cx="3922713" cy="2338388"/>
            <a:chOff x="1240" y="1678"/>
            <a:chExt cx="2471" cy="1473"/>
          </a:xfrm>
        </p:grpSpPr>
        <p:grpSp>
          <p:nvGrpSpPr>
            <p:cNvPr id="19513" name="Group 4"/>
            <p:cNvGrpSpPr>
              <a:grpSpLocks/>
            </p:cNvGrpSpPr>
            <p:nvPr/>
          </p:nvGrpSpPr>
          <p:grpSpPr bwMode="auto">
            <a:xfrm>
              <a:off x="1240" y="1678"/>
              <a:ext cx="2471" cy="1473"/>
              <a:chOff x="1240" y="2012"/>
              <a:chExt cx="2471" cy="1473"/>
            </a:xfrm>
          </p:grpSpPr>
          <p:grpSp>
            <p:nvGrpSpPr>
              <p:cNvPr id="19517" name="Group 5"/>
              <p:cNvGrpSpPr>
                <a:grpSpLocks/>
              </p:cNvGrpSpPr>
              <p:nvPr/>
            </p:nvGrpSpPr>
            <p:grpSpPr bwMode="auto">
              <a:xfrm>
                <a:off x="1495" y="2012"/>
                <a:ext cx="1643" cy="1473"/>
                <a:chOff x="1723" y="1390"/>
                <a:chExt cx="2208" cy="1922"/>
              </a:xfrm>
            </p:grpSpPr>
            <p:sp>
              <p:nvSpPr>
                <p:cNvPr id="19522" name="AutoShape 6"/>
                <p:cNvSpPr>
                  <a:spLocks noChangeArrowheads="1"/>
                </p:cNvSpPr>
                <p:nvPr/>
              </p:nvSpPr>
              <p:spPr bwMode="auto">
                <a:xfrm>
                  <a:off x="1723" y="2008"/>
                  <a:ext cx="2208" cy="1304"/>
                </a:xfrm>
                <a:prstGeom prst="cube">
                  <a:avLst>
                    <a:gd name="adj" fmla="val 25000"/>
                  </a:avLst>
                </a:prstGeom>
                <a:solidFill>
                  <a:srgbClr val="FF3300">
                    <a:alpha val="50195"/>
                  </a:srgbClr>
                </a:solidFill>
                <a:ln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523" name="Group 7"/>
                <p:cNvGrpSpPr>
                  <a:grpSpLocks/>
                </p:cNvGrpSpPr>
                <p:nvPr/>
              </p:nvGrpSpPr>
              <p:grpSpPr bwMode="auto">
                <a:xfrm rot="5400000">
                  <a:off x="2519" y="1636"/>
                  <a:ext cx="629" cy="138"/>
                  <a:chOff x="1775" y="2399"/>
                  <a:chExt cx="879" cy="145"/>
                </a:xfrm>
              </p:grpSpPr>
              <p:sp>
                <p:nvSpPr>
                  <p:cNvPr id="19524" name="AutoShape 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1775" y="2399"/>
                    <a:ext cx="145" cy="145"/>
                  </a:xfrm>
                  <a:prstGeom prst="triangle">
                    <a:avLst>
                      <a:gd name="adj" fmla="val 55171"/>
                    </a:avLst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525" name="Line 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287" y="2102"/>
                    <a:ext cx="0" cy="73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518" name="Line 10"/>
              <p:cNvSpPr>
                <a:spLocks noChangeShapeType="1"/>
              </p:cNvSpPr>
              <p:nvPr/>
            </p:nvSpPr>
            <p:spPr bwMode="auto">
              <a:xfrm flipH="1" flipV="1">
                <a:off x="1240" y="2730"/>
                <a:ext cx="540" cy="1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9" name="Oval 11"/>
              <p:cNvSpPr>
                <a:spLocks noChangeArrowheads="1"/>
              </p:cNvSpPr>
              <p:nvPr/>
            </p:nvSpPr>
            <p:spPr bwMode="auto">
              <a:xfrm>
                <a:off x="1347" y="2730"/>
                <a:ext cx="156" cy="69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0" name="Line 12"/>
              <p:cNvSpPr>
                <a:spLocks noChangeShapeType="1"/>
              </p:cNvSpPr>
              <p:nvPr/>
            </p:nvSpPr>
            <p:spPr bwMode="auto">
              <a:xfrm flipV="1">
                <a:off x="2852" y="2636"/>
                <a:ext cx="859" cy="1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1" name="Oval 13"/>
              <p:cNvSpPr>
                <a:spLocks noChangeArrowheads="1"/>
              </p:cNvSpPr>
              <p:nvPr/>
            </p:nvSpPr>
            <p:spPr bwMode="auto">
              <a:xfrm>
                <a:off x="3278" y="2680"/>
                <a:ext cx="156" cy="68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514" name="Group 14"/>
            <p:cNvGrpSpPr>
              <a:grpSpLocks/>
            </p:cNvGrpSpPr>
            <p:nvPr/>
          </p:nvGrpSpPr>
          <p:grpSpPr bwMode="auto">
            <a:xfrm>
              <a:off x="2824" y="2577"/>
              <a:ext cx="776" cy="351"/>
              <a:chOff x="2824" y="2577"/>
              <a:chExt cx="776" cy="351"/>
            </a:xfrm>
          </p:grpSpPr>
          <p:sp>
            <p:nvSpPr>
              <p:cNvPr id="19515" name="Line 15"/>
              <p:cNvSpPr>
                <a:spLocks noChangeShapeType="1"/>
              </p:cNvSpPr>
              <p:nvPr/>
            </p:nvSpPr>
            <p:spPr bwMode="auto">
              <a:xfrm>
                <a:off x="2824" y="2577"/>
                <a:ext cx="776" cy="3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6" name="Oval 16"/>
              <p:cNvSpPr>
                <a:spLocks noChangeArrowheads="1"/>
              </p:cNvSpPr>
              <p:nvPr/>
            </p:nvSpPr>
            <p:spPr bwMode="auto">
              <a:xfrm>
                <a:off x="3216" y="2755"/>
                <a:ext cx="153" cy="77"/>
              </a:xfrm>
              <a:prstGeom prst="ellipse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9460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Effective Business Architecture in MA</a:t>
            </a:r>
            <a:r>
              <a:rPr lang="en-US" sz="1800">
                <a:latin typeface="Verdana" charset="0"/>
                <a:ea typeface="ＭＳ Ｐゴシック" charset="0"/>
                <a:cs typeface="ＭＳ Ｐゴシック" charset="0"/>
              </a:rPr>
              <a:t>P</a:t>
            </a:r>
          </a:p>
        </p:txBody>
      </p:sp>
      <p:sp>
        <p:nvSpPr>
          <p:cNvPr id="19461" name="Rectangle 18"/>
          <p:cNvSpPr>
            <a:spLocks noChangeArrowheads="1"/>
          </p:cNvSpPr>
          <p:nvPr/>
        </p:nvSpPr>
        <p:spPr bwMode="auto">
          <a:xfrm>
            <a:off x="203200" y="762000"/>
            <a:ext cx="869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Monotype Sorts" charset="0"/>
              <a:buChar char="t"/>
            </a:pPr>
            <a:r>
              <a:rPr lang="en-US">
                <a:latin typeface="Verdana" charset="0"/>
              </a:rPr>
              <a:t>Wanted: an architecture that clearly aligns from business need to technology solution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70000"/>
              <a:buFont typeface="Monotype Sorts" charset="0"/>
              <a:buChar char="t"/>
            </a:pPr>
            <a:r>
              <a:rPr lang="en-US">
                <a:latin typeface="Verdana" charset="0"/>
              </a:rPr>
              <a:t>MAp – one systematic approach to doing this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>
                <a:latin typeface="Verdana" charset="0"/>
              </a:rPr>
              <a:t>Clearly separated viewpoints and models to design or analyze at multiple levels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sz="1200" b="1">
              <a:latin typeface="Verdana" charset="0"/>
            </a:endParaRP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435225" y="3827463"/>
            <a:ext cx="2439988" cy="1379537"/>
            <a:chOff x="1776" y="2064"/>
            <a:chExt cx="2064" cy="1131"/>
          </a:xfrm>
        </p:grpSpPr>
        <p:sp>
          <p:nvSpPr>
            <p:cNvPr id="19511" name="AutoShape 20"/>
            <p:cNvSpPr>
              <a:spLocks noChangeArrowheads="1"/>
            </p:cNvSpPr>
            <p:nvPr/>
          </p:nvSpPr>
          <p:spPr bwMode="auto">
            <a:xfrm>
              <a:off x="1819" y="2880"/>
              <a:ext cx="2021" cy="315"/>
            </a:xfrm>
            <a:prstGeom prst="cube">
              <a:avLst>
                <a:gd name="adj" fmla="val 77778"/>
              </a:avLst>
            </a:prstGeom>
            <a:solidFill>
              <a:schemeClr val="bg1">
                <a:alpha val="50195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AutoShape 21"/>
            <p:cNvSpPr>
              <a:spLocks noChangeArrowheads="1"/>
            </p:cNvSpPr>
            <p:nvPr/>
          </p:nvSpPr>
          <p:spPr bwMode="auto">
            <a:xfrm>
              <a:off x="1776" y="2064"/>
              <a:ext cx="329" cy="1131"/>
            </a:xfrm>
            <a:prstGeom prst="cube">
              <a:avLst>
                <a:gd name="adj" fmla="val 81750"/>
              </a:avLst>
            </a:prstGeom>
            <a:solidFill>
              <a:schemeClr val="bg1">
                <a:alpha val="50195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2825750" y="4094163"/>
            <a:ext cx="1701800" cy="876300"/>
            <a:chOff x="2016" y="1968"/>
            <a:chExt cx="1440" cy="720"/>
          </a:xfrm>
        </p:grpSpPr>
        <p:sp>
          <p:nvSpPr>
            <p:cNvPr id="19502" name="AutoShape 23"/>
            <p:cNvSpPr>
              <a:spLocks noChangeArrowheads="1"/>
            </p:cNvSpPr>
            <p:nvPr/>
          </p:nvSpPr>
          <p:spPr bwMode="auto">
            <a:xfrm>
              <a:off x="2016" y="1968"/>
              <a:ext cx="239" cy="239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AutoShape 24"/>
            <p:cNvSpPr>
              <a:spLocks noChangeArrowheads="1"/>
            </p:cNvSpPr>
            <p:nvPr/>
          </p:nvSpPr>
          <p:spPr bwMode="auto">
            <a:xfrm>
              <a:off x="2640" y="2304"/>
              <a:ext cx="239" cy="384"/>
            </a:xfrm>
            <a:prstGeom prst="cube">
              <a:avLst>
                <a:gd name="adj" fmla="val 25000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AutoShape 25"/>
            <p:cNvSpPr>
              <a:spLocks noChangeArrowheads="1"/>
            </p:cNvSpPr>
            <p:nvPr/>
          </p:nvSpPr>
          <p:spPr bwMode="auto">
            <a:xfrm>
              <a:off x="3024" y="2016"/>
              <a:ext cx="432" cy="239"/>
            </a:xfrm>
            <a:prstGeom prst="cube">
              <a:avLst>
                <a:gd name="adj" fmla="val 25000"/>
              </a:avLst>
            </a:prstGeom>
            <a:solidFill>
              <a:srgbClr val="CC00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26"/>
            <p:cNvSpPr>
              <a:spLocks noChangeShapeType="1"/>
            </p:cNvSpPr>
            <p:nvPr/>
          </p:nvSpPr>
          <p:spPr bwMode="auto">
            <a:xfrm>
              <a:off x="2256" y="2064"/>
              <a:ext cx="76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27"/>
            <p:cNvSpPr>
              <a:spLocks noChangeShapeType="1"/>
            </p:cNvSpPr>
            <p:nvPr/>
          </p:nvSpPr>
          <p:spPr bwMode="auto">
            <a:xfrm>
              <a:off x="2160" y="2208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Line 28"/>
            <p:cNvSpPr>
              <a:spLocks noChangeShapeType="1"/>
            </p:cNvSpPr>
            <p:nvPr/>
          </p:nvSpPr>
          <p:spPr bwMode="auto">
            <a:xfrm flipH="1">
              <a:off x="2880" y="2256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Oval 29"/>
            <p:cNvSpPr>
              <a:spLocks noChangeArrowheads="1"/>
            </p:cNvSpPr>
            <p:nvPr/>
          </p:nvSpPr>
          <p:spPr bwMode="auto">
            <a:xfrm>
              <a:off x="2304" y="2352"/>
              <a:ext cx="209" cy="9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Oval 30"/>
            <p:cNvSpPr>
              <a:spLocks noChangeArrowheads="1"/>
            </p:cNvSpPr>
            <p:nvPr/>
          </p:nvSpPr>
          <p:spPr bwMode="auto">
            <a:xfrm>
              <a:off x="2928" y="2352"/>
              <a:ext cx="209" cy="9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Oval 31"/>
            <p:cNvSpPr>
              <a:spLocks noChangeArrowheads="1"/>
            </p:cNvSpPr>
            <p:nvPr/>
          </p:nvSpPr>
          <p:spPr bwMode="auto">
            <a:xfrm>
              <a:off x="2592" y="2076"/>
              <a:ext cx="209" cy="90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4288" name="Rectangle 32"/>
          <p:cNvSpPr>
            <a:spLocks noChangeArrowheads="1"/>
          </p:cNvSpPr>
          <p:nvPr/>
        </p:nvSpPr>
        <p:spPr bwMode="auto">
          <a:xfrm>
            <a:off x="5453063" y="1905000"/>
            <a:ext cx="3595687" cy="8302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kumimoji="0" lang="en-US" sz="1200" b="1"/>
              <a:t>1. Business Driven</a:t>
            </a:r>
            <a:endParaRPr kumimoji="0" lang="en-US" sz="1200"/>
          </a:p>
          <a:p>
            <a:pPr algn="l">
              <a:buFontTx/>
              <a:buChar char="•"/>
            </a:pPr>
            <a:r>
              <a:rPr kumimoji="0" lang="en-US" sz="1200" b="1"/>
              <a:t> business goals, terminology </a:t>
            </a:r>
            <a:r>
              <a:rPr kumimoji="0" lang="en-US" sz="1200"/>
              <a:t>first</a:t>
            </a:r>
          </a:p>
          <a:p>
            <a:pPr algn="l">
              <a:buFontTx/>
              <a:buChar char="•"/>
            </a:pPr>
            <a:r>
              <a:rPr kumimoji="0" lang="en-US" sz="1200"/>
              <a:t> business </a:t>
            </a:r>
            <a:r>
              <a:rPr kumimoji="0" lang="en-US" sz="1200" b="1"/>
              <a:t>process</a:t>
            </a:r>
            <a:r>
              <a:rPr kumimoji="0" lang="en-US" sz="1200"/>
              <a:t> to meet goals</a:t>
            </a:r>
          </a:p>
          <a:p>
            <a:pPr algn="l">
              <a:buFontTx/>
              <a:buChar char="•"/>
            </a:pPr>
            <a:r>
              <a:rPr kumimoji="0" lang="en-US" sz="1200" b="1"/>
              <a:t> relate multiple roles, systems, views</a:t>
            </a:r>
          </a:p>
        </p:txBody>
      </p:sp>
      <p:sp>
        <p:nvSpPr>
          <p:cNvPr id="2144289" name="Rectangle 33"/>
          <p:cNvSpPr>
            <a:spLocks noChangeArrowheads="1"/>
          </p:cNvSpPr>
          <p:nvPr/>
        </p:nvSpPr>
        <p:spPr bwMode="auto">
          <a:xfrm>
            <a:off x="5943600" y="3352800"/>
            <a:ext cx="2070100" cy="1200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kumimoji="0" lang="en-US" sz="1200" b="1"/>
              <a:t>5. Reuse Process</a:t>
            </a:r>
            <a:endParaRPr kumimoji="0" lang="en-US" sz="1200"/>
          </a:p>
          <a:p>
            <a:pPr algn="l">
              <a:buFontTx/>
              <a:buChar char="•"/>
            </a:pPr>
            <a:r>
              <a:rPr kumimoji="0" lang="en-US" sz="1200"/>
              <a:t> reuse </a:t>
            </a:r>
            <a:r>
              <a:rPr kumimoji="0" lang="en-US" sz="1200" b="1"/>
              <a:t>business models</a:t>
            </a:r>
          </a:p>
          <a:p>
            <a:pPr algn="l"/>
            <a:r>
              <a:rPr kumimoji="0" lang="en-US" sz="1200"/>
              <a:t>  … and </a:t>
            </a:r>
            <a:r>
              <a:rPr kumimoji="0" lang="en-US" sz="1200" b="1"/>
              <a:t>architectures</a:t>
            </a:r>
            <a:endParaRPr kumimoji="0" lang="en-US" sz="1200"/>
          </a:p>
          <a:p>
            <a:pPr algn="l"/>
            <a:r>
              <a:rPr kumimoji="0" lang="en-US" sz="1200"/>
              <a:t>  … and </a:t>
            </a:r>
            <a:r>
              <a:rPr kumimoji="0" lang="en-US" sz="1200" b="1"/>
              <a:t>implementations</a:t>
            </a:r>
          </a:p>
          <a:p>
            <a:pPr algn="l">
              <a:buFontTx/>
              <a:buChar char="•"/>
            </a:pPr>
            <a:r>
              <a:rPr kumimoji="0" lang="en-US" sz="1200"/>
              <a:t> develop </a:t>
            </a:r>
            <a:r>
              <a:rPr kumimoji="0" lang="en-US" sz="1200" b="1"/>
              <a:t>for</a:t>
            </a:r>
            <a:r>
              <a:rPr kumimoji="0" lang="en-US" sz="1200"/>
              <a:t> reuse</a:t>
            </a:r>
          </a:p>
          <a:p>
            <a:pPr algn="l">
              <a:buFontTx/>
              <a:buChar char="•"/>
            </a:pPr>
            <a:r>
              <a:rPr kumimoji="0" lang="en-US" sz="1200"/>
              <a:t> develop </a:t>
            </a:r>
            <a:r>
              <a:rPr kumimoji="0" lang="en-US" sz="1200" b="1"/>
              <a:t>with</a:t>
            </a:r>
            <a:r>
              <a:rPr kumimoji="0" lang="en-US" sz="1200"/>
              <a:t> reuse</a:t>
            </a:r>
            <a:endParaRPr kumimoji="0" lang="en-US" sz="1000" b="1"/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342900" y="4194175"/>
            <a:ext cx="4300538" cy="2090738"/>
            <a:chOff x="216" y="2758"/>
            <a:chExt cx="2709" cy="1317"/>
          </a:xfrm>
        </p:grpSpPr>
        <p:grpSp>
          <p:nvGrpSpPr>
            <p:cNvPr id="19494" name="Group 35"/>
            <p:cNvGrpSpPr>
              <a:grpSpLocks/>
            </p:cNvGrpSpPr>
            <p:nvPr/>
          </p:nvGrpSpPr>
          <p:grpSpPr bwMode="auto">
            <a:xfrm>
              <a:off x="1756" y="2758"/>
              <a:ext cx="560" cy="405"/>
              <a:chOff x="2176" y="2256"/>
              <a:chExt cx="752" cy="528"/>
            </a:xfrm>
          </p:grpSpPr>
          <p:sp>
            <p:nvSpPr>
              <p:cNvPr id="19498" name="Freeform 36"/>
              <p:cNvSpPr>
                <a:spLocks/>
              </p:cNvSpPr>
              <p:nvPr/>
            </p:nvSpPr>
            <p:spPr bwMode="auto">
              <a:xfrm>
                <a:off x="2268" y="2580"/>
                <a:ext cx="148" cy="144"/>
              </a:xfrm>
              <a:custGeom>
                <a:avLst/>
                <a:gdLst>
                  <a:gd name="T0" fmla="*/ 100 w 148"/>
                  <a:gd name="T1" fmla="*/ 0 h 144"/>
                  <a:gd name="T2" fmla="*/ 100 w 148"/>
                  <a:gd name="T3" fmla="*/ 48 h 144"/>
                  <a:gd name="T4" fmla="*/ 148 w 148"/>
                  <a:gd name="T5" fmla="*/ 48 h 144"/>
                  <a:gd name="T6" fmla="*/ 148 w 148"/>
                  <a:gd name="T7" fmla="*/ 96 h 144"/>
                  <a:gd name="T8" fmla="*/ 100 w 148"/>
                  <a:gd name="T9" fmla="*/ 96 h 144"/>
                  <a:gd name="T10" fmla="*/ 100 w 148"/>
                  <a:gd name="T11" fmla="*/ 144 h 144"/>
                  <a:gd name="T12" fmla="*/ 0 w 148"/>
                  <a:gd name="T13" fmla="*/ 75 h 144"/>
                  <a:gd name="T14" fmla="*/ 100 w 148"/>
                  <a:gd name="T15" fmla="*/ 0 h 1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8"/>
                  <a:gd name="T25" fmla="*/ 0 h 144"/>
                  <a:gd name="T26" fmla="*/ 148 w 148"/>
                  <a:gd name="T27" fmla="*/ 144 h 1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8" h="144">
                    <a:moveTo>
                      <a:pt x="100" y="0"/>
                    </a:moveTo>
                    <a:lnTo>
                      <a:pt x="100" y="48"/>
                    </a:lnTo>
                    <a:lnTo>
                      <a:pt x="148" y="48"/>
                    </a:lnTo>
                    <a:lnTo>
                      <a:pt x="148" y="96"/>
                    </a:lnTo>
                    <a:lnTo>
                      <a:pt x="100" y="96"/>
                    </a:lnTo>
                    <a:lnTo>
                      <a:pt x="100" y="144"/>
                    </a:lnTo>
                    <a:lnTo>
                      <a:pt x="0" y="75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lIns="82058" tIns="41029" rIns="82058" bIns="41029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99" name="Freeform 37"/>
              <p:cNvSpPr>
                <a:spLocks/>
              </p:cNvSpPr>
              <p:nvPr/>
            </p:nvSpPr>
            <p:spPr bwMode="auto">
              <a:xfrm>
                <a:off x="2460" y="2579"/>
                <a:ext cx="144" cy="145"/>
              </a:xfrm>
              <a:custGeom>
                <a:avLst/>
                <a:gdLst>
                  <a:gd name="T0" fmla="*/ 0 w 144"/>
                  <a:gd name="T1" fmla="*/ 1 h 145"/>
                  <a:gd name="T2" fmla="*/ 0 w 144"/>
                  <a:gd name="T3" fmla="*/ 49 h 145"/>
                  <a:gd name="T4" fmla="*/ 48 w 144"/>
                  <a:gd name="T5" fmla="*/ 49 h 145"/>
                  <a:gd name="T6" fmla="*/ 48 w 144"/>
                  <a:gd name="T7" fmla="*/ 97 h 145"/>
                  <a:gd name="T8" fmla="*/ 0 w 144"/>
                  <a:gd name="T9" fmla="*/ 97 h 145"/>
                  <a:gd name="T10" fmla="*/ 0 w 144"/>
                  <a:gd name="T11" fmla="*/ 145 h 145"/>
                  <a:gd name="T12" fmla="*/ 96 w 144"/>
                  <a:gd name="T13" fmla="*/ 145 h 145"/>
                  <a:gd name="T14" fmla="*/ 144 w 144"/>
                  <a:gd name="T15" fmla="*/ 73 h 145"/>
                  <a:gd name="T16" fmla="*/ 92 w 144"/>
                  <a:gd name="T17" fmla="*/ 0 h 145"/>
                  <a:gd name="T18" fmla="*/ 0 w 144"/>
                  <a:gd name="T19" fmla="*/ 1 h 14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4"/>
                  <a:gd name="T31" fmla="*/ 0 h 145"/>
                  <a:gd name="T32" fmla="*/ 144 w 144"/>
                  <a:gd name="T33" fmla="*/ 145 h 14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4" h="145">
                    <a:moveTo>
                      <a:pt x="0" y="1"/>
                    </a:moveTo>
                    <a:lnTo>
                      <a:pt x="0" y="49"/>
                    </a:lnTo>
                    <a:lnTo>
                      <a:pt x="48" y="49"/>
                    </a:lnTo>
                    <a:lnTo>
                      <a:pt x="48" y="97"/>
                    </a:lnTo>
                    <a:lnTo>
                      <a:pt x="0" y="97"/>
                    </a:lnTo>
                    <a:lnTo>
                      <a:pt x="0" y="145"/>
                    </a:lnTo>
                    <a:lnTo>
                      <a:pt x="96" y="145"/>
                    </a:lnTo>
                    <a:lnTo>
                      <a:pt x="144" y="73"/>
                    </a:lnTo>
                    <a:lnTo>
                      <a:pt x="92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rot="10800000" vert="eaVert" wrap="none" lIns="82058" tIns="41029" rIns="82058" bIns="41029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00" name="Freeform 38"/>
              <p:cNvSpPr>
                <a:spLocks/>
              </p:cNvSpPr>
              <p:nvPr/>
            </p:nvSpPr>
            <p:spPr bwMode="auto">
              <a:xfrm>
                <a:off x="2604" y="2658"/>
                <a:ext cx="324" cy="126"/>
              </a:xfrm>
              <a:custGeom>
                <a:avLst/>
                <a:gdLst>
                  <a:gd name="T0" fmla="*/ 0 w 324"/>
                  <a:gd name="T1" fmla="*/ 0 h 126"/>
                  <a:gd name="T2" fmla="*/ 132 w 324"/>
                  <a:gd name="T3" fmla="*/ 30 h 126"/>
                  <a:gd name="T4" fmla="*/ 174 w 324"/>
                  <a:gd name="T5" fmla="*/ 102 h 126"/>
                  <a:gd name="T6" fmla="*/ 228 w 324"/>
                  <a:gd name="T7" fmla="*/ 126 h 126"/>
                  <a:gd name="T8" fmla="*/ 324 w 324"/>
                  <a:gd name="T9" fmla="*/ 102 h 1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4"/>
                  <a:gd name="T16" fmla="*/ 0 h 126"/>
                  <a:gd name="T17" fmla="*/ 324 w 324"/>
                  <a:gd name="T18" fmla="*/ 126 h 1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4" h="126">
                    <a:moveTo>
                      <a:pt x="0" y="0"/>
                    </a:moveTo>
                    <a:cubicBezTo>
                      <a:pt x="44" y="11"/>
                      <a:pt x="88" y="15"/>
                      <a:pt x="132" y="30"/>
                    </a:cubicBezTo>
                    <a:cubicBezTo>
                      <a:pt x="141" y="57"/>
                      <a:pt x="158" y="78"/>
                      <a:pt x="174" y="102"/>
                    </a:cubicBezTo>
                    <a:cubicBezTo>
                      <a:pt x="185" y="118"/>
                      <a:pt x="228" y="126"/>
                      <a:pt x="228" y="126"/>
                    </a:cubicBezTo>
                    <a:cubicBezTo>
                      <a:pt x="263" y="122"/>
                      <a:pt x="293" y="118"/>
                      <a:pt x="324" y="10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lIns="82058" tIns="41029" rIns="82058" bIns="41029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01" name="Freeform 39"/>
              <p:cNvSpPr>
                <a:spLocks/>
              </p:cNvSpPr>
              <p:nvPr/>
            </p:nvSpPr>
            <p:spPr bwMode="auto">
              <a:xfrm>
                <a:off x="2176" y="2256"/>
                <a:ext cx="224" cy="384"/>
              </a:xfrm>
              <a:custGeom>
                <a:avLst/>
                <a:gdLst>
                  <a:gd name="T0" fmla="*/ 112 w 224"/>
                  <a:gd name="T1" fmla="*/ 384 h 384"/>
                  <a:gd name="T2" fmla="*/ 16 w 224"/>
                  <a:gd name="T3" fmla="*/ 336 h 384"/>
                  <a:gd name="T4" fmla="*/ 208 w 224"/>
                  <a:gd name="T5" fmla="*/ 192 h 384"/>
                  <a:gd name="T6" fmla="*/ 112 w 224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4"/>
                  <a:gd name="T13" fmla="*/ 0 h 384"/>
                  <a:gd name="T14" fmla="*/ 224 w 224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4" h="384">
                    <a:moveTo>
                      <a:pt x="112" y="384"/>
                    </a:moveTo>
                    <a:cubicBezTo>
                      <a:pt x="56" y="376"/>
                      <a:pt x="0" y="368"/>
                      <a:pt x="16" y="336"/>
                    </a:cubicBezTo>
                    <a:cubicBezTo>
                      <a:pt x="32" y="304"/>
                      <a:pt x="192" y="248"/>
                      <a:pt x="208" y="192"/>
                    </a:cubicBezTo>
                    <a:cubicBezTo>
                      <a:pt x="224" y="136"/>
                      <a:pt x="168" y="68"/>
                      <a:pt x="112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lIns="82058" tIns="41029" rIns="82058" bIns="41029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495" name="Group 40"/>
            <p:cNvGrpSpPr>
              <a:grpSpLocks/>
            </p:cNvGrpSpPr>
            <p:nvPr/>
          </p:nvGrpSpPr>
          <p:grpSpPr bwMode="auto">
            <a:xfrm>
              <a:off x="216" y="3044"/>
              <a:ext cx="2709" cy="1031"/>
              <a:chOff x="216" y="3044"/>
              <a:chExt cx="2709" cy="1031"/>
            </a:xfrm>
          </p:grpSpPr>
          <p:sp>
            <p:nvSpPr>
              <p:cNvPr id="19496" name="Line 41"/>
              <p:cNvSpPr>
                <a:spLocks noChangeShapeType="1"/>
              </p:cNvSpPr>
              <p:nvPr/>
            </p:nvSpPr>
            <p:spPr bwMode="auto">
              <a:xfrm rot="5290896">
                <a:off x="1523" y="3072"/>
                <a:ext cx="536" cy="4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ot="10800000" vert="eaVert" wrap="none" lIns="82058" tIns="41029" rIns="82058" bIns="41029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97" name="Rectangle 42"/>
              <p:cNvSpPr>
                <a:spLocks noChangeArrowheads="1"/>
              </p:cNvSpPr>
              <p:nvPr/>
            </p:nvSpPr>
            <p:spPr bwMode="auto">
              <a:xfrm>
                <a:off x="216" y="3552"/>
                <a:ext cx="2709" cy="5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0" lang="en-US" sz="1200" b="1"/>
                  <a:t>3. Design and Assemble Pluggable Service Components</a:t>
                </a:r>
                <a:endParaRPr kumimoji="0" lang="en-US" sz="1200"/>
              </a:p>
              <a:p>
                <a:pPr algn="l">
                  <a:buFontTx/>
                  <a:buChar char="•"/>
                </a:pPr>
                <a:r>
                  <a:rPr kumimoji="0" lang="en-US" sz="1200"/>
                  <a:t> federated components, services; not monolithic systems </a:t>
                </a:r>
              </a:p>
              <a:p>
                <a:pPr algn="l">
                  <a:buFontTx/>
                  <a:buChar char="•"/>
                </a:pPr>
                <a:r>
                  <a:rPr kumimoji="0" lang="en-US" sz="1200"/>
                  <a:t> clear </a:t>
                </a:r>
                <a:r>
                  <a:rPr kumimoji="0" lang="en-US" sz="1200" b="1"/>
                  <a:t>interfaces</a:t>
                </a:r>
                <a:r>
                  <a:rPr kumimoji="0" lang="en-US" sz="1200"/>
                  <a:t> and </a:t>
                </a:r>
                <a:r>
                  <a:rPr kumimoji="0" lang="en-US" sz="1200" b="1"/>
                  <a:t>responsibilities</a:t>
                </a:r>
              </a:p>
              <a:p>
                <a:pPr algn="l">
                  <a:buFontTx/>
                  <a:buChar char="•"/>
                </a:pPr>
                <a:r>
                  <a:rPr kumimoji="0" lang="en-US" sz="1200"/>
                  <a:t> reusable and maintainable building blocks</a:t>
                </a:r>
              </a:p>
            </p:txBody>
          </p:sp>
        </p:grpSp>
      </p:grpSp>
      <p:sp>
        <p:nvSpPr>
          <p:cNvPr id="2144299" name="Rectangle 43"/>
          <p:cNvSpPr>
            <a:spLocks noChangeArrowheads="1"/>
          </p:cNvSpPr>
          <p:nvPr/>
        </p:nvSpPr>
        <p:spPr bwMode="auto">
          <a:xfrm>
            <a:off x="182563" y="3740150"/>
            <a:ext cx="2270125" cy="1017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kumimoji="0" lang="en-US" sz="1200" b="1"/>
              <a:t>4. Consistent Architecture</a:t>
            </a:r>
          </a:p>
          <a:p>
            <a:pPr algn="l">
              <a:buFontTx/>
              <a:buChar char="•"/>
            </a:pPr>
            <a:r>
              <a:rPr kumimoji="0" lang="en-US" sz="1200"/>
              <a:t> blueprint for consistency</a:t>
            </a:r>
          </a:p>
          <a:p>
            <a:pPr algn="l">
              <a:buFontTx/>
              <a:buChar char="•"/>
            </a:pPr>
            <a:r>
              <a:rPr kumimoji="0" lang="en-US" sz="1200"/>
              <a:t> principles, patterns, </a:t>
            </a:r>
            <a:r>
              <a:rPr kumimoji="0" lang="en-US" sz="1200" b="1"/>
              <a:t>styles</a:t>
            </a:r>
            <a:endParaRPr kumimoji="0" lang="en-US" sz="1200"/>
          </a:p>
          <a:p>
            <a:pPr algn="l">
              <a:buFontTx/>
              <a:buChar char="•"/>
            </a:pPr>
            <a:r>
              <a:rPr kumimoji="0" lang="en-US" sz="1200"/>
              <a:t> both business and technical</a:t>
            </a:r>
          </a:p>
          <a:p>
            <a:pPr algn="l">
              <a:buFontTx/>
              <a:buChar char="•"/>
            </a:pPr>
            <a:r>
              <a:rPr kumimoji="0" lang="en-US" sz="1200" b="1"/>
              <a:t> standards </a:t>
            </a:r>
            <a:r>
              <a:rPr kumimoji="0" lang="en-US" sz="1200"/>
              <a:t>for interoperability</a:t>
            </a:r>
          </a:p>
        </p:txBody>
      </p: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306388" y="2457450"/>
            <a:ext cx="3348037" cy="1087438"/>
            <a:chOff x="193" y="1664"/>
            <a:chExt cx="2109" cy="685"/>
          </a:xfrm>
        </p:grpSpPr>
        <p:sp>
          <p:nvSpPr>
            <p:cNvPr id="19492" name="Line 45"/>
            <p:cNvSpPr>
              <a:spLocks noChangeShapeType="1"/>
            </p:cNvSpPr>
            <p:nvPr/>
          </p:nvSpPr>
          <p:spPr bwMode="auto">
            <a:xfrm flipH="1" flipV="1">
              <a:off x="1724" y="2097"/>
              <a:ext cx="578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ot="10800000" vert="eaVert" lIns="82058" tIns="41029" rIns="82058" bIns="41029" anchor="ctr">
              <a:spAutoFit/>
            </a:bodyPr>
            <a:lstStyle/>
            <a:p>
              <a:endParaRPr lang="en-US"/>
            </a:p>
          </p:txBody>
        </p:sp>
        <p:sp>
          <p:nvSpPr>
            <p:cNvPr id="19493" name="Rectangle 46"/>
            <p:cNvSpPr>
              <a:spLocks noChangeArrowheads="1"/>
            </p:cNvSpPr>
            <p:nvPr/>
          </p:nvSpPr>
          <p:spPr bwMode="auto">
            <a:xfrm>
              <a:off x="193" y="1664"/>
              <a:ext cx="1546" cy="5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1200" b="1"/>
                <a:t>2. Traceability</a:t>
              </a:r>
              <a:endParaRPr kumimoji="0" lang="en-US" sz="1200"/>
            </a:p>
            <a:p>
              <a:pPr algn="l">
                <a:buFontTx/>
                <a:buChar char="•"/>
              </a:pPr>
              <a:r>
                <a:rPr kumimoji="0" lang="en-US" sz="1200"/>
                <a:t> bridge </a:t>
              </a:r>
              <a:r>
                <a:rPr kumimoji="0" lang="en-US" sz="1200" b="1"/>
                <a:t>Business</a:t>
              </a:r>
              <a:r>
                <a:rPr kumimoji="0" lang="en-US" sz="1200"/>
                <a:t> and IT</a:t>
              </a:r>
            </a:p>
            <a:p>
              <a:pPr algn="l">
                <a:buFontTx/>
                <a:buChar char="•"/>
              </a:pPr>
              <a:r>
                <a:rPr kumimoji="0" lang="en-US" sz="1200" b="1"/>
                <a:t> precise</a:t>
              </a:r>
              <a:r>
                <a:rPr kumimoji="0" lang="en-US" sz="1200"/>
                <a:t> shared vocabulary</a:t>
              </a:r>
            </a:p>
            <a:p>
              <a:pPr algn="l">
                <a:buFontTx/>
                <a:buChar char="•"/>
              </a:pPr>
              <a:r>
                <a:rPr kumimoji="0" lang="en-US" sz="1200"/>
                <a:t> critical business questions </a:t>
              </a:r>
              <a:r>
                <a:rPr kumimoji="0" lang="en-US" sz="1200" b="1"/>
                <a:t>early</a:t>
              </a:r>
            </a:p>
          </p:txBody>
        </p:sp>
      </p:grpSp>
      <p:sp>
        <p:nvSpPr>
          <p:cNvPr id="2144303" name="Rectangle 47"/>
          <p:cNvSpPr>
            <a:spLocks noChangeArrowheads="1"/>
          </p:cNvSpPr>
          <p:nvPr/>
        </p:nvSpPr>
        <p:spPr bwMode="auto">
          <a:xfrm>
            <a:off x="5029200" y="5527675"/>
            <a:ext cx="3875088" cy="1065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>
                <a:latin typeface="Arial" pitchFamily="-106" charset="0"/>
                <a:ea typeface="+mn-ea"/>
                <a:cs typeface="+mn-cs"/>
              </a:rPr>
              <a:t>Builds upon best practice and industry standards for architecture: UML, BPMN, EDOC, RM-ODP, Catalysis, Simple Components, RUP, Problem Frames, Goal Modeling</a:t>
            </a:r>
          </a:p>
        </p:txBody>
      </p:sp>
      <p:sp>
        <p:nvSpPr>
          <p:cNvPr id="2144304" name="AutoShape 48"/>
          <p:cNvSpPr>
            <a:spLocks noChangeArrowheads="1"/>
          </p:cNvSpPr>
          <p:nvPr/>
        </p:nvSpPr>
        <p:spPr bwMode="auto">
          <a:xfrm>
            <a:off x="3819525" y="2701925"/>
            <a:ext cx="465138" cy="228600"/>
          </a:xfrm>
          <a:prstGeom prst="cube">
            <a:avLst>
              <a:gd name="adj" fmla="val 25000"/>
            </a:avLst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4305" name="Line 49"/>
          <p:cNvSpPr>
            <a:spLocks noChangeShapeType="1"/>
          </p:cNvSpPr>
          <p:nvPr/>
        </p:nvSpPr>
        <p:spPr bwMode="auto">
          <a:xfrm flipV="1">
            <a:off x="4294188" y="2560638"/>
            <a:ext cx="614362" cy="169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4306" name="Line 50"/>
          <p:cNvSpPr>
            <a:spLocks noChangeShapeType="1"/>
          </p:cNvSpPr>
          <p:nvPr/>
        </p:nvSpPr>
        <p:spPr bwMode="auto">
          <a:xfrm>
            <a:off x="4273550" y="2887663"/>
            <a:ext cx="895350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4307" name="Line 51"/>
          <p:cNvSpPr>
            <a:spLocks noChangeShapeType="1"/>
          </p:cNvSpPr>
          <p:nvPr/>
        </p:nvSpPr>
        <p:spPr bwMode="auto">
          <a:xfrm flipH="1" flipV="1">
            <a:off x="3405188" y="2805113"/>
            <a:ext cx="414337" cy="49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4308" name="Oval 52"/>
          <p:cNvSpPr>
            <a:spLocks noChangeArrowheads="1"/>
          </p:cNvSpPr>
          <p:nvPr/>
        </p:nvSpPr>
        <p:spPr bwMode="auto">
          <a:xfrm>
            <a:off x="4518025" y="2608263"/>
            <a:ext cx="173038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4309" name="Oval 53"/>
          <p:cNvSpPr>
            <a:spLocks noChangeArrowheads="1"/>
          </p:cNvSpPr>
          <p:nvPr/>
        </p:nvSpPr>
        <p:spPr bwMode="auto">
          <a:xfrm>
            <a:off x="4591050" y="2987675"/>
            <a:ext cx="171450" cy="76200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44310" name="Oval 54"/>
          <p:cNvSpPr>
            <a:spLocks noChangeArrowheads="1"/>
          </p:cNvSpPr>
          <p:nvPr/>
        </p:nvSpPr>
        <p:spPr bwMode="auto">
          <a:xfrm>
            <a:off x="3527425" y="2795588"/>
            <a:ext cx="171450" cy="74612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2832100" y="2408238"/>
            <a:ext cx="2882900" cy="909637"/>
            <a:chOff x="1784" y="1299"/>
            <a:chExt cx="1816" cy="573"/>
          </a:xfrm>
        </p:grpSpPr>
        <p:sp>
          <p:nvSpPr>
            <p:cNvPr id="19480" name="Freeform 56"/>
            <p:cNvSpPr>
              <a:spLocks/>
            </p:cNvSpPr>
            <p:nvPr/>
          </p:nvSpPr>
          <p:spPr bwMode="auto">
            <a:xfrm>
              <a:off x="3360" y="1728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96 w 96"/>
                <a:gd name="T3" fmla="*/ 96 h 96"/>
                <a:gd name="T4" fmla="*/ 96 w 96"/>
                <a:gd name="T5" fmla="*/ 0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57"/>
            <p:cNvSpPr>
              <a:spLocks noChangeShapeType="1"/>
            </p:cNvSpPr>
            <p:nvPr/>
          </p:nvSpPr>
          <p:spPr bwMode="auto">
            <a:xfrm>
              <a:off x="3168" y="1490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82" name="Object 2"/>
            <p:cNvGraphicFramePr>
              <a:graphicFrameLocks noChangeAspect="1"/>
            </p:cNvGraphicFramePr>
            <p:nvPr/>
          </p:nvGraphicFramePr>
          <p:xfrm>
            <a:off x="3066" y="1318"/>
            <a:ext cx="11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6" name="Clip" r:id="rId4" imgW="541592" imgH="1424461" progId="MS_ClipArt_Gallery.2">
                    <p:embed/>
                  </p:oleObj>
                </mc:Choice>
                <mc:Fallback>
                  <p:oleObj name="Clip" r:id="rId4" imgW="541592" imgH="1424461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1318"/>
                          <a:ext cx="11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3" name="Object 3"/>
            <p:cNvGraphicFramePr>
              <a:graphicFrameLocks noChangeAspect="1"/>
            </p:cNvGraphicFramePr>
            <p:nvPr/>
          </p:nvGraphicFramePr>
          <p:xfrm>
            <a:off x="1784" y="1360"/>
            <a:ext cx="37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7" name="Clip" r:id="rId6" imgW="4516877" imgH="3466289" progId="MS_ClipArt_Gallery.2">
                    <p:embed/>
                  </p:oleObj>
                </mc:Choice>
                <mc:Fallback>
                  <p:oleObj name="Clip" r:id="rId6" imgW="4516877" imgH="3466289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1360"/>
                          <a:ext cx="37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4" name="Oval 60"/>
            <p:cNvSpPr>
              <a:spLocks noChangeArrowheads="1"/>
            </p:cNvSpPr>
            <p:nvPr/>
          </p:nvSpPr>
          <p:spPr bwMode="auto">
            <a:xfrm>
              <a:off x="2491" y="1299"/>
              <a:ext cx="109" cy="48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85" name="Group 61"/>
            <p:cNvGrpSpPr>
              <a:grpSpLocks/>
            </p:cNvGrpSpPr>
            <p:nvPr/>
          </p:nvGrpSpPr>
          <p:grpSpPr bwMode="auto">
            <a:xfrm>
              <a:off x="2154" y="1325"/>
              <a:ext cx="910" cy="139"/>
              <a:chOff x="2448" y="720"/>
              <a:chExt cx="1296" cy="192"/>
            </a:xfrm>
          </p:grpSpPr>
          <p:sp>
            <p:nvSpPr>
              <p:cNvPr id="19490" name="Freeform 62"/>
              <p:cNvSpPr>
                <a:spLocks/>
              </p:cNvSpPr>
              <p:nvPr/>
            </p:nvSpPr>
            <p:spPr bwMode="auto">
              <a:xfrm>
                <a:off x="2448" y="720"/>
                <a:ext cx="480" cy="192"/>
              </a:xfrm>
              <a:custGeom>
                <a:avLst/>
                <a:gdLst>
                  <a:gd name="T0" fmla="*/ 0 w 480"/>
                  <a:gd name="T1" fmla="*/ 192 h 192"/>
                  <a:gd name="T2" fmla="*/ 144 w 480"/>
                  <a:gd name="T3" fmla="*/ 0 h 192"/>
                  <a:gd name="T4" fmla="*/ 480 w 480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192"/>
                  <a:gd name="T11" fmla="*/ 480 w 480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192">
                    <a:moveTo>
                      <a:pt x="0" y="192"/>
                    </a:moveTo>
                    <a:lnTo>
                      <a:pt x="144" y="0"/>
                    </a:lnTo>
                    <a:lnTo>
                      <a:pt x="48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91" name="Line 63"/>
              <p:cNvSpPr>
                <a:spLocks noChangeShapeType="1"/>
              </p:cNvSpPr>
              <p:nvPr/>
            </p:nvSpPr>
            <p:spPr bwMode="auto">
              <a:xfrm>
                <a:off x="3072" y="720"/>
                <a:ext cx="67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486" name="Oval 64"/>
            <p:cNvSpPr>
              <a:spLocks noChangeArrowheads="1"/>
            </p:cNvSpPr>
            <p:nvPr/>
          </p:nvSpPr>
          <p:spPr bwMode="auto">
            <a:xfrm>
              <a:off x="3264" y="1586"/>
              <a:ext cx="108" cy="48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Rectangle 65"/>
            <p:cNvSpPr>
              <a:spLocks noChangeArrowheads="1"/>
            </p:cNvSpPr>
            <p:nvPr/>
          </p:nvSpPr>
          <p:spPr bwMode="auto">
            <a:xfrm>
              <a:off x="3168" y="1776"/>
              <a:ext cx="192" cy="9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Rectangle 66"/>
            <p:cNvSpPr>
              <a:spLocks noChangeArrowheads="1"/>
            </p:cNvSpPr>
            <p:nvPr/>
          </p:nvSpPr>
          <p:spPr bwMode="auto">
            <a:xfrm>
              <a:off x="3408" y="1632"/>
              <a:ext cx="192" cy="9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Oval 67"/>
            <p:cNvSpPr>
              <a:spLocks noChangeArrowheads="1"/>
            </p:cNvSpPr>
            <p:nvPr/>
          </p:nvSpPr>
          <p:spPr bwMode="auto">
            <a:xfrm>
              <a:off x="3408" y="1794"/>
              <a:ext cx="108" cy="48"/>
            </a:xfrm>
            <a:prstGeom prst="ellipse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44324" name="Oval 68"/>
          <p:cNvSpPr>
            <a:spLocks noChangeArrowheads="1"/>
          </p:cNvSpPr>
          <p:nvPr/>
        </p:nvSpPr>
        <p:spPr bwMode="auto">
          <a:xfrm>
            <a:off x="3962400" y="1752600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44325" name="AutoShape 69"/>
          <p:cNvCxnSpPr>
            <a:cxnSpLocks noChangeShapeType="1"/>
            <a:stCxn id="2144324" idx="2"/>
          </p:cNvCxnSpPr>
          <p:nvPr/>
        </p:nvCxnSpPr>
        <p:spPr bwMode="auto">
          <a:xfrm rot="10800000" flipV="1">
            <a:off x="3125788" y="1828800"/>
            <a:ext cx="836612" cy="676275"/>
          </a:xfrm>
          <a:prstGeom prst="curvedConnector2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4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4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4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4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4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4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4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4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4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4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4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4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4288" grpId="0" animBg="1" autoUpdateAnimBg="0"/>
      <p:bldP spid="2144289" grpId="0" animBg="1" autoUpdateAnimBg="0"/>
      <p:bldP spid="2144299" grpId="0" animBg="1" autoUpdateAnimBg="0"/>
      <p:bldP spid="2144303" grpId="0" animBg="1" autoUpdateAnimBg="0"/>
      <p:bldP spid="2144304" grpId="0" animBg="1"/>
      <p:bldP spid="2144305" grpId="0" animBg="1"/>
      <p:bldP spid="2144306" grpId="0" animBg="1"/>
      <p:bldP spid="2144307" grpId="0" animBg="1"/>
      <p:bldP spid="2144308" grpId="0" animBg="1"/>
      <p:bldP spid="2144309" grpId="0" animBg="1"/>
      <p:bldP spid="2144310" grpId="0" animBg="1"/>
      <p:bldP spid="21443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76805A0-298B-7546-8F29-41F92EF70273}" type="slidenum">
              <a:rPr kumimoji="0" lang="en-US">
                <a:latin typeface="Verdana" charset="0"/>
              </a:rPr>
              <a:pPr/>
              <a:t>5</a:t>
            </a:fld>
            <a:endParaRPr kumimoji="0" lang="en-US">
              <a:latin typeface="Verdana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Two Separate Aspects to Approach</a:t>
            </a:r>
          </a:p>
        </p:txBody>
      </p:sp>
      <p:sp>
        <p:nvSpPr>
          <p:cNvPr id="214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3962400" cy="3962400"/>
          </a:xfrm>
          <a:solidFill>
            <a:srgbClr val="FFFF99"/>
          </a:solidFill>
          <a:ln w="28575">
            <a:solidFill>
              <a:srgbClr val="CC0066"/>
            </a:solidFill>
          </a:ln>
          <a:effectLst>
            <a:outerShdw blurRad="63500" dist="107763" dir="189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lnSpc>
                <a:spcPct val="90000"/>
              </a:lnSpc>
              <a:buFont typeface="Monotype Sorts" pitchFamily="-106" charset="2"/>
              <a:buNone/>
              <a:defRPr/>
            </a:pPr>
            <a:r>
              <a:rPr lang="en-US" sz="1600" b="1" dirty="0">
                <a:ea typeface="+mn-ea"/>
                <a:cs typeface="+mn-cs"/>
              </a:rPr>
              <a:t>Formal </a:t>
            </a:r>
            <a:r>
              <a:rPr lang="en-US" sz="1600" b="1" dirty="0" smtClean="0">
                <a:ea typeface="+mn-ea"/>
                <a:cs typeface="+mn-cs"/>
              </a:rPr>
              <a:t>Framework</a:t>
            </a:r>
            <a:endParaRPr lang="en-US" sz="1600" b="1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None/>
              <a:defRPr/>
            </a:pPr>
            <a:endParaRPr lang="en-US" sz="1600" b="1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 dirty="0">
                <a:ea typeface="+mn-ea"/>
                <a:cs typeface="+mn-cs"/>
              </a:rPr>
              <a:t>Goals</a:t>
            </a:r>
            <a:br>
              <a:rPr lang="en-US" sz="1600" dirty="0">
                <a:ea typeface="+mn-ea"/>
                <a:cs typeface="+mn-cs"/>
              </a:rPr>
            </a:br>
            <a:endParaRPr lang="en-US" sz="1600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 dirty="0">
                <a:ea typeface="+mn-ea"/>
                <a:cs typeface="+mn-cs"/>
              </a:rPr>
              <a:t>Viewpoints</a:t>
            </a:r>
            <a:br>
              <a:rPr lang="en-US" sz="1600" dirty="0">
                <a:ea typeface="+mn-ea"/>
                <a:cs typeface="+mn-cs"/>
              </a:rPr>
            </a:br>
            <a:endParaRPr lang="en-US" sz="1600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 dirty="0">
                <a:ea typeface="+mn-ea"/>
                <a:cs typeface="+mn-cs"/>
              </a:rPr>
              <a:t>Concerns</a:t>
            </a:r>
            <a:br>
              <a:rPr lang="en-US" sz="1600" dirty="0">
                <a:ea typeface="+mn-ea"/>
                <a:cs typeface="+mn-cs"/>
              </a:rPr>
            </a:br>
            <a:endParaRPr lang="en-US" sz="1600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 dirty="0">
                <a:ea typeface="+mn-ea"/>
                <a:cs typeface="+mn-cs"/>
              </a:rPr>
              <a:t>Models</a:t>
            </a:r>
            <a:br>
              <a:rPr lang="en-US" sz="1600" dirty="0">
                <a:ea typeface="+mn-ea"/>
                <a:cs typeface="+mn-cs"/>
              </a:rPr>
            </a:br>
            <a:endParaRPr lang="en-US" sz="1600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 dirty="0">
                <a:ea typeface="+mn-ea"/>
                <a:cs typeface="+mn-cs"/>
              </a:rPr>
              <a:t>Refinement</a:t>
            </a:r>
            <a:br>
              <a:rPr lang="en-US" sz="1600" dirty="0">
                <a:ea typeface="+mn-ea"/>
                <a:cs typeface="+mn-cs"/>
              </a:rPr>
            </a:br>
            <a:endParaRPr lang="en-US" sz="1600" dirty="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 dirty="0">
                <a:ea typeface="+mn-ea"/>
                <a:cs typeface="+mn-cs"/>
              </a:rPr>
              <a:t>Architecture Styles</a:t>
            </a:r>
          </a:p>
        </p:txBody>
      </p:sp>
      <p:sp>
        <p:nvSpPr>
          <p:cNvPr id="21463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43000"/>
            <a:ext cx="4191000" cy="3962400"/>
          </a:xfrm>
          <a:solidFill>
            <a:schemeClr val="bg1"/>
          </a:solidFill>
          <a:ln w="28575">
            <a:solidFill>
              <a:srgbClr val="CC0066"/>
            </a:solidFill>
          </a:ln>
          <a:effectLst>
            <a:outerShdw blurRad="63500" dist="107763" dir="189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lnSpc>
                <a:spcPct val="90000"/>
              </a:lnSpc>
              <a:buFont typeface="Monotype Sorts" pitchFamily="-106" charset="2"/>
              <a:buNone/>
              <a:defRPr/>
            </a:pPr>
            <a:r>
              <a:rPr lang="en-US" sz="1600" b="1">
                <a:ea typeface="+mn-ea"/>
                <a:cs typeface="+mn-cs"/>
              </a:rPr>
              <a:t>Process Pragmatics</a:t>
            </a:r>
          </a:p>
          <a:p>
            <a:pPr>
              <a:lnSpc>
                <a:spcPct val="90000"/>
              </a:lnSpc>
              <a:buFont typeface="Monotype Sorts" pitchFamily="-106" charset="2"/>
              <a:buNone/>
              <a:defRPr/>
            </a:pPr>
            <a:endParaRPr lang="en-US" sz="1600" b="1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>
                <a:ea typeface="+mn-ea"/>
                <a:cs typeface="+mn-cs"/>
              </a:rPr>
              <a:t>Routes: Roadmap, Construction, …</a:t>
            </a:r>
            <a:br>
              <a:rPr lang="en-US" sz="1600">
                <a:ea typeface="+mn-ea"/>
                <a:cs typeface="+mn-cs"/>
              </a:rPr>
            </a:br>
            <a:endParaRPr lang="en-US" sz="160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>
                <a:ea typeface="+mn-ea"/>
                <a:cs typeface="+mn-cs"/>
              </a:rPr>
              <a:t>Different Entry Points</a:t>
            </a:r>
            <a:br>
              <a:rPr lang="en-US" sz="1600">
                <a:ea typeface="+mn-ea"/>
                <a:cs typeface="+mn-cs"/>
              </a:rPr>
            </a:br>
            <a:endParaRPr lang="en-US" sz="160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>
                <a:ea typeface="+mn-ea"/>
                <a:cs typeface="+mn-cs"/>
              </a:rPr>
              <a:t>Iterative and Incremental</a:t>
            </a:r>
            <a:br>
              <a:rPr lang="en-US" sz="1600">
                <a:ea typeface="+mn-ea"/>
                <a:cs typeface="+mn-cs"/>
              </a:rPr>
            </a:br>
            <a:endParaRPr lang="en-US" sz="160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>
                <a:ea typeface="+mn-ea"/>
                <a:cs typeface="+mn-cs"/>
              </a:rPr>
              <a:t>List, Draft, or Dressed Templates</a:t>
            </a:r>
            <a:br>
              <a:rPr lang="en-US" sz="1600">
                <a:ea typeface="+mn-ea"/>
                <a:cs typeface="+mn-cs"/>
              </a:rPr>
            </a:br>
            <a:endParaRPr lang="en-US" sz="160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>
                <a:ea typeface="+mn-ea"/>
                <a:cs typeface="+mn-cs"/>
              </a:rPr>
              <a:t>Guidelines</a:t>
            </a:r>
            <a:br>
              <a:rPr lang="en-US" sz="1600">
                <a:ea typeface="+mn-ea"/>
                <a:cs typeface="+mn-cs"/>
              </a:rPr>
            </a:br>
            <a:endParaRPr lang="en-US" sz="1600"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Monotype Sorts" pitchFamily="-106" charset="2"/>
              <a:buChar char="t"/>
              <a:defRPr/>
            </a:pPr>
            <a:r>
              <a:rPr lang="en-US" sz="1600">
                <a:ea typeface="+mn-ea"/>
                <a:cs typeface="+mn-cs"/>
              </a:rPr>
              <a:t>Checklists</a:t>
            </a:r>
          </a:p>
        </p:txBody>
      </p:sp>
      <p:sp>
        <p:nvSpPr>
          <p:cNvPr id="2146309" name="AutoShape 5"/>
          <p:cNvSpPr>
            <a:spLocks noChangeArrowheads="1"/>
          </p:cNvSpPr>
          <p:nvPr/>
        </p:nvSpPr>
        <p:spPr bwMode="auto">
          <a:xfrm>
            <a:off x="381000" y="5410200"/>
            <a:ext cx="3657600" cy="1066800"/>
          </a:xfrm>
          <a:prstGeom prst="wedgeRectCallout">
            <a:avLst>
              <a:gd name="adj1" fmla="val 14713"/>
              <a:gd name="adj2" fmla="val -98361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>
              <a:buFontTx/>
              <a:buChar char="•"/>
            </a:pPr>
            <a:r>
              <a:rPr lang="en-US" b="1"/>
              <a:t> A clear and uncompromising reference</a:t>
            </a:r>
            <a:endParaRPr lang="en-US"/>
          </a:p>
          <a:p>
            <a:pPr algn="l">
              <a:buFontTx/>
              <a:buChar char="•"/>
            </a:pPr>
            <a:r>
              <a:rPr lang="en-US"/>
              <a:t> Architecture always ties back to goals. </a:t>
            </a:r>
          </a:p>
          <a:p>
            <a:pPr algn="l">
              <a:buFontTx/>
              <a:buChar char="•"/>
            </a:pPr>
            <a:r>
              <a:rPr lang="en-US"/>
              <a:t> Different presentation suitable to audience</a:t>
            </a:r>
          </a:p>
          <a:p>
            <a:pPr algn="l">
              <a:buFontTx/>
              <a:buChar char="•"/>
            </a:pPr>
            <a:r>
              <a:rPr lang="en-US"/>
              <a:t> Clear and unambiguous architecture</a:t>
            </a:r>
          </a:p>
          <a:p>
            <a:pPr algn="l">
              <a:buFontTx/>
              <a:buChar char="•"/>
            </a:pPr>
            <a:r>
              <a:rPr lang="en-US"/>
              <a:t> Consistency rules across descriptions </a:t>
            </a:r>
          </a:p>
        </p:txBody>
      </p:sp>
      <p:sp>
        <p:nvSpPr>
          <p:cNvPr id="2146310" name="AutoShape 6"/>
          <p:cNvSpPr>
            <a:spLocks noChangeArrowheads="1"/>
          </p:cNvSpPr>
          <p:nvPr/>
        </p:nvSpPr>
        <p:spPr bwMode="auto">
          <a:xfrm>
            <a:off x="4953000" y="5410200"/>
            <a:ext cx="3657600" cy="1066800"/>
          </a:xfrm>
          <a:prstGeom prst="wedgeRectCallout">
            <a:avLst>
              <a:gd name="adj1" fmla="val 14713"/>
              <a:gd name="adj2" fmla="val -98361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>
              <a:buFontTx/>
              <a:buChar char="•"/>
            </a:pPr>
            <a:r>
              <a:rPr lang="en-US"/>
              <a:t> </a:t>
            </a:r>
            <a:r>
              <a:rPr lang="en-US" b="1"/>
              <a:t>Full of pragmatic compromise</a:t>
            </a:r>
            <a:endParaRPr lang="en-US"/>
          </a:p>
          <a:p>
            <a:pPr algn="l">
              <a:buFontTx/>
              <a:buChar char="•"/>
            </a:pPr>
            <a:r>
              <a:rPr lang="en-US"/>
              <a:t> How to prioritize and focus work?</a:t>
            </a:r>
          </a:p>
          <a:p>
            <a:pPr algn="l">
              <a:buFontTx/>
              <a:buChar char="•"/>
            </a:pPr>
            <a:r>
              <a:rPr lang="en-US"/>
              <a:t> How much detail is appropriate and when?</a:t>
            </a:r>
          </a:p>
          <a:p>
            <a:pPr algn="l">
              <a:buFontTx/>
              <a:buChar char="•"/>
            </a:pPr>
            <a:r>
              <a:rPr lang="en-US"/>
              <a:t> How to show early value and reduce risk?</a:t>
            </a:r>
          </a:p>
          <a:p>
            <a:pPr algn="l">
              <a:buFontTx/>
              <a:buChar char="•"/>
            </a:pPr>
            <a:r>
              <a:rPr lang="en-US"/>
              <a:t> How to customize to project needs?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6309" grpId="0" animBg="1" autoUpdateAnimBg="0"/>
      <p:bldP spid="214631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309A8E7-1653-9B47-8B2A-0D105A0AE219}" type="slidenum">
              <a:rPr kumimoji="0" lang="en-US">
                <a:latin typeface="Verdana" charset="0"/>
              </a:rPr>
              <a:pPr/>
              <a:t>6</a:t>
            </a:fld>
            <a:endParaRPr kumimoji="0" lang="en-US">
              <a:latin typeface="Verdana" charset="0"/>
            </a:endParaRPr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is MAp?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Formal Architecture Framework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Goal Modeling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Viewpoints and Concerns – Black Box, White Box, Technical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Architecture Style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Process Pragmatics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Iterative and Incremental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Multiple Project "Routes" through MAp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Flexible Models and Domains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Effective BPMN in Business Architecture</a:t>
            </a:r>
          </a:p>
        </p:txBody>
      </p:sp>
      <p:sp>
        <p:nvSpPr>
          <p:cNvPr id="21508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143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A8B34D-DC3B-004F-A02E-8CCF79449B52}" type="slidenum">
              <a:rPr kumimoji="0" lang="en-US">
                <a:latin typeface="Verdana" charset="0"/>
              </a:rPr>
              <a:pPr/>
              <a:t>7</a:t>
            </a:fld>
            <a:endParaRPr kumimoji="0" lang="en-US">
              <a:latin typeface="Verdana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Goal is not the same as System Specification</a:t>
            </a:r>
          </a:p>
        </p:txBody>
      </p:sp>
      <p:sp>
        <p:nvSpPr>
          <p:cNvPr id="214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0600"/>
            <a:ext cx="8839200" cy="144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Goals are typically 1 or more levels </a:t>
            </a:r>
            <a:r>
              <a:rPr lang="ja-JP" altLang="en-US" sz="1600">
                <a:latin typeface="Verdan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600">
                <a:latin typeface="Verdana" charset="0"/>
                <a:ea typeface="ＭＳ Ｐゴシック" charset="0"/>
                <a:cs typeface="ＭＳ Ｐゴシック" charset="0"/>
              </a:rPr>
              <a:t>removed</a:t>
            </a:r>
            <a:r>
              <a:rPr lang="ja-JP" altLang="en-US" sz="1600">
                <a:latin typeface="Verdan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600">
                <a:latin typeface="Verdana" charset="0"/>
                <a:ea typeface="ＭＳ Ｐゴシック" charset="0"/>
                <a:cs typeface="ＭＳ Ｐゴシック" charset="0"/>
              </a:rPr>
              <a:t> from the target software system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Goal to </a:t>
            </a:r>
            <a:r>
              <a:rPr lang="en-US" sz="1400" b="1" u="sng">
                <a:latin typeface="Verdana" charset="0"/>
                <a:ea typeface="ＭＳ Ｐゴシック" charset="0"/>
              </a:rPr>
              <a:t>observe</a:t>
            </a:r>
            <a:r>
              <a:rPr lang="en-US" sz="1400">
                <a:latin typeface="Verdana" charset="0"/>
                <a:ea typeface="ＭＳ Ｐゴシック" charset="0"/>
              </a:rPr>
              <a:t> some things in the </a:t>
            </a:r>
            <a:r>
              <a:rPr lang="ja-JP" altLang="en-US" sz="1400">
                <a:latin typeface="Verdana" charset="0"/>
                <a:ea typeface="ＭＳ Ｐゴシック" charset="0"/>
              </a:rPr>
              <a:t>“</a:t>
            </a:r>
            <a:r>
              <a:rPr lang="en-US" altLang="ja-JP" sz="1400">
                <a:latin typeface="Verdana" charset="0"/>
                <a:ea typeface="ＭＳ Ｐゴシック" charset="0"/>
              </a:rPr>
              <a:t>problem domain</a:t>
            </a:r>
            <a:r>
              <a:rPr lang="ja-JP" altLang="en-US" sz="1400">
                <a:latin typeface="Verdana" charset="0"/>
                <a:ea typeface="ＭＳ Ｐゴシック" charset="0"/>
              </a:rPr>
              <a:t>”</a:t>
            </a:r>
            <a:r>
              <a:rPr lang="en-US" altLang="ja-JP" sz="1400">
                <a:latin typeface="Verdana" charset="0"/>
                <a:ea typeface="ＭＳ Ｐゴシック" charset="0"/>
              </a:rPr>
              <a:t> to </a:t>
            </a:r>
            <a:r>
              <a:rPr lang="en-US" altLang="ja-JP" sz="1400" b="1" u="sng">
                <a:latin typeface="Verdana" charset="0"/>
                <a:ea typeface="ＭＳ Ｐゴシック" charset="0"/>
              </a:rPr>
              <a:t>control</a:t>
            </a:r>
            <a:r>
              <a:rPr lang="en-US" altLang="ja-JP" sz="1400">
                <a:latin typeface="Verdana" charset="0"/>
                <a:ea typeface="ＭＳ Ｐゴシック" charset="0"/>
              </a:rPr>
              <a:t> other things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Verdana" charset="0"/>
                <a:ea typeface="ＭＳ Ｐゴシック" charset="0"/>
                <a:cs typeface="ＭＳ Ｐゴシック" charset="0"/>
              </a:rPr>
              <a:t>Target system + other elements + domain properties needed to meet the goal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Target system = projector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Other elements = screen, cables, laptop, speaker, audience, room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Verdana" charset="0"/>
                <a:ea typeface="ＭＳ Ｐゴシック" charset="0"/>
              </a:rPr>
              <a:t>Domain properties = audience location, room brightness, …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 flipH="1">
            <a:off x="3124200" y="3459163"/>
            <a:ext cx="1830388" cy="574675"/>
            <a:chOff x="2352" y="2160"/>
            <a:chExt cx="1680" cy="528"/>
          </a:xfrm>
        </p:grpSpPr>
        <p:sp>
          <p:nvSpPr>
            <p:cNvPr id="23805" name="AutoShape 5"/>
            <p:cNvSpPr>
              <a:spLocks noChangeArrowheads="1"/>
            </p:cNvSpPr>
            <p:nvPr/>
          </p:nvSpPr>
          <p:spPr bwMode="auto">
            <a:xfrm>
              <a:off x="2352" y="2160"/>
              <a:ext cx="1536" cy="528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06" name="AutoShape 6"/>
            <p:cNvSpPr>
              <a:spLocks noChangeArrowheads="1"/>
            </p:cNvSpPr>
            <p:nvPr/>
          </p:nvSpPr>
          <p:spPr bwMode="auto">
            <a:xfrm rot="5400000">
              <a:off x="3744" y="2304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7" descr="j0292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81350"/>
            <a:ext cx="1389063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AutoShape 8"/>
          <p:cNvSpPr>
            <a:spLocks noChangeArrowheads="1"/>
          </p:cNvSpPr>
          <p:nvPr/>
        </p:nvSpPr>
        <p:spPr bwMode="auto">
          <a:xfrm>
            <a:off x="381000" y="2547938"/>
            <a:ext cx="2033588" cy="1830387"/>
          </a:xfrm>
          <a:prstGeom prst="parallelogram">
            <a:avLst>
              <a:gd name="adj" fmla="val 27775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Freeform 9"/>
          <p:cNvSpPr>
            <a:spLocks/>
          </p:cNvSpPr>
          <p:nvPr/>
        </p:nvSpPr>
        <p:spPr bwMode="auto">
          <a:xfrm>
            <a:off x="5029200" y="3957638"/>
            <a:ext cx="1231900" cy="582612"/>
          </a:xfrm>
          <a:custGeom>
            <a:avLst/>
            <a:gdLst>
              <a:gd name="T0" fmla="*/ 0 w 757"/>
              <a:gd name="T1" fmla="*/ 0 h 413"/>
              <a:gd name="T2" fmla="*/ 2147483647 w 757"/>
              <a:gd name="T3" fmla="*/ 2147483647 h 413"/>
              <a:gd name="T4" fmla="*/ 2147483647 w 757"/>
              <a:gd name="T5" fmla="*/ 2147483647 h 413"/>
              <a:gd name="T6" fmla="*/ 2147483647 w 757"/>
              <a:gd name="T7" fmla="*/ 2147483647 h 413"/>
              <a:gd name="T8" fmla="*/ 2147483647 w 757"/>
              <a:gd name="T9" fmla="*/ 2147483647 h 413"/>
              <a:gd name="T10" fmla="*/ 2147483647 w 757"/>
              <a:gd name="T11" fmla="*/ 2147483647 h 413"/>
              <a:gd name="T12" fmla="*/ 2147483647 w 757"/>
              <a:gd name="T13" fmla="*/ 2147483647 h 413"/>
              <a:gd name="T14" fmla="*/ 2147483647 w 757"/>
              <a:gd name="T15" fmla="*/ 2147483647 h 413"/>
              <a:gd name="T16" fmla="*/ 2147483647 w 757"/>
              <a:gd name="T17" fmla="*/ 2147483647 h 413"/>
              <a:gd name="T18" fmla="*/ 2147483647 w 757"/>
              <a:gd name="T19" fmla="*/ 2147483647 h 413"/>
              <a:gd name="T20" fmla="*/ 2147483647 w 757"/>
              <a:gd name="T21" fmla="*/ 2147483647 h 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57"/>
              <a:gd name="T34" fmla="*/ 0 h 413"/>
              <a:gd name="T35" fmla="*/ 757 w 757"/>
              <a:gd name="T36" fmla="*/ 413 h 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57" h="413">
                <a:moveTo>
                  <a:pt x="0" y="0"/>
                </a:moveTo>
                <a:cubicBezTo>
                  <a:pt x="70" y="2"/>
                  <a:pt x="140" y="3"/>
                  <a:pt x="210" y="6"/>
                </a:cubicBezTo>
                <a:cubicBezTo>
                  <a:pt x="232" y="7"/>
                  <a:pt x="274" y="23"/>
                  <a:pt x="274" y="23"/>
                </a:cubicBezTo>
                <a:cubicBezTo>
                  <a:pt x="301" y="42"/>
                  <a:pt x="321" y="47"/>
                  <a:pt x="344" y="75"/>
                </a:cubicBezTo>
                <a:cubicBezTo>
                  <a:pt x="356" y="90"/>
                  <a:pt x="367" y="128"/>
                  <a:pt x="367" y="128"/>
                </a:cubicBezTo>
                <a:cubicBezTo>
                  <a:pt x="363" y="172"/>
                  <a:pt x="358" y="213"/>
                  <a:pt x="349" y="256"/>
                </a:cubicBezTo>
                <a:cubicBezTo>
                  <a:pt x="379" y="341"/>
                  <a:pt x="481" y="396"/>
                  <a:pt x="565" y="413"/>
                </a:cubicBezTo>
                <a:cubicBezTo>
                  <a:pt x="606" y="409"/>
                  <a:pt x="637" y="401"/>
                  <a:pt x="675" y="390"/>
                </a:cubicBezTo>
                <a:cubicBezTo>
                  <a:pt x="681" y="386"/>
                  <a:pt x="686" y="381"/>
                  <a:pt x="693" y="378"/>
                </a:cubicBezTo>
                <a:cubicBezTo>
                  <a:pt x="704" y="373"/>
                  <a:pt x="728" y="366"/>
                  <a:pt x="728" y="366"/>
                </a:cubicBezTo>
                <a:cubicBezTo>
                  <a:pt x="748" y="346"/>
                  <a:pt x="738" y="353"/>
                  <a:pt x="757" y="34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 flipV="1">
            <a:off x="1676400" y="2795588"/>
            <a:ext cx="1289050" cy="744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 flipH="1">
            <a:off x="1676400" y="3963988"/>
            <a:ext cx="1287463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9388" name="Text Box 12"/>
          <p:cNvSpPr txBox="1">
            <a:spLocks noChangeArrowheads="1"/>
          </p:cNvSpPr>
          <p:nvPr/>
        </p:nvSpPr>
        <p:spPr bwMode="auto">
          <a:xfrm>
            <a:off x="3363913" y="2420938"/>
            <a:ext cx="1409700" cy="838200"/>
          </a:xfrm>
          <a:prstGeom prst="rect">
            <a:avLst/>
          </a:prstGeom>
          <a:noFill/>
          <a:ln w="12700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Projector</a:t>
            </a:r>
          </a:p>
          <a:p>
            <a:r>
              <a:rPr lang="en-US" sz="1600"/>
              <a:t>Specification:</a:t>
            </a:r>
          </a:p>
          <a:p>
            <a:r>
              <a:rPr lang="en-US" sz="1600"/>
              <a:t>signal </a:t>
            </a:r>
            <a:r>
              <a:rPr lang="en-US" sz="1600">
                <a:sym typeface="Wingdings" charset="0"/>
              </a:rPr>
              <a:t> light</a:t>
            </a:r>
            <a:endParaRPr lang="en-US" sz="1600"/>
          </a:p>
        </p:txBody>
      </p:sp>
      <p:grpSp>
        <p:nvGrpSpPr>
          <p:cNvPr id="23563" name="Group 13"/>
          <p:cNvGrpSpPr>
            <a:grpSpLocks/>
          </p:cNvGrpSpPr>
          <p:nvPr/>
        </p:nvGrpSpPr>
        <p:grpSpPr bwMode="auto">
          <a:xfrm>
            <a:off x="5105400" y="1295400"/>
            <a:ext cx="2236788" cy="1493838"/>
            <a:chOff x="3168" y="1109"/>
            <a:chExt cx="1584" cy="1058"/>
          </a:xfrm>
        </p:grpSpPr>
        <p:sp>
          <p:nvSpPr>
            <p:cNvPr id="23570" name="AutoShape 14"/>
            <p:cNvSpPr>
              <a:spLocks noChangeAspect="1" noChangeArrowheads="1" noTextEdit="1"/>
            </p:cNvSpPr>
            <p:nvPr/>
          </p:nvSpPr>
          <p:spPr bwMode="auto">
            <a:xfrm>
              <a:off x="3168" y="1109"/>
              <a:ext cx="1584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Freeform 15"/>
            <p:cNvSpPr>
              <a:spLocks/>
            </p:cNvSpPr>
            <p:nvPr/>
          </p:nvSpPr>
          <p:spPr bwMode="auto">
            <a:xfrm>
              <a:off x="3168" y="1392"/>
              <a:ext cx="1574" cy="775"/>
            </a:xfrm>
            <a:custGeom>
              <a:avLst/>
              <a:gdLst>
                <a:gd name="T0" fmla="*/ 1 w 3147"/>
                <a:gd name="T1" fmla="*/ 0 h 1551"/>
                <a:gd name="T2" fmla="*/ 1 w 3147"/>
                <a:gd name="T3" fmla="*/ 0 h 1551"/>
                <a:gd name="T4" fmla="*/ 1 w 3147"/>
                <a:gd name="T5" fmla="*/ 0 h 1551"/>
                <a:gd name="T6" fmla="*/ 1 w 3147"/>
                <a:gd name="T7" fmla="*/ 0 h 1551"/>
                <a:gd name="T8" fmla="*/ 1 w 3147"/>
                <a:gd name="T9" fmla="*/ 0 h 1551"/>
                <a:gd name="T10" fmla="*/ 1 w 3147"/>
                <a:gd name="T11" fmla="*/ 0 h 1551"/>
                <a:gd name="T12" fmla="*/ 1 w 3147"/>
                <a:gd name="T13" fmla="*/ 0 h 1551"/>
                <a:gd name="T14" fmla="*/ 1 w 3147"/>
                <a:gd name="T15" fmla="*/ 0 h 1551"/>
                <a:gd name="T16" fmla="*/ 1 w 3147"/>
                <a:gd name="T17" fmla="*/ 0 h 1551"/>
                <a:gd name="T18" fmla="*/ 1 w 3147"/>
                <a:gd name="T19" fmla="*/ 0 h 1551"/>
                <a:gd name="T20" fmla="*/ 1 w 3147"/>
                <a:gd name="T21" fmla="*/ 0 h 1551"/>
                <a:gd name="T22" fmla="*/ 1 w 3147"/>
                <a:gd name="T23" fmla="*/ 0 h 1551"/>
                <a:gd name="T24" fmla="*/ 1 w 3147"/>
                <a:gd name="T25" fmla="*/ 0 h 1551"/>
                <a:gd name="T26" fmla="*/ 1 w 3147"/>
                <a:gd name="T27" fmla="*/ 0 h 1551"/>
                <a:gd name="T28" fmla="*/ 1 w 3147"/>
                <a:gd name="T29" fmla="*/ 0 h 1551"/>
                <a:gd name="T30" fmla="*/ 1 w 3147"/>
                <a:gd name="T31" fmla="*/ 0 h 1551"/>
                <a:gd name="T32" fmla="*/ 1 w 3147"/>
                <a:gd name="T33" fmla="*/ 0 h 1551"/>
                <a:gd name="T34" fmla="*/ 1 w 3147"/>
                <a:gd name="T35" fmla="*/ 0 h 1551"/>
                <a:gd name="T36" fmla="*/ 1 w 3147"/>
                <a:gd name="T37" fmla="*/ 0 h 1551"/>
                <a:gd name="T38" fmla="*/ 1 w 3147"/>
                <a:gd name="T39" fmla="*/ 0 h 1551"/>
                <a:gd name="T40" fmla="*/ 1 w 3147"/>
                <a:gd name="T41" fmla="*/ 0 h 1551"/>
                <a:gd name="T42" fmla="*/ 1 w 3147"/>
                <a:gd name="T43" fmla="*/ 0 h 1551"/>
                <a:gd name="T44" fmla="*/ 1 w 3147"/>
                <a:gd name="T45" fmla="*/ 0 h 1551"/>
                <a:gd name="T46" fmla="*/ 1 w 3147"/>
                <a:gd name="T47" fmla="*/ 0 h 1551"/>
                <a:gd name="T48" fmla="*/ 1 w 3147"/>
                <a:gd name="T49" fmla="*/ 0 h 1551"/>
                <a:gd name="T50" fmla="*/ 0 w 3147"/>
                <a:gd name="T51" fmla="*/ 0 h 1551"/>
                <a:gd name="T52" fmla="*/ 1 w 3147"/>
                <a:gd name="T53" fmla="*/ 0 h 1551"/>
                <a:gd name="T54" fmla="*/ 1 w 3147"/>
                <a:gd name="T55" fmla="*/ 0 h 1551"/>
                <a:gd name="T56" fmla="*/ 1 w 3147"/>
                <a:gd name="T57" fmla="*/ 0 h 1551"/>
                <a:gd name="T58" fmla="*/ 1 w 3147"/>
                <a:gd name="T59" fmla="*/ 0 h 1551"/>
                <a:gd name="T60" fmla="*/ 1 w 3147"/>
                <a:gd name="T61" fmla="*/ 0 h 1551"/>
                <a:gd name="T62" fmla="*/ 1 w 3147"/>
                <a:gd name="T63" fmla="*/ 0 h 1551"/>
                <a:gd name="T64" fmla="*/ 1 w 3147"/>
                <a:gd name="T65" fmla="*/ 0 h 1551"/>
                <a:gd name="T66" fmla="*/ 1 w 3147"/>
                <a:gd name="T67" fmla="*/ 0 h 1551"/>
                <a:gd name="T68" fmla="*/ 1 w 3147"/>
                <a:gd name="T69" fmla="*/ 0 h 1551"/>
                <a:gd name="T70" fmla="*/ 1 w 3147"/>
                <a:gd name="T71" fmla="*/ 0 h 1551"/>
                <a:gd name="T72" fmla="*/ 1 w 3147"/>
                <a:gd name="T73" fmla="*/ 0 h 1551"/>
                <a:gd name="T74" fmla="*/ 1 w 3147"/>
                <a:gd name="T75" fmla="*/ 0 h 1551"/>
                <a:gd name="T76" fmla="*/ 1 w 3147"/>
                <a:gd name="T77" fmla="*/ 0 h 1551"/>
                <a:gd name="T78" fmla="*/ 1 w 3147"/>
                <a:gd name="T79" fmla="*/ 0 h 1551"/>
                <a:gd name="T80" fmla="*/ 1 w 3147"/>
                <a:gd name="T81" fmla="*/ 0 h 1551"/>
                <a:gd name="T82" fmla="*/ 1 w 3147"/>
                <a:gd name="T83" fmla="*/ 0 h 1551"/>
                <a:gd name="T84" fmla="*/ 1 w 3147"/>
                <a:gd name="T85" fmla="*/ 0 h 1551"/>
                <a:gd name="T86" fmla="*/ 1 w 3147"/>
                <a:gd name="T87" fmla="*/ 0 h 1551"/>
                <a:gd name="T88" fmla="*/ 1 w 3147"/>
                <a:gd name="T89" fmla="*/ 0 h 1551"/>
                <a:gd name="T90" fmla="*/ 1 w 3147"/>
                <a:gd name="T91" fmla="*/ 0 h 1551"/>
                <a:gd name="T92" fmla="*/ 1 w 3147"/>
                <a:gd name="T93" fmla="*/ 0 h 1551"/>
                <a:gd name="T94" fmla="*/ 1 w 3147"/>
                <a:gd name="T95" fmla="*/ 0 h 1551"/>
                <a:gd name="T96" fmla="*/ 1 w 3147"/>
                <a:gd name="T97" fmla="*/ 0 h 1551"/>
                <a:gd name="T98" fmla="*/ 1 w 3147"/>
                <a:gd name="T99" fmla="*/ 0 h 1551"/>
                <a:gd name="T100" fmla="*/ 1 w 3147"/>
                <a:gd name="T101" fmla="*/ 0 h 1551"/>
                <a:gd name="T102" fmla="*/ 1 w 3147"/>
                <a:gd name="T103" fmla="*/ 0 h 1551"/>
                <a:gd name="T104" fmla="*/ 1 w 3147"/>
                <a:gd name="T105" fmla="*/ 0 h 1551"/>
                <a:gd name="T106" fmla="*/ 1 w 3147"/>
                <a:gd name="T107" fmla="*/ 0 h 1551"/>
                <a:gd name="T108" fmla="*/ 1 w 3147"/>
                <a:gd name="T109" fmla="*/ 0 h 1551"/>
                <a:gd name="T110" fmla="*/ 1 w 3147"/>
                <a:gd name="T111" fmla="*/ 0 h 1551"/>
                <a:gd name="T112" fmla="*/ 1 w 3147"/>
                <a:gd name="T113" fmla="*/ 0 h 1551"/>
                <a:gd name="T114" fmla="*/ 1 w 3147"/>
                <a:gd name="T115" fmla="*/ 0 h 1551"/>
                <a:gd name="T116" fmla="*/ 1 w 3147"/>
                <a:gd name="T117" fmla="*/ 0 h 1551"/>
                <a:gd name="T118" fmla="*/ 1 w 3147"/>
                <a:gd name="T119" fmla="*/ 0 h 1551"/>
                <a:gd name="T120" fmla="*/ 1 w 3147"/>
                <a:gd name="T121" fmla="*/ 0 h 1551"/>
                <a:gd name="T122" fmla="*/ 1 w 3147"/>
                <a:gd name="T123" fmla="*/ 0 h 1551"/>
                <a:gd name="T124" fmla="*/ 1 w 3147"/>
                <a:gd name="T125" fmla="*/ 0 h 15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47"/>
                <a:gd name="T190" fmla="*/ 0 h 1551"/>
                <a:gd name="T191" fmla="*/ 3147 w 3147"/>
                <a:gd name="T192" fmla="*/ 1551 h 15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47" h="1551">
                  <a:moveTo>
                    <a:pt x="902" y="34"/>
                  </a:moveTo>
                  <a:lnTo>
                    <a:pt x="861" y="26"/>
                  </a:lnTo>
                  <a:lnTo>
                    <a:pt x="791" y="5"/>
                  </a:lnTo>
                  <a:lnTo>
                    <a:pt x="727" y="5"/>
                  </a:lnTo>
                  <a:lnTo>
                    <a:pt x="663" y="0"/>
                  </a:lnTo>
                  <a:lnTo>
                    <a:pt x="603" y="28"/>
                  </a:lnTo>
                  <a:lnTo>
                    <a:pt x="547" y="62"/>
                  </a:lnTo>
                  <a:lnTo>
                    <a:pt x="540" y="127"/>
                  </a:lnTo>
                  <a:lnTo>
                    <a:pt x="550" y="205"/>
                  </a:lnTo>
                  <a:lnTo>
                    <a:pt x="573" y="233"/>
                  </a:lnTo>
                  <a:lnTo>
                    <a:pt x="559" y="250"/>
                  </a:lnTo>
                  <a:lnTo>
                    <a:pt x="573" y="280"/>
                  </a:lnTo>
                  <a:lnTo>
                    <a:pt x="618" y="349"/>
                  </a:lnTo>
                  <a:lnTo>
                    <a:pt x="599" y="363"/>
                  </a:lnTo>
                  <a:lnTo>
                    <a:pt x="561" y="387"/>
                  </a:lnTo>
                  <a:lnTo>
                    <a:pt x="518" y="394"/>
                  </a:lnTo>
                  <a:lnTo>
                    <a:pt x="426" y="436"/>
                  </a:lnTo>
                  <a:lnTo>
                    <a:pt x="367" y="457"/>
                  </a:lnTo>
                  <a:lnTo>
                    <a:pt x="292" y="523"/>
                  </a:lnTo>
                  <a:lnTo>
                    <a:pt x="215" y="586"/>
                  </a:lnTo>
                  <a:lnTo>
                    <a:pt x="179" y="708"/>
                  </a:lnTo>
                  <a:lnTo>
                    <a:pt x="145" y="860"/>
                  </a:lnTo>
                  <a:lnTo>
                    <a:pt x="83" y="953"/>
                  </a:lnTo>
                  <a:lnTo>
                    <a:pt x="67" y="1066"/>
                  </a:lnTo>
                  <a:lnTo>
                    <a:pt x="30" y="1073"/>
                  </a:lnTo>
                  <a:lnTo>
                    <a:pt x="0" y="1118"/>
                  </a:lnTo>
                  <a:lnTo>
                    <a:pt x="72" y="1180"/>
                  </a:lnTo>
                  <a:lnTo>
                    <a:pt x="275" y="1251"/>
                  </a:lnTo>
                  <a:lnTo>
                    <a:pt x="718" y="1372"/>
                  </a:lnTo>
                  <a:lnTo>
                    <a:pt x="1359" y="1551"/>
                  </a:lnTo>
                  <a:lnTo>
                    <a:pt x="1804" y="1546"/>
                  </a:lnTo>
                  <a:lnTo>
                    <a:pt x="2398" y="1509"/>
                  </a:lnTo>
                  <a:lnTo>
                    <a:pt x="2758" y="1443"/>
                  </a:lnTo>
                  <a:lnTo>
                    <a:pt x="3086" y="1284"/>
                  </a:lnTo>
                  <a:lnTo>
                    <a:pt x="3147" y="1218"/>
                  </a:lnTo>
                  <a:lnTo>
                    <a:pt x="3123" y="1180"/>
                  </a:lnTo>
                  <a:lnTo>
                    <a:pt x="3133" y="1152"/>
                  </a:lnTo>
                  <a:lnTo>
                    <a:pt x="3128" y="1120"/>
                  </a:lnTo>
                  <a:lnTo>
                    <a:pt x="3126" y="1080"/>
                  </a:lnTo>
                  <a:lnTo>
                    <a:pt x="3076" y="891"/>
                  </a:lnTo>
                  <a:lnTo>
                    <a:pt x="2965" y="710"/>
                  </a:lnTo>
                  <a:lnTo>
                    <a:pt x="2843" y="556"/>
                  </a:lnTo>
                  <a:lnTo>
                    <a:pt x="2777" y="492"/>
                  </a:lnTo>
                  <a:lnTo>
                    <a:pt x="2754" y="478"/>
                  </a:lnTo>
                  <a:lnTo>
                    <a:pt x="2756" y="438"/>
                  </a:lnTo>
                  <a:lnTo>
                    <a:pt x="2784" y="366"/>
                  </a:lnTo>
                  <a:lnTo>
                    <a:pt x="2810" y="335"/>
                  </a:lnTo>
                  <a:lnTo>
                    <a:pt x="2798" y="248"/>
                  </a:lnTo>
                  <a:lnTo>
                    <a:pt x="2782" y="190"/>
                  </a:lnTo>
                  <a:lnTo>
                    <a:pt x="2726" y="136"/>
                  </a:lnTo>
                  <a:lnTo>
                    <a:pt x="2683" y="94"/>
                  </a:lnTo>
                  <a:lnTo>
                    <a:pt x="2550" y="87"/>
                  </a:lnTo>
                  <a:lnTo>
                    <a:pt x="2519" y="99"/>
                  </a:lnTo>
                  <a:lnTo>
                    <a:pt x="1949" y="891"/>
                  </a:lnTo>
                  <a:lnTo>
                    <a:pt x="1907" y="951"/>
                  </a:lnTo>
                  <a:lnTo>
                    <a:pt x="1857" y="934"/>
                  </a:lnTo>
                  <a:lnTo>
                    <a:pt x="1783" y="966"/>
                  </a:lnTo>
                  <a:lnTo>
                    <a:pt x="1527" y="906"/>
                  </a:lnTo>
                  <a:lnTo>
                    <a:pt x="1450" y="878"/>
                  </a:lnTo>
                  <a:lnTo>
                    <a:pt x="1567" y="720"/>
                  </a:lnTo>
                  <a:lnTo>
                    <a:pt x="1361" y="511"/>
                  </a:lnTo>
                  <a:lnTo>
                    <a:pt x="9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Freeform 16"/>
            <p:cNvSpPr>
              <a:spLocks/>
            </p:cNvSpPr>
            <p:nvPr/>
          </p:nvSpPr>
          <p:spPr bwMode="auto">
            <a:xfrm>
              <a:off x="3208" y="1869"/>
              <a:ext cx="172" cy="81"/>
            </a:xfrm>
            <a:custGeom>
              <a:avLst/>
              <a:gdLst>
                <a:gd name="T0" fmla="*/ 0 w 344"/>
                <a:gd name="T1" fmla="*/ 0 h 163"/>
                <a:gd name="T2" fmla="*/ 1 w 344"/>
                <a:gd name="T3" fmla="*/ 0 h 163"/>
                <a:gd name="T4" fmla="*/ 1 w 344"/>
                <a:gd name="T5" fmla="*/ 0 h 163"/>
                <a:gd name="T6" fmla="*/ 1 w 344"/>
                <a:gd name="T7" fmla="*/ 0 h 163"/>
                <a:gd name="T8" fmla="*/ 1 w 344"/>
                <a:gd name="T9" fmla="*/ 0 h 163"/>
                <a:gd name="T10" fmla="*/ 1 w 344"/>
                <a:gd name="T11" fmla="*/ 0 h 163"/>
                <a:gd name="T12" fmla="*/ 0 w 344"/>
                <a:gd name="T13" fmla="*/ 0 h 163"/>
                <a:gd name="T14" fmla="*/ 0 w 344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63"/>
                <a:gd name="T26" fmla="*/ 344 w 344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63">
                  <a:moveTo>
                    <a:pt x="0" y="92"/>
                  </a:moveTo>
                  <a:lnTo>
                    <a:pt x="230" y="0"/>
                  </a:lnTo>
                  <a:lnTo>
                    <a:pt x="344" y="28"/>
                  </a:lnTo>
                  <a:lnTo>
                    <a:pt x="50" y="127"/>
                  </a:lnTo>
                  <a:lnTo>
                    <a:pt x="68" y="138"/>
                  </a:lnTo>
                  <a:lnTo>
                    <a:pt x="15" y="163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5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Freeform 17"/>
            <p:cNvSpPr>
              <a:spLocks/>
            </p:cNvSpPr>
            <p:nvPr/>
          </p:nvSpPr>
          <p:spPr bwMode="auto">
            <a:xfrm>
              <a:off x="3872" y="1844"/>
              <a:ext cx="350" cy="166"/>
            </a:xfrm>
            <a:custGeom>
              <a:avLst/>
              <a:gdLst>
                <a:gd name="T0" fmla="*/ 0 w 699"/>
                <a:gd name="T1" fmla="*/ 1 h 332"/>
                <a:gd name="T2" fmla="*/ 1 w 699"/>
                <a:gd name="T3" fmla="*/ 0 h 332"/>
                <a:gd name="T4" fmla="*/ 1 w 699"/>
                <a:gd name="T5" fmla="*/ 1 h 332"/>
                <a:gd name="T6" fmla="*/ 1 w 699"/>
                <a:gd name="T7" fmla="*/ 1 h 332"/>
                <a:gd name="T8" fmla="*/ 1 w 699"/>
                <a:gd name="T9" fmla="*/ 1 h 332"/>
                <a:gd name="T10" fmla="*/ 1 w 699"/>
                <a:gd name="T11" fmla="*/ 1 h 332"/>
                <a:gd name="T12" fmla="*/ 1 w 699"/>
                <a:gd name="T13" fmla="*/ 1 h 332"/>
                <a:gd name="T14" fmla="*/ 1 w 699"/>
                <a:gd name="T15" fmla="*/ 1 h 332"/>
                <a:gd name="T16" fmla="*/ 1 w 699"/>
                <a:gd name="T17" fmla="*/ 1 h 332"/>
                <a:gd name="T18" fmla="*/ 1 w 699"/>
                <a:gd name="T19" fmla="*/ 1 h 332"/>
                <a:gd name="T20" fmla="*/ 1 w 699"/>
                <a:gd name="T21" fmla="*/ 1 h 332"/>
                <a:gd name="T22" fmla="*/ 1 w 699"/>
                <a:gd name="T23" fmla="*/ 1 h 332"/>
                <a:gd name="T24" fmla="*/ 1 w 699"/>
                <a:gd name="T25" fmla="*/ 1 h 332"/>
                <a:gd name="T26" fmla="*/ 1 w 699"/>
                <a:gd name="T27" fmla="*/ 1 h 332"/>
                <a:gd name="T28" fmla="*/ 0 w 699"/>
                <a:gd name="T29" fmla="*/ 1 h 332"/>
                <a:gd name="T30" fmla="*/ 0 w 699"/>
                <a:gd name="T31" fmla="*/ 1 h 3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99"/>
                <a:gd name="T49" fmla="*/ 0 h 332"/>
                <a:gd name="T50" fmla="*/ 699 w 699"/>
                <a:gd name="T51" fmla="*/ 332 h 3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99" h="332">
                  <a:moveTo>
                    <a:pt x="0" y="18"/>
                  </a:moveTo>
                  <a:lnTo>
                    <a:pt x="236" y="0"/>
                  </a:lnTo>
                  <a:lnTo>
                    <a:pt x="366" y="31"/>
                  </a:lnTo>
                  <a:lnTo>
                    <a:pt x="328" y="64"/>
                  </a:lnTo>
                  <a:lnTo>
                    <a:pt x="328" y="102"/>
                  </a:lnTo>
                  <a:lnTo>
                    <a:pt x="338" y="138"/>
                  </a:lnTo>
                  <a:lnTo>
                    <a:pt x="363" y="166"/>
                  </a:lnTo>
                  <a:lnTo>
                    <a:pt x="391" y="212"/>
                  </a:lnTo>
                  <a:lnTo>
                    <a:pt x="699" y="162"/>
                  </a:lnTo>
                  <a:lnTo>
                    <a:pt x="476" y="332"/>
                  </a:lnTo>
                  <a:lnTo>
                    <a:pt x="374" y="314"/>
                  </a:lnTo>
                  <a:lnTo>
                    <a:pt x="374" y="222"/>
                  </a:lnTo>
                  <a:lnTo>
                    <a:pt x="102" y="148"/>
                  </a:lnTo>
                  <a:lnTo>
                    <a:pt x="6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Freeform 18"/>
            <p:cNvSpPr>
              <a:spLocks/>
            </p:cNvSpPr>
            <p:nvPr/>
          </p:nvSpPr>
          <p:spPr bwMode="auto">
            <a:xfrm>
              <a:off x="3503" y="1961"/>
              <a:ext cx="1225" cy="189"/>
            </a:xfrm>
            <a:custGeom>
              <a:avLst/>
              <a:gdLst>
                <a:gd name="T0" fmla="*/ 0 w 2449"/>
                <a:gd name="T1" fmla="*/ 1 h 377"/>
                <a:gd name="T2" fmla="*/ 1 w 2449"/>
                <a:gd name="T3" fmla="*/ 1 h 377"/>
                <a:gd name="T4" fmla="*/ 1 w 2449"/>
                <a:gd name="T5" fmla="*/ 1 h 377"/>
                <a:gd name="T6" fmla="*/ 1 w 2449"/>
                <a:gd name="T7" fmla="*/ 1 h 377"/>
                <a:gd name="T8" fmla="*/ 1 w 2449"/>
                <a:gd name="T9" fmla="*/ 1 h 377"/>
                <a:gd name="T10" fmla="*/ 1 w 2449"/>
                <a:gd name="T11" fmla="*/ 1 h 377"/>
                <a:gd name="T12" fmla="*/ 1 w 2449"/>
                <a:gd name="T13" fmla="*/ 1 h 377"/>
                <a:gd name="T14" fmla="*/ 1 w 2449"/>
                <a:gd name="T15" fmla="*/ 1 h 377"/>
                <a:gd name="T16" fmla="*/ 1 w 2449"/>
                <a:gd name="T17" fmla="*/ 1 h 377"/>
                <a:gd name="T18" fmla="*/ 1 w 2449"/>
                <a:gd name="T19" fmla="*/ 1 h 377"/>
                <a:gd name="T20" fmla="*/ 1 w 2449"/>
                <a:gd name="T21" fmla="*/ 1 h 377"/>
                <a:gd name="T22" fmla="*/ 1 w 2449"/>
                <a:gd name="T23" fmla="*/ 1 h 377"/>
                <a:gd name="T24" fmla="*/ 1 w 2449"/>
                <a:gd name="T25" fmla="*/ 1 h 377"/>
                <a:gd name="T26" fmla="*/ 1 w 2449"/>
                <a:gd name="T27" fmla="*/ 1 h 377"/>
                <a:gd name="T28" fmla="*/ 1 w 2449"/>
                <a:gd name="T29" fmla="*/ 0 h 377"/>
                <a:gd name="T30" fmla="*/ 1 w 2449"/>
                <a:gd name="T31" fmla="*/ 1 h 377"/>
                <a:gd name="T32" fmla="*/ 0 w 2449"/>
                <a:gd name="T33" fmla="*/ 1 h 377"/>
                <a:gd name="T34" fmla="*/ 0 w 2449"/>
                <a:gd name="T35" fmla="*/ 1 h 3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49"/>
                <a:gd name="T55" fmla="*/ 0 h 377"/>
                <a:gd name="T56" fmla="*/ 2449 w 2449"/>
                <a:gd name="T57" fmla="*/ 377 h 37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49" h="377">
                  <a:moveTo>
                    <a:pt x="0" y="176"/>
                  </a:moveTo>
                  <a:lnTo>
                    <a:pt x="656" y="370"/>
                  </a:lnTo>
                  <a:lnTo>
                    <a:pt x="1196" y="377"/>
                  </a:lnTo>
                  <a:lnTo>
                    <a:pt x="1746" y="345"/>
                  </a:lnTo>
                  <a:lnTo>
                    <a:pt x="2026" y="306"/>
                  </a:lnTo>
                  <a:lnTo>
                    <a:pt x="2385" y="158"/>
                  </a:lnTo>
                  <a:lnTo>
                    <a:pt x="2449" y="66"/>
                  </a:lnTo>
                  <a:lnTo>
                    <a:pt x="2269" y="20"/>
                  </a:lnTo>
                  <a:lnTo>
                    <a:pt x="1842" y="151"/>
                  </a:lnTo>
                  <a:lnTo>
                    <a:pt x="1608" y="253"/>
                  </a:lnTo>
                  <a:lnTo>
                    <a:pt x="1263" y="182"/>
                  </a:lnTo>
                  <a:lnTo>
                    <a:pt x="973" y="126"/>
                  </a:lnTo>
                  <a:lnTo>
                    <a:pt x="653" y="210"/>
                  </a:lnTo>
                  <a:lnTo>
                    <a:pt x="352" y="52"/>
                  </a:lnTo>
                  <a:lnTo>
                    <a:pt x="359" y="0"/>
                  </a:lnTo>
                  <a:lnTo>
                    <a:pt x="102" y="98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5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19"/>
            <p:cNvSpPr>
              <a:spLocks/>
            </p:cNvSpPr>
            <p:nvPr/>
          </p:nvSpPr>
          <p:spPr bwMode="auto">
            <a:xfrm>
              <a:off x="3608" y="1121"/>
              <a:ext cx="826" cy="691"/>
            </a:xfrm>
            <a:custGeom>
              <a:avLst/>
              <a:gdLst>
                <a:gd name="T0" fmla="*/ 0 w 1653"/>
                <a:gd name="T1" fmla="*/ 0 h 1383"/>
                <a:gd name="T2" fmla="*/ 0 w 1653"/>
                <a:gd name="T3" fmla="*/ 0 h 1383"/>
                <a:gd name="T4" fmla="*/ 0 w 1653"/>
                <a:gd name="T5" fmla="*/ 0 h 1383"/>
                <a:gd name="T6" fmla="*/ 0 w 1653"/>
                <a:gd name="T7" fmla="*/ 0 h 1383"/>
                <a:gd name="T8" fmla="*/ 0 w 1653"/>
                <a:gd name="T9" fmla="*/ 0 h 1383"/>
                <a:gd name="T10" fmla="*/ 0 w 1653"/>
                <a:gd name="T11" fmla="*/ 0 h 1383"/>
                <a:gd name="T12" fmla="*/ 0 w 1653"/>
                <a:gd name="T13" fmla="*/ 0 h 1383"/>
                <a:gd name="T14" fmla="*/ 0 w 1653"/>
                <a:gd name="T15" fmla="*/ 0 h 1383"/>
                <a:gd name="T16" fmla="*/ 0 w 1653"/>
                <a:gd name="T17" fmla="*/ 0 h 1383"/>
                <a:gd name="T18" fmla="*/ 0 w 1653"/>
                <a:gd name="T19" fmla="*/ 0 h 1383"/>
                <a:gd name="T20" fmla="*/ 0 w 1653"/>
                <a:gd name="T21" fmla="*/ 0 h 1383"/>
                <a:gd name="T22" fmla="*/ 0 w 1653"/>
                <a:gd name="T23" fmla="*/ 0 h 1383"/>
                <a:gd name="T24" fmla="*/ 0 w 1653"/>
                <a:gd name="T25" fmla="*/ 0 h 1383"/>
                <a:gd name="T26" fmla="*/ 0 w 1653"/>
                <a:gd name="T27" fmla="*/ 0 h 1383"/>
                <a:gd name="T28" fmla="*/ 0 w 1653"/>
                <a:gd name="T29" fmla="*/ 0 h 1383"/>
                <a:gd name="T30" fmla="*/ 0 w 1653"/>
                <a:gd name="T31" fmla="*/ 0 h 1383"/>
                <a:gd name="T32" fmla="*/ 0 w 1653"/>
                <a:gd name="T33" fmla="*/ 0 h 1383"/>
                <a:gd name="T34" fmla="*/ 0 w 1653"/>
                <a:gd name="T35" fmla="*/ 0 h 1383"/>
                <a:gd name="T36" fmla="*/ 0 w 1653"/>
                <a:gd name="T37" fmla="*/ 0 h 1383"/>
                <a:gd name="T38" fmla="*/ 0 w 1653"/>
                <a:gd name="T39" fmla="*/ 0 h 1383"/>
                <a:gd name="T40" fmla="*/ 0 w 1653"/>
                <a:gd name="T41" fmla="*/ 0 h 1383"/>
                <a:gd name="T42" fmla="*/ 0 w 1653"/>
                <a:gd name="T43" fmla="*/ 0 h 1383"/>
                <a:gd name="T44" fmla="*/ 0 w 1653"/>
                <a:gd name="T45" fmla="*/ 0 h 1383"/>
                <a:gd name="T46" fmla="*/ 0 w 1653"/>
                <a:gd name="T47" fmla="*/ 0 h 1383"/>
                <a:gd name="T48" fmla="*/ 0 w 1653"/>
                <a:gd name="T49" fmla="*/ 0 h 1383"/>
                <a:gd name="T50" fmla="*/ 0 w 1653"/>
                <a:gd name="T51" fmla="*/ 0 h 1383"/>
                <a:gd name="T52" fmla="*/ 0 w 1653"/>
                <a:gd name="T53" fmla="*/ 0 h 1383"/>
                <a:gd name="T54" fmla="*/ 0 w 1653"/>
                <a:gd name="T55" fmla="*/ 0 h 1383"/>
                <a:gd name="T56" fmla="*/ 0 w 1653"/>
                <a:gd name="T57" fmla="*/ 0 h 1383"/>
                <a:gd name="T58" fmla="*/ 0 w 1653"/>
                <a:gd name="T59" fmla="*/ 0 h 1383"/>
                <a:gd name="T60" fmla="*/ 0 w 1653"/>
                <a:gd name="T61" fmla="*/ 0 h 1383"/>
                <a:gd name="T62" fmla="*/ 0 w 1653"/>
                <a:gd name="T63" fmla="*/ 0 h 1383"/>
                <a:gd name="T64" fmla="*/ 0 w 1653"/>
                <a:gd name="T65" fmla="*/ 0 h 13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53"/>
                <a:gd name="T100" fmla="*/ 0 h 1383"/>
                <a:gd name="T101" fmla="*/ 1653 w 1653"/>
                <a:gd name="T102" fmla="*/ 1383 h 13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53" h="1383">
                  <a:moveTo>
                    <a:pt x="0" y="551"/>
                  </a:moveTo>
                  <a:lnTo>
                    <a:pt x="70" y="483"/>
                  </a:lnTo>
                  <a:lnTo>
                    <a:pt x="174" y="400"/>
                  </a:lnTo>
                  <a:lnTo>
                    <a:pt x="136" y="389"/>
                  </a:lnTo>
                  <a:lnTo>
                    <a:pt x="127" y="293"/>
                  </a:lnTo>
                  <a:lnTo>
                    <a:pt x="159" y="251"/>
                  </a:lnTo>
                  <a:lnTo>
                    <a:pt x="171" y="176"/>
                  </a:lnTo>
                  <a:lnTo>
                    <a:pt x="223" y="118"/>
                  </a:lnTo>
                  <a:lnTo>
                    <a:pt x="288" y="94"/>
                  </a:lnTo>
                  <a:lnTo>
                    <a:pt x="368" y="61"/>
                  </a:lnTo>
                  <a:lnTo>
                    <a:pt x="426" y="84"/>
                  </a:lnTo>
                  <a:lnTo>
                    <a:pt x="473" y="75"/>
                  </a:lnTo>
                  <a:lnTo>
                    <a:pt x="527" y="84"/>
                  </a:lnTo>
                  <a:lnTo>
                    <a:pt x="555" y="124"/>
                  </a:lnTo>
                  <a:lnTo>
                    <a:pt x="550" y="190"/>
                  </a:lnTo>
                  <a:lnTo>
                    <a:pt x="569" y="218"/>
                  </a:lnTo>
                  <a:lnTo>
                    <a:pt x="576" y="263"/>
                  </a:lnTo>
                  <a:lnTo>
                    <a:pt x="593" y="298"/>
                  </a:lnTo>
                  <a:lnTo>
                    <a:pt x="555" y="351"/>
                  </a:lnTo>
                  <a:lnTo>
                    <a:pt x="564" y="375"/>
                  </a:lnTo>
                  <a:lnTo>
                    <a:pt x="646" y="403"/>
                  </a:lnTo>
                  <a:lnTo>
                    <a:pt x="686" y="400"/>
                  </a:lnTo>
                  <a:lnTo>
                    <a:pt x="731" y="422"/>
                  </a:lnTo>
                  <a:lnTo>
                    <a:pt x="742" y="490"/>
                  </a:lnTo>
                  <a:lnTo>
                    <a:pt x="819" y="403"/>
                  </a:lnTo>
                  <a:lnTo>
                    <a:pt x="855" y="385"/>
                  </a:lnTo>
                  <a:lnTo>
                    <a:pt x="831" y="340"/>
                  </a:lnTo>
                  <a:lnTo>
                    <a:pt x="827" y="255"/>
                  </a:lnTo>
                  <a:lnTo>
                    <a:pt x="798" y="237"/>
                  </a:lnTo>
                  <a:lnTo>
                    <a:pt x="789" y="199"/>
                  </a:lnTo>
                  <a:lnTo>
                    <a:pt x="808" y="146"/>
                  </a:lnTo>
                  <a:lnTo>
                    <a:pt x="864" y="92"/>
                  </a:lnTo>
                  <a:lnTo>
                    <a:pt x="883" y="71"/>
                  </a:lnTo>
                  <a:lnTo>
                    <a:pt x="920" y="56"/>
                  </a:lnTo>
                  <a:lnTo>
                    <a:pt x="972" y="21"/>
                  </a:lnTo>
                  <a:lnTo>
                    <a:pt x="1021" y="0"/>
                  </a:lnTo>
                  <a:lnTo>
                    <a:pt x="1096" y="9"/>
                  </a:lnTo>
                  <a:lnTo>
                    <a:pt x="1135" y="9"/>
                  </a:lnTo>
                  <a:lnTo>
                    <a:pt x="1179" y="58"/>
                  </a:lnTo>
                  <a:lnTo>
                    <a:pt x="1215" y="99"/>
                  </a:lnTo>
                  <a:lnTo>
                    <a:pt x="1203" y="162"/>
                  </a:lnTo>
                  <a:lnTo>
                    <a:pt x="1203" y="209"/>
                  </a:lnTo>
                  <a:lnTo>
                    <a:pt x="1222" y="220"/>
                  </a:lnTo>
                  <a:lnTo>
                    <a:pt x="1226" y="246"/>
                  </a:lnTo>
                  <a:lnTo>
                    <a:pt x="1294" y="253"/>
                  </a:lnTo>
                  <a:lnTo>
                    <a:pt x="1381" y="298"/>
                  </a:lnTo>
                  <a:lnTo>
                    <a:pt x="1439" y="312"/>
                  </a:lnTo>
                  <a:lnTo>
                    <a:pt x="1519" y="380"/>
                  </a:lnTo>
                  <a:lnTo>
                    <a:pt x="1536" y="415"/>
                  </a:lnTo>
                  <a:lnTo>
                    <a:pt x="1589" y="492"/>
                  </a:lnTo>
                  <a:lnTo>
                    <a:pt x="1653" y="607"/>
                  </a:lnTo>
                  <a:lnTo>
                    <a:pt x="1139" y="1383"/>
                  </a:lnTo>
                  <a:lnTo>
                    <a:pt x="1049" y="1375"/>
                  </a:lnTo>
                  <a:lnTo>
                    <a:pt x="1007" y="1312"/>
                  </a:lnTo>
                  <a:lnTo>
                    <a:pt x="1028" y="1167"/>
                  </a:lnTo>
                  <a:lnTo>
                    <a:pt x="1015" y="1105"/>
                  </a:lnTo>
                  <a:lnTo>
                    <a:pt x="917" y="968"/>
                  </a:lnTo>
                  <a:lnTo>
                    <a:pt x="880" y="904"/>
                  </a:lnTo>
                  <a:lnTo>
                    <a:pt x="849" y="958"/>
                  </a:lnTo>
                  <a:lnTo>
                    <a:pt x="840" y="996"/>
                  </a:lnTo>
                  <a:lnTo>
                    <a:pt x="821" y="1040"/>
                  </a:lnTo>
                  <a:lnTo>
                    <a:pt x="829" y="1075"/>
                  </a:lnTo>
                  <a:lnTo>
                    <a:pt x="810" y="1139"/>
                  </a:lnTo>
                  <a:lnTo>
                    <a:pt x="740" y="1193"/>
                  </a:lnTo>
                  <a:lnTo>
                    <a:pt x="616" y="1246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Freeform 20"/>
            <p:cNvSpPr>
              <a:spLocks/>
            </p:cNvSpPr>
            <p:nvPr/>
          </p:nvSpPr>
          <p:spPr bwMode="auto">
            <a:xfrm>
              <a:off x="4373" y="1910"/>
              <a:ext cx="35" cy="46"/>
            </a:xfrm>
            <a:custGeom>
              <a:avLst/>
              <a:gdLst>
                <a:gd name="T0" fmla="*/ 0 w 71"/>
                <a:gd name="T1" fmla="*/ 1 h 91"/>
                <a:gd name="T2" fmla="*/ 0 w 71"/>
                <a:gd name="T3" fmla="*/ 0 h 91"/>
                <a:gd name="T4" fmla="*/ 0 w 71"/>
                <a:gd name="T5" fmla="*/ 1 h 91"/>
                <a:gd name="T6" fmla="*/ 0 w 71"/>
                <a:gd name="T7" fmla="*/ 1 h 91"/>
                <a:gd name="T8" fmla="*/ 0 w 71"/>
                <a:gd name="T9" fmla="*/ 1 h 91"/>
                <a:gd name="T10" fmla="*/ 0 w 71"/>
                <a:gd name="T11" fmla="*/ 1 h 91"/>
                <a:gd name="T12" fmla="*/ 0 w 71"/>
                <a:gd name="T13" fmla="*/ 1 h 91"/>
                <a:gd name="T14" fmla="*/ 0 w 71"/>
                <a:gd name="T15" fmla="*/ 1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91"/>
                <a:gd name="T26" fmla="*/ 71 w 71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91">
                  <a:moveTo>
                    <a:pt x="71" y="5"/>
                  </a:moveTo>
                  <a:lnTo>
                    <a:pt x="44" y="0"/>
                  </a:lnTo>
                  <a:lnTo>
                    <a:pt x="14" y="28"/>
                  </a:lnTo>
                  <a:lnTo>
                    <a:pt x="0" y="72"/>
                  </a:lnTo>
                  <a:lnTo>
                    <a:pt x="28" y="91"/>
                  </a:lnTo>
                  <a:lnTo>
                    <a:pt x="48" y="27"/>
                  </a:lnTo>
                  <a:lnTo>
                    <a:pt x="71" y="5"/>
                  </a:lnTo>
                  <a:close/>
                </a:path>
              </a:pathLst>
            </a:custGeom>
            <a:solidFill>
              <a:srgbClr val="FF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Freeform 21"/>
            <p:cNvSpPr>
              <a:spLocks/>
            </p:cNvSpPr>
            <p:nvPr/>
          </p:nvSpPr>
          <p:spPr bwMode="auto">
            <a:xfrm>
              <a:off x="3701" y="1883"/>
              <a:ext cx="739" cy="242"/>
            </a:xfrm>
            <a:custGeom>
              <a:avLst/>
              <a:gdLst>
                <a:gd name="T0" fmla="*/ 0 w 1478"/>
                <a:gd name="T1" fmla="*/ 1 h 484"/>
                <a:gd name="T2" fmla="*/ 1 w 1478"/>
                <a:gd name="T3" fmla="*/ 1 h 484"/>
                <a:gd name="T4" fmla="*/ 1 w 1478"/>
                <a:gd name="T5" fmla="*/ 1 h 484"/>
                <a:gd name="T6" fmla="*/ 1 w 1478"/>
                <a:gd name="T7" fmla="*/ 1 h 484"/>
                <a:gd name="T8" fmla="*/ 1 w 1478"/>
                <a:gd name="T9" fmla="*/ 1 h 484"/>
                <a:gd name="T10" fmla="*/ 1 w 1478"/>
                <a:gd name="T11" fmla="*/ 1 h 484"/>
                <a:gd name="T12" fmla="*/ 1 w 1478"/>
                <a:gd name="T13" fmla="*/ 1 h 484"/>
                <a:gd name="T14" fmla="*/ 1 w 1478"/>
                <a:gd name="T15" fmla="*/ 1 h 484"/>
                <a:gd name="T16" fmla="*/ 1 w 1478"/>
                <a:gd name="T17" fmla="*/ 1 h 484"/>
                <a:gd name="T18" fmla="*/ 1 w 1478"/>
                <a:gd name="T19" fmla="*/ 1 h 484"/>
                <a:gd name="T20" fmla="*/ 1 w 1478"/>
                <a:gd name="T21" fmla="*/ 1 h 484"/>
                <a:gd name="T22" fmla="*/ 1 w 1478"/>
                <a:gd name="T23" fmla="*/ 1 h 484"/>
                <a:gd name="T24" fmla="*/ 1 w 1478"/>
                <a:gd name="T25" fmla="*/ 1 h 484"/>
                <a:gd name="T26" fmla="*/ 1 w 1478"/>
                <a:gd name="T27" fmla="*/ 1 h 484"/>
                <a:gd name="T28" fmla="*/ 1 w 1478"/>
                <a:gd name="T29" fmla="*/ 0 h 484"/>
                <a:gd name="T30" fmla="*/ 1 w 1478"/>
                <a:gd name="T31" fmla="*/ 1 h 484"/>
                <a:gd name="T32" fmla="*/ 1 w 1478"/>
                <a:gd name="T33" fmla="*/ 1 h 484"/>
                <a:gd name="T34" fmla="*/ 1 w 1478"/>
                <a:gd name="T35" fmla="*/ 1 h 484"/>
                <a:gd name="T36" fmla="*/ 1 w 1478"/>
                <a:gd name="T37" fmla="*/ 1 h 484"/>
                <a:gd name="T38" fmla="*/ 1 w 1478"/>
                <a:gd name="T39" fmla="*/ 1 h 484"/>
                <a:gd name="T40" fmla="*/ 1 w 1478"/>
                <a:gd name="T41" fmla="*/ 1 h 484"/>
                <a:gd name="T42" fmla="*/ 1 w 1478"/>
                <a:gd name="T43" fmla="*/ 1 h 484"/>
                <a:gd name="T44" fmla="*/ 0 w 1478"/>
                <a:gd name="T45" fmla="*/ 1 h 484"/>
                <a:gd name="T46" fmla="*/ 0 w 1478"/>
                <a:gd name="T47" fmla="*/ 1 h 48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78"/>
                <a:gd name="T73" fmla="*/ 0 h 484"/>
                <a:gd name="T74" fmla="*/ 1478 w 1478"/>
                <a:gd name="T75" fmla="*/ 484 h 48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78" h="484">
                  <a:moveTo>
                    <a:pt x="0" y="235"/>
                  </a:moveTo>
                  <a:lnTo>
                    <a:pt x="63" y="348"/>
                  </a:lnTo>
                  <a:lnTo>
                    <a:pt x="388" y="484"/>
                  </a:lnTo>
                  <a:lnTo>
                    <a:pt x="720" y="413"/>
                  </a:lnTo>
                  <a:lnTo>
                    <a:pt x="686" y="338"/>
                  </a:lnTo>
                  <a:lnTo>
                    <a:pt x="816" y="365"/>
                  </a:lnTo>
                  <a:lnTo>
                    <a:pt x="1074" y="474"/>
                  </a:lnTo>
                  <a:lnTo>
                    <a:pt x="1193" y="478"/>
                  </a:lnTo>
                  <a:lnTo>
                    <a:pt x="1270" y="441"/>
                  </a:lnTo>
                  <a:lnTo>
                    <a:pt x="1422" y="312"/>
                  </a:lnTo>
                  <a:lnTo>
                    <a:pt x="1478" y="295"/>
                  </a:lnTo>
                  <a:lnTo>
                    <a:pt x="1458" y="206"/>
                  </a:lnTo>
                  <a:lnTo>
                    <a:pt x="1226" y="97"/>
                  </a:lnTo>
                  <a:lnTo>
                    <a:pt x="1185" y="43"/>
                  </a:lnTo>
                  <a:lnTo>
                    <a:pt x="1035" y="0"/>
                  </a:lnTo>
                  <a:lnTo>
                    <a:pt x="902" y="17"/>
                  </a:lnTo>
                  <a:lnTo>
                    <a:pt x="750" y="130"/>
                  </a:lnTo>
                  <a:lnTo>
                    <a:pt x="826" y="136"/>
                  </a:lnTo>
                  <a:lnTo>
                    <a:pt x="1021" y="110"/>
                  </a:lnTo>
                  <a:lnTo>
                    <a:pt x="822" y="236"/>
                  </a:lnTo>
                  <a:lnTo>
                    <a:pt x="683" y="232"/>
                  </a:lnTo>
                  <a:lnTo>
                    <a:pt x="352" y="335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Freeform 22"/>
            <p:cNvSpPr>
              <a:spLocks/>
            </p:cNvSpPr>
            <p:nvPr/>
          </p:nvSpPr>
          <p:spPr bwMode="auto">
            <a:xfrm>
              <a:off x="3242" y="1887"/>
              <a:ext cx="414" cy="173"/>
            </a:xfrm>
            <a:custGeom>
              <a:avLst/>
              <a:gdLst>
                <a:gd name="T0" fmla="*/ 1 w 828"/>
                <a:gd name="T1" fmla="*/ 0 h 346"/>
                <a:gd name="T2" fmla="*/ 1 w 828"/>
                <a:gd name="T3" fmla="*/ 1 h 346"/>
                <a:gd name="T4" fmla="*/ 1 w 828"/>
                <a:gd name="T5" fmla="*/ 1 h 346"/>
                <a:gd name="T6" fmla="*/ 1 w 828"/>
                <a:gd name="T7" fmla="*/ 1 h 346"/>
                <a:gd name="T8" fmla="*/ 0 w 828"/>
                <a:gd name="T9" fmla="*/ 1 h 346"/>
                <a:gd name="T10" fmla="*/ 1 w 828"/>
                <a:gd name="T11" fmla="*/ 1 h 346"/>
                <a:gd name="T12" fmla="*/ 1 w 828"/>
                <a:gd name="T13" fmla="*/ 1 h 346"/>
                <a:gd name="T14" fmla="*/ 1 w 828"/>
                <a:gd name="T15" fmla="*/ 1 h 346"/>
                <a:gd name="T16" fmla="*/ 1 w 828"/>
                <a:gd name="T17" fmla="*/ 1 h 346"/>
                <a:gd name="T18" fmla="*/ 1 w 828"/>
                <a:gd name="T19" fmla="*/ 1 h 346"/>
                <a:gd name="T20" fmla="*/ 1 w 828"/>
                <a:gd name="T21" fmla="*/ 0 h 346"/>
                <a:gd name="T22" fmla="*/ 1 w 828"/>
                <a:gd name="T23" fmla="*/ 0 h 3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346"/>
                <a:gd name="T38" fmla="*/ 828 w 828"/>
                <a:gd name="T39" fmla="*/ 346 h 3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346">
                  <a:moveTo>
                    <a:pt x="336" y="0"/>
                  </a:moveTo>
                  <a:lnTo>
                    <a:pt x="63" y="94"/>
                  </a:lnTo>
                  <a:lnTo>
                    <a:pt x="321" y="230"/>
                  </a:lnTo>
                  <a:lnTo>
                    <a:pt x="37" y="110"/>
                  </a:lnTo>
                  <a:lnTo>
                    <a:pt x="0" y="127"/>
                  </a:lnTo>
                  <a:lnTo>
                    <a:pt x="458" y="346"/>
                  </a:lnTo>
                  <a:lnTo>
                    <a:pt x="673" y="201"/>
                  </a:lnTo>
                  <a:lnTo>
                    <a:pt x="828" y="121"/>
                  </a:lnTo>
                  <a:lnTo>
                    <a:pt x="646" y="45"/>
                  </a:lnTo>
                  <a:lnTo>
                    <a:pt x="504" y="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Freeform 23"/>
            <p:cNvSpPr>
              <a:spLocks/>
            </p:cNvSpPr>
            <p:nvPr/>
          </p:nvSpPr>
          <p:spPr bwMode="auto">
            <a:xfrm>
              <a:off x="3648" y="1872"/>
              <a:ext cx="346" cy="184"/>
            </a:xfrm>
            <a:custGeom>
              <a:avLst/>
              <a:gdLst>
                <a:gd name="T0" fmla="*/ 1 w 691"/>
                <a:gd name="T1" fmla="*/ 1 h 367"/>
                <a:gd name="T2" fmla="*/ 1 w 691"/>
                <a:gd name="T3" fmla="*/ 1 h 367"/>
                <a:gd name="T4" fmla="*/ 1 w 691"/>
                <a:gd name="T5" fmla="*/ 0 h 367"/>
                <a:gd name="T6" fmla="*/ 1 w 691"/>
                <a:gd name="T7" fmla="*/ 1 h 367"/>
                <a:gd name="T8" fmla="*/ 1 w 691"/>
                <a:gd name="T9" fmla="*/ 1 h 367"/>
                <a:gd name="T10" fmla="*/ 1 w 691"/>
                <a:gd name="T11" fmla="*/ 1 h 367"/>
                <a:gd name="T12" fmla="*/ 1 w 691"/>
                <a:gd name="T13" fmla="*/ 1 h 367"/>
                <a:gd name="T14" fmla="*/ 1 w 691"/>
                <a:gd name="T15" fmla="*/ 1 h 367"/>
                <a:gd name="T16" fmla="*/ 1 w 691"/>
                <a:gd name="T17" fmla="*/ 1 h 367"/>
                <a:gd name="T18" fmla="*/ 1 w 691"/>
                <a:gd name="T19" fmla="*/ 1 h 367"/>
                <a:gd name="T20" fmla="*/ 1 w 691"/>
                <a:gd name="T21" fmla="*/ 1 h 367"/>
                <a:gd name="T22" fmla="*/ 0 w 691"/>
                <a:gd name="T23" fmla="*/ 1 h 367"/>
                <a:gd name="T24" fmla="*/ 1 w 691"/>
                <a:gd name="T25" fmla="*/ 1 h 367"/>
                <a:gd name="T26" fmla="*/ 1 w 691"/>
                <a:gd name="T27" fmla="*/ 1 h 367"/>
                <a:gd name="T28" fmla="*/ 1 w 691"/>
                <a:gd name="T29" fmla="*/ 1 h 367"/>
                <a:gd name="T30" fmla="*/ 1 w 691"/>
                <a:gd name="T31" fmla="*/ 1 h 3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91"/>
                <a:gd name="T49" fmla="*/ 0 h 367"/>
                <a:gd name="T50" fmla="*/ 691 w 691"/>
                <a:gd name="T51" fmla="*/ 367 h 3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91" h="367">
                  <a:moveTo>
                    <a:pt x="36" y="139"/>
                  </a:moveTo>
                  <a:lnTo>
                    <a:pt x="79" y="149"/>
                  </a:lnTo>
                  <a:lnTo>
                    <a:pt x="311" y="0"/>
                  </a:lnTo>
                  <a:lnTo>
                    <a:pt x="579" y="49"/>
                  </a:lnTo>
                  <a:lnTo>
                    <a:pt x="675" y="152"/>
                  </a:lnTo>
                  <a:lnTo>
                    <a:pt x="691" y="175"/>
                  </a:lnTo>
                  <a:lnTo>
                    <a:pt x="609" y="218"/>
                  </a:lnTo>
                  <a:lnTo>
                    <a:pt x="513" y="295"/>
                  </a:lnTo>
                  <a:lnTo>
                    <a:pt x="440" y="367"/>
                  </a:lnTo>
                  <a:lnTo>
                    <a:pt x="367" y="364"/>
                  </a:lnTo>
                  <a:lnTo>
                    <a:pt x="248" y="311"/>
                  </a:lnTo>
                  <a:lnTo>
                    <a:pt x="0" y="232"/>
                  </a:lnTo>
                  <a:lnTo>
                    <a:pt x="3" y="172"/>
                  </a:lnTo>
                  <a:lnTo>
                    <a:pt x="16" y="139"/>
                  </a:lnTo>
                  <a:lnTo>
                    <a:pt x="36" y="139"/>
                  </a:lnTo>
                  <a:close/>
                </a:path>
              </a:pathLst>
            </a:custGeom>
            <a:solidFill>
              <a:srgbClr val="FFF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Freeform 24"/>
            <p:cNvSpPr>
              <a:spLocks/>
            </p:cNvSpPr>
            <p:nvPr/>
          </p:nvSpPr>
          <p:spPr bwMode="auto">
            <a:xfrm>
              <a:off x="3863" y="1812"/>
              <a:ext cx="169" cy="48"/>
            </a:xfrm>
            <a:custGeom>
              <a:avLst/>
              <a:gdLst>
                <a:gd name="T0" fmla="*/ 0 w 339"/>
                <a:gd name="T1" fmla="*/ 1 h 95"/>
                <a:gd name="T2" fmla="*/ 0 w 339"/>
                <a:gd name="T3" fmla="*/ 1 h 95"/>
                <a:gd name="T4" fmla="*/ 0 w 339"/>
                <a:gd name="T5" fmla="*/ 0 h 95"/>
                <a:gd name="T6" fmla="*/ 0 w 339"/>
                <a:gd name="T7" fmla="*/ 1 h 95"/>
                <a:gd name="T8" fmla="*/ 0 w 339"/>
                <a:gd name="T9" fmla="*/ 1 h 95"/>
                <a:gd name="T10" fmla="*/ 0 w 339"/>
                <a:gd name="T11" fmla="*/ 1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95"/>
                <a:gd name="T20" fmla="*/ 339 w 339"/>
                <a:gd name="T21" fmla="*/ 95 h 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95">
                  <a:moveTo>
                    <a:pt x="18" y="95"/>
                  </a:moveTo>
                  <a:lnTo>
                    <a:pt x="339" y="59"/>
                  </a:lnTo>
                  <a:lnTo>
                    <a:pt x="44" y="0"/>
                  </a:lnTo>
                  <a:lnTo>
                    <a:pt x="0" y="16"/>
                  </a:lnTo>
                  <a:lnTo>
                    <a:pt x="18" y="95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Freeform 25"/>
            <p:cNvSpPr>
              <a:spLocks/>
            </p:cNvSpPr>
            <p:nvPr/>
          </p:nvSpPr>
          <p:spPr bwMode="auto">
            <a:xfrm>
              <a:off x="4411" y="1968"/>
              <a:ext cx="300" cy="109"/>
            </a:xfrm>
            <a:custGeom>
              <a:avLst/>
              <a:gdLst>
                <a:gd name="T0" fmla="*/ 1 w 600"/>
                <a:gd name="T1" fmla="*/ 0 h 219"/>
                <a:gd name="T2" fmla="*/ 0 w 600"/>
                <a:gd name="T3" fmla="*/ 0 h 219"/>
                <a:gd name="T4" fmla="*/ 1 w 600"/>
                <a:gd name="T5" fmla="*/ 0 h 219"/>
                <a:gd name="T6" fmla="*/ 1 w 600"/>
                <a:gd name="T7" fmla="*/ 0 h 219"/>
                <a:gd name="T8" fmla="*/ 1 w 600"/>
                <a:gd name="T9" fmla="*/ 0 h 219"/>
                <a:gd name="T10" fmla="*/ 1 w 600"/>
                <a:gd name="T11" fmla="*/ 0 h 219"/>
                <a:gd name="T12" fmla="*/ 1 w 600"/>
                <a:gd name="T13" fmla="*/ 0 h 219"/>
                <a:gd name="T14" fmla="*/ 1 w 600"/>
                <a:gd name="T15" fmla="*/ 0 h 219"/>
                <a:gd name="T16" fmla="*/ 1 w 600"/>
                <a:gd name="T17" fmla="*/ 0 h 219"/>
                <a:gd name="T18" fmla="*/ 1 w 600"/>
                <a:gd name="T19" fmla="*/ 0 h 219"/>
                <a:gd name="T20" fmla="*/ 1 w 600"/>
                <a:gd name="T21" fmla="*/ 0 h 219"/>
                <a:gd name="T22" fmla="*/ 1 w 600"/>
                <a:gd name="T23" fmla="*/ 0 h 2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0"/>
                <a:gd name="T37" fmla="*/ 0 h 219"/>
                <a:gd name="T38" fmla="*/ 600 w 600"/>
                <a:gd name="T39" fmla="*/ 219 h 2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0" h="219">
                  <a:moveTo>
                    <a:pt x="56" y="126"/>
                  </a:moveTo>
                  <a:lnTo>
                    <a:pt x="0" y="143"/>
                  </a:lnTo>
                  <a:lnTo>
                    <a:pt x="44" y="186"/>
                  </a:lnTo>
                  <a:lnTo>
                    <a:pt x="175" y="219"/>
                  </a:lnTo>
                  <a:lnTo>
                    <a:pt x="338" y="192"/>
                  </a:lnTo>
                  <a:lnTo>
                    <a:pt x="441" y="93"/>
                  </a:lnTo>
                  <a:lnTo>
                    <a:pt x="600" y="40"/>
                  </a:lnTo>
                  <a:lnTo>
                    <a:pt x="464" y="0"/>
                  </a:lnTo>
                  <a:lnTo>
                    <a:pt x="414" y="23"/>
                  </a:lnTo>
                  <a:lnTo>
                    <a:pt x="249" y="143"/>
                  </a:lnTo>
                  <a:lnTo>
                    <a:pt x="56" y="126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Freeform 26"/>
            <p:cNvSpPr>
              <a:spLocks/>
            </p:cNvSpPr>
            <p:nvPr/>
          </p:nvSpPr>
          <p:spPr bwMode="auto">
            <a:xfrm>
              <a:off x="4372" y="1422"/>
              <a:ext cx="201" cy="166"/>
            </a:xfrm>
            <a:custGeom>
              <a:avLst/>
              <a:gdLst>
                <a:gd name="T0" fmla="*/ 1 w 402"/>
                <a:gd name="T1" fmla="*/ 1 h 332"/>
                <a:gd name="T2" fmla="*/ 0 w 402"/>
                <a:gd name="T3" fmla="*/ 1 h 332"/>
                <a:gd name="T4" fmla="*/ 1 w 402"/>
                <a:gd name="T5" fmla="*/ 1 h 332"/>
                <a:gd name="T6" fmla="*/ 1 w 402"/>
                <a:gd name="T7" fmla="*/ 1 h 332"/>
                <a:gd name="T8" fmla="*/ 1 w 402"/>
                <a:gd name="T9" fmla="*/ 1 h 332"/>
                <a:gd name="T10" fmla="*/ 1 w 402"/>
                <a:gd name="T11" fmla="*/ 1 h 332"/>
                <a:gd name="T12" fmla="*/ 1 w 402"/>
                <a:gd name="T13" fmla="*/ 0 h 332"/>
                <a:gd name="T14" fmla="*/ 1 w 402"/>
                <a:gd name="T15" fmla="*/ 1 h 332"/>
                <a:gd name="T16" fmla="*/ 1 w 402"/>
                <a:gd name="T17" fmla="*/ 0 h 332"/>
                <a:gd name="T18" fmla="*/ 1 w 402"/>
                <a:gd name="T19" fmla="*/ 1 h 332"/>
                <a:gd name="T20" fmla="*/ 1 w 402"/>
                <a:gd name="T21" fmla="*/ 1 h 332"/>
                <a:gd name="T22" fmla="*/ 1 w 402"/>
                <a:gd name="T23" fmla="*/ 1 h 332"/>
                <a:gd name="T24" fmla="*/ 1 w 402"/>
                <a:gd name="T25" fmla="*/ 1 h 332"/>
                <a:gd name="T26" fmla="*/ 1 w 402"/>
                <a:gd name="T27" fmla="*/ 1 h 332"/>
                <a:gd name="T28" fmla="*/ 1 w 402"/>
                <a:gd name="T29" fmla="*/ 1 h 332"/>
                <a:gd name="T30" fmla="*/ 1 w 402"/>
                <a:gd name="T31" fmla="*/ 1 h 332"/>
                <a:gd name="T32" fmla="*/ 1 w 402"/>
                <a:gd name="T33" fmla="*/ 1 h 332"/>
                <a:gd name="T34" fmla="*/ 1 w 402"/>
                <a:gd name="T35" fmla="*/ 1 h 332"/>
                <a:gd name="T36" fmla="*/ 1 w 402"/>
                <a:gd name="T37" fmla="*/ 1 h 332"/>
                <a:gd name="T38" fmla="*/ 1 w 402"/>
                <a:gd name="T39" fmla="*/ 1 h 332"/>
                <a:gd name="T40" fmla="*/ 1 w 402"/>
                <a:gd name="T41" fmla="*/ 1 h 332"/>
                <a:gd name="T42" fmla="*/ 1 w 402"/>
                <a:gd name="T43" fmla="*/ 1 h 332"/>
                <a:gd name="T44" fmla="*/ 1 w 402"/>
                <a:gd name="T45" fmla="*/ 1 h 332"/>
                <a:gd name="T46" fmla="*/ 1 w 402"/>
                <a:gd name="T47" fmla="*/ 1 h 332"/>
                <a:gd name="T48" fmla="*/ 1 w 402"/>
                <a:gd name="T49" fmla="*/ 1 h 332"/>
                <a:gd name="T50" fmla="*/ 1 w 402"/>
                <a:gd name="T51" fmla="*/ 1 h 332"/>
                <a:gd name="T52" fmla="*/ 1 w 402"/>
                <a:gd name="T53" fmla="*/ 1 h 332"/>
                <a:gd name="T54" fmla="*/ 1 w 402"/>
                <a:gd name="T55" fmla="*/ 1 h 332"/>
                <a:gd name="T56" fmla="*/ 1 w 402"/>
                <a:gd name="T57" fmla="*/ 1 h 332"/>
                <a:gd name="T58" fmla="*/ 1 w 402"/>
                <a:gd name="T59" fmla="*/ 1 h 332"/>
                <a:gd name="T60" fmla="*/ 1 w 402"/>
                <a:gd name="T61" fmla="*/ 1 h 332"/>
                <a:gd name="T62" fmla="*/ 1 w 402"/>
                <a:gd name="T63" fmla="*/ 1 h 332"/>
                <a:gd name="T64" fmla="*/ 1 w 402"/>
                <a:gd name="T65" fmla="*/ 1 h 332"/>
                <a:gd name="T66" fmla="*/ 1 w 402"/>
                <a:gd name="T67" fmla="*/ 1 h 332"/>
                <a:gd name="T68" fmla="*/ 1 w 402"/>
                <a:gd name="T69" fmla="*/ 1 h 332"/>
                <a:gd name="T70" fmla="*/ 1 w 402"/>
                <a:gd name="T71" fmla="*/ 1 h 332"/>
                <a:gd name="T72" fmla="*/ 1 w 402"/>
                <a:gd name="T73" fmla="*/ 1 h 332"/>
                <a:gd name="T74" fmla="*/ 1 w 402"/>
                <a:gd name="T75" fmla="*/ 1 h 332"/>
                <a:gd name="T76" fmla="*/ 1 w 402"/>
                <a:gd name="T77" fmla="*/ 1 h 3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2"/>
                <a:gd name="T118" fmla="*/ 0 h 332"/>
                <a:gd name="T119" fmla="*/ 402 w 402"/>
                <a:gd name="T120" fmla="*/ 332 h 3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2" h="332">
                  <a:moveTo>
                    <a:pt x="51" y="172"/>
                  </a:moveTo>
                  <a:lnTo>
                    <a:pt x="0" y="162"/>
                  </a:lnTo>
                  <a:lnTo>
                    <a:pt x="2" y="125"/>
                  </a:lnTo>
                  <a:lnTo>
                    <a:pt x="15" y="89"/>
                  </a:lnTo>
                  <a:lnTo>
                    <a:pt x="65" y="68"/>
                  </a:lnTo>
                  <a:lnTo>
                    <a:pt x="75" y="42"/>
                  </a:lnTo>
                  <a:lnTo>
                    <a:pt x="147" y="0"/>
                  </a:lnTo>
                  <a:lnTo>
                    <a:pt x="191" y="5"/>
                  </a:lnTo>
                  <a:lnTo>
                    <a:pt x="235" y="0"/>
                  </a:lnTo>
                  <a:lnTo>
                    <a:pt x="220" y="24"/>
                  </a:lnTo>
                  <a:lnTo>
                    <a:pt x="205" y="44"/>
                  </a:lnTo>
                  <a:lnTo>
                    <a:pt x="222" y="59"/>
                  </a:lnTo>
                  <a:lnTo>
                    <a:pt x="194" y="68"/>
                  </a:lnTo>
                  <a:lnTo>
                    <a:pt x="196" y="97"/>
                  </a:lnTo>
                  <a:lnTo>
                    <a:pt x="224" y="108"/>
                  </a:lnTo>
                  <a:lnTo>
                    <a:pt x="254" y="61"/>
                  </a:lnTo>
                  <a:lnTo>
                    <a:pt x="252" y="33"/>
                  </a:lnTo>
                  <a:lnTo>
                    <a:pt x="290" y="28"/>
                  </a:lnTo>
                  <a:lnTo>
                    <a:pt x="310" y="68"/>
                  </a:lnTo>
                  <a:lnTo>
                    <a:pt x="365" y="91"/>
                  </a:lnTo>
                  <a:lnTo>
                    <a:pt x="359" y="159"/>
                  </a:lnTo>
                  <a:lnTo>
                    <a:pt x="402" y="215"/>
                  </a:lnTo>
                  <a:lnTo>
                    <a:pt x="367" y="253"/>
                  </a:lnTo>
                  <a:lnTo>
                    <a:pt x="374" y="302"/>
                  </a:lnTo>
                  <a:lnTo>
                    <a:pt x="339" y="330"/>
                  </a:lnTo>
                  <a:lnTo>
                    <a:pt x="316" y="332"/>
                  </a:lnTo>
                  <a:lnTo>
                    <a:pt x="346" y="272"/>
                  </a:lnTo>
                  <a:lnTo>
                    <a:pt x="338" y="249"/>
                  </a:lnTo>
                  <a:lnTo>
                    <a:pt x="297" y="232"/>
                  </a:lnTo>
                  <a:lnTo>
                    <a:pt x="263" y="246"/>
                  </a:lnTo>
                  <a:lnTo>
                    <a:pt x="271" y="213"/>
                  </a:lnTo>
                  <a:lnTo>
                    <a:pt x="245" y="195"/>
                  </a:lnTo>
                  <a:lnTo>
                    <a:pt x="254" y="178"/>
                  </a:lnTo>
                  <a:lnTo>
                    <a:pt x="226" y="166"/>
                  </a:lnTo>
                  <a:lnTo>
                    <a:pt x="165" y="131"/>
                  </a:lnTo>
                  <a:lnTo>
                    <a:pt x="111" y="125"/>
                  </a:lnTo>
                  <a:lnTo>
                    <a:pt x="60" y="169"/>
                  </a:lnTo>
                  <a:lnTo>
                    <a:pt x="51" y="172"/>
                  </a:lnTo>
                  <a:close/>
                </a:path>
              </a:pathLst>
            </a:custGeom>
            <a:solidFill>
              <a:srgbClr val="B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Freeform 27"/>
            <p:cNvSpPr>
              <a:spLocks/>
            </p:cNvSpPr>
            <p:nvPr/>
          </p:nvSpPr>
          <p:spPr bwMode="auto">
            <a:xfrm>
              <a:off x="4020" y="1144"/>
              <a:ext cx="189" cy="125"/>
            </a:xfrm>
            <a:custGeom>
              <a:avLst/>
              <a:gdLst>
                <a:gd name="T0" fmla="*/ 0 w 379"/>
                <a:gd name="T1" fmla="*/ 1 h 248"/>
                <a:gd name="T2" fmla="*/ 0 w 379"/>
                <a:gd name="T3" fmla="*/ 1 h 248"/>
                <a:gd name="T4" fmla="*/ 0 w 379"/>
                <a:gd name="T5" fmla="*/ 1 h 248"/>
                <a:gd name="T6" fmla="*/ 0 w 379"/>
                <a:gd name="T7" fmla="*/ 1 h 248"/>
                <a:gd name="T8" fmla="*/ 0 w 379"/>
                <a:gd name="T9" fmla="*/ 1 h 248"/>
                <a:gd name="T10" fmla="*/ 0 w 379"/>
                <a:gd name="T11" fmla="*/ 1 h 248"/>
                <a:gd name="T12" fmla="*/ 0 w 379"/>
                <a:gd name="T13" fmla="*/ 0 h 248"/>
                <a:gd name="T14" fmla="*/ 0 w 379"/>
                <a:gd name="T15" fmla="*/ 1 h 248"/>
                <a:gd name="T16" fmla="*/ 0 w 379"/>
                <a:gd name="T17" fmla="*/ 1 h 248"/>
                <a:gd name="T18" fmla="*/ 0 w 379"/>
                <a:gd name="T19" fmla="*/ 1 h 248"/>
                <a:gd name="T20" fmla="*/ 0 w 379"/>
                <a:gd name="T21" fmla="*/ 1 h 248"/>
                <a:gd name="T22" fmla="*/ 0 w 379"/>
                <a:gd name="T23" fmla="*/ 1 h 248"/>
                <a:gd name="T24" fmla="*/ 0 w 379"/>
                <a:gd name="T25" fmla="*/ 1 h 248"/>
                <a:gd name="T26" fmla="*/ 0 w 379"/>
                <a:gd name="T27" fmla="*/ 1 h 248"/>
                <a:gd name="T28" fmla="*/ 0 w 379"/>
                <a:gd name="T29" fmla="*/ 1 h 248"/>
                <a:gd name="T30" fmla="*/ 0 w 379"/>
                <a:gd name="T31" fmla="*/ 1 h 248"/>
                <a:gd name="T32" fmla="*/ 0 w 379"/>
                <a:gd name="T33" fmla="*/ 1 h 248"/>
                <a:gd name="T34" fmla="*/ 0 w 379"/>
                <a:gd name="T35" fmla="*/ 1 h 248"/>
                <a:gd name="T36" fmla="*/ 0 w 379"/>
                <a:gd name="T37" fmla="*/ 1 h 248"/>
                <a:gd name="T38" fmla="*/ 0 w 379"/>
                <a:gd name="T39" fmla="*/ 1 h 248"/>
                <a:gd name="T40" fmla="*/ 0 w 379"/>
                <a:gd name="T41" fmla="*/ 1 h 248"/>
                <a:gd name="T42" fmla="*/ 0 w 379"/>
                <a:gd name="T43" fmla="*/ 1 h 248"/>
                <a:gd name="T44" fmla="*/ 0 w 379"/>
                <a:gd name="T45" fmla="*/ 1 h 248"/>
                <a:gd name="T46" fmla="*/ 0 w 379"/>
                <a:gd name="T47" fmla="*/ 1 h 248"/>
                <a:gd name="T48" fmla="*/ 0 w 379"/>
                <a:gd name="T49" fmla="*/ 1 h 248"/>
                <a:gd name="T50" fmla="*/ 0 w 379"/>
                <a:gd name="T51" fmla="*/ 1 h 248"/>
                <a:gd name="T52" fmla="*/ 0 w 379"/>
                <a:gd name="T53" fmla="*/ 1 h 248"/>
                <a:gd name="T54" fmla="*/ 0 w 379"/>
                <a:gd name="T55" fmla="*/ 1 h 248"/>
                <a:gd name="T56" fmla="*/ 0 w 379"/>
                <a:gd name="T57" fmla="*/ 1 h 248"/>
                <a:gd name="T58" fmla="*/ 0 w 379"/>
                <a:gd name="T59" fmla="*/ 1 h 248"/>
                <a:gd name="T60" fmla="*/ 0 w 379"/>
                <a:gd name="T61" fmla="*/ 1 h 248"/>
                <a:gd name="T62" fmla="*/ 0 w 379"/>
                <a:gd name="T63" fmla="*/ 1 h 248"/>
                <a:gd name="T64" fmla="*/ 0 w 379"/>
                <a:gd name="T65" fmla="*/ 1 h 248"/>
                <a:gd name="T66" fmla="*/ 0 w 379"/>
                <a:gd name="T67" fmla="*/ 1 h 248"/>
                <a:gd name="T68" fmla="*/ 0 w 379"/>
                <a:gd name="T69" fmla="*/ 1 h 248"/>
                <a:gd name="T70" fmla="*/ 0 w 379"/>
                <a:gd name="T71" fmla="*/ 1 h 248"/>
                <a:gd name="T72" fmla="*/ 0 w 379"/>
                <a:gd name="T73" fmla="*/ 1 h 248"/>
                <a:gd name="T74" fmla="*/ 0 w 379"/>
                <a:gd name="T75" fmla="*/ 1 h 248"/>
                <a:gd name="T76" fmla="*/ 0 w 379"/>
                <a:gd name="T77" fmla="*/ 1 h 24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79"/>
                <a:gd name="T118" fmla="*/ 0 h 248"/>
                <a:gd name="T119" fmla="*/ 379 w 379"/>
                <a:gd name="T120" fmla="*/ 248 h 24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79" h="248">
                  <a:moveTo>
                    <a:pt x="9" y="136"/>
                  </a:moveTo>
                  <a:lnTo>
                    <a:pt x="29" y="117"/>
                  </a:lnTo>
                  <a:lnTo>
                    <a:pt x="75" y="110"/>
                  </a:lnTo>
                  <a:lnTo>
                    <a:pt x="131" y="84"/>
                  </a:lnTo>
                  <a:lnTo>
                    <a:pt x="148" y="61"/>
                  </a:lnTo>
                  <a:lnTo>
                    <a:pt x="206" y="33"/>
                  </a:lnTo>
                  <a:lnTo>
                    <a:pt x="232" y="0"/>
                  </a:lnTo>
                  <a:lnTo>
                    <a:pt x="276" y="7"/>
                  </a:lnTo>
                  <a:lnTo>
                    <a:pt x="260" y="35"/>
                  </a:lnTo>
                  <a:lnTo>
                    <a:pt x="278" y="47"/>
                  </a:lnTo>
                  <a:lnTo>
                    <a:pt x="304" y="37"/>
                  </a:lnTo>
                  <a:lnTo>
                    <a:pt x="332" y="58"/>
                  </a:lnTo>
                  <a:lnTo>
                    <a:pt x="355" y="71"/>
                  </a:lnTo>
                  <a:lnTo>
                    <a:pt x="358" y="96"/>
                  </a:lnTo>
                  <a:lnTo>
                    <a:pt x="377" y="131"/>
                  </a:lnTo>
                  <a:lnTo>
                    <a:pt x="379" y="162"/>
                  </a:lnTo>
                  <a:lnTo>
                    <a:pt x="346" y="199"/>
                  </a:lnTo>
                  <a:lnTo>
                    <a:pt x="346" y="225"/>
                  </a:lnTo>
                  <a:lnTo>
                    <a:pt x="323" y="248"/>
                  </a:lnTo>
                  <a:lnTo>
                    <a:pt x="319" y="218"/>
                  </a:lnTo>
                  <a:lnTo>
                    <a:pt x="330" y="182"/>
                  </a:lnTo>
                  <a:lnTo>
                    <a:pt x="306" y="167"/>
                  </a:lnTo>
                  <a:lnTo>
                    <a:pt x="319" y="139"/>
                  </a:lnTo>
                  <a:lnTo>
                    <a:pt x="293" y="146"/>
                  </a:lnTo>
                  <a:lnTo>
                    <a:pt x="281" y="110"/>
                  </a:lnTo>
                  <a:lnTo>
                    <a:pt x="241" y="154"/>
                  </a:lnTo>
                  <a:lnTo>
                    <a:pt x="197" y="157"/>
                  </a:lnTo>
                  <a:lnTo>
                    <a:pt x="157" y="199"/>
                  </a:lnTo>
                  <a:lnTo>
                    <a:pt x="110" y="214"/>
                  </a:lnTo>
                  <a:lnTo>
                    <a:pt x="25" y="216"/>
                  </a:lnTo>
                  <a:lnTo>
                    <a:pt x="0" y="197"/>
                  </a:lnTo>
                  <a:lnTo>
                    <a:pt x="42" y="197"/>
                  </a:lnTo>
                  <a:lnTo>
                    <a:pt x="114" y="185"/>
                  </a:lnTo>
                  <a:lnTo>
                    <a:pt x="131" y="143"/>
                  </a:lnTo>
                  <a:lnTo>
                    <a:pt x="56" y="178"/>
                  </a:lnTo>
                  <a:lnTo>
                    <a:pt x="7" y="167"/>
                  </a:lnTo>
                  <a:lnTo>
                    <a:pt x="31" y="146"/>
                  </a:lnTo>
                  <a:lnTo>
                    <a:pt x="9" y="136"/>
                  </a:lnTo>
                  <a:close/>
                </a:path>
              </a:pathLst>
            </a:custGeom>
            <a:solidFill>
              <a:srgbClr val="B17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Freeform 28"/>
            <p:cNvSpPr>
              <a:spLocks/>
            </p:cNvSpPr>
            <p:nvPr/>
          </p:nvSpPr>
          <p:spPr bwMode="auto">
            <a:xfrm>
              <a:off x="4038" y="1221"/>
              <a:ext cx="148" cy="197"/>
            </a:xfrm>
            <a:custGeom>
              <a:avLst/>
              <a:gdLst>
                <a:gd name="T0" fmla="*/ 0 w 295"/>
                <a:gd name="T1" fmla="*/ 1 h 394"/>
                <a:gd name="T2" fmla="*/ 1 w 295"/>
                <a:gd name="T3" fmla="*/ 1 h 394"/>
                <a:gd name="T4" fmla="*/ 1 w 295"/>
                <a:gd name="T5" fmla="*/ 1 h 394"/>
                <a:gd name="T6" fmla="*/ 1 w 295"/>
                <a:gd name="T7" fmla="*/ 1 h 394"/>
                <a:gd name="T8" fmla="*/ 1 w 295"/>
                <a:gd name="T9" fmla="*/ 1 h 394"/>
                <a:gd name="T10" fmla="*/ 1 w 295"/>
                <a:gd name="T11" fmla="*/ 1 h 394"/>
                <a:gd name="T12" fmla="*/ 1 w 295"/>
                <a:gd name="T13" fmla="*/ 1 h 394"/>
                <a:gd name="T14" fmla="*/ 1 w 295"/>
                <a:gd name="T15" fmla="*/ 1 h 394"/>
                <a:gd name="T16" fmla="*/ 1 w 295"/>
                <a:gd name="T17" fmla="*/ 1 h 394"/>
                <a:gd name="T18" fmla="*/ 1 w 295"/>
                <a:gd name="T19" fmla="*/ 1 h 394"/>
                <a:gd name="T20" fmla="*/ 1 w 295"/>
                <a:gd name="T21" fmla="*/ 1 h 394"/>
                <a:gd name="T22" fmla="*/ 1 w 295"/>
                <a:gd name="T23" fmla="*/ 1 h 394"/>
                <a:gd name="T24" fmla="*/ 1 w 295"/>
                <a:gd name="T25" fmla="*/ 1 h 394"/>
                <a:gd name="T26" fmla="*/ 1 w 295"/>
                <a:gd name="T27" fmla="*/ 1 h 394"/>
                <a:gd name="T28" fmla="*/ 1 w 295"/>
                <a:gd name="T29" fmla="*/ 1 h 394"/>
                <a:gd name="T30" fmla="*/ 1 w 295"/>
                <a:gd name="T31" fmla="*/ 1 h 394"/>
                <a:gd name="T32" fmla="*/ 1 w 295"/>
                <a:gd name="T33" fmla="*/ 1 h 394"/>
                <a:gd name="T34" fmla="*/ 1 w 295"/>
                <a:gd name="T35" fmla="*/ 1 h 394"/>
                <a:gd name="T36" fmla="*/ 1 w 295"/>
                <a:gd name="T37" fmla="*/ 1 h 394"/>
                <a:gd name="T38" fmla="*/ 1 w 295"/>
                <a:gd name="T39" fmla="*/ 1 h 394"/>
                <a:gd name="T40" fmla="*/ 1 w 295"/>
                <a:gd name="T41" fmla="*/ 1 h 394"/>
                <a:gd name="T42" fmla="*/ 1 w 295"/>
                <a:gd name="T43" fmla="*/ 0 h 394"/>
                <a:gd name="T44" fmla="*/ 1 w 295"/>
                <a:gd name="T45" fmla="*/ 1 h 394"/>
                <a:gd name="T46" fmla="*/ 0 w 295"/>
                <a:gd name="T47" fmla="*/ 1 h 394"/>
                <a:gd name="T48" fmla="*/ 0 w 295"/>
                <a:gd name="T49" fmla="*/ 1 h 39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95"/>
                <a:gd name="T76" fmla="*/ 0 h 394"/>
                <a:gd name="T77" fmla="*/ 295 w 295"/>
                <a:gd name="T78" fmla="*/ 394 h 39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95" h="394">
                  <a:moveTo>
                    <a:pt x="0" y="64"/>
                  </a:moveTo>
                  <a:lnTo>
                    <a:pt x="7" y="96"/>
                  </a:lnTo>
                  <a:lnTo>
                    <a:pt x="7" y="148"/>
                  </a:lnTo>
                  <a:lnTo>
                    <a:pt x="38" y="181"/>
                  </a:lnTo>
                  <a:lnTo>
                    <a:pt x="61" y="197"/>
                  </a:lnTo>
                  <a:lnTo>
                    <a:pt x="49" y="253"/>
                  </a:lnTo>
                  <a:lnTo>
                    <a:pt x="92" y="307"/>
                  </a:lnTo>
                  <a:lnTo>
                    <a:pt x="133" y="321"/>
                  </a:lnTo>
                  <a:lnTo>
                    <a:pt x="154" y="372"/>
                  </a:lnTo>
                  <a:lnTo>
                    <a:pt x="182" y="394"/>
                  </a:lnTo>
                  <a:lnTo>
                    <a:pt x="237" y="363"/>
                  </a:lnTo>
                  <a:lnTo>
                    <a:pt x="295" y="282"/>
                  </a:lnTo>
                  <a:lnTo>
                    <a:pt x="293" y="225"/>
                  </a:lnTo>
                  <a:lnTo>
                    <a:pt x="260" y="235"/>
                  </a:lnTo>
                  <a:lnTo>
                    <a:pt x="220" y="187"/>
                  </a:lnTo>
                  <a:lnTo>
                    <a:pt x="168" y="188"/>
                  </a:lnTo>
                  <a:lnTo>
                    <a:pt x="121" y="171"/>
                  </a:lnTo>
                  <a:lnTo>
                    <a:pt x="215" y="162"/>
                  </a:lnTo>
                  <a:lnTo>
                    <a:pt x="209" y="129"/>
                  </a:lnTo>
                  <a:lnTo>
                    <a:pt x="164" y="73"/>
                  </a:lnTo>
                  <a:lnTo>
                    <a:pt x="186" y="36"/>
                  </a:lnTo>
                  <a:lnTo>
                    <a:pt x="182" y="0"/>
                  </a:lnTo>
                  <a:lnTo>
                    <a:pt x="108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D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Freeform 29"/>
            <p:cNvSpPr>
              <a:spLocks/>
            </p:cNvSpPr>
            <p:nvPr/>
          </p:nvSpPr>
          <p:spPr bwMode="auto">
            <a:xfrm>
              <a:off x="3730" y="1208"/>
              <a:ext cx="134" cy="291"/>
            </a:xfrm>
            <a:custGeom>
              <a:avLst/>
              <a:gdLst>
                <a:gd name="T0" fmla="*/ 1 w 268"/>
                <a:gd name="T1" fmla="*/ 0 h 584"/>
                <a:gd name="T2" fmla="*/ 1 w 268"/>
                <a:gd name="T3" fmla="*/ 0 h 584"/>
                <a:gd name="T4" fmla="*/ 1 w 268"/>
                <a:gd name="T5" fmla="*/ 0 h 584"/>
                <a:gd name="T6" fmla="*/ 1 w 268"/>
                <a:gd name="T7" fmla="*/ 0 h 584"/>
                <a:gd name="T8" fmla="*/ 1 w 268"/>
                <a:gd name="T9" fmla="*/ 0 h 584"/>
                <a:gd name="T10" fmla="*/ 1 w 268"/>
                <a:gd name="T11" fmla="*/ 0 h 584"/>
                <a:gd name="T12" fmla="*/ 1 w 268"/>
                <a:gd name="T13" fmla="*/ 0 h 584"/>
                <a:gd name="T14" fmla="*/ 1 w 268"/>
                <a:gd name="T15" fmla="*/ 0 h 584"/>
                <a:gd name="T16" fmla="*/ 1 w 268"/>
                <a:gd name="T17" fmla="*/ 0 h 584"/>
                <a:gd name="T18" fmla="*/ 1 w 268"/>
                <a:gd name="T19" fmla="*/ 0 h 584"/>
                <a:gd name="T20" fmla="*/ 1 w 268"/>
                <a:gd name="T21" fmla="*/ 0 h 584"/>
                <a:gd name="T22" fmla="*/ 1 w 268"/>
                <a:gd name="T23" fmla="*/ 0 h 584"/>
                <a:gd name="T24" fmla="*/ 1 w 268"/>
                <a:gd name="T25" fmla="*/ 0 h 584"/>
                <a:gd name="T26" fmla="*/ 1 w 268"/>
                <a:gd name="T27" fmla="*/ 0 h 584"/>
                <a:gd name="T28" fmla="*/ 1 w 268"/>
                <a:gd name="T29" fmla="*/ 0 h 584"/>
                <a:gd name="T30" fmla="*/ 1 w 268"/>
                <a:gd name="T31" fmla="*/ 0 h 584"/>
                <a:gd name="T32" fmla="*/ 1 w 268"/>
                <a:gd name="T33" fmla="*/ 0 h 584"/>
                <a:gd name="T34" fmla="*/ 1 w 268"/>
                <a:gd name="T35" fmla="*/ 0 h 584"/>
                <a:gd name="T36" fmla="*/ 1 w 268"/>
                <a:gd name="T37" fmla="*/ 0 h 584"/>
                <a:gd name="T38" fmla="*/ 1 w 268"/>
                <a:gd name="T39" fmla="*/ 0 h 584"/>
                <a:gd name="T40" fmla="*/ 1 w 268"/>
                <a:gd name="T41" fmla="*/ 0 h 584"/>
                <a:gd name="T42" fmla="*/ 1 w 268"/>
                <a:gd name="T43" fmla="*/ 0 h 584"/>
                <a:gd name="T44" fmla="*/ 1 w 268"/>
                <a:gd name="T45" fmla="*/ 0 h 584"/>
                <a:gd name="T46" fmla="*/ 1 w 268"/>
                <a:gd name="T47" fmla="*/ 0 h 584"/>
                <a:gd name="T48" fmla="*/ 1 w 268"/>
                <a:gd name="T49" fmla="*/ 0 h 584"/>
                <a:gd name="T50" fmla="*/ 1 w 268"/>
                <a:gd name="T51" fmla="*/ 0 h 584"/>
                <a:gd name="T52" fmla="*/ 1 w 268"/>
                <a:gd name="T53" fmla="*/ 0 h 584"/>
                <a:gd name="T54" fmla="*/ 0 w 268"/>
                <a:gd name="T55" fmla="*/ 0 h 584"/>
                <a:gd name="T56" fmla="*/ 1 w 268"/>
                <a:gd name="T57" fmla="*/ 0 h 584"/>
                <a:gd name="T58" fmla="*/ 1 w 268"/>
                <a:gd name="T59" fmla="*/ 0 h 584"/>
                <a:gd name="T60" fmla="*/ 1 w 268"/>
                <a:gd name="T61" fmla="*/ 0 h 584"/>
                <a:gd name="T62" fmla="*/ 1 w 268"/>
                <a:gd name="T63" fmla="*/ 0 h 584"/>
                <a:gd name="T64" fmla="*/ 1 w 268"/>
                <a:gd name="T65" fmla="*/ 0 h 5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584"/>
                <a:gd name="T101" fmla="*/ 268 w 268"/>
                <a:gd name="T102" fmla="*/ 584 h 5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584">
                  <a:moveTo>
                    <a:pt x="149" y="0"/>
                  </a:moveTo>
                  <a:lnTo>
                    <a:pt x="167" y="26"/>
                  </a:lnTo>
                  <a:lnTo>
                    <a:pt x="160" y="73"/>
                  </a:lnTo>
                  <a:lnTo>
                    <a:pt x="196" y="99"/>
                  </a:lnTo>
                  <a:lnTo>
                    <a:pt x="233" y="111"/>
                  </a:lnTo>
                  <a:lnTo>
                    <a:pt x="254" y="127"/>
                  </a:lnTo>
                  <a:lnTo>
                    <a:pt x="247" y="176"/>
                  </a:lnTo>
                  <a:lnTo>
                    <a:pt x="205" y="212"/>
                  </a:lnTo>
                  <a:lnTo>
                    <a:pt x="241" y="237"/>
                  </a:lnTo>
                  <a:lnTo>
                    <a:pt x="219" y="282"/>
                  </a:lnTo>
                  <a:lnTo>
                    <a:pt x="192" y="314"/>
                  </a:lnTo>
                  <a:lnTo>
                    <a:pt x="214" y="340"/>
                  </a:lnTo>
                  <a:lnTo>
                    <a:pt x="241" y="326"/>
                  </a:lnTo>
                  <a:lnTo>
                    <a:pt x="268" y="373"/>
                  </a:lnTo>
                  <a:lnTo>
                    <a:pt x="249" y="424"/>
                  </a:lnTo>
                  <a:lnTo>
                    <a:pt x="235" y="457"/>
                  </a:lnTo>
                  <a:lnTo>
                    <a:pt x="247" y="526"/>
                  </a:lnTo>
                  <a:lnTo>
                    <a:pt x="209" y="569"/>
                  </a:lnTo>
                  <a:lnTo>
                    <a:pt x="174" y="584"/>
                  </a:lnTo>
                  <a:lnTo>
                    <a:pt x="139" y="539"/>
                  </a:lnTo>
                  <a:lnTo>
                    <a:pt x="134" y="479"/>
                  </a:lnTo>
                  <a:lnTo>
                    <a:pt x="92" y="408"/>
                  </a:lnTo>
                  <a:lnTo>
                    <a:pt x="83" y="373"/>
                  </a:lnTo>
                  <a:lnTo>
                    <a:pt x="106" y="366"/>
                  </a:lnTo>
                  <a:lnTo>
                    <a:pt x="66" y="331"/>
                  </a:lnTo>
                  <a:lnTo>
                    <a:pt x="53" y="286"/>
                  </a:lnTo>
                  <a:lnTo>
                    <a:pt x="55" y="235"/>
                  </a:lnTo>
                  <a:lnTo>
                    <a:pt x="0" y="214"/>
                  </a:lnTo>
                  <a:lnTo>
                    <a:pt x="74" y="144"/>
                  </a:lnTo>
                  <a:lnTo>
                    <a:pt x="74" y="54"/>
                  </a:lnTo>
                  <a:lnTo>
                    <a:pt x="111" y="2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Freeform 30"/>
            <p:cNvSpPr>
              <a:spLocks/>
            </p:cNvSpPr>
            <p:nvPr/>
          </p:nvSpPr>
          <p:spPr bwMode="auto">
            <a:xfrm>
              <a:off x="3804" y="1287"/>
              <a:ext cx="33" cy="12"/>
            </a:xfrm>
            <a:custGeom>
              <a:avLst/>
              <a:gdLst>
                <a:gd name="T0" fmla="*/ 1 w 65"/>
                <a:gd name="T1" fmla="*/ 0 h 25"/>
                <a:gd name="T2" fmla="*/ 0 w 65"/>
                <a:gd name="T3" fmla="*/ 0 h 25"/>
                <a:gd name="T4" fmla="*/ 0 w 65"/>
                <a:gd name="T5" fmla="*/ 0 h 25"/>
                <a:gd name="T6" fmla="*/ 1 w 65"/>
                <a:gd name="T7" fmla="*/ 0 h 25"/>
                <a:gd name="T8" fmla="*/ 1 w 65"/>
                <a:gd name="T9" fmla="*/ 0 h 25"/>
                <a:gd name="T10" fmla="*/ 1 w 65"/>
                <a:gd name="T11" fmla="*/ 0 h 25"/>
                <a:gd name="T12" fmla="*/ 1 w 65"/>
                <a:gd name="T13" fmla="*/ 0 h 25"/>
                <a:gd name="T14" fmla="*/ 1 w 65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25"/>
                <a:gd name="T26" fmla="*/ 65 w 65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25">
                  <a:moveTo>
                    <a:pt x="15" y="2"/>
                  </a:moveTo>
                  <a:lnTo>
                    <a:pt x="0" y="9"/>
                  </a:lnTo>
                  <a:lnTo>
                    <a:pt x="0" y="21"/>
                  </a:lnTo>
                  <a:lnTo>
                    <a:pt x="39" y="25"/>
                  </a:lnTo>
                  <a:lnTo>
                    <a:pt x="59" y="19"/>
                  </a:lnTo>
                  <a:lnTo>
                    <a:pt x="65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Freeform 31"/>
            <p:cNvSpPr>
              <a:spLocks/>
            </p:cNvSpPr>
            <p:nvPr/>
          </p:nvSpPr>
          <p:spPr bwMode="auto">
            <a:xfrm>
              <a:off x="4102" y="1799"/>
              <a:ext cx="66" cy="88"/>
            </a:xfrm>
            <a:custGeom>
              <a:avLst/>
              <a:gdLst>
                <a:gd name="T0" fmla="*/ 0 w 133"/>
                <a:gd name="T1" fmla="*/ 1 h 176"/>
                <a:gd name="T2" fmla="*/ 0 w 133"/>
                <a:gd name="T3" fmla="*/ 1 h 176"/>
                <a:gd name="T4" fmla="*/ 0 w 133"/>
                <a:gd name="T5" fmla="*/ 0 h 176"/>
                <a:gd name="T6" fmla="*/ 0 w 133"/>
                <a:gd name="T7" fmla="*/ 1 h 176"/>
                <a:gd name="T8" fmla="*/ 0 w 133"/>
                <a:gd name="T9" fmla="*/ 1 h 176"/>
                <a:gd name="T10" fmla="*/ 0 w 133"/>
                <a:gd name="T11" fmla="*/ 1 h 176"/>
                <a:gd name="T12" fmla="*/ 0 w 133"/>
                <a:gd name="T13" fmla="*/ 1 h 176"/>
                <a:gd name="T14" fmla="*/ 0 w 133"/>
                <a:gd name="T15" fmla="*/ 1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176"/>
                <a:gd name="T26" fmla="*/ 133 w 13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176">
                  <a:moveTo>
                    <a:pt x="0" y="176"/>
                  </a:moveTo>
                  <a:lnTo>
                    <a:pt x="108" y="23"/>
                  </a:lnTo>
                  <a:lnTo>
                    <a:pt x="126" y="0"/>
                  </a:lnTo>
                  <a:lnTo>
                    <a:pt x="133" y="21"/>
                  </a:lnTo>
                  <a:lnTo>
                    <a:pt x="98" y="85"/>
                  </a:lnTo>
                  <a:lnTo>
                    <a:pt x="33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FDB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Freeform 32"/>
            <p:cNvSpPr>
              <a:spLocks/>
            </p:cNvSpPr>
            <p:nvPr/>
          </p:nvSpPr>
          <p:spPr bwMode="auto">
            <a:xfrm>
              <a:off x="4113" y="1425"/>
              <a:ext cx="87" cy="391"/>
            </a:xfrm>
            <a:custGeom>
              <a:avLst/>
              <a:gdLst>
                <a:gd name="T0" fmla="*/ 1 w 173"/>
                <a:gd name="T1" fmla="*/ 1 h 782"/>
                <a:gd name="T2" fmla="*/ 1 w 173"/>
                <a:gd name="T3" fmla="*/ 1 h 782"/>
                <a:gd name="T4" fmla="*/ 1 w 173"/>
                <a:gd name="T5" fmla="*/ 1 h 782"/>
                <a:gd name="T6" fmla="*/ 1 w 173"/>
                <a:gd name="T7" fmla="*/ 1 h 782"/>
                <a:gd name="T8" fmla="*/ 1 w 173"/>
                <a:gd name="T9" fmla="*/ 1 h 782"/>
                <a:gd name="T10" fmla="*/ 1 w 173"/>
                <a:gd name="T11" fmla="*/ 1 h 782"/>
                <a:gd name="T12" fmla="*/ 1 w 173"/>
                <a:gd name="T13" fmla="*/ 1 h 782"/>
                <a:gd name="T14" fmla="*/ 1 w 173"/>
                <a:gd name="T15" fmla="*/ 1 h 782"/>
                <a:gd name="T16" fmla="*/ 1 w 173"/>
                <a:gd name="T17" fmla="*/ 1 h 782"/>
                <a:gd name="T18" fmla="*/ 1 w 173"/>
                <a:gd name="T19" fmla="*/ 1 h 782"/>
                <a:gd name="T20" fmla="*/ 1 w 173"/>
                <a:gd name="T21" fmla="*/ 1 h 782"/>
                <a:gd name="T22" fmla="*/ 0 w 173"/>
                <a:gd name="T23" fmla="*/ 1 h 782"/>
                <a:gd name="T24" fmla="*/ 1 w 173"/>
                <a:gd name="T25" fmla="*/ 1 h 782"/>
                <a:gd name="T26" fmla="*/ 1 w 173"/>
                <a:gd name="T27" fmla="*/ 1 h 782"/>
                <a:gd name="T28" fmla="*/ 1 w 173"/>
                <a:gd name="T29" fmla="*/ 1 h 782"/>
                <a:gd name="T30" fmla="*/ 1 w 173"/>
                <a:gd name="T31" fmla="*/ 1 h 782"/>
                <a:gd name="T32" fmla="*/ 1 w 173"/>
                <a:gd name="T33" fmla="*/ 1 h 782"/>
                <a:gd name="T34" fmla="*/ 1 w 173"/>
                <a:gd name="T35" fmla="*/ 1 h 782"/>
                <a:gd name="T36" fmla="*/ 1 w 173"/>
                <a:gd name="T37" fmla="*/ 1 h 782"/>
                <a:gd name="T38" fmla="*/ 1 w 173"/>
                <a:gd name="T39" fmla="*/ 1 h 782"/>
                <a:gd name="T40" fmla="*/ 1 w 173"/>
                <a:gd name="T41" fmla="*/ 1 h 782"/>
                <a:gd name="T42" fmla="*/ 1 w 173"/>
                <a:gd name="T43" fmla="*/ 1 h 782"/>
                <a:gd name="T44" fmla="*/ 1 w 173"/>
                <a:gd name="T45" fmla="*/ 1 h 782"/>
                <a:gd name="T46" fmla="*/ 1 w 173"/>
                <a:gd name="T47" fmla="*/ 1 h 782"/>
                <a:gd name="T48" fmla="*/ 1 w 173"/>
                <a:gd name="T49" fmla="*/ 0 h 782"/>
                <a:gd name="T50" fmla="*/ 1 w 173"/>
                <a:gd name="T51" fmla="*/ 1 h 782"/>
                <a:gd name="T52" fmla="*/ 1 w 173"/>
                <a:gd name="T53" fmla="*/ 1 h 7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3"/>
                <a:gd name="T82" fmla="*/ 0 h 782"/>
                <a:gd name="T83" fmla="*/ 173 w 173"/>
                <a:gd name="T84" fmla="*/ 782 h 78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3" h="782">
                  <a:moveTo>
                    <a:pt x="54" y="9"/>
                  </a:moveTo>
                  <a:lnTo>
                    <a:pt x="64" y="47"/>
                  </a:lnTo>
                  <a:lnTo>
                    <a:pt x="47" y="90"/>
                  </a:lnTo>
                  <a:lnTo>
                    <a:pt x="32" y="133"/>
                  </a:lnTo>
                  <a:lnTo>
                    <a:pt x="51" y="124"/>
                  </a:lnTo>
                  <a:lnTo>
                    <a:pt x="59" y="193"/>
                  </a:lnTo>
                  <a:lnTo>
                    <a:pt x="47" y="257"/>
                  </a:lnTo>
                  <a:lnTo>
                    <a:pt x="42" y="387"/>
                  </a:lnTo>
                  <a:lnTo>
                    <a:pt x="73" y="492"/>
                  </a:lnTo>
                  <a:lnTo>
                    <a:pt x="54" y="586"/>
                  </a:lnTo>
                  <a:lnTo>
                    <a:pt x="23" y="663"/>
                  </a:lnTo>
                  <a:lnTo>
                    <a:pt x="0" y="736"/>
                  </a:lnTo>
                  <a:lnTo>
                    <a:pt x="56" y="782"/>
                  </a:lnTo>
                  <a:lnTo>
                    <a:pt x="94" y="747"/>
                  </a:lnTo>
                  <a:lnTo>
                    <a:pt x="110" y="768"/>
                  </a:lnTo>
                  <a:lnTo>
                    <a:pt x="141" y="738"/>
                  </a:lnTo>
                  <a:lnTo>
                    <a:pt x="173" y="635"/>
                  </a:lnTo>
                  <a:lnTo>
                    <a:pt x="155" y="579"/>
                  </a:lnTo>
                  <a:lnTo>
                    <a:pt x="136" y="481"/>
                  </a:lnTo>
                  <a:lnTo>
                    <a:pt x="89" y="286"/>
                  </a:lnTo>
                  <a:lnTo>
                    <a:pt x="96" y="190"/>
                  </a:lnTo>
                  <a:lnTo>
                    <a:pt x="87" y="131"/>
                  </a:lnTo>
                  <a:lnTo>
                    <a:pt x="119" y="61"/>
                  </a:lnTo>
                  <a:lnTo>
                    <a:pt x="98" y="14"/>
                  </a:lnTo>
                  <a:lnTo>
                    <a:pt x="75" y="0"/>
                  </a:lnTo>
                  <a:lnTo>
                    <a:pt x="54" y="9"/>
                  </a:lnTo>
                  <a:close/>
                </a:path>
              </a:pathLst>
            </a:custGeom>
            <a:solidFill>
              <a:srgbClr val="868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Freeform 33"/>
            <p:cNvSpPr>
              <a:spLocks/>
            </p:cNvSpPr>
            <p:nvPr/>
          </p:nvSpPr>
          <p:spPr bwMode="auto">
            <a:xfrm>
              <a:off x="4485" y="1456"/>
              <a:ext cx="76" cy="97"/>
            </a:xfrm>
            <a:custGeom>
              <a:avLst/>
              <a:gdLst>
                <a:gd name="T0" fmla="*/ 0 w 152"/>
                <a:gd name="T1" fmla="*/ 1 h 194"/>
                <a:gd name="T2" fmla="*/ 1 w 152"/>
                <a:gd name="T3" fmla="*/ 1 h 194"/>
                <a:gd name="T4" fmla="*/ 1 w 152"/>
                <a:gd name="T5" fmla="*/ 1 h 194"/>
                <a:gd name="T6" fmla="*/ 1 w 152"/>
                <a:gd name="T7" fmla="*/ 0 h 194"/>
                <a:gd name="T8" fmla="*/ 1 w 152"/>
                <a:gd name="T9" fmla="*/ 1 h 194"/>
                <a:gd name="T10" fmla="*/ 1 w 152"/>
                <a:gd name="T11" fmla="*/ 0 h 194"/>
                <a:gd name="T12" fmla="*/ 1 w 152"/>
                <a:gd name="T13" fmla="*/ 1 h 194"/>
                <a:gd name="T14" fmla="*/ 1 w 152"/>
                <a:gd name="T15" fmla="*/ 1 h 194"/>
                <a:gd name="T16" fmla="*/ 1 w 152"/>
                <a:gd name="T17" fmla="*/ 1 h 194"/>
                <a:gd name="T18" fmla="*/ 1 w 152"/>
                <a:gd name="T19" fmla="*/ 1 h 194"/>
                <a:gd name="T20" fmla="*/ 1 w 152"/>
                <a:gd name="T21" fmla="*/ 1 h 194"/>
                <a:gd name="T22" fmla="*/ 1 w 152"/>
                <a:gd name="T23" fmla="*/ 1 h 194"/>
                <a:gd name="T24" fmla="*/ 1 w 152"/>
                <a:gd name="T25" fmla="*/ 1 h 194"/>
                <a:gd name="T26" fmla="*/ 1 w 152"/>
                <a:gd name="T27" fmla="*/ 1 h 194"/>
                <a:gd name="T28" fmla="*/ 1 w 152"/>
                <a:gd name="T29" fmla="*/ 1 h 194"/>
                <a:gd name="T30" fmla="*/ 0 w 152"/>
                <a:gd name="T31" fmla="*/ 1 h 194"/>
                <a:gd name="T32" fmla="*/ 0 w 152"/>
                <a:gd name="T33" fmla="*/ 1 h 19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2"/>
                <a:gd name="T52" fmla="*/ 0 h 194"/>
                <a:gd name="T53" fmla="*/ 152 w 152"/>
                <a:gd name="T54" fmla="*/ 194 h 19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2" h="194">
                  <a:moveTo>
                    <a:pt x="0" y="98"/>
                  </a:moveTo>
                  <a:lnTo>
                    <a:pt x="31" y="82"/>
                  </a:lnTo>
                  <a:lnTo>
                    <a:pt x="28" y="40"/>
                  </a:lnTo>
                  <a:lnTo>
                    <a:pt x="41" y="0"/>
                  </a:lnTo>
                  <a:lnTo>
                    <a:pt x="73" y="25"/>
                  </a:lnTo>
                  <a:lnTo>
                    <a:pt x="84" y="0"/>
                  </a:lnTo>
                  <a:lnTo>
                    <a:pt x="131" y="40"/>
                  </a:lnTo>
                  <a:lnTo>
                    <a:pt x="124" y="89"/>
                  </a:lnTo>
                  <a:lnTo>
                    <a:pt x="152" y="150"/>
                  </a:lnTo>
                  <a:lnTo>
                    <a:pt x="120" y="173"/>
                  </a:lnTo>
                  <a:lnTo>
                    <a:pt x="113" y="194"/>
                  </a:lnTo>
                  <a:lnTo>
                    <a:pt x="92" y="164"/>
                  </a:lnTo>
                  <a:lnTo>
                    <a:pt x="50" y="166"/>
                  </a:lnTo>
                  <a:lnTo>
                    <a:pt x="64" y="136"/>
                  </a:lnTo>
                  <a:lnTo>
                    <a:pt x="37" y="124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83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Freeform 34"/>
            <p:cNvSpPr>
              <a:spLocks/>
            </p:cNvSpPr>
            <p:nvPr/>
          </p:nvSpPr>
          <p:spPr bwMode="auto">
            <a:xfrm>
              <a:off x="3868" y="1376"/>
              <a:ext cx="261" cy="353"/>
            </a:xfrm>
            <a:custGeom>
              <a:avLst/>
              <a:gdLst>
                <a:gd name="T0" fmla="*/ 0 w 521"/>
                <a:gd name="T1" fmla="*/ 1 h 705"/>
                <a:gd name="T2" fmla="*/ 0 w 521"/>
                <a:gd name="T3" fmla="*/ 1 h 705"/>
                <a:gd name="T4" fmla="*/ 1 w 521"/>
                <a:gd name="T5" fmla="*/ 1 h 705"/>
                <a:gd name="T6" fmla="*/ 1 w 521"/>
                <a:gd name="T7" fmla="*/ 1 h 705"/>
                <a:gd name="T8" fmla="*/ 1 w 521"/>
                <a:gd name="T9" fmla="*/ 1 h 705"/>
                <a:gd name="T10" fmla="*/ 1 w 521"/>
                <a:gd name="T11" fmla="*/ 1 h 705"/>
                <a:gd name="T12" fmla="*/ 1 w 521"/>
                <a:gd name="T13" fmla="*/ 1 h 705"/>
                <a:gd name="T14" fmla="*/ 1 w 521"/>
                <a:gd name="T15" fmla="*/ 1 h 705"/>
                <a:gd name="T16" fmla="*/ 1 w 521"/>
                <a:gd name="T17" fmla="*/ 1 h 705"/>
                <a:gd name="T18" fmla="*/ 1 w 521"/>
                <a:gd name="T19" fmla="*/ 1 h 705"/>
                <a:gd name="T20" fmla="*/ 1 w 521"/>
                <a:gd name="T21" fmla="*/ 1 h 705"/>
                <a:gd name="T22" fmla="*/ 1 w 521"/>
                <a:gd name="T23" fmla="*/ 1 h 705"/>
                <a:gd name="T24" fmla="*/ 1 w 521"/>
                <a:gd name="T25" fmla="*/ 1 h 705"/>
                <a:gd name="T26" fmla="*/ 1 w 521"/>
                <a:gd name="T27" fmla="*/ 1 h 705"/>
                <a:gd name="T28" fmla="*/ 1 w 521"/>
                <a:gd name="T29" fmla="*/ 1 h 705"/>
                <a:gd name="T30" fmla="*/ 1 w 521"/>
                <a:gd name="T31" fmla="*/ 1 h 705"/>
                <a:gd name="T32" fmla="*/ 1 w 521"/>
                <a:gd name="T33" fmla="*/ 1 h 705"/>
                <a:gd name="T34" fmla="*/ 1 w 521"/>
                <a:gd name="T35" fmla="*/ 1 h 705"/>
                <a:gd name="T36" fmla="*/ 1 w 521"/>
                <a:gd name="T37" fmla="*/ 1 h 705"/>
                <a:gd name="T38" fmla="*/ 1 w 521"/>
                <a:gd name="T39" fmla="*/ 1 h 705"/>
                <a:gd name="T40" fmla="*/ 1 w 521"/>
                <a:gd name="T41" fmla="*/ 1 h 705"/>
                <a:gd name="T42" fmla="*/ 1 w 521"/>
                <a:gd name="T43" fmla="*/ 1 h 705"/>
                <a:gd name="T44" fmla="*/ 1 w 521"/>
                <a:gd name="T45" fmla="*/ 1 h 705"/>
                <a:gd name="T46" fmla="*/ 1 w 521"/>
                <a:gd name="T47" fmla="*/ 1 h 705"/>
                <a:gd name="T48" fmla="*/ 1 w 521"/>
                <a:gd name="T49" fmla="*/ 1 h 705"/>
                <a:gd name="T50" fmla="*/ 1 w 521"/>
                <a:gd name="T51" fmla="*/ 1 h 705"/>
                <a:gd name="T52" fmla="*/ 1 w 521"/>
                <a:gd name="T53" fmla="*/ 1 h 705"/>
                <a:gd name="T54" fmla="*/ 1 w 521"/>
                <a:gd name="T55" fmla="*/ 0 h 705"/>
                <a:gd name="T56" fmla="*/ 1 w 521"/>
                <a:gd name="T57" fmla="*/ 1 h 705"/>
                <a:gd name="T58" fmla="*/ 1 w 521"/>
                <a:gd name="T59" fmla="*/ 1 h 705"/>
                <a:gd name="T60" fmla="*/ 1 w 521"/>
                <a:gd name="T61" fmla="*/ 1 h 705"/>
                <a:gd name="T62" fmla="*/ 1 w 521"/>
                <a:gd name="T63" fmla="*/ 1 h 705"/>
                <a:gd name="T64" fmla="*/ 1 w 521"/>
                <a:gd name="T65" fmla="*/ 1 h 705"/>
                <a:gd name="T66" fmla="*/ 1 w 521"/>
                <a:gd name="T67" fmla="*/ 1 h 705"/>
                <a:gd name="T68" fmla="*/ 1 w 521"/>
                <a:gd name="T69" fmla="*/ 1 h 705"/>
                <a:gd name="T70" fmla="*/ 1 w 521"/>
                <a:gd name="T71" fmla="*/ 1 h 705"/>
                <a:gd name="T72" fmla="*/ 1 w 521"/>
                <a:gd name="T73" fmla="*/ 1 h 705"/>
                <a:gd name="T74" fmla="*/ 1 w 521"/>
                <a:gd name="T75" fmla="*/ 1 h 705"/>
                <a:gd name="T76" fmla="*/ 1 w 521"/>
                <a:gd name="T77" fmla="*/ 1 h 705"/>
                <a:gd name="T78" fmla="*/ 1 w 521"/>
                <a:gd name="T79" fmla="*/ 1 h 705"/>
                <a:gd name="T80" fmla="*/ 1 w 521"/>
                <a:gd name="T81" fmla="*/ 1 h 705"/>
                <a:gd name="T82" fmla="*/ 1 w 521"/>
                <a:gd name="T83" fmla="*/ 1 h 705"/>
                <a:gd name="T84" fmla="*/ 1 w 521"/>
                <a:gd name="T85" fmla="*/ 1 h 705"/>
                <a:gd name="T86" fmla="*/ 1 w 521"/>
                <a:gd name="T87" fmla="*/ 1 h 705"/>
                <a:gd name="T88" fmla="*/ 1 w 521"/>
                <a:gd name="T89" fmla="*/ 1 h 705"/>
                <a:gd name="T90" fmla="*/ 1 w 521"/>
                <a:gd name="T91" fmla="*/ 1 h 705"/>
                <a:gd name="T92" fmla="*/ 0 w 521"/>
                <a:gd name="T93" fmla="*/ 1 h 705"/>
                <a:gd name="T94" fmla="*/ 0 w 521"/>
                <a:gd name="T95" fmla="*/ 1 h 70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21"/>
                <a:gd name="T145" fmla="*/ 0 h 705"/>
                <a:gd name="T146" fmla="*/ 521 w 521"/>
                <a:gd name="T147" fmla="*/ 705 h 70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21" h="705">
                  <a:moveTo>
                    <a:pt x="0" y="651"/>
                  </a:moveTo>
                  <a:lnTo>
                    <a:pt x="0" y="609"/>
                  </a:lnTo>
                  <a:lnTo>
                    <a:pt x="19" y="562"/>
                  </a:lnTo>
                  <a:lnTo>
                    <a:pt x="79" y="576"/>
                  </a:lnTo>
                  <a:lnTo>
                    <a:pt x="148" y="590"/>
                  </a:lnTo>
                  <a:lnTo>
                    <a:pt x="185" y="543"/>
                  </a:lnTo>
                  <a:lnTo>
                    <a:pt x="82" y="534"/>
                  </a:lnTo>
                  <a:lnTo>
                    <a:pt x="54" y="501"/>
                  </a:lnTo>
                  <a:lnTo>
                    <a:pt x="94" y="489"/>
                  </a:lnTo>
                  <a:lnTo>
                    <a:pt x="152" y="503"/>
                  </a:lnTo>
                  <a:lnTo>
                    <a:pt x="166" y="470"/>
                  </a:lnTo>
                  <a:lnTo>
                    <a:pt x="131" y="438"/>
                  </a:lnTo>
                  <a:lnTo>
                    <a:pt x="113" y="368"/>
                  </a:lnTo>
                  <a:lnTo>
                    <a:pt x="173" y="419"/>
                  </a:lnTo>
                  <a:lnTo>
                    <a:pt x="232" y="433"/>
                  </a:lnTo>
                  <a:lnTo>
                    <a:pt x="239" y="391"/>
                  </a:lnTo>
                  <a:lnTo>
                    <a:pt x="171" y="323"/>
                  </a:lnTo>
                  <a:lnTo>
                    <a:pt x="190" y="250"/>
                  </a:lnTo>
                  <a:lnTo>
                    <a:pt x="234" y="141"/>
                  </a:lnTo>
                  <a:lnTo>
                    <a:pt x="220" y="105"/>
                  </a:lnTo>
                  <a:lnTo>
                    <a:pt x="243" y="96"/>
                  </a:lnTo>
                  <a:lnTo>
                    <a:pt x="293" y="124"/>
                  </a:lnTo>
                  <a:lnTo>
                    <a:pt x="327" y="110"/>
                  </a:lnTo>
                  <a:lnTo>
                    <a:pt x="361" y="150"/>
                  </a:lnTo>
                  <a:lnTo>
                    <a:pt x="403" y="241"/>
                  </a:lnTo>
                  <a:lnTo>
                    <a:pt x="419" y="138"/>
                  </a:lnTo>
                  <a:lnTo>
                    <a:pt x="388" y="49"/>
                  </a:lnTo>
                  <a:lnTo>
                    <a:pt x="400" y="0"/>
                  </a:lnTo>
                  <a:lnTo>
                    <a:pt x="468" y="66"/>
                  </a:lnTo>
                  <a:lnTo>
                    <a:pt x="463" y="119"/>
                  </a:lnTo>
                  <a:lnTo>
                    <a:pt x="472" y="180"/>
                  </a:lnTo>
                  <a:lnTo>
                    <a:pt x="503" y="138"/>
                  </a:lnTo>
                  <a:lnTo>
                    <a:pt x="508" y="197"/>
                  </a:lnTo>
                  <a:lnTo>
                    <a:pt x="521" y="231"/>
                  </a:lnTo>
                  <a:lnTo>
                    <a:pt x="478" y="423"/>
                  </a:lnTo>
                  <a:lnTo>
                    <a:pt x="496" y="571"/>
                  </a:lnTo>
                  <a:lnTo>
                    <a:pt x="412" y="489"/>
                  </a:lnTo>
                  <a:lnTo>
                    <a:pt x="358" y="393"/>
                  </a:lnTo>
                  <a:lnTo>
                    <a:pt x="327" y="447"/>
                  </a:lnTo>
                  <a:lnTo>
                    <a:pt x="314" y="498"/>
                  </a:lnTo>
                  <a:lnTo>
                    <a:pt x="255" y="555"/>
                  </a:lnTo>
                  <a:lnTo>
                    <a:pt x="284" y="583"/>
                  </a:lnTo>
                  <a:lnTo>
                    <a:pt x="232" y="613"/>
                  </a:lnTo>
                  <a:lnTo>
                    <a:pt x="222" y="672"/>
                  </a:lnTo>
                  <a:lnTo>
                    <a:pt x="173" y="705"/>
                  </a:lnTo>
                  <a:lnTo>
                    <a:pt x="98" y="70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D1D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Freeform 35"/>
            <p:cNvSpPr>
              <a:spLocks/>
            </p:cNvSpPr>
            <p:nvPr/>
          </p:nvSpPr>
          <p:spPr bwMode="auto">
            <a:xfrm>
              <a:off x="4151" y="1263"/>
              <a:ext cx="266" cy="475"/>
            </a:xfrm>
            <a:custGeom>
              <a:avLst/>
              <a:gdLst>
                <a:gd name="T0" fmla="*/ 0 w 533"/>
                <a:gd name="T1" fmla="*/ 1 h 950"/>
                <a:gd name="T2" fmla="*/ 0 w 533"/>
                <a:gd name="T3" fmla="*/ 1 h 950"/>
                <a:gd name="T4" fmla="*/ 0 w 533"/>
                <a:gd name="T5" fmla="*/ 1 h 950"/>
                <a:gd name="T6" fmla="*/ 0 w 533"/>
                <a:gd name="T7" fmla="*/ 1 h 950"/>
                <a:gd name="T8" fmla="*/ 0 w 533"/>
                <a:gd name="T9" fmla="*/ 1 h 950"/>
                <a:gd name="T10" fmla="*/ 0 w 533"/>
                <a:gd name="T11" fmla="*/ 1 h 950"/>
                <a:gd name="T12" fmla="*/ 0 w 533"/>
                <a:gd name="T13" fmla="*/ 1 h 950"/>
                <a:gd name="T14" fmla="*/ 0 w 533"/>
                <a:gd name="T15" fmla="*/ 1 h 950"/>
                <a:gd name="T16" fmla="*/ 0 w 533"/>
                <a:gd name="T17" fmla="*/ 1 h 950"/>
                <a:gd name="T18" fmla="*/ 0 w 533"/>
                <a:gd name="T19" fmla="*/ 1 h 950"/>
                <a:gd name="T20" fmla="*/ 0 w 533"/>
                <a:gd name="T21" fmla="*/ 1 h 950"/>
                <a:gd name="T22" fmla="*/ 0 w 533"/>
                <a:gd name="T23" fmla="*/ 1 h 950"/>
                <a:gd name="T24" fmla="*/ 0 w 533"/>
                <a:gd name="T25" fmla="*/ 1 h 950"/>
                <a:gd name="T26" fmla="*/ 0 w 533"/>
                <a:gd name="T27" fmla="*/ 1 h 950"/>
                <a:gd name="T28" fmla="*/ 0 w 533"/>
                <a:gd name="T29" fmla="*/ 1 h 950"/>
                <a:gd name="T30" fmla="*/ 0 w 533"/>
                <a:gd name="T31" fmla="*/ 1 h 950"/>
                <a:gd name="T32" fmla="*/ 0 w 533"/>
                <a:gd name="T33" fmla="*/ 1 h 950"/>
                <a:gd name="T34" fmla="*/ 0 w 533"/>
                <a:gd name="T35" fmla="*/ 1 h 950"/>
                <a:gd name="T36" fmla="*/ 0 w 533"/>
                <a:gd name="T37" fmla="*/ 1 h 950"/>
                <a:gd name="T38" fmla="*/ 0 w 533"/>
                <a:gd name="T39" fmla="*/ 1 h 950"/>
                <a:gd name="T40" fmla="*/ 0 w 533"/>
                <a:gd name="T41" fmla="*/ 1 h 950"/>
                <a:gd name="T42" fmla="*/ 0 w 533"/>
                <a:gd name="T43" fmla="*/ 1 h 950"/>
                <a:gd name="T44" fmla="*/ 0 w 533"/>
                <a:gd name="T45" fmla="*/ 1 h 950"/>
                <a:gd name="T46" fmla="*/ 0 w 533"/>
                <a:gd name="T47" fmla="*/ 1 h 950"/>
                <a:gd name="T48" fmla="*/ 0 w 533"/>
                <a:gd name="T49" fmla="*/ 1 h 950"/>
                <a:gd name="T50" fmla="*/ 0 w 533"/>
                <a:gd name="T51" fmla="*/ 1 h 950"/>
                <a:gd name="T52" fmla="*/ 0 w 533"/>
                <a:gd name="T53" fmla="*/ 1 h 950"/>
                <a:gd name="T54" fmla="*/ 0 w 533"/>
                <a:gd name="T55" fmla="*/ 1 h 950"/>
                <a:gd name="T56" fmla="*/ 0 w 533"/>
                <a:gd name="T57" fmla="*/ 1 h 950"/>
                <a:gd name="T58" fmla="*/ 0 w 533"/>
                <a:gd name="T59" fmla="*/ 1 h 950"/>
                <a:gd name="T60" fmla="*/ 0 w 533"/>
                <a:gd name="T61" fmla="*/ 1 h 950"/>
                <a:gd name="T62" fmla="*/ 0 w 533"/>
                <a:gd name="T63" fmla="*/ 1 h 950"/>
                <a:gd name="T64" fmla="*/ 0 w 533"/>
                <a:gd name="T65" fmla="*/ 0 h 9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3"/>
                <a:gd name="T100" fmla="*/ 0 h 950"/>
                <a:gd name="T101" fmla="*/ 533 w 533"/>
                <a:gd name="T102" fmla="*/ 950 h 9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3" h="950">
                  <a:moveTo>
                    <a:pt x="131" y="0"/>
                  </a:moveTo>
                  <a:lnTo>
                    <a:pt x="164" y="2"/>
                  </a:lnTo>
                  <a:lnTo>
                    <a:pt x="181" y="14"/>
                  </a:lnTo>
                  <a:lnTo>
                    <a:pt x="157" y="47"/>
                  </a:lnTo>
                  <a:lnTo>
                    <a:pt x="168" y="86"/>
                  </a:lnTo>
                  <a:lnTo>
                    <a:pt x="234" y="44"/>
                  </a:lnTo>
                  <a:lnTo>
                    <a:pt x="290" y="58"/>
                  </a:lnTo>
                  <a:lnTo>
                    <a:pt x="249" y="79"/>
                  </a:lnTo>
                  <a:lnTo>
                    <a:pt x="264" y="114"/>
                  </a:lnTo>
                  <a:lnTo>
                    <a:pt x="321" y="93"/>
                  </a:lnTo>
                  <a:lnTo>
                    <a:pt x="360" y="114"/>
                  </a:lnTo>
                  <a:lnTo>
                    <a:pt x="377" y="171"/>
                  </a:lnTo>
                  <a:lnTo>
                    <a:pt x="412" y="248"/>
                  </a:lnTo>
                  <a:lnTo>
                    <a:pt x="409" y="362"/>
                  </a:lnTo>
                  <a:lnTo>
                    <a:pt x="440" y="316"/>
                  </a:lnTo>
                  <a:lnTo>
                    <a:pt x="443" y="259"/>
                  </a:lnTo>
                  <a:lnTo>
                    <a:pt x="419" y="180"/>
                  </a:lnTo>
                  <a:lnTo>
                    <a:pt x="458" y="218"/>
                  </a:lnTo>
                  <a:lnTo>
                    <a:pt x="508" y="276"/>
                  </a:lnTo>
                  <a:lnTo>
                    <a:pt x="533" y="323"/>
                  </a:lnTo>
                  <a:lnTo>
                    <a:pt x="505" y="339"/>
                  </a:lnTo>
                  <a:lnTo>
                    <a:pt x="480" y="379"/>
                  </a:lnTo>
                  <a:lnTo>
                    <a:pt x="440" y="396"/>
                  </a:lnTo>
                  <a:lnTo>
                    <a:pt x="437" y="435"/>
                  </a:lnTo>
                  <a:lnTo>
                    <a:pt x="437" y="460"/>
                  </a:lnTo>
                  <a:lnTo>
                    <a:pt x="426" y="482"/>
                  </a:lnTo>
                  <a:lnTo>
                    <a:pt x="419" y="571"/>
                  </a:lnTo>
                  <a:lnTo>
                    <a:pt x="443" y="611"/>
                  </a:lnTo>
                  <a:lnTo>
                    <a:pt x="430" y="695"/>
                  </a:lnTo>
                  <a:lnTo>
                    <a:pt x="428" y="719"/>
                  </a:lnTo>
                  <a:lnTo>
                    <a:pt x="450" y="721"/>
                  </a:lnTo>
                  <a:lnTo>
                    <a:pt x="458" y="782"/>
                  </a:lnTo>
                  <a:lnTo>
                    <a:pt x="416" y="796"/>
                  </a:lnTo>
                  <a:lnTo>
                    <a:pt x="330" y="852"/>
                  </a:lnTo>
                  <a:lnTo>
                    <a:pt x="230" y="946"/>
                  </a:lnTo>
                  <a:lnTo>
                    <a:pt x="164" y="950"/>
                  </a:lnTo>
                  <a:lnTo>
                    <a:pt x="106" y="948"/>
                  </a:lnTo>
                  <a:lnTo>
                    <a:pt x="108" y="885"/>
                  </a:lnTo>
                  <a:lnTo>
                    <a:pt x="115" y="831"/>
                  </a:lnTo>
                  <a:lnTo>
                    <a:pt x="171" y="838"/>
                  </a:lnTo>
                  <a:lnTo>
                    <a:pt x="227" y="813"/>
                  </a:lnTo>
                  <a:lnTo>
                    <a:pt x="241" y="766"/>
                  </a:lnTo>
                  <a:lnTo>
                    <a:pt x="178" y="796"/>
                  </a:lnTo>
                  <a:lnTo>
                    <a:pt x="171" y="766"/>
                  </a:lnTo>
                  <a:lnTo>
                    <a:pt x="198" y="702"/>
                  </a:lnTo>
                  <a:lnTo>
                    <a:pt x="190" y="533"/>
                  </a:lnTo>
                  <a:lnTo>
                    <a:pt x="190" y="368"/>
                  </a:lnTo>
                  <a:lnTo>
                    <a:pt x="198" y="300"/>
                  </a:lnTo>
                  <a:lnTo>
                    <a:pt x="220" y="218"/>
                  </a:lnTo>
                  <a:lnTo>
                    <a:pt x="173" y="295"/>
                  </a:lnTo>
                  <a:lnTo>
                    <a:pt x="140" y="407"/>
                  </a:lnTo>
                  <a:lnTo>
                    <a:pt x="140" y="510"/>
                  </a:lnTo>
                  <a:lnTo>
                    <a:pt x="149" y="665"/>
                  </a:lnTo>
                  <a:lnTo>
                    <a:pt x="126" y="777"/>
                  </a:lnTo>
                  <a:lnTo>
                    <a:pt x="93" y="789"/>
                  </a:lnTo>
                  <a:lnTo>
                    <a:pt x="68" y="840"/>
                  </a:lnTo>
                  <a:lnTo>
                    <a:pt x="31" y="688"/>
                  </a:lnTo>
                  <a:lnTo>
                    <a:pt x="10" y="508"/>
                  </a:lnTo>
                  <a:lnTo>
                    <a:pt x="2" y="464"/>
                  </a:lnTo>
                  <a:lnTo>
                    <a:pt x="44" y="372"/>
                  </a:lnTo>
                  <a:lnTo>
                    <a:pt x="0" y="325"/>
                  </a:lnTo>
                  <a:lnTo>
                    <a:pt x="59" y="334"/>
                  </a:lnTo>
                  <a:lnTo>
                    <a:pt x="66" y="283"/>
                  </a:lnTo>
                  <a:lnTo>
                    <a:pt x="61" y="218"/>
                  </a:lnTo>
                  <a:lnTo>
                    <a:pt x="124" y="3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D1D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Freeform 36"/>
            <p:cNvSpPr>
              <a:spLocks/>
            </p:cNvSpPr>
            <p:nvPr/>
          </p:nvSpPr>
          <p:spPr bwMode="auto">
            <a:xfrm>
              <a:off x="4416" y="1651"/>
              <a:ext cx="305" cy="401"/>
            </a:xfrm>
            <a:custGeom>
              <a:avLst/>
              <a:gdLst>
                <a:gd name="T0" fmla="*/ 1 w 610"/>
                <a:gd name="T1" fmla="*/ 0 h 803"/>
                <a:gd name="T2" fmla="*/ 1 w 610"/>
                <a:gd name="T3" fmla="*/ 0 h 803"/>
                <a:gd name="T4" fmla="*/ 1 w 610"/>
                <a:gd name="T5" fmla="*/ 0 h 803"/>
                <a:gd name="T6" fmla="*/ 1 w 610"/>
                <a:gd name="T7" fmla="*/ 0 h 803"/>
                <a:gd name="T8" fmla="*/ 1 w 610"/>
                <a:gd name="T9" fmla="*/ 0 h 803"/>
                <a:gd name="T10" fmla="*/ 1 w 610"/>
                <a:gd name="T11" fmla="*/ 0 h 803"/>
                <a:gd name="T12" fmla="*/ 1 w 610"/>
                <a:gd name="T13" fmla="*/ 0 h 803"/>
                <a:gd name="T14" fmla="*/ 1 w 610"/>
                <a:gd name="T15" fmla="*/ 0 h 803"/>
                <a:gd name="T16" fmla="*/ 1 w 610"/>
                <a:gd name="T17" fmla="*/ 0 h 803"/>
                <a:gd name="T18" fmla="*/ 1 w 610"/>
                <a:gd name="T19" fmla="*/ 0 h 803"/>
                <a:gd name="T20" fmla="*/ 1 w 610"/>
                <a:gd name="T21" fmla="*/ 0 h 803"/>
                <a:gd name="T22" fmla="*/ 1 w 610"/>
                <a:gd name="T23" fmla="*/ 0 h 803"/>
                <a:gd name="T24" fmla="*/ 1 w 610"/>
                <a:gd name="T25" fmla="*/ 0 h 803"/>
                <a:gd name="T26" fmla="*/ 1 w 610"/>
                <a:gd name="T27" fmla="*/ 0 h 803"/>
                <a:gd name="T28" fmla="*/ 1 w 610"/>
                <a:gd name="T29" fmla="*/ 0 h 803"/>
                <a:gd name="T30" fmla="*/ 1 w 610"/>
                <a:gd name="T31" fmla="*/ 0 h 803"/>
                <a:gd name="T32" fmla="*/ 1 w 610"/>
                <a:gd name="T33" fmla="*/ 0 h 803"/>
                <a:gd name="T34" fmla="*/ 1 w 610"/>
                <a:gd name="T35" fmla="*/ 0 h 803"/>
                <a:gd name="T36" fmla="*/ 1 w 610"/>
                <a:gd name="T37" fmla="*/ 0 h 803"/>
                <a:gd name="T38" fmla="*/ 1 w 610"/>
                <a:gd name="T39" fmla="*/ 0 h 803"/>
                <a:gd name="T40" fmla="*/ 1 w 610"/>
                <a:gd name="T41" fmla="*/ 0 h 803"/>
                <a:gd name="T42" fmla="*/ 1 w 610"/>
                <a:gd name="T43" fmla="*/ 0 h 803"/>
                <a:gd name="T44" fmla="*/ 1 w 610"/>
                <a:gd name="T45" fmla="*/ 0 h 803"/>
                <a:gd name="T46" fmla="*/ 1 w 610"/>
                <a:gd name="T47" fmla="*/ 0 h 803"/>
                <a:gd name="T48" fmla="*/ 1 w 610"/>
                <a:gd name="T49" fmla="*/ 0 h 803"/>
                <a:gd name="T50" fmla="*/ 1 w 610"/>
                <a:gd name="T51" fmla="*/ 0 h 803"/>
                <a:gd name="T52" fmla="*/ 1 w 610"/>
                <a:gd name="T53" fmla="*/ 0 h 803"/>
                <a:gd name="T54" fmla="*/ 1 w 610"/>
                <a:gd name="T55" fmla="*/ 0 h 803"/>
                <a:gd name="T56" fmla="*/ 1 w 610"/>
                <a:gd name="T57" fmla="*/ 0 h 803"/>
                <a:gd name="T58" fmla="*/ 1 w 610"/>
                <a:gd name="T59" fmla="*/ 0 h 803"/>
                <a:gd name="T60" fmla="*/ 1 w 610"/>
                <a:gd name="T61" fmla="*/ 0 h 803"/>
                <a:gd name="T62" fmla="*/ 1 w 610"/>
                <a:gd name="T63" fmla="*/ 0 h 803"/>
                <a:gd name="T64" fmla="*/ 1 w 610"/>
                <a:gd name="T65" fmla="*/ 0 h 803"/>
                <a:gd name="T66" fmla="*/ 1 w 610"/>
                <a:gd name="T67" fmla="*/ 0 h 803"/>
                <a:gd name="T68" fmla="*/ 1 w 610"/>
                <a:gd name="T69" fmla="*/ 0 h 803"/>
                <a:gd name="T70" fmla="*/ 1 w 610"/>
                <a:gd name="T71" fmla="*/ 0 h 803"/>
                <a:gd name="T72" fmla="*/ 1 w 610"/>
                <a:gd name="T73" fmla="*/ 0 h 803"/>
                <a:gd name="T74" fmla="*/ 1 w 610"/>
                <a:gd name="T75" fmla="*/ 0 h 803"/>
                <a:gd name="T76" fmla="*/ 1 w 610"/>
                <a:gd name="T77" fmla="*/ 0 h 803"/>
                <a:gd name="T78" fmla="*/ 1 w 610"/>
                <a:gd name="T79" fmla="*/ 0 h 803"/>
                <a:gd name="T80" fmla="*/ 1 w 610"/>
                <a:gd name="T81" fmla="*/ 0 h 803"/>
                <a:gd name="T82" fmla="*/ 1 w 610"/>
                <a:gd name="T83" fmla="*/ 0 h 803"/>
                <a:gd name="T84" fmla="*/ 1 w 610"/>
                <a:gd name="T85" fmla="*/ 0 h 803"/>
                <a:gd name="T86" fmla="*/ 1 w 610"/>
                <a:gd name="T87" fmla="*/ 0 h 803"/>
                <a:gd name="T88" fmla="*/ 1 w 610"/>
                <a:gd name="T89" fmla="*/ 0 h 803"/>
                <a:gd name="T90" fmla="*/ 1 w 610"/>
                <a:gd name="T91" fmla="*/ 0 h 803"/>
                <a:gd name="T92" fmla="*/ 1 w 610"/>
                <a:gd name="T93" fmla="*/ 0 h 803"/>
                <a:gd name="T94" fmla="*/ 1 w 610"/>
                <a:gd name="T95" fmla="*/ 0 h 803"/>
                <a:gd name="T96" fmla="*/ 1 w 610"/>
                <a:gd name="T97" fmla="*/ 0 h 803"/>
                <a:gd name="T98" fmla="*/ 1 w 610"/>
                <a:gd name="T99" fmla="*/ 0 h 803"/>
                <a:gd name="T100" fmla="*/ 1 w 610"/>
                <a:gd name="T101" fmla="*/ 0 h 803"/>
                <a:gd name="T102" fmla="*/ 1 w 610"/>
                <a:gd name="T103" fmla="*/ 0 h 803"/>
                <a:gd name="T104" fmla="*/ 1 w 610"/>
                <a:gd name="T105" fmla="*/ 0 h 803"/>
                <a:gd name="T106" fmla="*/ 1 w 610"/>
                <a:gd name="T107" fmla="*/ 0 h 803"/>
                <a:gd name="T108" fmla="*/ 1 w 610"/>
                <a:gd name="T109" fmla="*/ 0 h 803"/>
                <a:gd name="T110" fmla="*/ 0 w 610"/>
                <a:gd name="T111" fmla="*/ 0 h 803"/>
                <a:gd name="T112" fmla="*/ 1 w 610"/>
                <a:gd name="T113" fmla="*/ 0 h 803"/>
                <a:gd name="T114" fmla="*/ 1 w 610"/>
                <a:gd name="T115" fmla="*/ 0 h 803"/>
                <a:gd name="T116" fmla="*/ 1 w 610"/>
                <a:gd name="T117" fmla="*/ 0 h 803"/>
                <a:gd name="T118" fmla="*/ 1 w 610"/>
                <a:gd name="T119" fmla="*/ 0 h 80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0"/>
                <a:gd name="T181" fmla="*/ 0 h 803"/>
                <a:gd name="T182" fmla="*/ 610 w 610"/>
                <a:gd name="T183" fmla="*/ 803 h 80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0" h="803">
                  <a:moveTo>
                    <a:pt x="70" y="147"/>
                  </a:moveTo>
                  <a:lnTo>
                    <a:pt x="119" y="181"/>
                  </a:lnTo>
                  <a:lnTo>
                    <a:pt x="157" y="103"/>
                  </a:lnTo>
                  <a:lnTo>
                    <a:pt x="145" y="59"/>
                  </a:lnTo>
                  <a:lnTo>
                    <a:pt x="175" y="14"/>
                  </a:lnTo>
                  <a:lnTo>
                    <a:pt x="214" y="6"/>
                  </a:lnTo>
                  <a:lnTo>
                    <a:pt x="211" y="51"/>
                  </a:lnTo>
                  <a:lnTo>
                    <a:pt x="267" y="11"/>
                  </a:lnTo>
                  <a:lnTo>
                    <a:pt x="290" y="0"/>
                  </a:lnTo>
                  <a:lnTo>
                    <a:pt x="342" y="42"/>
                  </a:lnTo>
                  <a:lnTo>
                    <a:pt x="365" y="121"/>
                  </a:lnTo>
                  <a:lnTo>
                    <a:pt x="433" y="187"/>
                  </a:lnTo>
                  <a:lnTo>
                    <a:pt x="373" y="189"/>
                  </a:lnTo>
                  <a:lnTo>
                    <a:pt x="328" y="239"/>
                  </a:lnTo>
                  <a:lnTo>
                    <a:pt x="396" y="230"/>
                  </a:lnTo>
                  <a:lnTo>
                    <a:pt x="473" y="245"/>
                  </a:lnTo>
                  <a:lnTo>
                    <a:pt x="503" y="311"/>
                  </a:lnTo>
                  <a:lnTo>
                    <a:pt x="499" y="360"/>
                  </a:lnTo>
                  <a:lnTo>
                    <a:pt x="484" y="403"/>
                  </a:lnTo>
                  <a:lnTo>
                    <a:pt x="452" y="403"/>
                  </a:lnTo>
                  <a:lnTo>
                    <a:pt x="445" y="447"/>
                  </a:lnTo>
                  <a:lnTo>
                    <a:pt x="454" y="499"/>
                  </a:lnTo>
                  <a:lnTo>
                    <a:pt x="475" y="566"/>
                  </a:lnTo>
                  <a:lnTo>
                    <a:pt x="489" y="454"/>
                  </a:lnTo>
                  <a:lnTo>
                    <a:pt x="522" y="412"/>
                  </a:lnTo>
                  <a:lnTo>
                    <a:pt x="520" y="377"/>
                  </a:lnTo>
                  <a:lnTo>
                    <a:pt x="529" y="339"/>
                  </a:lnTo>
                  <a:lnTo>
                    <a:pt x="567" y="407"/>
                  </a:lnTo>
                  <a:lnTo>
                    <a:pt x="602" y="501"/>
                  </a:lnTo>
                  <a:lnTo>
                    <a:pt x="610" y="585"/>
                  </a:lnTo>
                  <a:lnTo>
                    <a:pt x="604" y="649"/>
                  </a:lnTo>
                  <a:lnTo>
                    <a:pt x="475" y="621"/>
                  </a:lnTo>
                  <a:lnTo>
                    <a:pt x="382" y="696"/>
                  </a:lnTo>
                  <a:lnTo>
                    <a:pt x="344" y="751"/>
                  </a:lnTo>
                  <a:lnTo>
                    <a:pt x="281" y="803"/>
                  </a:lnTo>
                  <a:lnTo>
                    <a:pt x="262" y="792"/>
                  </a:lnTo>
                  <a:lnTo>
                    <a:pt x="213" y="803"/>
                  </a:lnTo>
                  <a:lnTo>
                    <a:pt x="138" y="799"/>
                  </a:lnTo>
                  <a:lnTo>
                    <a:pt x="59" y="758"/>
                  </a:lnTo>
                  <a:lnTo>
                    <a:pt x="66" y="698"/>
                  </a:lnTo>
                  <a:lnTo>
                    <a:pt x="113" y="649"/>
                  </a:lnTo>
                  <a:lnTo>
                    <a:pt x="145" y="593"/>
                  </a:lnTo>
                  <a:lnTo>
                    <a:pt x="196" y="553"/>
                  </a:lnTo>
                  <a:lnTo>
                    <a:pt x="183" y="604"/>
                  </a:lnTo>
                  <a:lnTo>
                    <a:pt x="211" y="644"/>
                  </a:lnTo>
                  <a:lnTo>
                    <a:pt x="253" y="574"/>
                  </a:lnTo>
                  <a:lnTo>
                    <a:pt x="279" y="440"/>
                  </a:lnTo>
                  <a:lnTo>
                    <a:pt x="243" y="328"/>
                  </a:lnTo>
                  <a:lnTo>
                    <a:pt x="265" y="232"/>
                  </a:lnTo>
                  <a:lnTo>
                    <a:pt x="232" y="262"/>
                  </a:lnTo>
                  <a:lnTo>
                    <a:pt x="194" y="326"/>
                  </a:lnTo>
                  <a:lnTo>
                    <a:pt x="215" y="452"/>
                  </a:lnTo>
                  <a:lnTo>
                    <a:pt x="202" y="515"/>
                  </a:lnTo>
                  <a:lnTo>
                    <a:pt x="143" y="515"/>
                  </a:lnTo>
                  <a:lnTo>
                    <a:pt x="113" y="562"/>
                  </a:lnTo>
                  <a:lnTo>
                    <a:pt x="0" y="512"/>
                  </a:lnTo>
                  <a:lnTo>
                    <a:pt x="110" y="476"/>
                  </a:lnTo>
                  <a:lnTo>
                    <a:pt x="51" y="241"/>
                  </a:lnTo>
                  <a:lnTo>
                    <a:pt x="70" y="147"/>
                  </a:lnTo>
                  <a:close/>
                </a:path>
              </a:pathLst>
            </a:custGeom>
            <a:solidFill>
              <a:srgbClr val="B2D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Freeform 37"/>
            <p:cNvSpPr>
              <a:spLocks/>
            </p:cNvSpPr>
            <p:nvPr/>
          </p:nvSpPr>
          <p:spPr bwMode="auto">
            <a:xfrm>
              <a:off x="4416" y="1717"/>
              <a:ext cx="55" cy="211"/>
            </a:xfrm>
            <a:custGeom>
              <a:avLst/>
              <a:gdLst>
                <a:gd name="T0" fmla="*/ 1 w 110"/>
                <a:gd name="T1" fmla="*/ 0 h 421"/>
                <a:gd name="T2" fmla="*/ 1 w 110"/>
                <a:gd name="T3" fmla="*/ 1 h 421"/>
                <a:gd name="T4" fmla="*/ 1 w 110"/>
                <a:gd name="T5" fmla="*/ 1 h 421"/>
                <a:gd name="T6" fmla="*/ 1 w 110"/>
                <a:gd name="T7" fmla="*/ 1 h 421"/>
                <a:gd name="T8" fmla="*/ 1 w 110"/>
                <a:gd name="T9" fmla="*/ 1 h 421"/>
                <a:gd name="T10" fmla="*/ 1 w 110"/>
                <a:gd name="T11" fmla="*/ 1 h 421"/>
                <a:gd name="T12" fmla="*/ 1 w 110"/>
                <a:gd name="T13" fmla="*/ 1 h 421"/>
                <a:gd name="T14" fmla="*/ 1 w 110"/>
                <a:gd name="T15" fmla="*/ 1 h 421"/>
                <a:gd name="T16" fmla="*/ 1 w 110"/>
                <a:gd name="T17" fmla="*/ 1 h 421"/>
                <a:gd name="T18" fmla="*/ 1 w 110"/>
                <a:gd name="T19" fmla="*/ 1 h 421"/>
                <a:gd name="T20" fmla="*/ 0 w 110"/>
                <a:gd name="T21" fmla="*/ 1 h 421"/>
                <a:gd name="T22" fmla="*/ 1 w 110"/>
                <a:gd name="T23" fmla="*/ 1 h 421"/>
                <a:gd name="T24" fmla="*/ 1 w 110"/>
                <a:gd name="T25" fmla="*/ 1 h 421"/>
                <a:gd name="T26" fmla="*/ 1 w 110"/>
                <a:gd name="T27" fmla="*/ 1 h 421"/>
                <a:gd name="T28" fmla="*/ 1 w 110"/>
                <a:gd name="T29" fmla="*/ 1 h 421"/>
                <a:gd name="T30" fmla="*/ 1 w 110"/>
                <a:gd name="T31" fmla="*/ 1 h 421"/>
                <a:gd name="T32" fmla="*/ 1 w 110"/>
                <a:gd name="T33" fmla="*/ 1 h 421"/>
                <a:gd name="T34" fmla="*/ 1 w 110"/>
                <a:gd name="T35" fmla="*/ 0 h 421"/>
                <a:gd name="T36" fmla="*/ 1 w 110"/>
                <a:gd name="T37" fmla="*/ 0 h 4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421"/>
                <a:gd name="T59" fmla="*/ 110 w 110"/>
                <a:gd name="T60" fmla="*/ 421 h 42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421">
                  <a:moveTo>
                    <a:pt x="45" y="0"/>
                  </a:moveTo>
                  <a:lnTo>
                    <a:pt x="33" y="41"/>
                  </a:lnTo>
                  <a:lnTo>
                    <a:pt x="47" y="81"/>
                  </a:lnTo>
                  <a:lnTo>
                    <a:pt x="23" y="128"/>
                  </a:lnTo>
                  <a:lnTo>
                    <a:pt x="51" y="192"/>
                  </a:lnTo>
                  <a:lnTo>
                    <a:pt x="42" y="226"/>
                  </a:lnTo>
                  <a:lnTo>
                    <a:pt x="23" y="170"/>
                  </a:lnTo>
                  <a:lnTo>
                    <a:pt x="14" y="215"/>
                  </a:lnTo>
                  <a:lnTo>
                    <a:pt x="4" y="273"/>
                  </a:lnTo>
                  <a:lnTo>
                    <a:pt x="26" y="337"/>
                  </a:lnTo>
                  <a:lnTo>
                    <a:pt x="0" y="378"/>
                  </a:lnTo>
                  <a:lnTo>
                    <a:pt x="98" y="421"/>
                  </a:lnTo>
                  <a:lnTo>
                    <a:pt x="110" y="342"/>
                  </a:lnTo>
                  <a:lnTo>
                    <a:pt x="98" y="198"/>
                  </a:lnTo>
                  <a:lnTo>
                    <a:pt x="51" y="107"/>
                  </a:lnTo>
                  <a:lnTo>
                    <a:pt x="85" y="58"/>
                  </a:lnTo>
                  <a:lnTo>
                    <a:pt x="57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E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Freeform 38"/>
            <p:cNvSpPr>
              <a:spLocks/>
            </p:cNvSpPr>
            <p:nvPr/>
          </p:nvSpPr>
          <p:spPr bwMode="auto">
            <a:xfrm>
              <a:off x="4175" y="1702"/>
              <a:ext cx="250" cy="203"/>
            </a:xfrm>
            <a:custGeom>
              <a:avLst/>
              <a:gdLst>
                <a:gd name="T0" fmla="*/ 0 w 501"/>
                <a:gd name="T1" fmla="*/ 1 h 405"/>
                <a:gd name="T2" fmla="*/ 0 w 501"/>
                <a:gd name="T3" fmla="*/ 1 h 405"/>
                <a:gd name="T4" fmla="*/ 0 w 501"/>
                <a:gd name="T5" fmla="*/ 1 h 405"/>
                <a:gd name="T6" fmla="*/ 0 w 501"/>
                <a:gd name="T7" fmla="*/ 1 h 405"/>
                <a:gd name="T8" fmla="*/ 0 w 501"/>
                <a:gd name="T9" fmla="*/ 1 h 405"/>
                <a:gd name="T10" fmla="*/ 0 w 501"/>
                <a:gd name="T11" fmla="*/ 1 h 405"/>
                <a:gd name="T12" fmla="*/ 0 w 501"/>
                <a:gd name="T13" fmla="*/ 1 h 405"/>
                <a:gd name="T14" fmla="*/ 0 w 501"/>
                <a:gd name="T15" fmla="*/ 1 h 405"/>
                <a:gd name="T16" fmla="*/ 0 w 501"/>
                <a:gd name="T17" fmla="*/ 1 h 405"/>
                <a:gd name="T18" fmla="*/ 0 w 501"/>
                <a:gd name="T19" fmla="*/ 1 h 405"/>
                <a:gd name="T20" fmla="*/ 0 w 501"/>
                <a:gd name="T21" fmla="*/ 1 h 405"/>
                <a:gd name="T22" fmla="*/ 0 w 501"/>
                <a:gd name="T23" fmla="*/ 1 h 405"/>
                <a:gd name="T24" fmla="*/ 0 w 501"/>
                <a:gd name="T25" fmla="*/ 1 h 405"/>
                <a:gd name="T26" fmla="*/ 0 w 501"/>
                <a:gd name="T27" fmla="*/ 1 h 405"/>
                <a:gd name="T28" fmla="*/ 0 w 501"/>
                <a:gd name="T29" fmla="*/ 1 h 405"/>
                <a:gd name="T30" fmla="*/ 0 w 501"/>
                <a:gd name="T31" fmla="*/ 0 h 405"/>
                <a:gd name="T32" fmla="*/ 0 w 501"/>
                <a:gd name="T33" fmla="*/ 1 h 405"/>
                <a:gd name="T34" fmla="*/ 0 w 501"/>
                <a:gd name="T35" fmla="*/ 1 h 405"/>
                <a:gd name="T36" fmla="*/ 0 w 501"/>
                <a:gd name="T37" fmla="*/ 1 h 405"/>
                <a:gd name="T38" fmla="*/ 0 w 501"/>
                <a:gd name="T39" fmla="*/ 1 h 405"/>
                <a:gd name="T40" fmla="*/ 0 w 501"/>
                <a:gd name="T41" fmla="*/ 1 h 405"/>
                <a:gd name="T42" fmla="*/ 0 w 501"/>
                <a:gd name="T43" fmla="*/ 1 h 405"/>
                <a:gd name="T44" fmla="*/ 0 w 501"/>
                <a:gd name="T45" fmla="*/ 1 h 405"/>
                <a:gd name="T46" fmla="*/ 0 w 501"/>
                <a:gd name="T47" fmla="*/ 1 h 405"/>
                <a:gd name="T48" fmla="*/ 0 w 501"/>
                <a:gd name="T49" fmla="*/ 1 h 405"/>
                <a:gd name="T50" fmla="*/ 0 w 501"/>
                <a:gd name="T51" fmla="*/ 1 h 405"/>
                <a:gd name="T52" fmla="*/ 0 w 501"/>
                <a:gd name="T53" fmla="*/ 1 h 405"/>
                <a:gd name="T54" fmla="*/ 0 w 501"/>
                <a:gd name="T55" fmla="*/ 1 h 405"/>
                <a:gd name="T56" fmla="*/ 0 w 501"/>
                <a:gd name="T57" fmla="*/ 1 h 405"/>
                <a:gd name="T58" fmla="*/ 0 w 501"/>
                <a:gd name="T59" fmla="*/ 1 h 405"/>
                <a:gd name="T60" fmla="*/ 0 w 501"/>
                <a:gd name="T61" fmla="*/ 1 h 405"/>
                <a:gd name="T62" fmla="*/ 0 w 501"/>
                <a:gd name="T63" fmla="*/ 1 h 405"/>
                <a:gd name="T64" fmla="*/ 0 w 501"/>
                <a:gd name="T65" fmla="*/ 1 h 405"/>
                <a:gd name="T66" fmla="*/ 0 w 501"/>
                <a:gd name="T67" fmla="*/ 1 h 405"/>
                <a:gd name="T68" fmla="*/ 0 w 501"/>
                <a:gd name="T69" fmla="*/ 1 h 405"/>
                <a:gd name="T70" fmla="*/ 0 w 501"/>
                <a:gd name="T71" fmla="*/ 1 h 405"/>
                <a:gd name="T72" fmla="*/ 0 w 501"/>
                <a:gd name="T73" fmla="*/ 1 h 405"/>
                <a:gd name="T74" fmla="*/ 0 w 501"/>
                <a:gd name="T75" fmla="*/ 1 h 40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1"/>
                <a:gd name="T115" fmla="*/ 0 h 405"/>
                <a:gd name="T116" fmla="*/ 501 w 501"/>
                <a:gd name="T117" fmla="*/ 405 h 40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1" h="405">
                  <a:moveTo>
                    <a:pt x="0" y="260"/>
                  </a:moveTo>
                  <a:lnTo>
                    <a:pt x="33" y="238"/>
                  </a:lnTo>
                  <a:lnTo>
                    <a:pt x="100" y="255"/>
                  </a:lnTo>
                  <a:lnTo>
                    <a:pt x="147" y="321"/>
                  </a:lnTo>
                  <a:lnTo>
                    <a:pt x="173" y="272"/>
                  </a:lnTo>
                  <a:lnTo>
                    <a:pt x="143" y="225"/>
                  </a:lnTo>
                  <a:lnTo>
                    <a:pt x="178" y="189"/>
                  </a:lnTo>
                  <a:lnTo>
                    <a:pt x="206" y="248"/>
                  </a:lnTo>
                  <a:lnTo>
                    <a:pt x="246" y="234"/>
                  </a:lnTo>
                  <a:lnTo>
                    <a:pt x="234" y="124"/>
                  </a:lnTo>
                  <a:lnTo>
                    <a:pt x="262" y="63"/>
                  </a:lnTo>
                  <a:lnTo>
                    <a:pt x="311" y="18"/>
                  </a:lnTo>
                  <a:lnTo>
                    <a:pt x="298" y="70"/>
                  </a:lnTo>
                  <a:lnTo>
                    <a:pt x="332" y="95"/>
                  </a:lnTo>
                  <a:lnTo>
                    <a:pt x="363" y="33"/>
                  </a:lnTo>
                  <a:lnTo>
                    <a:pt x="414" y="0"/>
                  </a:lnTo>
                  <a:lnTo>
                    <a:pt x="375" y="72"/>
                  </a:lnTo>
                  <a:lnTo>
                    <a:pt x="360" y="119"/>
                  </a:lnTo>
                  <a:lnTo>
                    <a:pt x="396" y="197"/>
                  </a:lnTo>
                  <a:lnTo>
                    <a:pt x="428" y="95"/>
                  </a:lnTo>
                  <a:lnTo>
                    <a:pt x="463" y="33"/>
                  </a:lnTo>
                  <a:lnTo>
                    <a:pt x="463" y="112"/>
                  </a:lnTo>
                  <a:lnTo>
                    <a:pt x="480" y="86"/>
                  </a:lnTo>
                  <a:lnTo>
                    <a:pt x="501" y="145"/>
                  </a:lnTo>
                  <a:lnTo>
                    <a:pt x="478" y="180"/>
                  </a:lnTo>
                  <a:lnTo>
                    <a:pt x="456" y="341"/>
                  </a:lnTo>
                  <a:lnTo>
                    <a:pt x="435" y="328"/>
                  </a:lnTo>
                  <a:lnTo>
                    <a:pt x="414" y="292"/>
                  </a:lnTo>
                  <a:lnTo>
                    <a:pt x="386" y="295"/>
                  </a:lnTo>
                  <a:lnTo>
                    <a:pt x="381" y="234"/>
                  </a:lnTo>
                  <a:lnTo>
                    <a:pt x="332" y="272"/>
                  </a:lnTo>
                  <a:lnTo>
                    <a:pt x="288" y="311"/>
                  </a:lnTo>
                  <a:lnTo>
                    <a:pt x="260" y="344"/>
                  </a:lnTo>
                  <a:lnTo>
                    <a:pt x="236" y="405"/>
                  </a:lnTo>
                  <a:lnTo>
                    <a:pt x="100" y="377"/>
                  </a:lnTo>
                  <a:lnTo>
                    <a:pt x="53" y="368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B2D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Freeform 39"/>
            <p:cNvSpPr>
              <a:spLocks/>
            </p:cNvSpPr>
            <p:nvPr/>
          </p:nvSpPr>
          <p:spPr bwMode="auto">
            <a:xfrm>
              <a:off x="3795" y="1483"/>
              <a:ext cx="65" cy="105"/>
            </a:xfrm>
            <a:custGeom>
              <a:avLst/>
              <a:gdLst>
                <a:gd name="T0" fmla="*/ 1 w 130"/>
                <a:gd name="T1" fmla="*/ 1 h 210"/>
                <a:gd name="T2" fmla="*/ 1 w 130"/>
                <a:gd name="T3" fmla="*/ 1 h 210"/>
                <a:gd name="T4" fmla="*/ 1 w 130"/>
                <a:gd name="T5" fmla="*/ 1 h 210"/>
                <a:gd name="T6" fmla="*/ 1 w 130"/>
                <a:gd name="T7" fmla="*/ 0 h 210"/>
                <a:gd name="T8" fmla="*/ 1 w 130"/>
                <a:gd name="T9" fmla="*/ 1 h 210"/>
                <a:gd name="T10" fmla="*/ 1 w 130"/>
                <a:gd name="T11" fmla="*/ 1 h 210"/>
                <a:gd name="T12" fmla="*/ 1 w 130"/>
                <a:gd name="T13" fmla="*/ 1 h 210"/>
                <a:gd name="T14" fmla="*/ 1 w 130"/>
                <a:gd name="T15" fmla="*/ 1 h 210"/>
                <a:gd name="T16" fmla="*/ 0 w 130"/>
                <a:gd name="T17" fmla="*/ 1 h 210"/>
                <a:gd name="T18" fmla="*/ 1 w 130"/>
                <a:gd name="T19" fmla="*/ 1 h 210"/>
                <a:gd name="T20" fmla="*/ 1 w 130"/>
                <a:gd name="T21" fmla="*/ 1 h 2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0"/>
                <a:gd name="T34" fmla="*/ 0 h 210"/>
                <a:gd name="T35" fmla="*/ 130 w 130"/>
                <a:gd name="T36" fmla="*/ 210 h 2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0" h="210">
                  <a:moveTo>
                    <a:pt x="25" y="124"/>
                  </a:moveTo>
                  <a:lnTo>
                    <a:pt x="49" y="63"/>
                  </a:lnTo>
                  <a:lnTo>
                    <a:pt x="91" y="16"/>
                  </a:lnTo>
                  <a:lnTo>
                    <a:pt x="117" y="0"/>
                  </a:lnTo>
                  <a:lnTo>
                    <a:pt x="130" y="18"/>
                  </a:lnTo>
                  <a:lnTo>
                    <a:pt x="94" y="73"/>
                  </a:lnTo>
                  <a:lnTo>
                    <a:pt x="47" y="142"/>
                  </a:lnTo>
                  <a:lnTo>
                    <a:pt x="9" y="210"/>
                  </a:lnTo>
                  <a:lnTo>
                    <a:pt x="0" y="99"/>
                  </a:lnTo>
                  <a:lnTo>
                    <a:pt x="25" y="124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Freeform 40"/>
            <p:cNvSpPr>
              <a:spLocks/>
            </p:cNvSpPr>
            <p:nvPr/>
          </p:nvSpPr>
          <p:spPr bwMode="auto">
            <a:xfrm>
              <a:off x="3629" y="1318"/>
              <a:ext cx="339" cy="461"/>
            </a:xfrm>
            <a:custGeom>
              <a:avLst/>
              <a:gdLst>
                <a:gd name="T0" fmla="*/ 0 w 679"/>
                <a:gd name="T1" fmla="*/ 0 h 923"/>
                <a:gd name="T2" fmla="*/ 0 w 679"/>
                <a:gd name="T3" fmla="*/ 0 h 923"/>
                <a:gd name="T4" fmla="*/ 0 w 679"/>
                <a:gd name="T5" fmla="*/ 0 h 923"/>
                <a:gd name="T6" fmla="*/ 0 w 679"/>
                <a:gd name="T7" fmla="*/ 0 h 923"/>
                <a:gd name="T8" fmla="*/ 0 w 679"/>
                <a:gd name="T9" fmla="*/ 0 h 923"/>
                <a:gd name="T10" fmla="*/ 0 w 679"/>
                <a:gd name="T11" fmla="*/ 0 h 923"/>
                <a:gd name="T12" fmla="*/ 0 w 679"/>
                <a:gd name="T13" fmla="*/ 0 h 923"/>
                <a:gd name="T14" fmla="*/ 0 w 679"/>
                <a:gd name="T15" fmla="*/ 0 h 923"/>
                <a:gd name="T16" fmla="*/ 0 w 679"/>
                <a:gd name="T17" fmla="*/ 0 h 923"/>
                <a:gd name="T18" fmla="*/ 0 w 679"/>
                <a:gd name="T19" fmla="*/ 0 h 923"/>
                <a:gd name="T20" fmla="*/ 0 w 679"/>
                <a:gd name="T21" fmla="*/ 0 h 923"/>
                <a:gd name="T22" fmla="*/ 0 w 679"/>
                <a:gd name="T23" fmla="*/ 0 h 923"/>
                <a:gd name="T24" fmla="*/ 0 w 679"/>
                <a:gd name="T25" fmla="*/ 0 h 923"/>
                <a:gd name="T26" fmla="*/ 0 w 679"/>
                <a:gd name="T27" fmla="*/ 0 h 923"/>
                <a:gd name="T28" fmla="*/ 0 w 679"/>
                <a:gd name="T29" fmla="*/ 0 h 923"/>
                <a:gd name="T30" fmla="*/ 0 w 679"/>
                <a:gd name="T31" fmla="*/ 0 h 923"/>
                <a:gd name="T32" fmla="*/ 0 w 679"/>
                <a:gd name="T33" fmla="*/ 0 h 923"/>
                <a:gd name="T34" fmla="*/ 0 w 679"/>
                <a:gd name="T35" fmla="*/ 0 h 923"/>
                <a:gd name="T36" fmla="*/ 0 w 679"/>
                <a:gd name="T37" fmla="*/ 0 h 923"/>
                <a:gd name="T38" fmla="*/ 0 w 679"/>
                <a:gd name="T39" fmla="*/ 0 h 923"/>
                <a:gd name="T40" fmla="*/ 0 w 679"/>
                <a:gd name="T41" fmla="*/ 0 h 923"/>
                <a:gd name="T42" fmla="*/ 0 w 679"/>
                <a:gd name="T43" fmla="*/ 0 h 923"/>
                <a:gd name="T44" fmla="*/ 0 w 679"/>
                <a:gd name="T45" fmla="*/ 0 h 923"/>
                <a:gd name="T46" fmla="*/ 0 w 679"/>
                <a:gd name="T47" fmla="*/ 0 h 923"/>
                <a:gd name="T48" fmla="*/ 0 w 679"/>
                <a:gd name="T49" fmla="*/ 0 h 923"/>
                <a:gd name="T50" fmla="*/ 0 w 679"/>
                <a:gd name="T51" fmla="*/ 0 h 923"/>
                <a:gd name="T52" fmla="*/ 0 w 679"/>
                <a:gd name="T53" fmla="*/ 0 h 923"/>
                <a:gd name="T54" fmla="*/ 0 w 679"/>
                <a:gd name="T55" fmla="*/ 0 h 923"/>
                <a:gd name="T56" fmla="*/ 0 w 679"/>
                <a:gd name="T57" fmla="*/ 0 h 923"/>
                <a:gd name="T58" fmla="*/ 0 w 679"/>
                <a:gd name="T59" fmla="*/ 0 h 923"/>
                <a:gd name="T60" fmla="*/ 0 w 679"/>
                <a:gd name="T61" fmla="*/ 0 h 923"/>
                <a:gd name="T62" fmla="*/ 0 w 679"/>
                <a:gd name="T63" fmla="*/ 0 h 923"/>
                <a:gd name="T64" fmla="*/ 0 w 679"/>
                <a:gd name="T65" fmla="*/ 0 h 923"/>
                <a:gd name="T66" fmla="*/ 0 w 679"/>
                <a:gd name="T67" fmla="*/ 0 h 923"/>
                <a:gd name="T68" fmla="*/ 0 w 679"/>
                <a:gd name="T69" fmla="*/ 0 h 923"/>
                <a:gd name="T70" fmla="*/ 0 w 679"/>
                <a:gd name="T71" fmla="*/ 0 h 923"/>
                <a:gd name="T72" fmla="*/ 0 w 679"/>
                <a:gd name="T73" fmla="*/ 0 h 923"/>
                <a:gd name="T74" fmla="*/ 0 w 679"/>
                <a:gd name="T75" fmla="*/ 0 h 923"/>
                <a:gd name="T76" fmla="*/ 0 w 679"/>
                <a:gd name="T77" fmla="*/ 0 h 923"/>
                <a:gd name="T78" fmla="*/ 0 w 679"/>
                <a:gd name="T79" fmla="*/ 0 h 923"/>
                <a:gd name="T80" fmla="*/ 0 w 679"/>
                <a:gd name="T81" fmla="*/ 0 h 923"/>
                <a:gd name="T82" fmla="*/ 0 w 679"/>
                <a:gd name="T83" fmla="*/ 0 h 923"/>
                <a:gd name="T84" fmla="*/ 0 w 679"/>
                <a:gd name="T85" fmla="*/ 0 h 923"/>
                <a:gd name="T86" fmla="*/ 0 w 679"/>
                <a:gd name="T87" fmla="*/ 0 h 923"/>
                <a:gd name="T88" fmla="*/ 0 w 679"/>
                <a:gd name="T89" fmla="*/ 0 h 923"/>
                <a:gd name="T90" fmla="*/ 0 w 679"/>
                <a:gd name="T91" fmla="*/ 0 h 923"/>
                <a:gd name="T92" fmla="*/ 0 w 679"/>
                <a:gd name="T93" fmla="*/ 0 h 923"/>
                <a:gd name="T94" fmla="*/ 0 w 679"/>
                <a:gd name="T95" fmla="*/ 0 h 923"/>
                <a:gd name="T96" fmla="*/ 0 w 679"/>
                <a:gd name="T97" fmla="*/ 0 h 923"/>
                <a:gd name="T98" fmla="*/ 0 w 679"/>
                <a:gd name="T99" fmla="*/ 0 h 923"/>
                <a:gd name="T100" fmla="*/ 0 w 679"/>
                <a:gd name="T101" fmla="*/ 0 h 923"/>
                <a:gd name="T102" fmla="*/ 0 w 679"/>
                <a:gd name="T103" fmla="*/ 0 h 923"/>
                <a:gd name="T104" fmla="*/ 0 w 679"/>
                <a:gd name="T105" fmla="*/ 0 h 923"/>
                <a:gd name="T106" fmla="*/ 0 w 679"/>
                <a:gd name="T107" fmla="*/ 0 h 923"/>
                <a:gd name="T108" fmla="*/ 0 w 679"/>
                <a:gd name="T109" fmla="*/ 0 h 923"/>
                <a:gd name="T110" fmla="*/ 0 w 679"/>
                <a:gd name="T111" fmla="*/ 0 h 923"/>
                <a:gd name="T112" fmla="*/ 0 w 679"/>
                <a:gd name="T113" fmla="*/ 0 h 923"/>
                <a:gd name="T114" fmla="*/ 0 w 679"/>
                <a:gd name="T115" fmla="*/ 0 h 923"/>
                <a:gd name="T116" fmla="*/ 0 w 679"/>
                <a:gd name="T117" fmla="*/ 0 h 923"/>
                <a:gd name="T118" fmla="*/ 0 w 679"/>
                <a:gd name="T119" fmla="*/ 0 h 923"/>
                <a:gd name="T120" fmla="*/ 0 w 679"/>
                <a:gd name="T121" fmla="*/ 0 h 923"/>
                <a:gd name="T122" fmla="*/ 0 w 679"/>
                <a:gd name="T123" fmla="*/ 0 h 923"/>
                <a:gd name="T124" fmla="*/ 0 w 679"/>
                <a:gd name="T125" fmla="*/ 0 h 9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79"/>
                <a:gd name="T190" fmla="*/ 0 h 923"/>
                <a:gd name="T191" fmla="*/ 679 w 679"/>
                <a:gd name="T192" fmla="*/ 923 h 9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79" h="923">
                  <a:moveTo>
                    <a:pt x="0" y="208"/>
                  </a:moveTo>
                  <a:lnTo>
                    <a:pt x="19" y="192"/>
                  </a:lnTo>
                  <a:lnTo>
                    <a:pt x="49" y="255"/>
                  </a:lnTo>
                  <a:lnTo>
                    <a:pt x="105" y="299"/>
                  </a:lnTo>
                  <a:lnTo>
                    <a:pt x="99" y="239"/>
                  </a:lnTo>
                  <a:lnTo>
                    <a:pt x="77" y="166"/>
                  </a:lnTo>
                  <a:lnTo>
                    <a:pt x="47" y="128"/>
                  </a:lnTo>
                  <a:lnTo>
                    <a:pt x="82" y="119"/>
                  </a:lnTo>
                  <a:lnTo>
                    <a:pt x="145" y="136"/>
                  </a:lnTo>
                  <a:lnTo>
                    <a:pt x="176" y="100"/>
                  </a:lnTo>
                  <a:lnTo>
                    <a:pt x="164" y="51"/>
                  </a:lnTo>
                  <a:lnTo>
                    <a:pt x="194" y="0"/>
                  </a:lnTo>
                  <a:lnTo>
                    <a:pt x="207" y="40"/>
                  </a:lnTo>
                  <a:lnTo>
                    <a:pt x="235" y="110"/>
                  </a:lnTo>
                  <a:lnTo>
                    <a:pt x="244" y="124"/>
                  </a:lnTo>
                  <a:lnTo>
                    <a:pt x="246" y="152"/>
                  </a:lnTo>
                  <a:lnTo>
                    <a:pt x="286" y="215"/>
                  </a:lnTo>
                  <a:lnTo>
                    <a:pt x="293" y="286"/>
                  </a:lnTo>
                  <a:lnTo>
                    <a:pt x="330" y="363"/>
                  </a:lnTo>
                  <a:lnTo>
                    <a:pt x="333" y="442"/>
                  </a:lnTo>
                  <a:lnTo>
                    <a:pt x="342" y="540"/>
                  </a:lnTo>
                  <a:lnTo>
                    <a:pt x="389" y="463"/>
                  </a:lnTo>
                  <a:lnTo>
                    <a:pt x="463" y="363"/>
                  </a:lnTo>
                  <a:lnTo>
                    <a:pt x="459" y="292"/>
                  </a:lnTo>
                  <a:lnTo>
                    <a:pt x="438" y="236"/>
                  </a:lnTo>
                  <a:lnTo>
                    <a:pt x="471" y="152"/>
                  </a:lnTo>
                  <a:lnTo>
                    <a:pt x="450" y="91"/>
                  </a:lnTo>
                  <a:lnTo>
                    <a:pt x="485" y="16"/>
                  </a:lnTo>
                  <a:lnTo>
                    <a:pt x="529" y="12"/>
                  </a:lnTo>
                  <a:lnTo>
                    <a:pt x="567" y="28"/>
                  </a:lnTo>
                  <a:lnTo>
                    <a:pt x="602" y="70"/>
                  </a:lnTo>
                  <a:lnTo>
                    <a:pt x="634" y="110"/>
                  </a:lnTo>
                  <a:lnTo>
                    <a:pt x="623" y="47"/>
                  </a:lnTo>
                  <a:lnTo>
                    <a:pt x="655" y="47"/>
                  </a:lnTo>
                  <a:lnTo>
                    <a:pt x="653" y="72"/>
                  </a:lnTo>
                  <a:lnTo>
                    <a:pt x="668" y="91"/>
                  </a:lnTo>
                  <a:lnTo>
                    <a:pt x="660" y="128"/>
                  </a:lnTo>
                  <a:lnTo>
                    <a:pt x="679" y="152"/>
                  </a:lnTo>
                  <a:lnTo>
                    <a:pt x="636" y="194"/>
                  </a:lnTo>
                  <a:lnTo>
                    <a:pt x="621" y="232"/>
                  </a:lnTo>
                  <a:lnTo>
                    <a:pt x="602" y="292"/>
                  </a:lnTo>
                  <a:lnTo>
                    <a:pt x="576" y="346"/>
                  </a:lnTo>
                  <a:lnTo>
                    <a:pt x="527" y="449"/>
                  </a:lnTo>
                  <a:lnTo>
                    <a:pt x="527" y="538"/>
                  </a:lnTo>
                  <a:lnTo>
                    <a:pt x="513" y="566"/>
                  </a:lnTo>
                  <a:lnTo>
                    <a:pt x="480" y="564"/>
                  </a:lnTo>
                  <a:lnTo>
                    <a:pt x="450" y="604"/>
                  </a:lnTo>
                  <a:lnTo>
                    <a:pt x="442" y="698"/>
                  </a:lnTo>
                  <a:lnTo>
                    <a:pt x="440" y="742"/>
                  </a:lnTo>
                  <a:lnTo>
                    <a:pt x="466" y="773"/>
                  </a:lnTo>
                  <a:lnTo>
                    <a:pt x="393" y="923"/>
                  </a:lnTo>
                  <a:lnTo>
                    <a:pt x="344" y="918"/>
                  </a:lnTo>
                  <a:lnTo>
                    <a:pt x="305" y="843"/>
                  </a:lnTo>
                  <a:lnTo>
                    <a:pt x="297" y="803"/>
                  </a:lnTo>
                  <a:lnTo>
                    <a:pt x="220" y="754"/>
                  </a:lnTo>
                  <a:lnTo>
                    <a:pt x="141" y="625"/>
                  </a:lnTo>
                  <a:lnTo>
                    <a:pt x="79" y="487"/>
                  </a:lnTo>
                  <a:lnTo>
                    <a:pt x="5" y="449"/>
                  </a:lnTo>
                  <a:lnTo>
                    <a:pt x="24" y="354"/>
                  </a:lnTo>
                  <a:lnTo>
                    <a:pt x="13" y="292"/>
                  </a:lnTo>
                  <a:lnTo>
                    <a:pt x="17" y="258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B8B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Freeform 41"/>
            <p:cNvSpPr>
              <a:spLocks/>
            </p:cNvSpPr>
            <p:nvPr/>
          </p:nvSpPr>
          <p:spPr bwMode="auto">
            <a:xfrm>
              <a:off x="3822" y="1178"/>
              <a:ext cx="67" cy="114"/>
            </a:xfrm>
            <a:custGeom>
              <a:avLst/>
              <a:gdLst>
                <a:gd name="T0" fmla="*/ 0 w 136"/>
                <a:gd name="T1" fmla="*/ 1 h 227"/>
                <a:gd name="T2" fmla="*/ 0 w 136"/>
                <a:gd name="T3" fmla="*/ 1 h 227"/>
                <a:gd name="T4" fmla="*/ 0 w 136"/>
                <a:gd name="T5" fmla="*/ 1 h 227"/>
                <a:gd name="T6" fmla="*/ 0 w 136"/>
                <a:gd name="T7" fmla="*/ 1 h 227"/>
                <a:gd name="T8" fmla="*/ 0 w 136"/>
                <a:gd name="T9" fmla="*/ 1 h 227"/>
                <a:gd name="T10" fmla="*/ 0 w 136"/>
                <a:gd name="T11" fmla="*/ 1 h 227"/>
                <a:gd name="T12" fmla="*/ 0 w 136"/>
                <a:gd name="T13" fmla="*/ 1 h 227"/>
                <a:gd name="T14" fmla="*/ 0 w 136"/>
                <a:gd name="T15" fmla="*/ 0 h 227"/>
                <a:gd name="T16" fmla="*/ 0 w 136"/>
                <a:gd name="T17" fmla="*/ 1 h 227"/>
                <a:gd name="T18" fmla="*/ 0 w 136"/>
                <a:gd name="T19" fmla="*/ 1 h 227"/>
                <a:gd name="T20" fmla="*/ 0 w 136"/>
                <a:gd name="T21" fmla="*/ 1 h 227"/>
                <a:gd name="T22" fmla="*/ 0 w 136"/>
                <a:gd name="T23" fmla="*/ 1 h 227"/>
                <a:gd name="T24" fmla="*/ 0 w 136"/>
                <a:gd name="T25" fmla="*/ 1 h 227"/>
                <a:gd name="T26" fmla="*/ 0 w 136"/>
                <a:gd name="T27" fmla="*/ 1 h 227"/>
                <a:gd name="T28" fmla="*/ 0 w 136"/>
                <a:gd name="T29" fmla="*/ 1 h 227"/>
                <a:gd name="T30" fmla="*/ 0 w 136"/>
                <a:gd name="T31" fmla="*/ 1 h 227"/>
                <a:gd name="T32" fmla="*/ 0 w 136"/>
                <a:gd name="T33" fmla="*/ 1 h 227"/>
                <a:gd name="T34" fmla="*/ 0 w 136"/>
                <a:gd name="T35" fmla="*/ 1 h 2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6"/>
                <a:gd name="T55" fmla="*/ 0 h 227"/>
                <a:gd name="T56" fmla="*/ 136 w 136"/>
                <a:gd name="T57" fmla="*/ 227 h 22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6" h="227">
                  <a:moveTo>
                    <a:pt x="111" y="227"/>
                  </a:moveTo>
                  <a:lnTo>
                    <a:pt x="136" y="197"/>
                  </a:lnTo>
                  <a:lnTo>
                    <a:pt x="127" y="150"/>
                  </a:lnTo>
                  <a:lnTo>
                    <a:pt x="77" y="117"/>
                  </a:lnTo>
                  <a:lnTo>
                    <a:pt x="92" y="99"/>
                  </a:lnTo>
                  <a:lnTo>
                    <a:pt x="68" y="73"/>
                  </a:lnTo>
                  <a:lnTo>
                    <a:pt x="77" y="33"/>
                  </a:lnTo>
                  <a:lnTo>
                    <a:pt x="33" y="0"/>
                  </a:lnTo>
                  <a:lnTo>
                    <a:pt x="9" y="7"/>
                  </a:lnTo>
                  <a:lnTo>
                    <a:pt x="26" y="24"/>
                  </a:lnTo>
                  <a:lnTo>
                    <a:pt x="41" y="45"/>
                  </a:lnTo>
                  <a:lnTo>
                    <a:pt x="24" y="91"/>
                  </a:lnTo>
                  <a:lnTo>
                    <a:pt x="15" y="47"/>
                  </a:lnTo>
                  <a:lnTo>
                    <a:pt x="0" y="101"/>
                  </a:lnTo>
                  <a:lnTo>
                    <a:pt x="7" y="148"/>
                  </a:lnTo>
                  <a:lnTo>
                    <a:pt x="80" y="166"/>
                  </a:lnTo>
                  <a:lnTo>
                    <a:pt x="111" y="227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Freeform 42"/>
            <p:cNvSpPr>
              <a:spLocks/>
            </p:cNvSpPr>
            <p:nvPr/>
          </p:nvSpPr>
          <p:spPr bwMode="auto">
            <a:xfrm>
              <a:off x="3690" y="1180"/>
              <a:ext cx="126" cy="140"/>
            </a:xfrm>
            <a:custGeom>
              <a:avLst/>
              <a:gdLst>
                <a:gd name="T0" fmla="*/ 0 w 253"/>
                <a:gd name="T1" fmla="*/ 1 h 280"/>
                <a:gd name="T2" fmla="*/ 0 w 253"/>
                <a:gd name="T3" fmla="*/ 1 h 280"/>
                <a:gd name="T4" fmla="*/ 0 w 253"/>
                <a:gd name="T5" fmla="*/ 1 h 280"/>
                <a:gd name="T6" fmla="*/ 0 w 253"/>
                <a:gd name="T7" fmla="*/ 1 h 280"/>
                <a:gd name="T8" fmla="*/ 0 w 253"/>
                <a:gd name="T9" fmla="*/ 1 h 280"/>
                <a:gd name="T10" fmla="*/ 0 w 253"/>
                <a:gd name="T11" fmla="*/ 1 h 280"/>
                <a:gd name="T12" fmla="*/ 0 w 253"/>
                <a:gd name="T13" fmla="*/ 1 h 280"/>
                <a:gd name="T14" fmla="*/ 0 w 253"/>
                <a:gd name="T15" fmla="*/ 1 h 280"/>
                <a:gd name="T16" fmla="*/ 0 w 253"/>
                <a:gd name="T17" fmla="*/ 1 h 280"/>
                <a:gd name="T18" fmla="*/ 0 w 253"/>
                <a:gd name="T19" fmla="*/ 1 h 280"/>
                <a:gd name="T20" fmla="*/ 0 w 253"/>
                <a:gd name="T21" fmla="*/ 1 h 280"/>
                <a:gd name="T22" fmla="*/ 0 w 253"/>
                <a:gd name="T23" fmla="*/ 1 h 280"/>
                <a:gd name="T24" fmla="*/ 0 w 253"/>
                <a:gd name="T25" fmla="*/ 1 h 280"/>
                <a:gd name="T26" fmla="*/ 0 w 253"/>
                <a:gd name="T27" fmla="*/ 1 h 280"/>
                <a:gd name="T28" fmla="*/ 0 w 253"/>
                <a:gd name="T29" fmla="*/ 1 h 280"/>
                <a:gd name="T30" fmla="*/ 0 w 253"/>
                <a:gd name="T31" fmla="*/ 1 h 280"/>
                <a:gd name="T32" fmla="*/ 0 w 253"/>
                <a:gd name="T33" fmla="*/ 1 h 280"/>
                <a:gd name="T34" fmla="*/ 0 w 253"/>
                <a:gd name="T35" fmla="*/ 1 h 280"/>
                <a:gd name="T36" fmla="*/ 0 w 253"/>
                <a:gd name="T37" fmla="*/ 0 h 280"/>
                <a:gd name="T38" fmla="*/ 0 w 253"/>
                <a:gd name="T39" fmla="*/ 1 h 280"/>
                <a:gd name="T40" fmla="*/ 0 w 253"/>
                <a:gd name="T41" fmla="*/ 1 h 280"/>
                <a:gd name="T42" fmla="*/ 0 w 253"/>
                <a:gd name="T43" fmla="*/ 1 h 2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53"/>
                <a:gd name="T67" fmla="*/ 0 h 280"/>
                <a:gd name="T68" fmla="*/ 253 w 253"/>
                <a:gd name="T69" fmla="*/ 280 h 2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53" h="280">
                  <a:moveTo>
                    <a:pt x="253" y="34"/>
                  </a:moveTo>
                  <a:lnTo>
                    <a:pt x="199" y="68"/>
                  </a:lnTo>
                  <a:lnTo>
                    <a:pt x="155" y="109"/>
                  </a:lnTo>
                  <a:lnTo>
                    <a:pt x="155" y="199"/>
                  </a:lnTo>
                  <a:lnTo>
                    <a:pt x="126" y="229"/>
                  </a:lnTo>
                  <a:lnTo>
                    <a:pt x="72" y="276"/>
                  </a:lnTo>
                  <a:lnTo>
                    <a:pt x="19" y="280"/>
                  </a:lnTo>
                  <a:lnTo>
                    <a:pt x="0" y="254"/>
                  </a:lnTo>
                  <a:lnTo>
                    <a:pt x="23" y="241"/>
                  </a:lnTo>
                  <a:lnTo>
                    <a:pt x="7" y="215"/>
                  </a:lnTo>
                  <a:lnTo>
                    <a:pt x="14" y="184"/>
                  </a:lnTo>
                  <a:lnTo>
                    <a:pt x="38" y="192"/>
                  </a:lnTo>
                  <a:lnTo>
                    <a:pt x="66" y="152"/>
                  </a:lnTo>
                  <a:lnTo>
                    <a:pt x="61" y="109"/>
                  </a:lnTo>
                  <a:lnTo>
                    <a:pt x="45" y="100"/>
                  </a:lnTo>
                  <a:lnTo>
                    <a:pt x="59" y="70"/>
                  </a:lnTo>
                  <a:lnTo>
                    <a:pt x="94" y="34"/>
                  </a:lnTo>
                  <a:lnTo>
                    <a:pt x="155" y="30"/>
                  </a:lnTo>
                  <a:lnTo>
                    <a:pt x="199" y="0"/>
                  </a:lnTo>
                  <a:lnTo>
                    <a:pt x="232" y="13"/>
                  </a:lnTo>
                  <a:lnTo>
                    <a:pt x="253" y="34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Freeform 43"/>
            <p:cNvSpPr>
              <a:spLocks/>
            </p:cNvSpPr>
            <p:nvPr/>
          </p:nvSpPr>
          <p:spPr bwMode="auto">
            <a:xfrm>
              <a:off x="3453" y="1388"/>
              <a:ext cx="171" cy="87"/>
            </a:xfrm>
            <a:custGeom>
              <a:avLst/>
              <a:gdLst>
                <a:gd name="T0" fmla="*/ 1 w 341"/>
                <a:gd name="T1" fmla="*/ 1 h 174"/>
                <a:gd name="T2" fmla="*/ 1 w 341"/>
                <a:gd name="T3" fmla="*/ 1 h 174"/>
                <a:gd name="T4" fmla="*/ 1 w 341"/>
                <a:gd name="T5" fmla="*/ 1 h 174"/>
                <a:gd name="T6" fmla="*/ 1 w 341"/>
                <a:gd name="T7" fmla="*/ 1 h 174"/>
                <a:gd name="T8" fmla="*/ 1 w 341"/>
                <a:gd name="T9" fmla="*/ 1 h 174"/>
                <a:gd name="T10" fmla="*/ 1 w 341"/>
                <a:gd name="T11" fmla="*/ 1 h 174"/>
                <a:gd name="T12" fmla="*/ 1 w 341"/>
                <a:gd name="T13" fmla="*/ 1 h 174"/>
                <a:gd name="T14" fmla="*/ 1 w 341"/>
                <a:gd name="T15" fmla="*/ 1 h 174"/>
                <a:gd name="T16" fmla="*/ 1 w 341"/>
                <a:gd name="T17" fmla="*/ 0 h 174"/>
                <a:gd name="T18" fmla="*/ 1 w 341"/>
                <a:gd name="T19" fmla="*/ 1 h 174"/>
                <a:gd name="T20" fmla="*/ 1 w 341"/>
                <a:gd name="T21" fmla="*/ 1 h 174"/>
                <a:gd name="T22" fmla="*/ 1 w 341"/>
                <a:gd name="T23" fmla="*/ 1 h 174"/>
                <a:gd name="T24" fmla="*/ 1 w 341"/>
                <a:gd name="T25" fmla="*/ 1 h 174"/>
                <a:gd name="T26" fmla="*/ 1 w 341"/>
                <a:gd name="T27" fmla="*/ 1 h 174"/>
                <a:gd name="T28" fmla="*/ 1 w 341"/>
                <a:gd name="T29" fmla="*/ 1 h 174"/>
                <a:gd name="T30" fmla="*/ 1 w 341"/>
                <a:gd name="T31" fmla="*/ 0 h 174"/>
                <a:gd name="T32" fmla="*/ 1 w 341"/>
                <a:gd name="T33" fmla="*/ 1 h 174"/>
                <a:gd name="T34" fmla="*/ 1 w 341"/>
                <a:gd name="T35" fmla="*/ 1 h 174"/>
                <a:gd name="T36" fmla="*/ 1 w 341"/>
                <a:gd name="T37" fmla="*/ 1 h 174"/>
                <a:gd name="T38" fmla="*/ 1 w 341"/>
                <a:gd name="T39" fmla="*/ 1 h 174"/>
                <a:gd name="T40" fmla="*/ 1 w 341"/>
                <a:gd name="T41" fmla="*/ 1 h 174"/>
                <a:gd name="T42" fmla="*/ 1 w 341"/>
                <a:gd name="T43" fmla="*/ 1 h 174"/>
                <a:gd name="T44" fmla="*/ 1 w 341"/>
                <a:gd name="T45" fmla="*/ 1 h 174"/>
                <a:gd name="T46" fmla="*/ 0 w 341"/>
                <a:gd name="T47" fmla="*/ 1 h 174"/>
                <a:gd name="T48" fmla="*/ 1 w 341"/>
                <a:gd name="T49" fmla="*/ 1 h 174"/>
                <a:gd name="T50" fmla="*/ 1 w 341"/>
                <a:gd name="T51" fmla="*/ 1 h 1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41"/>
                <a:gd name="T79" fmla="*/ 0 h 174"/>
                <a:gd name="T80" fmla="*/ 341 w 341"/>
                <a:gd name="T81" fmla="*/ 174 h 1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41" h="174">
                  <a:moveTo>
                    <a:pt x="20" y="174"/>
                  </a:moveTo>
                  <a:lnTo>
                    <a:pt x="49" y="141"/>
                  </a:lnTo>
                  <a:lnTo>
                    <a:pt x="79" y="96"/>
                  </a:lnTo>
                  <a:lnTo>
                    <a:pt x="163" y="89"/>
                  </a:lnTo>
                  <a:lnTo>
                    <a:pt x="224" y="45"/>
                  </a:lnTo>
                  <a:lnTo>
                    <a:pt x="282" y="52"/>
                  </a:lnTo>
                  <a:lnTo>
                    <a:pt x="341" y="17"/>
                  </a:lnTo>
                  <a:lnTo>
                    <a:pt x="290" y="17"/>
                  </a:lnTo>
                  <a:lnTo>
                    <a:pt x="254" y="0"/>
                  </a:lnTo>
                  <a:lnTo>
                    <a:pt x="203" y="5"/>
                  </a:lnTo>
                  <a:lnTo>
                    <a:pt x="165" y="30"/>
                  </a:lnTo>
                  <a:lnTo>
                    <a:pt x="124" y="45"/>
                  </a:lnTo>
                  <a:lnTo>
                    <a:pt x="88" y="37"/>
                  </a:lnTo>
                  <a:lnTo>
                    <a:pt x="114" y="22"/>
                  </a:lnTo>
                  <a:lnTo>
                    <a:pt x="149" y="5"/>
                  </a:lnTo>
                  <a:lnTo>
                    <a:pt x="105" y="0"/>
                  </a:lnTo>
                  <a:lnTo>
                    <a:pt x="67" y="12"/>
                  </a:lnTo>
                  <a:lnTo>
                    <a:pt x="39" y="40"/>
                  </a:lnTo>
                  <a:lnTo>
                    <a:pt x="11" y="54"/>
                  </a:lnTo>
                  <a:lnTo>
                    <a:pt x="4" y="75"/>
                  </a:lnTo>
                  <a:lnTo>
                    <a:pt x="30" y="82"/>
                  </a:lnTo>
                  <a:lnTo>
                    <a:pt x="11" y="115"/>
                  </a:lnTo>
                  <a:lnTo>
                    <a:pt x="4" y="131"/>
                  </a:lnTo>
                  <a:lnTo>
                    <a:pt x="0" y="174"/>
                  </a:lnTo>
                  <a:lnTo>
                    <a:pt x="20" y="17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Freeform 44"/>
            <p:cNvSpPr>
              <a:spLocks/>
            </p:cNvSpPr>
            <p:nvPr/>
          </p:nvSpPr>
          <p:spPr bwMode="auto">
            <a:xfrm>
              <a:off x="3328" y="1569"/>
              <a:ext cx="449" cy="336"/>
            </a:xfrm>
            <a:custGeom>
              <a:avLst/>
              <a:gdLst>
                <a:gd name="T0" fmla="*/ 1 w 897"/>
                <a:gd name="T1" fmla="*/ 1 h 672"/>
                <a:gd name="T2" fmla="*/ 1 w 897"/>
                <a:gd name="T3" fmla="*/ 1 h 672"/>
                <a:gd name="T4" fmla="*/ 1 w 897"/>
                <a:gd name="T5" fmla="*/ 1 h 672"/>
                <a:gd name="T6" fmla="*/ 1 w 897"/>
                <a:gd name="T7" fmla="*/ 1 h 672"/>
                <a:gd name="T8" fmla="*/ 1 w 897"/>
                <a:gd name="T9" fmla="*/ 1 h 672"/>
                <a:gd name="T10" fmla="*/ 1 w 897"/>
                <a:gd name="T11" fmla="*/ 0 h 672"/>
                <a:gd name="T12" fmla="*/ 1 w 897"/>
                <a:gd name="T13" fmla="*/ 1 h 672"/>
                <a:gd name="T14" fmla="*/ 1 w 897"/>
                <a:gd name="T15" fmla="*/ 1 h 672"/>
                <a:gd name="T16" fmla="*/ 1 w 897"/>
                <a:gd name="T17" fmla="*/ 1 h 672"/>
                <a:gd name="T18" fmla="*/ 1 w 897"/>
                <a:gd name="T19" fmla="*/ 1 h 672"/>
                <a:gd name="T20" fmla="*/ 1 w 897"/>
                <a:gd name="T21" fmla="*/ 1 h 672"/>
                <a:gd name="T22" fmla="*/ 1 w 897"/>
                <a:gd name="T23" fmla="*/ 1 h 672"/>
                <a:gd name="T24" fmla="*/ 1 w 897"/>
                <a:gd name="T25" fmla="*/ 1 h 672"/>
                <a:gd name="T26" fmla="*/ 1 w 897"/>
                <a:gd name="T27" fmla="*/ 1 h 672"/>
                <a:gd name="T28" fmla="*/ 1 w 897"/>
                <a:gd name="T29" fmla="*/ 1 h 672"/>
                <a:gd name="T30" fmla="*/ 1 w 897"/>
                <a:gd name="T31" fmla="*/ 1 h 672"/>
                <a:gd name="T32" fmla="*/ 1 w 897"/>
                <a:gd name="T33" fmla="*/ 1 h 672"/>
                <a:gd name="T34" fmla="*/ 1 w 897"/>
                <a:gd name="T35" fmla="*/ 1 h 672"/>
                <a:gd name="T36" fmla="*/ 1 w 897"/>
                <a:gd name="T37" fmla="*/ 1 h 672"/>
                <a:gd name="T38" fmla="*/ 1 w 897"/>
                <a:gd name="T39" fmla="*/ 1 h 672"/>
                <a:gd name="T40" fmla="*/ 1 w 897"/>
                <a:gd name="T41" fmla="*/ 1 h 672"/>
                <a:gd name="T42" fmla="*/ 1 w 897"/>
                <a:gd name="T43" fmla="*/ 1 h 672"/>
                <a:gd name="T44" fmla="*/ 1 w 897"/>
                <a:gd name="T45" fmla="*/ 1 h 672"/>
                <a:gd name="T46" fmla="*/ 1 w 897"/>
                <a:gd name="T47" fmla="*/ 1 h 672"/>
                <a:gd name="T48" fmla="*/ 1 w 897"/>
                <a:gd name="T49" fmla="*/ 1 h 672"/>
                <a:gd name="T50" fmla="*/ 1 w 897"/>
                <a:gd name="T51" fmla="*/ 1 h 672"/>
                <a:gd name="T52" fmla="*/ 1 w 897"/>
                <a:gd name="T53" fmla="*/ 1 h 672"/>
                <a:gd name="T54" fmla="*/ 1 w 897"/>
                <a:gd name="T55" fmla="*/ 1 h 672"/>
                <a:gd name="T56" fmla="*/ 1 w 897"/>
                <a:gd name="T57" fmla="*/ 1 h 672"/>
                <a:gd name="T58" fmla="*/ 1 w 897"/>
                <a:gd name="T59" fmla="*/ 1 h 672"/>
                <a:gd name="T60" fmla="*/ 1 w 897"/>
                <a:gd name="T61" fmla="*/ 1 h 672"/>
                <a:gd name="T62" fmla="*/ 1 w 897"/>
                <a:gd name="T63" fmla="*/ 1 h 672"/>
                <a:gd name="T64" fmla="*/ 1 w 897"/>
                <a:gd name="T65" fmla="*/ 1 h 672"/>
                <a:gd name="T66" fmla="*/ 0 w 897"/>
                <a:gd name="T67" fmla="*/ 1 h 6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97"/>
                <a:gd name="T103" fmla="*/ 0 h 672"/>
                <a:gd name="T104" fmla="*/ 897 w 897"/>
                <a:gd name="T105" fmla="*/ 672 h 6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97" h="672">
                  <a:moveTo>
                    <a:pt x="0" y="220"/>
                  </a:moveTo>
                  <a:lnTo>
                    <a:pt x="54" y="215"/>
                  </a:lnTo>
                  <a:lnTo>
                    <a:pt x="115" y="187"/>
                  </a:lnTo>
                  <a:lnTo>
                    <a:pt x="118" y="148"/>
                  </a:lnTo>
                  <a:lnTo>
                    <a:pt x="190" y="131"/>
                  </a:lnTo>
                  <a:lnTo>
                    <a:pt x="167" y="110"/>
                  </a:lnTo>
                  <a:lnTo>
                    <a:pt x="106" y="101"/>
                  </a:lnTo>
                  <a:lnTo>
                    <a:pt x="141" y="77"/>
                  </a:lnTo>
                  <a:lnTo>
                    <a:pt x="199" y="80"/>
                  </a:lnTo>
                  <a:lnTo>
                    <a:pt x="237" y="52"/>
                  </a:lnTo>
                  <a:lnTo>
                    <a:pt x="256" y="24"/>
                  </a:lnTo>
                  <a:lnTo>
                    <a:pt x="277" y="0"/>
                  </a:lnTo>
                  <a:lnTo>
                    <a:pt x="291" y="44"/>
                  </a:lnTo>
                  <a:lnTo>
                    <a:pt x="338" y="108"/>
                  </a:lnTo>
                  <a:lnTo>
                    <a:pt x="380" y="154"/>
                  </a:lnTo>
                  <a:lnTo>
                    <a:pt x="378" y="75"/>
                  </a:lnTo>
                  <a:lnTo>
                    <a:pt x="429" y="140"/>
                  </a:lnTo>
                  <a:lnTo>
                    <a:pt x="489" y="161"/>
                  </a:lnTo>
                  <a:lnTo>
                    <a:pt x="511" y="93"/>
                  </a:lnTo>
                  <a:lnTo>
                    <a:pt x="565" y="63"/>
                  </a:lnTo>
                  <a:lnTo>
                    <a:pt x="595" y="0"/>
                  </a:lnTo>
                  <a:lnTo>
                    <a:pt x="625" y="2"/>
                  </a:lnTo>
                  <a:lnTo>
                    <a:pt x="651" y="39"/>
                  </a:lnTo>
                  <a:lnTo>
                    <a:pt x="656" y="96"/>
                  </a:lnTo>
                  <a:lnTo>
                    <a:pt x="724" y="187"/>
                  </a:lnTo>
                  <a:lnTo>
                    <a:pt x="773" y="264"/>
                  </a:lnTo>
                  <a:lnTo>
                    <a:pt x="764" y="304"/>
                  </a:lnTo>
                  <a:lnTo>
                    <a:pt x="806" y="330"/>
                  </a:lnTo>
                  <a:lnTo>
                    <a:pt x="855" y="347"/>
                  </a:lnTo>
                  <a:lnTo>
                    <a:pt x="897" y="413"/>
                  </a:lnTo>
                  <a:lnTo>
                    <a:pt x="619" y="366"/>
                  </a:lnTo>
                  <a:lnTo>
                    <a:pt x="574" y="358"/>
                  </a:lnTo>
                  <a:lnTo>
                    <a:pt x="521" y="379"/>
                  </a:lnTo>
                  <a:lnTo>
                    <a:pt x="501" y="394"/>
                  </a:lnTo>
                  <a:lnTo>
                    <a:pt x="525" y="440"/>
                  </a:lnTo>
                  <a:lnTo>
                    <a:pt x="457" y="452"/>
                  </a:lnTo>
                  <a:lnTo>
                    <a:pt x="467" y="487"/>
                  </a:lnTo>
                  <a:lnTo>
                    <a:pt x="384" y="480"/>
                  </a:lnTo>
                  <a:lnTo>
                    <a:pt x="340" y="490"/>
                  </a:lnTo>
                  <a:lnTo>
                    <a:pt x="288" y="595"/>
                  </a:lnTo>
                  <a:lnTo>
                    <a:pt x="309" y="655"/>
                  </a:lnTo>
                  <a:lnTo>
                    <a:pt x="286" y="672"/>
                  </a:lnTo>
                  <a:lnTo>
                    <a:pt x="199" y="658"/>
                  </a:lnTo>
                  <a:lnTo>
                    <a:pt x="164" y="637"/>
                  </a:lnTo>
                  <a:lnTo>
                    <a:pt x="173" y="582"/>
                  </a:lnTo>
                  <a:lnTo>
                    <a:pt x="244" y="546"/>
                  </a:lnTo>
                  <a:lnTo>
                    <a:pt x="254" y="508"/>
                  </a:lnTo>
                  <a:lnTo>
                    <a:pt x="314" y="468"/>
                  </a:lnTo>
                  <a:lnTo>
                    <a:pt x="382" y="440"/>
                  </a:lnTo>
                  <a:lnTo>
                    <a:pt x="359" y="417"/>
                  </a:lnTo>
                  <a:lnTo>
                    <a:pt x="293" y="419"/>
                  </a:lnTo>
                  <a:lnTo>
                    <a:pt x="263" y="462"/>
                  </a:lnTo>
                  <a:lnTo>
                    <a:pt x="173" y="494"/>
                  </a:lnTo>
                  <a:lnTo>
                    <a:pt x="173" y="459"/>
                  </a:lnTo>
                  <a:lnTo>
                    <a:pt x="235" y="407"/>
                  </a:lnTo>
                  <a:lnTo>
                    <a:pt x="230" y="358"/>
                  </a:lnTo>
                  <a:lnTo>
                    <a:pt x="143" y="344"/>
                  </a:lnTo>
                  <a:lnTo>
                    <a:pt x="87" y="358"/>
                  </a:lnTo>
                  <a:lnTo>
                    <a:pt x="54" y="337"/>
                  </a:lnTo>
                  <a:lnTo>
                    <a:pt x="106" y="323"/>
                  </a:lnTo>
                  <a:lnTo>
                    <a:pt x="202" y="317"/>
                  </a:lnTo>
                  <a:lnTo>
                    <a:pt x="288" y="349"/>
                  </a:lnTo>
                  <a:lnTo>
                    <a:pt x="277" y="317"/>
                  </a:lnTo>
                  <a:lnTo>
                    <a:pt x="209" y="274"/>
                  </a:lnTo>
                  <a:lnTo>
                    <a:pt x="75" y="272"/>
                  </a:lnTo>
                  <a:lnTo>
                    <a:pt x="17" y="255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DA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Freeform 45"/>
            <p:cNvSpPr>
              <a:spLocks/>
            </p:cNvSpPr>
            <p:nvPr/>
          </p:nvSpPr>
          <p:spPr bwMode="auto">
            <a:xfrm>
              <a:off x="3233" y="1696"/>
              <a:ext cx="154" cy="189"/>
            </a:xfrm>
            <a:custGeom>
              <a:avLst/>
              <a:gdLst>
                <a:gd name="T0" fmla="*/ 0 w 307"/>
                <a:gd name="T1" fmla="*/ 1 h 377"/>
                <a:gd name="T2" fmla="*/ 1 w 307"/>
                <a:gd name="T3" fmla="*/ 1 h 377"/>
                <a:gd name="T4" fmla="*/ 1 w 307"/>
                <a:gd name="T5" fmla="*/ 1 h 377"/>
                <a:gd name="T6" fmla="*/ 1 w 307"/>
                <a:gd name="T7" fmla="*/ 1 h 377"/>
                <a:gd name="T8" fmla="*/ 1 w 307"/>
                <a:gd name="T9" fmla="*/ 1 h 377"/>
                <a:gd name="T10" fmla="*/ 1 w 307"/>
                <a:gd name="T11" fmla="*/ 0 h 377"/>
                <a:gd name="T12" fmla="*/ 1 w 307"/>
                <a:gd name="T13" fmla="*/ 1 h 377"/>
                <a:gd name="T14" fmla="*/ 1 w 307"/>
                <a:gd name="T15" fmla="*/ 1 h 377"/>
                <a:gd name="T16" fmla="*/ 1 w 307"/>
                <a:gd name="T17" fmla="*/ 1 h 377"/>
                <a:gd name="T18" fmla="*/ 0 w 307"/>
                <a:gd name="T19" fmla="*/ 1 h 377"/>
                <a:gd name="T20" fmla="*/ 0 w 307"/>
                <a:gd name="T21" fmla="*/ 1 h 3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7"/>
                <a:gd name="T34" fmla="*/ 0 h 377"/>
                <a:gd name="T35" fmla="*/ 307 w 307"/>
                <a:gd name="T36" fmla="*/ 377 h 37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7" h="377">
                  <a:moveTo>
                    <a:pt x="0" y="377"/>
                  </a:moveTo>
                  <a:lnTo>
                    <a:pt x="36" y="282"/>
                  </a:lnTo>
                  <a:lnTo>
                    <a:pt x="101" y="235"/>
                  </a:lnTo>
                  <a:lnTo>
                    <a:pt x="145" y="173"/>
                  </a:lnTo>
                  <a:lnTo>
                    <a:pt x="157" y="103"/>
                  </a:lnTo>
                  <a:lnTo>
                    <a:pt x="160" y="0"/>
                  </a:lnTo>
                  <a:lnTo>
                    <a:pt x="230" y="139"/>
                  </a:lnTo>
                  <a:lnTo>
                    <a:pt x="307" y="276"/>
                  </a:lnTo>
                  <a:lnTo>
                    <a:pt x="115" y="33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DA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Freeform 46"/>
            <p:cNvSpPr>
              <a:spLocks/>
            </p:cNvSpPr>
            <p:nvPr/>
          </p:nvSpPr>
          <p:spPr bwMode="auto">
            <a:xfrm>
              <a:off x="4104" y="1837"/>
              <a:ext cx="106" cy="85"/>
            </a:xfrm>
            <a:custGeom>
              <a:avLst/>
              <a:gdLst>
                <a:gd name="T0" fmla="*/ 0 w 213"/>
                <a:gd name="T1" fmla="*/ 0 h 171"/>
                <a:gd name="T2" fmla="*/ 0 w 213"/>
                <a:gd name="T3" fmla="*/ 0 h 171"/>
                <a:gd name="T4" fmla="*/ 0 w 213"/>
                <a:gd name="T5" fmla="*/ 0 h 171"/>
                <a:gd name="T6" fmla="*/ 0 w 213"/>
                <a:gd name="T7" fmla="*/ 0 h 171"/>
                <a:gd name="T8" fmla="*/ 0 w 213"/>
                <a:gd name="T9" fmla="*/ 0 h 171"/>
                <a:gd name="T10" fmla="*/ 0 w 213"/>
                <a:gd name="T11" fmla="*/ 0 h 171"/>
                <a:gd name="T12" fmla="*/ 0 w 213"/>
                <a:gd name="T13" fmla="*/ 0 h 171"/>
                <a:gd name="T14" fmla="*/ 0 w 213"/>
                <a:gd name="T15" fmla="*/ 0 h 171"/>
                <a:gd name="T16" fmla="*/ 0 w 213"/>
                <a:gd name="T17" fmla="*/ 0 h 171"/>
                <a:gd name="T18" fmla="*/ 0 w 213"/>
                <a:gd name="T19" fmla="*/ 0 h 171"/>
                <a:gd name="T20" fmla="*/ 0 w 213"/>
                <a:gd name="T21" fmla="*/ 0 h 171"/>
                <a:gd name="T22" fmla="*/ 0 w 213"/>
                <a:gd name="T23" fmla="*/ 0 h 171"/>
                <a:gd name="T24" fmla="*/ 0 w 213"/>
                <a:gd name="T25" fmla="*/ 0 h 171"/>
                <a:gd name="T26" fmla="*/ 0 w 213"/>
                <a:gd name="T27" fmla="*/ 0 h 171"/>
                <a:gd name="T28" fmla="*/ 0 w 213"/>
                <a:gd name="T29" fmla="*/ 0 h 1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3"/>
                <a:gd name="T46" fmla="*/ 0 h 171"/>
                <a:gd name="T47" fmla="*/ 213 w 213"/>
                <a:gd name="T48" fmla="*/ 171 h 1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3" h="171">
                  <a:moveTo>
                    <a:pt x="141" y="0"/>
                  </a:moveTo>
                  <a:lnTo>
                    <a:pt x="187" y="13"/>
                  </a:lnTo>
                  <a:lnTo>
                    <a:pt x="213" y="58"/>
                  </a:lnTo>
                  <a:lnTo>
                    <a:pt x="211" y="88"/>
                  </a:lnTo>
                  <a:lnTo>
                    <a:pt x="162" y="100"/>
                  </a:lnTo>
                  <a:lnTo>
                    <a:pt x="106" y="124"/>
                  </a:lnTo>
                  <a:lnTo>
                    <a:pt x="87" y="163"/>
                  </a:lnTo>
                  <a:lnTo>
                    <a:pt x="51" y="171"/>
                  </a:lnTo>
                  <a:lnTo>
                    <a:pt x="0" y="163"/>
                  </a:lnTo>
                  <a:lnTo>
                    <a:pt x="6" y="126"/>
                  </a:lnTo>
                  <a:lnTo>
                    <a:pt x="40" y="109"/>
                  </a:lnTo>
                  <a:lnTo>
                    <a:pt x="31" y="90"/>
                  </a:lnTo>
                  <a:lnTo>
                    <a:pt x="87" y="1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Freeform 47"/>
            <p:cNvSpPr>
              <a:spLocks/>
            </p:cNvSpPr>
            <p:nvPr/>
          </p:nvSpPr>
          <p:spPr bwMode="auto">
            <a:xfrm>
              <a:off x="4036" y="1844"/>
              <a:ext cx="85" cy="104"/>
            </a:xfrm>
            <a:custGeom>
              <a:avLst/>
              <a:gdLst>
                <a:gd name="T0" fmla="*/ 0 w 171"/>
                <a:gd name="T1" fmla="*/ 0 h 209"/>
                <a:gd name="T2" fmla="*/ 0 w 171"/>
                <a:gd name="T3" fmla="*/ 0 h 209"/>
                <a:gd name="T4" fmla="*/ 0 w 171"/>
                <a:gd name="T5" fmla="*/ 0 h 209"/>
                <a:gd name="T6" fmla="*/ 0 w 171"/>
                <a:gd name="T7" fmla="*/ 0 h 209"/>
                <a:gd name="T8" fmla="*/ 0 w 171"/>
                <a:gd name="T9" fmla="*/ 0 h 209"/>
                <a:gd name="T10" fmla="*/ 0 w 171"/>
                <a:gd name="T11" fmla="*/ 0 h 209"/>
                <a:gd name="T12" fmla="*/ 0 w 171"/>
                <a:gd name="T13" fmla="*/ 0 h 209"/>
                <a:gd name="T14" fmla="*/ 0 w 171"/>
                <a:gd name="T15" fmla="*/ 0 h 209"/>
                <a:gd name="T16" fmla="*/ 0 w 171"/>
                <a:gd name="T17" fmla="*/ 0 h 209"/>
                <a:gd name="T18" fmla="*/ 0 w 171"/>
                <a:gd name="T19" fmla="*/ 0 h 209"/>
                <a:gd name="T20" fmla="*/ 0 w 171"/>
                <a:gd name="T21" fmla="*/ 0 h 209"/>
                <a:gd name="T22" fmla="*/ 0 w 171"/>
                <a:gd name="T23" fmla="*/ 0 h 209"/>
                <a:gd name="T24" fmla="*/ 0 w 171"/>
                <a:gd name="T25" fmla="*/ 0 h 209"/>
                <a:gd name="T26" fmla="*/ 0 w 171"/>
                <a:gd name="T27" fmla="*/ 0 h 209"/>
                <a:gd name="T28" fmla="*/ 0 w 171"/>
                <a:gd name="T29" fmla="*/ 0 h 209"/>
                <a:gd name="T30" fmla="*/ 0 w 171"/>
                <a:gd name="T31" fmla="*/ 0 h 209"/>
                <a:gd name="T32" fmla="*/ 0 w 171"/>
                <a:gd name="T33" fmla="*/ 0 h 209"/>
                <a:gd name="T34" fmla="*/ 0 w 171"/>
                <a:gd name="T35" fmla="*/ 0 h 209"/>
                <a:gd name="T36" fmla="*/ 0 w 171"/>
                <a:gd name="T37" fmla="*/ 0 h 209"/>
                <a:gd name="T38" fmla="*/ 0 w 171"/>
                <a:gd name="T39" fmla="*/ 0 h 209"/>
                <a:gd name="T40" fmla="*/ 0 w 171"/>
                <a:gd name="T41" fmla="*/ 0 h 209"/>
                <a:gd name="T42" fmla="*/ 0 w 171"/>
                <a:gd name="T43" fmla="*/ 0 h 2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1"/>
                <a:gd name="T67" fmla="*/ 0 h 209"/>
                <a:gd name="T68" fmla="*/ 171 w 171"/>
                <a:gd name="T69" fmla="*/ 209 h 20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1" h="209">
                  <a:moveTo>
                    <a:pt x="171" y="0"/>
                  </a:moveTo>
                  <a:lnTo>
                    <a:pt x="141" y="49"/>
                  </a:lnTo>
                  <a:lnTo>
                    <a:pt x="131" y="87"/>
                  </a:lnTo>
                  <a:lnTo>
                    <a:pt x="112" y="111"/>
                  </a:lnTo>
                  <a:lnTo>
                    <a:pt x="135" y="150"/>
                  </a:lnTo>
                  <a:lnTo>
                    <a:pt x="109" y="188"/>
                  </a:lnTo>
                  <a:lnTo>
                    <a:pt x="79" y="209"/>
                  </a:lnTo>
                  <a:lnTo>
                    <a:pt x="73" y="192"/>
                  </a:lnTo>
                  <a:lnTo>
                    <a:pt x="91" y="136"/>
                  </a:lnTo>
                  <a:lnTo>
                    <a:pt x="88" y="82"/>
                  </a:lnTo>
                  <a:lnTo>
                    <a:pt x="53" y="178"/>
                  </a:lnTo>
                  <a:lnTo>
                    <a:pt x="49" y="115"/>
                  </a:lnTo>
                  <a:lnTo>
                    <a:pt x="35" y="167"/>
                  </a:lnTo>
                  <a:lnTo>
                    <a:pt x="13" y="162"/>
                  </a:lnTo>
                  <a:lnTo>
                    <a:pt x="0" y="103"/>
                  </a:lnTo>
                  <a:lnTo>
                    <a:pt x="26" y="82"/>
                  </a:lnTo>
                  <a:lnTo>
                    <a:pt x="53" y="52"/>
                  </a:lnTo>
                  <a:lnTo>
                    <a:pt x="73" y="30"/>
                  </a:lnTo>
                  <a:lnTo>
                    <a:pt x="100" y="33"/>
                  </a:lnTo>
                  <a:lnTo>
                    <a:pt x="128" y="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4" name="Freeform 48"/>
            <p:cNvSpPr>
              <a:spLocks/>
            </p:cNvSpPr>
            <p:nvPr/>
          </p:nvSpPr>
          <p:spPr bwMode="auto">
            <a:xfrm>
              <a:off x="4299" y="1866"/>
              <a:ext cx="104" cy="75"/>
            </a:xfrm>
            <a:custGeom>
              <a:avLst/>
              <a:gdLst>
                <a:gd name="T0" fmla="*/ 0 w 207"/>
                <a:gd name="T1" fmla="*/ 1 h 150"/>
                <a:gd name="T2" fmla="*/ 1 w 207"/>
                <a:gd name="T3" fmla="*/ 1 h 150"/>
                <a:gd name="T4" fmla="*/ 1 w 207"/>
                <a:gd name="T5" fmla="*/ 1 h 150"/>
                <a:gd name="T6" fmla="*/ 1 w 207"/>
                <a:gd name="T7" fmla="*/ 1 h 150"/>
                <a:gd name="T8" fmla="*/ 1 w 207"/>
                <a:gd name="T9" fmla="*/ 1 h 150"/>
                <a:gd name="T10" fmla="*/ 1 w 207"/>
                <a:gd name="T11" fmla="*/ 0 h 150"/>
                <a:gd name="T12" fmla="*/ 1 w 207"/>
                <a:gd name="T13" fmla="*/ 1 h 150"/>
                <a:gd name="T14" fmla="*/ 1 w 207"/>
                <a:gd name="T15" fmla="*/ 0 h 150"/>
                <a:gd name="T16" fmla="*/ 1 w 207"/>
                <a:gd name="T17" fmla="*/ 1 h 150"/>
                <a:gd name="T18" fmla="*/ 1 w 207"/>
                <a:gd name="T19" fmla="*/ 1 h 150"/>
                <a:gd name="T20" fmla="*/ 1 w 207"/>
                <a:gd name="T21" fmla="*/ 1 h 150"/>
                <a:gd name="T22" fmla="*/ 1 w 207"/>
                <a:gd name="T23" fmla="*/ 1 h 150"/>
                <a:gd name="T24" fmla="*/ 1 w 207"/>
                <a:gd name="T25" fmla="*/ 1 h 150"/>
                <a:gd name="T26" fmla="*/ 1 w 207"/>
                <a:gd name="T27" fmla="*/ 1 h 150"/>
                <a:gd name="T28" fmla="*/ 1 w 207"/>
                <a:gd name="T29" fmla="*/ 1 h 150"/>
                <a:gd name="T30" fmla="*/ 0 w 207"/>
                <a:gd name="T31" fmla="*/ 1 h 150"/>
                <a:gd name="T32" fmla="*/ 0 w 207"/>
                <a:gd name="T33" fmla="*/ 1 h 15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50"/>
                <a:gd name="T53" fmla="*/ 207 w 207"/>
                <a:gd name="T54" fmla="*/ 150 h 15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50">
                  <a:moveTo>
                    <a:pt x="0" y="98"/>
                  </a:moveTo>
                  <a:lnTo>
                    <a:pt x="23" y="56"/>
                  </a:lnTo>
                  <a:lnTo>
                    <a:pt x="58" y="47"/>
                  </a:lnTo>
                  <a:lnTo>
                    <a:pt x="86" y="21"/>
                  </a:lnTo>
                  <a:lnTo>
                    <a:pt x="100" y="7"/>
                  </a:lnTo>
                  <a:lnTo>
                    <a:pt x="137" y="0"/>
                  </a:lnTo>
                  <a:lnTo>
                    <a:pt x="163" y="16"/>
                  </a:lnTo>
                  <a:lnTo>
                    <a:pt x="186" y="0"/>
                  </a:lnTo>
                  <a:lnTo>
                    <a:pt x="207" y="13"/>
                  </a:lnTo>
                  <a:lnTo>
                    <a:pt x="207" y="58"/>
                  </a:lnTo>
                  <a:lnTo>
                    <a:pt x="165" y="81"/>
                  </a:lnTo>
                  <a:lnTo>
                    <a:pt x="145" y="119"/>
                  </a:lnTo>
                  <a:lnTo>
                    <a:pt x="139" y="145"/>
                  </a:lnTo>
                  <a:lnTo>
                    <a:pt x="105" y="150"/>
                  </a:lnTo>
                  <a:lnTo>
                    <a:pt x="28" y="131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49"/>
            <p:cNvSpPr>
              <a:spLocks/>
            </p:cNvSpPr>
            <p:nvPr/>
          </p:nvSpPr>
          <p:spPr bwMode="auto">
            <a:xfrm>
              <a:off x="4387" y="1914"/>
              <a:ext cx="80" cy="81"/>
            </a:xfrm>
            <a:custGeom>
              <a:avLst/>
              <a:gdLst>
                <a:gd name="T0" fmla="*/ 1 w 159"/>
                <a:gd name="T1" fmla="*/ 0 h 161"/>
                <a:gd name="T2" fmla="*/ 1 w 159"/>
                <a:gd name="T3" fmla="*/ 1 h 161"/>
                <a:gd name="T4" fmla="*/ 1 w 159"/>
                <a:gd name="T5" fmla="*/ 1 h 161"/>
                <a:gd name="T6" fmla="*/ 1 w 159"/>
                <a:gd name="T7" fmla="*/ 1 h 161"/>
                <a:gd name="T8" fmla="*/ 1 w 159"/>
                <a:gd name="T9" fmla="*/ 1 h 161"/>
                <a:gd name="T10" fmla="*/ 1 w 159"/>
                <a:gd name="T11" fmla="*/ 1 h 161"/>
                <a:gd name="T12" fmla="*/ 0 w 159"/>
                <a:gd name="T13" fmla="*/ 1 h 161"/>
                <a:gd name="T14" fmla="*/ 1 w 159"/>
                <a:gd name="T15" fmla="*/ 1 h 161"/>
                <a:gd name="T16" fmla="*/ 1 w 159"/>
                <a:gd name="T17" fmla="*/ 1 h 161"/>
                <a:gd name="T18" fmla="*/ 1 w 159"/>
                <a:gd name="T19" fmla="*/ 0 h 161"/>
                <a:gd name="T20" fmla="*/ 1 w 159"/>
                <a:gd name="T21" fmla="*/ 0 h 1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161"/>
                <a:gd name="T35" fmla="*/ 159 w 159"/>
                <a:gd name="T36" fmla="*/ 161 h 1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161">
                  <a:moveTo>
                    <a:pt x="51" y="0"/>
                  </a:moveTo>
                  <a:lnTo>
                    <a:pt x="79" y="28"/>
                  </a:lnTo>
                  <a:lnTo>
                    <a:pt x="143" y="49"/>
                  </a:lnTo>
                  <a:lnTo>
                    <a:pt x="159" y="47"/>
                  </a:lnTo>
                  <a:lnTo>
                    <a:pt x="91" y="161"/>
                  </a:lnTo>
                  <a:lnTo>
                    <a:pt x="62" y="135"/>
                  </a:lnTo>
                  <a:lnTo>
                    <a:pt x="0" y="84"/>
                  </a:lnTo>
                  <a:lnTo>
                    <a:pt x="7" y="54"/>
                  </a:lnTo>
                  <a:lnTo>
                    <a:pt x="25" y="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50"/>
            <p:cNvSpPr>
              <a:spLocks/>
            </p:cNvSpPr>
            <p:nvPr/>
          </p:nvSpPr>
          <p:spPr bwMode="auto">
            <a:xfrm>
              <a:off x="4371" y="1486"/>
              <a:ext cx="133" cy="227"/>
            </a:xfrm>
            <a:custGeom>
              <a:avLst/>
              <a:gdLst>
                <a:gd name="T0" fmla="*/ 1 w 266"/>
                <a:gd name="T1" fmla="*/ 1 h 452"/>
                <a:gd name="T2" fmla="*/ 0 w 266"/>
                <a:gd name="T3" fmla="*/ 1 h 452"/>
                <a:gd name="T4" fmla="*/ 1 w 266"/>
                <a:gd name="T5" fmla="*/ 1 h 452"/>
                <a:gd name="T6" fmla="*/ 1 w 266"/>
                <a:gd name="T7" fmla="*/ 1 h 452"/>
                <a:gd name="T8" fmla="*/ 1 w 266"/>
                <a:gd name="T9" fmla="*/ 1 h 452"/>
                <a:gd name="T10" fmla="*/ 1 w 266"/>
                <a:gd name="T11" fmla="*/ 1 h 452"/>
                <a:gd name="T12" fmla="*/ 1 w 266"/>
                <a:gd name="T13" fmla="*/ 1 h 452"/>
                <a:gd name="T14" fmla="*/ 1 w 266"/>
                <a:gd name="T15" fmla="*/ 1 h 452"/>
                <a:gd name="T16" fmla="*/ 1 w 266"/>
                <a:gd name="T17" fmla="*/ 1 h 452"/>
                <a:gd name="T18" fmla="*/ 1 w 266"/>
                <a:gd name="T19" fmla="*/ 1 h 452"/>
                <a:gd name="T20" fmla="*/ 1 w 266"/>
                <a:gd name="T21" fmla="*/ 1 h 452"/>
                <a:gd name="T22" fmla="*/ 1 w 266"/>
                <a:gd name="T23" fmla="*/ 1 h 452"/>
                <a:gd name="T24" fmla="*/ 1 w 266"/>
                <a:gd name="T25" fmla="*/ 1 h 452"/>
                <a:gd name="T26" fmla="*/ 1 w 266"/>
                <a:gd name="T27" fmla="*/ 1 h 452"/>
                <a:gd name="T28" fmla="*/ 1 w 266"/>
                <a:gd name="T29" fmla="*/ 1 h 452"/>
                <a:gd name="T30" fmla="*/ 1 w 266"/>
                <a:gd name="T31" fmla="*/ 1 h 452"/>
                <a:gd name="T32" fmla="*/ 1 w 266"/>
                <a:gd name="T33" fmla="*/ 1 h 452"/>
                <a:gd name="T34" fmla="*/ 1 w 266"/>
                <a:gd name="T35" fmla="*/ 1 h 452"/>
                <a:gd name="T36" fmla="*/ 1 w 266"/>
                <a:gd name="T37" fmla="*/ 1 h 452"/>
                <a:gd name="T38" fmla="*/ 1 w 266"/>
                <a:gd name="T39" fmla="*/ 1 h 452"/>
                <a:gd name="T40" fmla="*/ 1 w 266"/>
                <a:gd name="T41" fmla="*/ 1 h 452"/>
                <a:gd name="T42" fmla="*/ 1 w 266"/>
                <a:gd name="T43" fmla="*/ 1 h 452"/>
                <a:gd name="T44" fmla="*/ 1 w 266"/>
                <a:gd name="T45" fmla="*/ 1 h 452"/>
                <a:gd name="T46" fmla="*/ 1 w 266"/>
                <a:gd name="T47" fmla="*/ 1 h 452"/>
                <a:gd name="T48" fmla="*/ 1 w 266"/>
                <a:gd name="T49" fmla="*/ 1 h 452"/>
                <a:gd name="T50" fmla="*/ 1 w 266"/>
                <a:gd name="T51" fmla="*/ 1 h 452"/>
                <a:gd name="T52" fmla="*/ 1 w 266"/>
                <a:gd name="T53" fmla="*/ 1 h 452"/>
                <a:gd name="T54" fmla="*/ 1 w 266"/>
                <a:gd name="T55" fmla="*/ 0 h 452"/>
                <a:gd name="T56" fmla="*/ 1 w 266"/>
                <a:gd name="T57" fmla="*/ 1 h 452"/>
                <a:gd name="T58" fmla="*/ 1 w 266"/>
                <a:gd name="T59" fmla="*/ 1 h 452"/>
                <a:gd name="T60" fmla="*/ 1 w 266"/>
                <a:gd name="T61" fmla="*/ 1 h 45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6"/>
                <a:gd name="T94" fmla="*/ 0 h 452"/>
                <a:gd name="T95" fmla="*/ 266 w 266"/>
                <a:gd name="T96" fmla="*/ 452 h 45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6" h="452">
                  <a:moveTo>
                    <a:pt x="12" y="37"/>
                  </a:moveTo>
                  <a:lnTo>
                    <a:pt x="0" y="101"/>
                  </a:lnTo>
                  <a:lnTo>
                    <a:pt x="26" y="141"/>
                  </a:lnTo>
                  <a:lnTo>
                    <a:pt x="33" y="178"/>
                  </a:lnTo>
                  <a:lnTo>
                    <a:pt x="18" y="222"/>
                  </a:lnTo>
                  <a:lnTo>
                    <a:pt x="46" y="274"/>
                  </a:lnTo>
                  <a:lnTo>
                    <a:pt x="18" y="286"/>
                  </a:lnTo>
                  <a:lnTo>
                    <a:pt x="40" y="323"/>
                  </a:lnTo>
                  <a:lnTo>
                    <a:pt x="63" y="332"/>
                  </a:lnTo>
                  <a:lnTo>
                    <a:pt x="72" y="368"/>
                  </a:lnTo>
                  <a:lnTo>
                    <a:pt x="70" y="402"/>
                  </a:lnTo>
                  <a:lnTo>
                    <a:pt x="87" y="419"/>
                  </a:lnTo>
                  <a:lnTo>
                    <a:pt x="117" y="415"/>
                  </a:lnTo>
                  <a:lnTo>
                    <a:pt x="117" y="452"/>
                  </a:lnTo>
                  <a:lnTo>
                    <a:pt x="140" y="447"/>
                  </a:lnTo>
                  <a:lnTo>
                    <a:pt x="217" y="384"/>
                  </a:lnTo>
                  <a:lnTo>
                    <a:pt x="266" y="342"/>
                  </a:lnTo>
                  <a:lnTo>
                    <a:pt x="257" y="299"/>
                  </a:lnTo>
                  <a:lnTo>
                    <a:pt x="217" y="323"/>
                  </a:lnTo>
                  <a:lnTo>
                    <a:pt x="213" y="286"/>
                  </a:lnTo>
                  <a:lnTo>
                    <a:pt x="236" y="241"/>
                  </a:lnTo>
                  <a:lnTo>
                    <a:pt x="210" y="192"/>
                  </a:lnTo>
                  <a:lnTo>
                    <a:pt x="204" y="159"/>
                  </a:lnTo>
                  <a:lnTo>
                    <a:pt x="199" y="133"/>
                  </a:lnTo>
                  <a:lnTo>
                    <a:pt x="244" y="89"/>
                  </a:lnTo>
                  <a:lnTo>
                    <a:pt x="213" y="66"/>
                  </a:lnTo>
                  <a:lnTo>
                    <a:pt x="201" y="24"/>
                  </a:lnTo>
                  <a:lnTo>
                    <a:pt x="148" y="0"/>
                  </a:lnTo>
                  <a:lnTo>
                    <a:pt x="75" y="49"/>
                  </a:lnTo>
                  <a:lnTo>
                    <a:pt x="12" y="37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7" name="Freeform 51"/>
            <p:cNvSpPr>
              <a:spLocks/>
            </p:cNvSpPr>
            <p:nvPr/>
          </p:nvSpPr>
          <p:spPr bwMode="auto">
            <a:xfrm>
              <a:off x="4502" y="1550"/>
              <a:ext cx="31" cy="62"/>
            </a:xfrm>
            <a:custGeom>
              <a:avLst/>
              <a:gdLst>
                <a:gd name="T0" fmla="*/ 0 w 63"/>
                <a:gd name="T1" fmla="*/ 1 h 124"/>
                <a:gd name="T2" fmla="*/ 0 w 63"/>
                <a:gd name="T3" fmla="*/ 1 h 124"/>
                <a:gd name="T4" fmla="*/ 0 w 63"/>
                <a:gd name="T5" fmla="*/ 0 h 124"/>
                <a:gd name="T6" fmla="*/ 0 w 63"/>
                <a:gd name="T7" fmla="*/ 0 h 124"/>
                <a:gd name="T8" fmla="*/ 0 w 63"/>
                <a:gd name="T9" fmla="*/ 1 h 124"/>
                <a:gd name="T10" fmla="*/ 0 w 63"/>
                <a:gd name="T11" fmla="*/ 1 h 124"/>
                <a:gd name="T12" fmla="*/ 0 w 63"/>
                <a:gd name="T13" fmla="*/ 1 h 124"/>
                <a:gd name="T14" fmla="*/ 0 w 63"/>
                <a:gd name="T15" fmla="*/ 1 h 124"/>
                <a:gd name="T16" fmla="*/ 0 w 63"/>
                <a:gd name="T17" fmla="*/ 1 h 124"/>
                <a:gd name="T18" fmla="*/ 0 w 63"/>
                <a:gd name="T19" fmla="*/ 1 h 124"/>
                <a:gd name="T20" fmla="*/ 0 w 63"/>
                <a:gd name="T21" fmla="*/ 1 h 124"/>
                <a:gd name="T22" fmla="*/ 0 w 63"/>
                <a:gd name="T23" fmla="*/ 1 h 124"/>
                <a:gd name="T24" fmla="*/ 0 w 63"/>
                <a:gd name="T25" fmla="*/ 1 h 124"/>
                <a:gd name="T26" fmla="*/ 0 w 63"/>
                <a:gd name="T27" fmla="*/ 1 h 1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3"/>
                <a:gd name="T43" fmla="*/ 0 h 124"/>
                <a:gd name="T44" fmla="*/ 63 w 63"/>
                <a:gd name="T45" fmla="*/ 124 h 1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3" h="124">
                  <a:moveTo>
                    <a:pt x="0" y="45"/>
                  </a:moveTo>
                  <a:lnTo>
                    <a:pt x="16" y="19"/>
                  </a:lnTo>
                  <a:lnTo>
                    <a:pt x="14" y="0"/>
                  </a:lnTo>
                  <a:lnTo>
                    <a:pt x="57" y="0"/>
                  </a:lnTo>
                  <a:lnTo>
                    <a:pt x="44" y="31"/>
                  </a:lnTo>
                  <a:lnTo>
                    <a:pt x="59" y="64"/>
                  </a:lnTo>
                  <a:lnTo>
                    <a:pt x="38" y="90"/>
                  </a:lnTo>
                  <a:lnTo>
                    <a:pt x="63" y="96"/>
                  </a:lnTo>
                  <a:lnTo>
                    <a:pt x="38" y="124"/>
                  </a:lnTo>
                  <a:lnTo>
                    <a:pt x="16" y="122"/>
                  </a:lnTo>
                  <a:lnTo>
                    <a:pt x="8" y="85"/>
                  </a:lnTo>
                  <a:lnTo>
                    <a:pt x="23" y="5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8" name="Freeform 52"/>
            <p:cNvSpPr>
              <a:spLocks/>
            </p:cNvSpPr>
            <p:nvPr/>
          </p:nvSpPr>
          <p:spPr bwMode="auto">
            <a:xfrm>
              <a:off x="4200" y="1731"/>
              <a:ext cx="69" cy="64"/>
            </a:xfrm>
            <a:custGeom>
              <a:avLst/>
              <a:gdLst>
                <a:gd name="T0" fmla="*/ 1 w 138"/>
                <a:gd name="T1" fmla="*/ 1 h 127"/>
                <a:gd name="T2" fmla="*/ 0 w 138"/>
                <a:gd name="T3" fmla="*/ 1 h 127"/>
                <a:gd name="T4" fmla="*/ 1 w 138"/>
                <a:gd name="T5" fmla="*/ 1 h 127"/>
                <a:gd name="T6" fmla="*/ 1 w 138"/>
                <a:gd name="T7" fmla="*/ 1 h 127"/>
                <a:gd name="T8" fmla="*/ 1 w 138"/>
                <a:gd name="T9" fmla="*/ 0 h 127"/>
                <a:gd name="T10" fmla="*/ 1 w 138"/>
                <a:gd name="T11" fmla="*/ 1 h 127"/>
                <a:gd name="T12" fmla="*/ 1 w 138"/>
                <a:gd name="T13" fmla="*/ 1 h 127"/>
                <a:gd name="T14" fmla="*/ 1 w 138"/>
                <a:gd name="T15" fmla="*/ 1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127"/>
                <a:gd name="T26" fmla="*/ 138 w 138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127">
                  <a:moveTo>
                    <a:pt x="33" y="20"/>
                  </a:moveTo>
                  <a:lnTo>
                    <a:pt x="0" y="122"/>
                  </a:lnTo>
                  <a:lnTo>
                    <a:pt x="45" y="127"/>
                  </a:lnTo>
                  <a:lnTo>
                    <a:pt x="104" y="78"/>
                  </a:lnTo>
                  <a:lnTo>
                    <a:pt x="138" y="0"/>
                  </a:lnTo>
                  <a:lnTo>
                    <a:pt x="89" y="22"/>
                  </a:lnTo>
                  <a:lnTo>
                    <a:pt x="33" y="20"/>
                  </a:lnTo>
                  <a:close/>
                </a:path>
              </a:pathLst>
            </a:custGeom>
            <a:solidFill>
              <a:srgbClr val="FFD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Freeform 53"/>
            <p:cNvSpPr>
              <a:spLocks/>
            </p:cNvSpPr>
            <p:nvPr/>
          </p:nvSpPr>
          <p:spPr bwMode="auto">
            <a:xfrm>
              <a:off x="3839" y="1704"/>
              <a:ext cx="124" cy="116"/>
            </a:xfrm>
            <a:custGeom>
              <a:avLst/>
              <a:gdLst>
                <a:gd name="T0" fmla="*/ 1 w 248"/>
                <a:gd name="T1" fmla="*/ 0 h 231"/>
                <a:gd name="T2" fmla="*/ 1 w 248"/>
                <a:gd name="T3" fmla="*/ 1 h 231"/>
                <a:gd name="T4" fmla="*/ 1 w 248"/>
                <a:gd name="T5" fmla="*/ 1 h 231"/>
                <a:gd name="T6" fmla="*/ 1 w 248"/>
                <a:gd name="T7" fmla="*/ 1 h 231"/>
                <a:gd name="T8" fmla="*/ 0 w 248"/>
                <a:gd name="T9" fmla="*/ 1 h 231"/>
                <a:gd name="T10" fmla="*/ 1 w 248"/>
                <a:gd name="T11" fmla="*/ 1 h 231"/>
                <a:gd name="T12" fmla="*/ 1 w 248"/>
                <a:gd name="T13" fmla="*/ 1 h 231"/>
                <a:gd name="T14" fmla="*/ 1 w 248"/>
                <a:gd name="T15" fmla="*/ 1 h 231"/>
                <a:gd name="T16" fmla="*/ 1 w 248"/>
                <a:gd name="T17" fmla="*/ 1 h 231"/>
                <a:gd name="T18" fmla="*/ 1 w 248"/>
                <a:gd name="T19" fmla="*/ 1 h 231"/>
                <a:gd name="T20" fmla="*/ 1 w 248"/>
                <a:gd name="T21" fmla="*/ 1 h 231"/>
                <a:gd name="T22" fmla="*/ 1 w 248"/>
                <a:gd name="T23" fmla="*/ 1 h 231"/>
                <a:gd name="T24" fmla="*/ 1 w 248"/>
                <a:gd name="T25" fmla="*/ 1 h 231"/>
                <a:gd name="T26" fmla="*/ 1 w 248"/>
                <a:gd name="T27" fmla="*/ 1 h 231"/>
                <a:gd name="T28" fmla="*/ 1 w 248"/>
                <a:gd name="T29" fmla="*/ 1 h 231"/>
                <a:gd name="T30" fmla="*/ 1 w 248"/>
                <a:gd name="T31" fmla="*/ 1 h 231"/>
                <a:gd name="T32" fmla="*/ 1 w 248"/>
                <a:gd name="T33" fmla="*/ 1 h 231"/>
                <a:gd name="T34" fmla="*/ 1 w 248"/>
                <a:gd name="T35" fmla="*/ 1 h 231"/>
                <a:gd name="T36" fmla="*/ 1 w 248"/>
                <a:gd name="T37" fmla="*/ 0 h 231"/>
                <a:gd name="T38" fmla="*/ 1 w 248"/>
                <a:gd name="T39" fmla="*/ 0 h 23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8"/>
                <a:gd name="T61" fmla="*/ 0 h 231"/>
                <a:gd name="T62" fmla="*/ 248 w 248"/>
                <a:gd name="T63" fmla="*/ 231 h 23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8" h="231">
                  <a:moveTo>
                    <a:pt x="44" y="0"/>
                  </a:moveTo>
                  <a:lnTo>
                    <a:pt x="28" y="53"/>
                  </a:lnTo>
                  <a:lnTo>
                    <a:pt x="44" y="100"/>
                  </a:lnTo>
                  <a:lnTo>
                    <a:pt x="22" y="137"/>
                  </a:lnTo>
                  <a:lnTo>
                    <a:pt x="0" y="165"/>
                  </a:lnTo>
                  <a:lnTo>
                    <a:pt x="30" y="184"/>
                  </a:lnTo>
                  <a:lnTo>
                    <a:pt x="46" y="231"/>
                  </a:lnTo>
                  <a:lnTo>
                    <a:pt x="107" y="205"/>
                  </a:lnTo>
                  <a:lnTo>
                    <a:pt x="161" y="128"/>
                  </a:lnTo>
                  <a:lnTo>
                    <a:pt x="194" y="81"/>
                  </a:lnTo>
                  <a:lnTo>
                    <a:pt x="248" y="39"/>
                  </a:lnTo>
                  <a:lnTo>
                    <a:pt x="199" y="35"/>
                  </a:lnTo>
                  <a:lnTo>
                    <a:pt x="181" y="40"/>
                  </a:lnTo>
                  <a:lnTo>
                    <a:pt x="156" y="47"/>
                  </a:lnTo>
                  <a:lnTo>
                    <a:pt x="140" y="39"/>
                  </a:lnTo>
                  <a:lnTo>
                    <a:pt x="114" y="26"/>
                  </a:lnTo>
                  <a:lnTo>
                    <a:pt x="90" y="11"/>
                  </a:lnTo>
                  <a:lnTo>
                    <a:pt x="79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D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0" name="Freeform 54"/>
            <p:cNvSpPr>
              <a:spLocks/>
            </p:cNvSpPr>
            <p:nvPr/>
          </p:nvSpPr>
          <p:spPr bwMode="auto">
            <a:xfrm>
              <a:off x="3466" y="1807"/>
              <a:ext cx="164" cy="99"/>
            </a:xfrm>
            <a:custGeom>
              <a:avLst/>
              <a:gdLst>
                <a:gd name="T0" fmla="*/ 1 w 327"/>
                <a:gd name="T1" fmla="*/ 0 h 197"/>
                <a:gd name="T2" fmla="*/ 1 w 327"/>
                <a:gd name="T3" fmla="*/ 1 h 197"/>
                <a:gd name="T4" fmla="*/ 1 w 327"/>
                <a:gd name="T5" fmla="*/ 1 h 197"/>
                <a:gd name="T6" fmla="*/ 1 w 327"/>
                <a:gd name="T7" fmla="*/ 1 h 197"/>
                <a:gd name="T8" fmla="*/ 1 w 327"/>
                <a:gd name="T9" fmla="*/ 1 h 197"/>
                <a:gd name="T10" fmla="*/ 1 w 327"/>
                <a:gd name="T11" fmla="*/ 1 h 197"/>
                <a:gd name="T12" fmla="*/ 1 w 327"/>
                <a:gd name="T13" fmla="*/ 1 h 197"/>
                <a:gd name="T14" fmla="*/ 1 w 327"/>
                <a:gd name="T15" fmla="*/ 1 h 197"/>
                <a:gd name="T16" fmla="*/ 1 w 327"/>
                <a:gd name="T17" fmla="*/ 1 h 197"/>
                <a:gd name="T18" fmla="*/ 1 w 327"/>
                <a:gd name="T19" fmla="*/ 1 h 197"/>
                <a:gd name="T20" fmla="*/ 0 w 327"/>
                <a:gd name="T21" fmla="*/ 1 h 197"/>
                <a:gd name="T22" fmla="*/ 1 w 327"/>
                <a:gd name="T23" fmla="*/ 1 h 197"/>
                <a:gd name="T24" fmla="*/ 1 w 327"/>
                <a:gd name="T25" fmla="*/ 0 h 197"/>
                <a:gd name="T26" fmla="*/ 1 w 327"/>
                <a:gd name="T27" fmla="*/ 0 h 1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7"/>
                <a:gd name="T43" fmla="*/ 0 h 197"/>
                <a:gd name="T44" fmla="*/ 327 w 327"/>
                <a:gd name="T45" fmla="*/ 197 h 1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7" h="197">
                  <a:moveTo>
                    <a:pt x="122" y="0"/>
                  </a:moveTo>
                  <a:lnTo>
                    <a:pt x="110" y="45"/>
                  </a:lnTo>
                  <a:lnTo>
                    <a:pt x="155" y="73"/>
                  </a:lnTo>
                  <a:lnTo>
                    <a:pt x="248" y="82"/>
                  </a:lnTo>
                  <a:lnTo>
                    <a:pt x="306" y="88"/>
                  </a:lnTo>
                  <a:lnTo>
                    <a:pt x="327" y="195"/>
                  </a:lnTo>
                  <a:lnTo>
                    <a:pt x="274" y="197"/>
                  </a:lnTo>
                  <a:lnTo>
                    <a:pt x="122" y="188"/>
                  </a:lnTo>
                  <a:lnTo>
                    <a:pt x="37" y="176"/>
                  </a:lnTo>
                  <a:lnTo>
                    <a:pt x="16" y="155"/>
                  </a:lnTo>
                  <a:lnTo>
                    <a:pt x="0" y="120"/>
                  </a:lnTo>
                  <a:lnTo>
                    <a:pt x="54" y="3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Freeform 55"/>
            <p:cNvSpPr>
              <a:spLocks/>
            </p:cNvSpPr>
            <p:nvPr/>
          </p:nvSpPr>
          <p:spPr bwMode="auto">
            <a:xfrm>
              <a:off x="3459" y="1485"/>
              <a:ext cx="35" cy="66"/>
            </a:xfrm>
            <a:custGeom>
              <a:avLst/>
              <a:gdLst>
                <a:gd name="T0" fmla="*/ 1 w 70"/>
                <a:gd name="T1" fmla="*/ 1 h 131"/>
                <a:gd name="T2" fmla="*/ 1 w 70"/>
                <a:gd name="T3" fmla="*/ 0 h 131"/>
                <a:gd name="T4" fmla="*/ 0 w 70"/>
                <a:gd name="T5" fmla="*/ 1 h 131"/>
                <a:gd name="T6" fmla="*/ 1 w 70"/>
                <a:gd name="T7" fmla="*/ 1 h 131"/>
                <a:gd name="T8" fmla="*/ 1 w 70"/>
                <a:gd name="T9" fmla="*/ 1 h 131"/>
                <a:gd name="T10" fmla="*/ 1 w 70"/>
                <a:gd name="T11" fmla="*/ 1 h 131"/>
                <a:gd name="T12" fmla="*/ 1 w 70"/>
                <a:gd name="T13" fmla="*/ 1 h 131"/>
                <a:gd name="T14" fmla="*/ 1 w 70"/>
                <a:gd name="T15" fmla="*/ 1 h 131"/>
                <a:gd name="T16" fmla="*/ 1 w 70"/>
                <a:gd name="T17" fmla="*/ 1 h 131"/>
                <a:gd name="T18" fmla="*/ 1 w 70"/>
                <a:gd name="T19" fmla="*/ 1 h 131"/>
                <a:gd name="T20" fmla="*/ 1 w 70"/>
                <a:gd name="T21" fmla="*/ 1 h 1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131"/>
                <a:gd name="T35" fmla="*/ 70 w 70"/>
                <a:gd name="T36" fmla="*/ 131 h 1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131">
                  <a:moveTo>
                    <a:pt x="36" y="21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19" y="58"/>
                  </a:lnTo>
                  <a:lnTo>
                    <a:pt x="36" y="114"/>
                  </a:lnTo>
                  <a:lnTo>
                    <a:pt x="58" y="131"/>
                  </a:lnTo>
                  <a:lnTo>
                    <a:pt x="49" y="73"/>
                  </a:lnTo>
                  <a:lnTo>
                    <a:pt x="70" y="39"/>
                  </a:lnTo>
                  <a:lnTo>
                    <a:pt x="61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rgbClr val="FF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Freeform 56"/>
            <p:cNvSpPr>
              <a:spLocks/>
            </p:cNvSpPr>
            <p:nvPr/>
          </p:nvSpPr>
          <p:spPr bwMode="auto">
            <a:xfrm>
              <a:off x="3506" y="1410"/>
              <a:ext cx="120" cy="231"/>
            </a:xfrm>
            <a:custGeom>
              <a:avLst/>
              <a:gdLst>
                <a:gd name="T0" fmla="*/ 0 w 241"/>
                <a:gd name="T1" fmla="*/ 1 h 461"/>
                <a:gd name="T2" fmla="*/ 0 w 241"/>
                <a:gd name="T3" fmla="*/ 1 h 461"/>
                <a:gd name="T4" fmla="*/ 0 w 241"/>
                <a:gd name="T5" fmla="*/ 1 h 461"/>
                <a:gd name="T6" fmla="*/ 0 w 241"/>
                <a:gd name="T7" fmla="*/ 1 h 461"/>
                <a:gd name="T8" fmla="*/ 0 w 241"/>
                <a:gd name="T9" fmla="*/ 1 h 461"/>
                <a:gd name="T10" fmla="*/ 0 w 241"/>
                <a:gd name="T11" fmla="*/ 1 h 461"/>
                <a:gd name="T12" fmla="*/ 0 w 241"/>
                <a:gd name="T13" fmla="*/ 1 h 461"/>
                <a:gd name="T14" fmla="*/ 0 w 241"/>
                <a:gd name="T15" fmla="*/ 1 h 461"/>
                <a:gd name="T16" fmla="*/ 0 w 241"/>
                <a:gd name="T17" fmla="*/ 1 h 461"/>
                <a:gd name="T18" fmla="*/ 0 w 241"/>
                <a:gd name="T19" fmla="*/ 1 h 461"/>
                <a:gd name="T20" fmla="*/ 0 w 241"/>
                <a:gd name="T21" fmla="*/ 1 h 461"/>
                <a:gd name="T22" fmla="*/ 0 w 241"/>
                <a:gd name="T23" fmla="*/ 1 h 461"/>
                <a:gd name="T24" fmla="*/ 0 w 241"/>
                <a:gd name="T25" fmla="*/ 1 h 461"/>
                <a:gd name="T26" fmla="*/ 0 w 241"/>
                <a:gd name="T27" fmla="*/ 1 h 461"/>
                <a:gd name="T28" fmla="*/ 0 w 241"/>
                <a:gd name="T29" fmla="*/ 1 h 461"/>
                <a:gd name="T30" fmla="*/ 0 w 241"/>
                <a:gd name="T31" fmla="*/ 1 h 461"/>
                <a:gd name="T32" fmla="*/ 0 w 241"/>
                <a:gd name="T33" fmla="*/ 1 h 461"/>
                <a:gd name="T34" fmla="*/ 0 w 241"/>
                <a:gd name="T35" fmla="*/ 1 h 461"/>
                <a:gd name="T36" fmla="*/ 0 w 241"/>
                <a:gd name="T37" fmla="*/ 1 h 461"/>
                <a:gd name="T38" fmla="*/ 0 w 241"/>
                <a:gd name="T39" fmla="*/ 1 h 461"/>
                <a:gd name="T40" fmla="*/ 0 w 241"/>
                <a:gd name="T41" fmla="*/ 1 h 461"/>
                <a:gd name="T42" fmla="*/ 0 w 241"/>
                <a:gd name="T43" fmla="*/ 1 h 461"/>
                <a:gd name="T44" fmla="*/ 0 w 241"/>
                <a:gd name="T45" fmla="*/ 1 h 461"/>
                <a:gd name="T46" fmla="*/ 0 w 241"/>
                <a:gd name="T47" fmla="*/ 0 h 461"/>
                <a:gd name="T48" fmla="*/ 0 w 241"/>
                <a:gd name="T49" fmla="*/ 1 h 461"/>
                <a:gd name="T50" fmla="*/ 0 w 241"/>
                <a:gd name="T51" fmla="*/ 1 h 461"/>
                <a:gd name="T52" fmla="*/ 0 w 241"/>
                <a:gd name="T53" fmla="*/ 1 h 46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1"/>
                <a:gd name="T82" fmla="*/ 0 h 461"/>
                <a:gd name="T83" fmla="*/ 241 w 241"/>
                <a:gd name="T84" fmla="*/ 461 h 46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1" h="461">
                  <a:moveTo>
                    <a:pt x="198" y="5"/>
                  </a:moveTo>
                  <a:lnTo>
                    <a:pt x="226" y="42"/>
                  </a:lnTo>
                  <a:lnTo>
                    <a:pt x="217" y="84"/>
                  </a:lnTo>
                  <a:lnTo>
                    <a:pt x="229" y="126"/>
                  </a:lnTo>
                  <a:lnTo>
                    <a:pt x="241" y="159"/>
                  </a:lnTo>
                  <a:lnTo>
                    <a:pt x="222" y="231"/>
                  </a:lnTo>
                  <a:lnTo>
                    <a:pt x="217" y="281"/>
                  </a:lnTo>
                  <a:lnTo>
                    <a:pt x="222" y="318"/>
                  </a:lnTo>
                  <a:lnTo>
                    <a:pt x="194" y="353"/>
                  </a:lnTo>
                  <a:lnTo>
                    <a:pt x="182" y="389"/>
                  </a:lnTo>
                  <a:lnTo>
                    <a:pt x="149" y="398"/>
                  </a:lnTo>
                  <a:lnTo>
                    <a:pt x="96" y="461"/>
                  </a:lnTo>
                  <a:lnTo>
                    <a:pt x="65" y="430"/>
                  </a:lnTo>
                  <a:lnTo>
                    <a:pt x="21" y="363"/>
                  </a:lnTo>
                  <a:lnTo>
                    <a:pt x="0" y="318"/>
                  </a:lnTo>
                  <a:lnTo>
                    <a:pt x="49" y="321"/>
                  </a:lnTo>
                  <a:lnTo>
                    <a:pt x="58" y="285"/>
                  </a:lnTo>
                  <a:lnTo>
                    <a:pt x="32" y="241"/>
                  </a:lnTo>
                  <a:lnTo>
                    <a:pt x="42" y="180"/>
                  </a:lnTo>
                  <a:lnTo>
                    <a:pt x="2" y="129"/>
                  </a:lnTo>
                  <a:lnTo>
                    <a:pt x="21" y="75"/>
                  </a:lnTo>
                  <a:lnTo>
                    <a:pt x="19" y="49"/>
                  </a:lnTo>
                  <a:lnTo>
                    <a:pt x="58" y="44"/>
                  </a:lnTo>
                  <a:lnTo>
                    <a:pt x="119" y="0"/>
                  </a:lnTo>
                  <a:lnTo>
                    <a:pt x="168" y="7"/>
                  </a:lnTo>
                  <a:lnTo>
                    <a:pt x="198" y="5"/>
                  </a:lnTo>
                  <a:close/>
                </a:path>
              </a:pathLst>
            </a:custGeom>
            <a:solidFill>
              <a:srgbClr val="FF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3" name="Freeform 57"/>
            <p:cNvSpPr>
              <a:spLocks/>
            </p:cNvSpPr>
            <p:nvPr/>
          </p:nvSpPr>
          <p:spPr bwMode="auto">
            <a:xfrm>
              <a:off x="3538" y="1653"/>
              <a:ext cx="59" cy="145"/>
            </a:xfrm>
            <a:custGeom>
              <a:avLst/>
              <a:gdLst>
                <a:gd name="T0" fmla="*/ 1 w 117"/>
                <a:gd name="T1" fmla="*/ 0 h 291"/>
                <a:gd name="T2" fmla="*/ 1 w 117"/>
                <a:gd name="T3" fmla="*/ 0 h 291"/>
                <a:gd name="T4" fmla="*/ 1 w 117"/>
                <a:gd name="T5" fmla="*/ 0 h 291"/>
                <a:gd name="T6" fmla="*/ 1 w 117"/>
                <a:gd name="T7" fmla="*/ 0 h 291"/>
                <a:gd name="T8" fmla="*/ 1 w 117"/>
                <a:gd name="T9" fmla="*/ 0 h 291"/>
                <a:gd name="T10" fmla="*/ 1 w 117"/>
                <a:gd name="T11" fmla="*/ 0 h 291"/>
                <a:gd name="T12" fmla="*/ 1 w 117"/>
                <a:gd name="T13" fmla="*/ 0 h 291"/>
                <a:gd name="T14" fmla="*/ 1 w 117"/>
                <a:gd name="T15" fmla="*/ 0 h 291"/>
                <a:gd name="T16" fmla="*/ 1 w 117"/>
                <a:gd name="T17" fmla="*/ 0 h 291"/>
                <a:gd name="T18" fmla="*/ 1 w 117"/>
                <a:gd name="T19" fmla="*/ 0 h 291"/>
                <a:gd name="T20" fmla="*/ 1 w 117"/>
                <a:gd name="T21" fmla="*/ 0 h 291"/>
                <a:gd name="T22" fmla="*/ 1 w 117"/>
                <a:gd name="T23" fmla="*/ 0 h 291"/>
                <a:gd name="T24" fmla="*/ 1 w 117"/>
                <a:gd name="T25" fmla="*/ 0 h 291"/>
                <a:gd name="T26" fmla="*/ 0 w 117"/>
                <a:gd name="T27" fmla="*/ 0 h 291"/>
                <a:gd name="T28" fmla="*/ 1 w 117"/>
                <a:gd name="T29" fmla="*/ 0 h 291"/>
                <a:gd name="T30" fmla="*/ 1 w 117"/>
                <a:gd name="T31" fmla="*/ 0 h 291"/>
                <a:gd name="T32" fmla="*/ 1 w 117"/>
                <a:gd name="T33" fmla="*/ 0 h 291"/>
                <a:gd name="T34" fmla="*/ 1 w 117"/>
                <a:gd name="T35" fmla="*/ 0 h 291"/>
                <a:gd name="T36" fmla="*/ 1 w 117"/>
                <a:gd name="T37" fmla="*/ 0 h 2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291"/>
                <a:gd name="T59" fmla="*/ 117 w 117"/>
                <a:gd name="T60" fmla="*/ 291 h 2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291">
                  <a:moveTo>
                    <a:pt x="80" y="0"/>
                  </a:moveTo>
                  <a:lnTo>
                    <a:pt x="96" y="3"/>
                  </a:lnTo>
                  <a:lnTo>
                    <a:pt x="108" y="34"/>
                  </a:lnTo>
                  <a:lnTo>
                    <a:pt x="65" y="66"/>
                  </a:lnTo>
                  <a:lnTo>
                    <a:pt x="71" y="106"/>
                  </a:lnTo>
                  <a:lnTo>
                    <a:pt x="105" y="157"/>
                  </a:lnTo>
                  <a:lnTo>
                    <a:pt x="112" y="209"/>
                  </a:lnTo>
                  <a:lnTo>
                    <a:pt x="94" y="223"/>
                  </a:lnTo>
                  <a:lnTo>
                    <a:pt x="117" y="269"/>
                  </a:lnTo>
                  <a:lnTo>
                    <a:pt x="44" y="291"/>
                  </a:lnTo>
                  <a:lnTo>
                    <a:pt x="7" y="256"/>
                  </a:lnTo>
                  <a:lnTo>
                    <a:pt x="44" y="237"/>
                  </a:lnTo>
                  <a:lnTo>
                    <a:pt x="22" y="211"/>
                  </a:lnTo>
                  <a:lnTo>
                    <a:pt x="0" y="148"/>
                  </a:lnTo>
                  <a:lnTo>
                    <a:pt x="5" y="115"/>
                  </a:lnTo>
                  <a:lnTo>
                    <a:pt x="16" y="70"/>
                  </a:lnTo>
                  <a:lnTo>
                    <a:pt x="54" y="1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87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4" name="Freeform 58"/>
            <p:cNvSpPr>
              <a:spLocks/>
            </p:cNvSpPr>
            <p:nvPr/>
          </p:nvSpPr>
          <p:spPr bwMode="auto">
            <a:xfrm>
              <a:off x="3735" y="1612"/>
              <a:ext cx="127" cy="167"/>
            </a:xfrm>
            <a:custGeom>
              <a:avLst/>
              <a:gdLst>
                <a:gd name="T0" fmla="*/ 0 w 253"/>
                <a:gd name="T1" fmla="*/ 0 h 336"/>
                <a:gd name="T2" fmla="*/ 1 w 253"/>
                <a:gd name="T3" fmla="*/ 0 h 336"/>
                <a:gd name="T4" fmla="*/ 1 w 253"/>
                <a:gd name="T5" fmla="*/ 0 h 336"/>
                <a:gd name="T6" fmla="*/ 1 w 253"/>
                <a:gd name="T7" fmla="*/ 0 h 336"/>
                <a:gd name="T8" fmla="*/ 1 w 253"/>
                <a:gd name="T9" fmla="*/ 0 h 336"/>
                <a:gd name="T10" fmla="*/ 1 w 253"/>
                <a:gd name="T11" fmla="*/ 0 h 336"/>
                <a:gd name="T12" fmla="*/ 1 w 253"/>
                <a:gd name="T13" fmla="*/ 0 h 336"/>
                <a:gd name="T14" fmla="*/ 1 w 253"/>
                <a:gd name="T15" fmla="*/ 0 h 336"/>
                <a:gd name="T16" fmla="*/ 1 w 253"/>
                <a:gd name="T17" fmla="*/ 0 h 336"/>
                <a:gd name="T18" fmla="*/ 1 w 253"/>
                <a:gd name="T19" fmla="*/ 0 h 336"/>
                <a:gd name="T20" fmla="*/ 1 w 253"/>
                <a:gd name="T21" fmla="*/ 0 h 336"/>
                <a:gd name="T22" fmla="*/ 1 w 253"/>
                <a:gd name="T23" fmla="*/ 0 h 336"/>
                <a:gd name="T24" fmla="*/ 1 w 253"/>
                <a:gd name="T25" fmla="*/ 0 h 336"/>
                <a:gd name="T26" fmla="*/ 0 w 253"/>
                <a:gd name="T27" fmla="*/ 0 h 336"/>
                <a:gd name="T28" fmla="*/ 0 w 253"/>
                <a:gd name="T29" fmla="*/ 0 h 3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3"/>
                <a:gd name="T46" fmla="*/ 0 h 336"/>
                <a:gd name="T47" fmla="*/ 253 w 253"/>
                <a:gd name="T48" fmla="*/ 336 h 3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3" h="336">
                  <a:moveTo>
                    <a:pt x="0" y="148"/>
                  </a:moveTo>
                  <a:lnTo>
                    <a:pt x="96" y="139"/>
                  </a:lnTo>
                  <a:lnTo>
                    <a:pt x="152" y="56"/>
                  </a:lnTo>
                  <a:lnTo>
                    <a:pt x="180" y="0"/>
                  </a:lnTo>
                  <a:lnTo>
                    <a:pt x="182" y="52"/>
                  </a:lnTo>
                  <a:lnTo>
                    <a:pt x="188" y="92"/>
                  </a:lnTo>
                  <a:lnTo>
                    <a:pt x="229" y="111"/>
                  </a:lnTo>
                  <a:lnTo>
                    <a:pt x="227" y="155"/>
                  </a:lnTo>
                  <a:lnTo>
                    <a:pt x="253" y="186"/>
                  </a:lnTo>
                  <a:lnTo>
                    <a:pt x="180" y="336"/>
                  </a:lnTo>
                  <a:lnTo>
                    <a:pt x="131" y="331"/>
                  </a:lnTo>
                  <a:lnTo>
                    <a:pt x="103" y="270"/>
                  </a:lnTo>
                  <a:lnTo>
                    <a:pt x="61" y="212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5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Freeform 59"/>
            <p:cNvSpPr>
              <a:spLocks/>
            </p:cNvSpPr>
            <p:nvPr/>
          </p:nvSpPr>
          <p:spPr bwMode="auto">
            <a:xfrm>
              <a:off x="3868" y="1304"/>
              <a:ext cx="22" cy="22"/>
            </a:xfrm>
            <a:custGeom>
              <a:avLst/>
              <a:gdLst>
                <a:gd name="T0" fmla="*/ 0 w 45"/>
                <a:gd name="T1" fmla="*/ 1 h 44"/>
                <a:gd name="T2" fmla="*/ 0 w 45"/>
                <a:gd name="T3" fmla="*/ 1 h 44"/>
                <a:gd name="T4" fmla="*/ 0 w 45"/>
                <a:gd name="T5" fmla="*/ 0 h 44"/>
                <a:gd name="T6" fmla="*/ 0 w 45"/>
                <a:gd name="T7" fmla="*/ 1 h 44"/>
                <a:gd name="T8" fmla="*/ 0 w 45"/>
                <a:gd name="T9" fmla="*/ 1 h 44"/>
                <a:gd name="T10" fmla="*/ 0 w 45"/>
                <a:gd name="T11" fmla="*/ 1 h 44"/>
                <a:gd name="T12" fmla="*/ 0 w 45"/>
                <a:gd name="T13" fmla="*/ 1 h 44"/>
                <a:gd name="T14" fmla="*/ 0 w 45"/>
                <a:gd name="T15" fmla="*/ 1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"/>
                <a:gd name="T25" fmla="*/ 0 h 44"/>
                <a:gd name="T26" fmla="*/ 45 w 45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" h="44">
                  <a:moveTo>
                    <a:pt x="4" y="15"/>
                  </a:moveTo>
                  <a:lnTo>
                    <a:pt x="19" y="3"/>
                  </a:lnTo>
                  <a:lnTo>
                    <a:pt x="45" y="0"/>
                  </a:lnTo>
                  <a:lnTo>
                    <a:pt x="41" y="39"/>
                  </a:lnTo>
                  <a:lnTo>
                    <a:pt x="6" y="44"/>
                  </a:lnTo>
                  <a:lnTo>
                    <a:pt x="0" y="42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6" name="Freeform 60"/>
            <p:cNvSpPr>
              <a:spLocks/>
            </p:cNvSpPr>
            <p:nvPr/>
          </p:nvSpPr>
          <p:spPr bwMode="auto">
            <a:xfrm>
              <a:off x="3774" y="1425"/>
              <a:ext cx="18" cy="15"/>
            </a:xfrm>
            <a:custGeom>
              <a:avLst/>
              <a:gdLst>
                <a:gd name="T0" fmla="*/ 0 w 38"/>
                <a:gd name="T1" fmla="*/ 1 h 29"/>
                <a:gd name="T2" fmla="*/ 0 w 38"/>
                <a:gd name="T3" fmla="*/ 1 h 29"/>
                <a:gd name="T4" fmla="*/ 0 w 38"/>
                <a:gd name="T5" fmla="*/ 0 h 29"/>
                <a:gd name="T6" fmla="*/ 0 w 38"/>
                <a:gd name="T7" fmla="*/ 1 h 29"/>
                <a:gd name="T8" fmla="*/ 0 w 38"/>
                <a:gd name="T9" fmla="*/ 1 h 29"/>
                <a:gd name="T10" fmla="*/ 0 w 38"/>
                <a:gd name="T11" fmla="*/ 1 h 29"/>
                <a:gd name="T12" fmla="*/ 0 w 38"/>
                <a:gd name="T13" fmla="*/ 1 h 29"/>
                <a:gd name="T14" fmla="*/ 0 w 38"/>
                <a:gd name="T15" fmla="*/ 1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29"/>
                <a:gd name="T26" fmla="*/ 38 w 38"/>
                <a:gd name="T27" fmla="*/ 29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29">
                  <a:moveTo>
                    <a:pt x="1" y="6"/>
                  </a:moveTo>
                  <a:lnTo>
                    <a:pt x="15" y="9"/>
                  </a:lnTo>
                  <a:lnTo>
                    <a:pt x="30" y="0"/>
                  </a:lnTo>
                  <a:lnTo>
                    <a:pt x="38" y="14"/>
                  </a:lnTo>
                  <a:lnTo>
                    <a:pt x="23" y="29"/>
                  </a:lnTo>
                  <a:lnTo>
                    <a:pt x="0" y="25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7" name="Freeform 61"/>
            <p:cNvSpPr>
              <a:spLocks/>
            </p:cNvSpPr>
            <p:nvPr/>
          </p:nvSpPr>
          <p:spPr bwMode="auto">
            <a:xfrm>
              <a:off x="3799" y="1432"/>
              <a:ext cx="19" cy="16"/>
            </a:xfrm>
            <a:custGeom>
              <a:avLst/>
              <a:gdLst>
                <a:gd name="T0" fmla="*/ 0 w 40"/>
                <a:gd name="T1" fmla="*/ 0 h 33"/>
                <a:gd name="T2" fmla="*/ 0 w 40"/>
                <a:gd name="T3" fmla="*/ 0 h 33"/>
                <a:gd name="T4" fmla="*/ 0 w 40"/>
                <a:gd name="T5" fmla="*/ 0 h 33"/>
                <a:gd name="T6" fmla="*/ 0 w 40"/>
                <a:gd name="T7" fmla="*/ 0 h 33"/>
                <a:gd name="T8" fmla="*/ 0 w 40"/>
                <a:gd name="T9" fmla="*/ 0 h 33"/>
                <a:gd name="T10" fmla="*/ 0 w 40"/>
                <a:gd name="T11" fmla="*/ 0 h 33"/>
                <a:gd name="T12" fmla="*/ 0 w 40"/>
                <a:gd name="T13" fmla="*/ 0 h 33"/>
                <a:gd name="T14" fmla="*/ 0 w 40"/>
                <a:gd name="T15" fmla="*/ 0 h 33"/>
                <a:gd name="T16" fmla="*/ 0 w 40"/>
                <a:gd name="T17" fmla="*/ 0 h 33"/>
                <a:gd name="T18" fmla="*/ 0 w 40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33"/>
                <a:gd name="T32" fmla="*/ 40 w 40"/>
                <a:gd name="T33" fmla="*/ 33 h 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33">
                  <a:moveTo>
                    <a:pt x="4" y="12"/>
                  </a:moveTo>
                  <a:lnTo>
                    <a:pt x="15" y="13"/>
                  </a:lnTo>
                  <a:lnTo>
                    <a:pt x="17" y="0"/>
                  </a:lnTo>
                  <a:lnTo>
                    <a:pt x="40" y="1"/>
                  </a:lnTo>
                  <a:lnTo>
                    <a:pt x="40" y="19"/>
                  </a:lnTo>
                  <a:lnTo>
                    <a:pt x="18" y="33"/>
                  </a:lnTo>
                  <a:lnTo>
                    <a:pt x="6" y="31"/>
                  </a:lnTo>
                  <a:lnTo>
                    <a:pt x="0" y="19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Freeform 62"/>
            <p:cNvSpPr>
              <a:spLocks/>
            </p:cNvSpPr>
            <p:nvPr/>
          </p:nvSpPr>
          <p:spPr bwMode="auto">
            <a:xfrm>
              <a:off x="3825" y="1416"/>
              <a:ext cx="13" cy="19"/>
            </a:xfrm>
            <a:custGeom>
              <a:avLst/>
              <a:gdLst>
                <a:gd name="T0" fmla="*/ 1 w 25"/>
                <a:gd name="T1" fmla="*/ 0 h 40"/>
                <a:gd name="T2" fmla="*/ 1 w 25"/>
                <a:gd name="T3" fmla="*/ 0 h 40"/>
                <a:gd name="T4" fmla="*/ 1 w 25"/>
                <a:gd name="T5" fmla="*/ 0 h 40"/>
                <a:gd name="T6" fmla="*/ 1 w 25"/>
                <a:gd name="T7" fmla="*/ 0 h 40"/>
                <a:gd name="T8" fmla="*/ 1 w 25"/>
                <a:gd name="T9" fmla="*/ 0 h 40"/>
                <a:gd name="T10" fmla="*/ 1 w 25"/>
                <a:gd name="T11" fmla="*/ 0 h 40"/>
                <a:gd name="T12" fmla="*/ 0 w 25"/>
                <a:gd name="T13" fmla="*/ 0 h 40"/>
                <a:gd name="T14" fmla="*/ 1 w 25"/>
                <a:gd name="T15" fmla="*/ 0 h 40"/>
                <a:gd name="T16" fmla="*/ 1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1" y="21"/>
                  </a:moveTo>
                  <a:lnTo>
                    <a:pt x="10" y="18"/>
                  </a:lnTo>
                  <a:lnTo>
                    <a:pt x="7" y="0"/>
                  </a:lnTo>
                  <a:lnTo>
                    <a:pt x="22" y="12"/>
                  </a:lnTo>
                  <a:lnTo>
                    <a:pt x="25" y="28"/>
                  </a:lnTo>
                  <a:lnTo>
                    <a:pt x="11" y="40"/>
                  </a:lnTo>
                  <a:lnTo>
                    <a:pt x="0" y="36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9" name="Freeform 63"/>
            <p:cNvSpPr>
              <a:spLocks/>
            </p:cNvSpPr>
            <p:nvPr/>
          </p:nvSpPr>
          <p:spPr bwMode="auto">
            <a:xfrm>
              <a:off x="3772" y="1360"/>
              <a:ext cx="40" cy="23"/>
            </a:xfrm>
            <a:custGeom>
              <a:avLst/>
              <a:gdLst>
                <a:gd name="T0" fmla="*/ 0 w 78"/>
                <a:gd name="T1" fmla="*/ 1 h 45"/>
                <a:gd name="T2" fmla="*/ 1 w 78"/>
                <a:gd name="T3" fmla="*/ 1 h 45"/>
                <a:gd name="T4" fmla="*/ 1 w 78"/>
                <a:gd name="T5" fmla="*/ 1 h 45"/>
                <a:gd name="T6" fmla="*/ 1 w 78"/>
                <a:gd name="T7" fmla="*/ 0 h 45"/>
                <a:gd name="T8" fmla="*/ 1 w 78"/>
                <a:gd name="T9" fmla="*/ 1 h 45"/>
                <a:gd name="T10" fmla="*/ 1 w 78"/>
                <a:gd name="T11" fmla="*/ 1 h 45"/>
                <a:gd name="T12" fmla="*/ 1 w 78"/>
                <a:gd name="T13" fmla="*/ 1 h 45"/>
                <a:gd name="T14" fmla="*/ 1 w 78"/>
                <a:gd name="T15" fmla="*/ 1 h 45"/>
                <a:gd name="T16" fmla="*/ 0 w 78"/>
                <a:gd name="T17" fmla="*/ 1 h 45"/>
                <a:gd name="T18" fmla="*/ 0 w 78"/>
                <a:gd name="T19" fmla="*/ 1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"/>
                <a:gd name="T31" fmla="*/ 0 h 45"/>
                <a:gd name="T32" fmla="*/ 78 w 78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" h="45">
                  <a:moveTo>
                    <a:pt x="0" y="12"/>
                  </a:moveTo>
                  <a:lnTo>
                    <a:pt x="16" y="1"/>
                  </a:lnTo>
                  <a:lnTo>
                    <a:pt x="37" y="11"/>
                  </a:lnTo>
                  <a:lnTo>
                    <a:pt x="54" y="0"/>
                  </a:lnTo>
                  <a:lnTo>
                    <a:pt x="78" y="6"/>
                  </a:lnTo>
                  <a:lnTo>
                    <a:pt x="68" y="26"/>
                  </a:lnTo>
                  <a:lnTo>
                    <a:pt x="47" y="45"/>
                  </a:lnTo>
                  <a:lnTo>
                    <a:pt x="5" y="29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0" name="Freeform 64"/>
            <p:cNvSpPr>
              <a:spLocks/>
            </p:cNvSpPr>
            <p:nvPr/>
          </p:nvSpPr>
          <p:spPr bwMode="auto">
            <a:xfrm>
              <a:off x="4375" y="1425"/>
              <a:ext cx="97" cy="83"/>
            </a:xfrm>
            <a:custGeom>
              <a:avLst/>
              <a:gdLst>
                <a:gd name="T0" fmla="*/ 1 w 194"/>
                <a:gd name="T1" fmla="*/ 1 h 165"/>
                <a:gd name="T2" fmla="*/ 0 w 194"/>
                <a:gd name="T3" fmla="*/ 1 h 165"/>
                <a:gd name="T4" fmla="*/ 1 w 194"/>
                <a:gd name="T5" fmla="*/ 1 h 165"/>
                <a:gd name="T6" fmla="*/ 1 w 194"/>
                <a:gd name="T7" fmla="*/ 1 h 165"/>
                <a:gd name="T8" fmla="*/ 1 w 194"/>
                <a:gd name="T9" fmla="*/ 1 h 165"/>
                <a:gd name="T10" fmla="*/ 1 w 194"/>
                <a:gd name="T11" fmla="*/ 1 h 165"/>
                <a:gd name="T12" fmla="*/ 1 w 194"/>
                <a:gd name="T13" fmla="*/ 1 h 165"/>
                <a:gd name="T14" fmla="*/ 1 w 194"/>
                <a:gd name="T15" fmla="*/ 1 h 165"/>
                <a:gd name="T16" fmla="*/ 1 w 194"/>
                <a:gd name="T17" fmla="*/ 1 h 165"/>
                <a:gd name="T18" fmla="*/ 1 w 194"/>
                <a:gd name="T19" fmla="*/ 1 h 165"/>
                <a:gd name="T20" fmla="*/ 1 w 194"/>
                <a:gd name="T21" fmla="*/ 1 h 165"/>
                <a:gd name="T22" fmla="*/ 1 w 194"/>
                <a:gd name="T23" fmla="*/ 0 h 165"/>
                <a:gd name="T24" fmla="*/ 1 w 194"/>
                <a:gd name="T25" fmla="*/ 1 h 165"/>
                <a:gd name="T26" fmla="*/ 1 w 194"/>
                <a:gd name="T27" fmla="*/ 1 h 165"/>
                <a:gd name="T28" fmla="*/ 1 w 194"/>
                <a:gd name="T29" fmla="*/ 1 h 165"/>
                <a:gd name="T30" fmla="*/ 1 w 194"/>
                <a:gd name="T31" fmla="*/ 1 h 165"/>
                <a:gd name="T32" fmla="*/ 1 w 194"/>
                <a:gd name="T33" fmla="*/ 1 h 165"/>
                <a:gd name="T34" fmla="*/ 1 w 194"/>
                <a:gd name="T35" fmla="*/ 1 h 16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4"/>
                <a:gd name="T55" fmla="*/ 0 h 165"/>
                <a:gd name="T56" fmla="*/ 194 w 194"/>
                <a:gd name="T57" fmla="*/ 165 h 16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4" h="165">
                  <a:moveTo>
                    <a:pt x="32" y="113"/>
                  </a:moveTo>
                  <a:lnTo>
                    <a:pt x="0" y="129"/>
                  </a:lnTo>
                  <a:lnTo>
                    <a:pt x="6" y="150"/>
                  </a:lnTo>
                  <a:lnTo>
                    <a:pt x="44" y="165"/>
                  </a:lnTo>
                  <a:lnTo>
                    <a:pt x="91" y="157"/>
                  </a:lnTo>
                  <a:lnTo>
                    <a:pt x="114" y="127"/>
                  </a:lnTo>
                  <a:lnTo>
                    <a:pt x="151" y="122"/>
                  </a:lnTo>
                  <a:lnTo>
                    <a:pt x="128" y="103"/>
                  </a:lnTo>
                  <a:lnTo>
                    <a:pt x="156" y="82"/>
                  </a:lnTo>
                  <a:lnTo>
                    <a:pt x="138" y="58"/>
                  </a:lnTo>
                  <a:lnTo>
                    <a:pt x="194" y="7"/>
                  </a:lnTo>
                  <a:lnTo>
                    <a:pt x="149" y="0"/>
                  </a:lnTo>
                  <a:lnTo>
                    <a:pt x="109" y="28"/>
                  </a:lnTo>
                  <a:lnTo>
                    <a:pt x="81" y="45"/>
                  </a:lnTo>
                  <a:lnTo>
                    <a:pt x="89" y="73"/>
                  </a:lnTo>
                  <a:lnTo>
                    <a:pt x="21" y="94"/>
                  </a:lnTo>
                  <a:lnTo>
                    <a:pt x="32" y="113"/>
                  </a:lnTo>
                  <a:close/>
                </a:path>
              </a:pathLst>
            </a:custGeom>
            <a:solidFill>
              <a:srgbClr val="83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1" name="Freeform 65"/>
            <p:cNvSpPr>
              <a:spLocks/>
            </p:cNvSpPr>
            <p:nvPr/>
          </p:nvSpPr>
          <p:spPr bwMode="auto">
            <a:xfrm>
              <a:off x="3812" y="1288"/>
              <a:ext cx="14" cy="11"/>
            </a:xfrm>
            <a:custGeom>
              <a:avLst/>
              <a:gdLst>
                <a:gd name="T0" fmla="*/ 1 w 27"/>
                <a:gd name="T1" fmla="*/ 0 h 23"/>
                <a:gd name="T2" fmla="*/ 1 w 27"/>
                <a:gd name="T3" fmla="*/ 0 h 23"/>
                <a:gd name="T4" fmla="*/ 1 w 27"/>
                <a:gd name="T5" fmla="*/ 0 h 23"/>
                <a:gd name="T6" fmla="*/ 1 w 27"/>
                <a:gd name="T7" fmla="*/ 0 h 23"/>
                <a:gd name="T8" fmla="*/ 0 w 27"/>
                <a:gd name="T9" fmla="*/ 0 h 23"/>
                <a:gd name="T10" fmla="*/ 1 w 27"/>
                <a:gd name="T11" fmla="*/ 0 h 23"/>
                <a:gd name="T12" fmla="*/ 1 w 27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23"/>
                <a:gd name="T23" fmla="*/ 27 w 27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23">
                  <a:moveTo>
                    <a:pt x="5" y="19"/>
                  </a:moveTo>
                  <a:lnTo>
                    <a:pt x="14" y="8"/>
                  </a:lnTo>
                  <a:lnTo>
                    <a:pt x="24" y="23"/>
                  </a:lnTo>
                  <a:lnTo>
                    <a:pt x="27" y="3"/>
                  </a:lnTo>
                  <a:lnTo>
                    <a:pt x="0" y="0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8B9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2" name="Freeform 66"/>
            <p:cNvSpPr>
              <a:spLocks/>
            </p:cNvSpPr>
            <p:nvPr/>
          </p:nvSpPr>
          <p:spPr bwMode="auto">
            <a:xfrm>
              <a:off x="3273" y="1835"/>
              <a:ext cx="133" cy="53"/>
            </a:xfrm>
            <a:custGeom>
              <a:avLst/>
              <a:gdLst>
                <a:gd name="T0" fmla="*/ 0 w 266"/>
                <a:gd name="T1" fmla="*/ 0 h 107"/>
                <a:gd name="T2" fmla="*/ 1 w 266"/>
                <a:gd name="T3" fmla="*/ 0 h 107"/>
                <a:gd name="T4" fmla="*/ 1 w 266"/>
                <a:gd name="T5" fmla="*/ 0 h 107"/>
                <a:gd name="T6" fmla="*/ 1 w 266"/>
                <a:gd name="T7" fmla="*/ 0 h 107"/>
                <a:gd name="T8" fmla="*/ 1 w 266"/>
                <a:gd name="T9" fmla="*/ 0 h 107"/>
                <a:gd name="T10" fmla="*/ 0 w 266"/>
                <a:gd name="T11" fmla="*/ 0 h 107"/>
                <a:gd name="T12" fmla="*/ 0 w 266"/>
                <a:gd name="T13" fmla="*/ 0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"/>
                <a:gd name="T22" fmla="*/ 0 h 107"/>
                <a:gd name="T23" fmla="*/ 266 w 266"/>
                <a:gd name="T24" fmla="*/ 107 h 1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" h="107">
                  <a:moveTo>
                    <a:pt x="0" y="66"/>
                  </a:moveTo>
                  <a:lnTo>
                    <a:pt x="213" y="0"/>
                  </a:lnTo>
                  <a:lnTo>
                    <a:pt x="266" y="37"/>
                  </a:lnTo>
                  <a:lnTo>
                    <a:pt x="266" y="69"/>
                  </a:lnTo>
                  <a:lnTo>
                    <a:pt x="217" y="10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3" name="Freeform 67"/>
            <p:cNvSpPr>
              <a:spLocks/>
            </p:cNvSpPr>
            <p:nvPr/>
          </p:nvSpPr>
          <p:spPr bwMode="auto">
            <a:xfrm>
              <a:off x="3479" y="1938"/>
              <a:ext cx="204" cy="121"/>
            </a:xfrm>
            <a:custGeom>
              <a:avLst/>
              <a:gdLst>
                <a:gd name="T0" fmla="*/ 0 w 408"/>
                <a:gd name="T1" fmla="*/ 1 h 241"/>
                <a:gd name="T2" fmla="*/ 1 w 408"/>
                <a:gd name="T3" fmla="*/ 1 h 241"/>
                <a:gd name="T4" fmla="*/ 1 w 408"/>
                <a:gd name="T5" fmla="*/ 1 h 241"/>
                <a:gd name="T6" fmla="*/ 1 w 408"/>
                <a:gd name="T7" fmla="*/ 0 h 241"/>
                <a:gd name="T8" fmla="*/ 0 w 408"/>
                <a:gd name="T9" fmla="*/ 1 h 241"/>
                <a:gd name="T10" fmla="*/ 0 w 408"/>
                <a:gd name="T11" fmla="*/ 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241"/>
                <a:gd name="T20" fmla="*/ 408 w 408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241">
                  <a:moveTo>
                    <a:pt x="0" y="241"/>
                  </a:moveTo>
                  <a:lnTo>
                    <a:pt x="83" y="218"/>
                  </a:lnTo>
                  <a:lnTo>
                    <a:pt x="408" y="45"/>
                  </a:lnTo>
                  <a:lnTo>
                    <a:pt x="335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4" name="Freeform 68"/>
            <p:cNvSpPr>
              <a:spLocks/>
            </p:cNvSpPr>
            <p:nvPr/>
          </p:nvSpPr>
          <p:spPr bwMode="auto">
            <a:xfrm>
              <a:off x="4094" y="1946"/>
              <a:ext cx="337" cy="156"/>
            </a:xfrm>
            <a:custGeom>
              <a:avLst/>
              <a:gdLst>
                <a:gd name="T0" fmla="*/ 0 w 673"/>
                <a:gd name="T1" fmla="*/ 1 h 310"/>
                <a:gd name="T2" fmla="*/ 1 w 673"/>
                <a:gd name="T3" fmla="*/ 1 h 310"/>
                <a:gd name="T4" fmla="*/ 1 w 673"/>
                <a:gd name="T5" fmla="*/ 1 h 310"/>
                <a:gd name="T6" fmla="*/ 1 w 673"/>
                <a:gd name="T7" fmla="*/ 1 h 310"/>
                <a:gd name="T8" fmla="*/ 1 w 673"/>
                <a:gd name="T9" fmla="*/ 1 h 310"/>
                <a:gd name="T10" fmla="*/ 1 w 673"/>
                <a:gd name="T11" fmla="*/ 1 h 310"/>
                <a:gd name="T12" fmla="*/ 1 w 673"/>
                <a:gd name="T13" fmla="*/ 1 h 310"/>
                <a:gd name="T14" fmla="*/ 1 w 673"/>
                <a:gd name="T15" fmla="*/ 1 h 310"/>
                <a:gd name="T16" fmla="*/ 1 w 673"/>
                <a:gd name="T17" fmla="*/ 1 h 310"/>
                <a:gd name="T18" fmla="*/ 1 w 673"/>
                <a:gd name="T19" fmla="*/ 1 h 310"/>
                <a:gd name="T20" fmla="*/ 1 w 673"/>
                <a:gd name="T21" fmla="*/ 1 h 310"/>
                <a:gd name="T22" fmla="*/ 1 w 673"/>
                <a:gd name="T23" fmla="*/ 1 h 310"/>
                <a:gd name="T24" fmla="*/ 1 w 673"/>
                <a:gd name="T25" fmla="*/ 0 h 310"/>
                <a:gd name="T26" fmla="*/ 1 w 673"/>
                <a:gd name="T27" fmla="*/ 1 h 310"/>
                <a:gd name="T28" fmla="*/ 1 w 673"/>
                <a:gd name="T29" fmla="*/ 1 h 310"/>
                <a:gd name="T30" fmla="*/ 1 w 673"/>
                <a:gd name="T31" fmla="*/ 1 h 310"/>
                <a:gd name="T32" fmla="*/ 1 w 673"/>
                <a:gd name="T33" fmla="*/ 1 h 310"/>
                <a:gd name="T34" fmla="*/ 1 w 673"/>
                <a:gd name="T35" fmla="*/ 1 h 310"/>
                <a:gd name="T36" fmla="*/ 1 w 673"/>
                <a:gd name="T37" fmla="*/ 1 h 310"/>
                <a:gd name="T38" fmla="*/ 1 w 673"/>
                <a:gd name="T39" fmla="*/ 1 h 310"/>
                <a:gd name="T40" fmla="*/ 1 w 673"/>
                <a:gd name="T41" fmla="*/ 1 h 310"/>
                <a:gd name="T42" fmla="*/ 1 w 673"/>
                <a:gd name="T43" fmla="*/ 1 h 310"/>
                <a:gd name="T44" fmla="*/ 1 w 673"/>
                <a:gd name="T45" fmla="*/ 1 h 310"/>
                <a:gd name="T46" fmla="*/ 1 w 673"/>
                <a:gd name="T47" fmla="*/ 1 h 310"/>
                <a:gd name="T48" fmla="*/ 0 w 673"/>
                <a:gd name="T49" fmla="*/ 1 h 310"/>
                <a:gd name="T50" fmla="*/ 0 w 673"/>
                <a:gd name="T51" fmla="*/ 1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73"/>
                <a:gd name="T79" fmla="*/ 0 h 310"/>
                <a:gd name="T80" fmla="*/ 673 w 673"/>
                <a:gd name="T81" fmla="*/ 310 h 31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73" h="310">
                  <a:moveTo>
                    <a:pt x="0" y="175"/>
                  </a:moveTo>
                  <a:lnTo>
                    <a:pt x="5" y="141"/>
                  </a:lnTo>
                  <a:lnTo>
                    <a:pt x="31" y="127"/>
                  </a:lnTo>
                  <a:lnTo>
                    <a:pt x="56" y="129"/>
                  </a:lnTo>
                  <a:lnTo>
                    <a:pt x="109" y="153"/>
                  </a:lnTo>
                  <a:lnTo>
                    <a:pt x="207" y="178"/>
                  </a:lnTo>
                  <a:lnTo>
                    <a:pt x="276" y="234"/>
                  </a:lnTo>
                  <a:lnTo>
                    <a:pt x="323" y="246"/>
                  </a:lnTo>
                  <a:lnTo>
                    <a:pt x="361" y="231"/>
                  </a:lnTo>
                  <a:lnTo>
                    <a:pt x="411" y="245"/>
                  </a:lnTo>
                  <a:lnTo>
                    <a:pt x="439" y="216"/>
                  </a:lnTo>
                  <a:lnTo>
                    <a:pt x="571" y="133"/>
                  </a:lnTo>
                  <a:lnTo>
                    <a:pt x="557" y="0"/>
                  </a:lnTo>
                  <a:lnTo>
                    <a:pt x="649" y="87"/>
                  </a:lnTo>
                  <a:lnTo>
                    <a:pt x="673" y="118"/>
                  </a:lnTo>
                  <a:lnTo>
                    <a:pt x="608" y="155"/>
                  </a:lnTo>
                  <a:lnTo>
                    <a:pt x="543" y="200"/>
                  </a:lnTo>
                  <a:lnTo>
                    <a:pt x="495" y="238"/>
                  </a:lnTo>
                  <a:lnTo>
                    <a:pt x="441" y="307"/>
                  </a:lnTo>
                  <a:lnTo>
                    <a:pt x="386" y="310"/>
                  </a:lnTo>
                  <a:lnTo>
                    <a:pt x="356" y="309"/>
                  </a:lnTo>
                  <a:lnTo>
                    <a:pt x="303" y="292"/>
                  </a:lnTo>
                  <a:lnTo>
                    <a:pt x="140" y="223"/>
                  </a:lnTo>
                  <a:lnTo>
                    <a:pt x="33" y="203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5" name="Freeform 69"/>
            <p:cNvSpPr>
              <a:spLocks/>
            </p:cNvSpPr>
            <p:nvPr/>
          </p:nvSpPr>
          <p:spPr bwMode="auto">
            <a:xfrm>
              <a:off x="3258" y="1891"/>
              <a:ext cx="398" cy="159"/>
            </a:xfrm>
            <a:custGeom>
              <a:avLst/>
              <a:gdLst>
                <a:gd name="T0" fmla="*/ 0 w 797"/>
                <a:gd name="T1" fmla="*/ 0 h 318"/>
                <a:gd name="T2" fmla="*/ 0 w 797"/>
                <a:gd name="T3" fmla="*/ 1 h 318"/>
                <a:gd name="T4" fmla="*/ 0 w 797"/>
                <a:gd name="T5" fmla="*/ 1 h 318"/>
                <a:gd name="T6" fmla="*/ 0 w 797"/>
                <a:gd name="T7" fmla="*/ 1 h 318"/>
                <a:gd name="T8" fmla="*/ 0 w 797"/>
                <a:gd name="T9" fmla="*/ 1 h 318"/>
                <a:gd name="T10" fmla="*/ 0 w 797"/>
                <a:gd name="T11" fmla="*/ 1 h 318"/>
                <a:gd name="T12" fmla="*/ 0 w 797"/>
                <a:gd name="T13" fmla="*/ 1 h 318"/>
                <a:gd name="T14" fmla="*/ 0 w 797"/>
                <a:gd name="T15" fmla="*/ 1 h 318"/>
                <a:gd name="T16" fmla="*/ 0 w 797"/>
                <a:gd name="T17" fmla="*/ 1 h 318"/>
                <a:gd name="T18" fmla="*/ 0 w 797"/>
                <a:gd name="T19" fmla="*/ 1 h 318"/>
                <a:gd name="T20" fmla="*/ 0 w 797"/>
                <a:gd name="T21" fmla="*/ 1 h 318"/>
                <a:gd name="T22" fmla="*/ 0 w 797"/>
                <a:gd name="T23" fmla="*/ 1 h 318"/>
                <a:gd name="T24" fmla="*/ 0 w 797"/>
                <a:gd name="T25" fmla="*/ 1 h 318"/>
                <a:gd name="T26" fmla="*/ 0 w 797"/>
                <a:gd name="T27" fmla="*/ 1 h 318"/>
                <a:gd name="T28" fmla="*/ 0 w 797"/>
                <a:gd name="T29" fmla="*/ 1 h 318"/>
                <a:gd name="T30" fmla="*/ 0 w 797"/>
                <a:gd name="T31" fmla="*/ 1 h 318"/>
                <a:gd name="T32" fmla="*/ 0 w 797"/>
                <a:gd name="T33" fmla="*/ 1 h 318"/>
                <a:gd name="T34" fmla="*/ 0 w 797"/>
                <a:gd name="T35" fmla="*/ 1 h 318"/>
                <a:gd name="T36" fmla="*/ 0 w 797"/>
                <a:gd name="T37" fmla="*/ 1 h 318"/>
                <a:gd name="T38" fmla="*/ 0 w 797"/>
                <a:gd name="T39" fmla="*/ 1 h 318"/>
                <a:gd name="T40" fmla="*/ 0 w 797"/>
                <a:gd name="T41" fmla="*/ 1 h 318"/>
                <a:gd name="T42" fmla="*/ 0 w 797"/>
                <a:gd name="T43" fmla="*/ 1 h 318"/>
                <a:gd name="T44" fmla="*/ 0 w 797"/>
                <a:gd name="T45" fmla="*/ 1 h 318"/>
                <a:gd name="T46" fmla="*/ 0 w 797"/>
                <a:gd name="T47" fmla="*/ 1 h 318"/>
                <a:gd name="T48" fmla="*/ 0 w 797"/>
                <a:gd name="T49" fmla="*/ 1 h 318"/>
                <a:gd name="T50" fmla="*/ 0 w 797"/>
                <a:gd name="T51" fmla="*/ 1 h 318"/>
                <a:gd name="T52" fmla="*/ 0 w 797"/>
                <a:gd name="T53" fmla="*/ 0 h 318"/>
                <a:gd name="T54" fmla="*/ 0 w 797"/>
                <a:gd name="T55" fmla="*/ 0 h 3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97"/>
                <a:gd name="T85" fmla="*/ 0 h 318"/>
                <a:gd name="T86" fmla="*/ 797 w 797"/>
                <a:gd name="T87" fmla="*/ 318 h 3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97" h="318">
                  <a:moveTo>
                    <a:pt x="330" y="0"/>
                  </a:moveTo>
                  <a:lnTo>
                    <a:pt x="304" y="14"/>
                  </a:lnTo>
                  <a:lnTo>
                    <a:pt x="303" y="28"/>
                  </a:lnTo>
                  <a:lnTo>
                    <a:pt x="429" y="54"/>
                  </a:lnTo>
                  <a:lnTo>
                    <a:pt x="608" y="62"/>
                  </a:lnTo>
                  <a:lnTo>
                    <a:pt x="658" y="111"/>
                  </a:lnTo>
                  <a:lnTo>
                    <a:pt x="345" y="137"/>
                  </a:lnTo>
                  <a:lnTo>
                    <a:pt x="291" y="146"/>
                  </a:lnTo>
                  <a:lnTo>
                    <a:pt x="310" y="160"/>
                  </a:lnTo>
                  <a:lnTo>
                    <a:pt x="505" y="174"/>
                  </a:lnTo>
                  <a:lnTo>
                    <a:pt x="664" y="137"/>
                  </a:lnTo>
                  <a:lnTo>
                    <a:pt x="660" y="158"/>
                  </a:lnTo>
                  <a:lnTo>
                    <a:pt x="435" y="260"/>
                  </a:lnTo>
                  <a:lnTo>
                    <a:pt x="399" y="273"/>
                  </a:lnTo>
                  <a:lnTo>
                    <a:pt x="0" y="104"/>
                  </a:lnTo>
                  <a:lnTo>
                    <a:pt x="17" y="129"/>
                  </a:lnTo>
                  <a:lnTo>
                    <a:pt x="265" y="241"/>
                  </a:lnTo>
                  <a:lnTo>
                    <a:pt x="426" y="318"/>
                  </a:lnTo>
                  <a:lnTo>
                    <a:pt x="615" y="212"/>
                  </a:lnTo>
                  <a:lnTo>
                    <a:pt x="762" y="139"/>
                  </a:lnTo>
                  <a:lnTo>
                    <a:pt x="797" y="114"/>
                  </a:lnTo>
                  <a:lnTo>
                    <a:pt x="751" y="113"/>
                  </a:lnTo>
                  <a:lnTo>
                    <a:pt x="621" y="38"/>
                  </a:lnTo>
                  <a:lnTo>
                    <a:pt x="466" y="8"/>
                  </a:lnTo>
                  <a:lnTo>
                    <a:pt x="445" y="24"/>
                  </a:lnTo>
                  <a:lnTo>
                    <a:pt x="360" y="1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D6D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6" name="Freeform 70"/>
            <p:cNvSpPr>
              <a:spLocks/>
            </p:cNvSpPr>
            <p:nvPr/>
          </p:nvSpPr>
          <p:spPr bwMode="auto">
            <a:xfrm>
              <a:off x="3406" y="1941"/>
              <a:ext cx="169" cy="24"/>
            </a:xfrm>
            <a:custGeom>
              <a:avLst/>
              <a:gdLst>
                <a:gd name="T0" fmla="*/ 1 w 338"/>
                <a:gd name="T1" fmla="*/ 1 h 47"/>
                <a:gd name="T2" fmla="*/ 1 w 338"/>
                <a:gd name="T3" fmla="*/ 1 h 47"/>
                <a:gd name="T4" fmla="*/ 1 w 338"/>
                <a:gd name="T5" fmla="*/ 0 h 47"/>
                <a:gd name="T6" fmla="*/ 1 w 338"/>
                <a:gd name="T7" fmla="*/ 1 h 47"/>
                <a:gd name="T8" fmla="*/ 1 w 338"/>
                <a:gd name="T9" fmla="*/ 1 h 47"/>
                <a:gd name="T10" fmla="*/ 1 w 338"/>
                <a:gd name="T11" fmla="*/ 1 h 47"/>
                <a:gd name="T12" fmla="*/ 1 w 338"/>
                <a:gd name="T13" fmla="*/ 1 h 47"/>
                <a:gd name="T14" fmla="*/ 0 w 338"/>
                <a:gd name="T15" fmla="*/ 1 h 47"/>
                <a:gd name="T16" fmla="*/ 1 w 338"/>
                <a:gd name="T17" fmla="*/ 1 h 47"/>
                <a:gd name="T18" fmla="*/ 1 w 338"/>
                <a:gd name="T19" fmla="*/ 1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47"/>
                <a:gd name="T32" fmla="*/ 338 w 338"/>
                <a:gd name="T33" fmla="*/ 47 h 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47">
                  <a:moveTo>
                    <a:pt x="3" y="17"/>
                  </a:moveTo>
                  <a:lnTo>
                    <a:pt x="131" y="17"/>
                  </a:lnTo>
                  <a:lnTo>
                    <a:pt x="281" y="0"/>
                  </a:lnTo>
                  <a:lnTo>
                    <a:pt x="338" y="14"/>
                  </a:lnTo>
                  <a:lnTo>
                    <a:pt x="304" y="33"/>
                  </a:lnTo>
                  <a:lnTo>
                    <a:pt x="168" y="47"/>
                  </a:lnTo>
                  <a:lnTo>
                    <a:pt x="62" y="40"/>
                  </a:lnTo>
                  <a:lnTo>
                    <a:pt x="0" y="33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FFDB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7" name="Freeform 71"/>
            <p:cNvSpPr>
              <a:spLocks/>
            </p:cNvSpPr>
            <p:nvPr/>
          </p:nvSpPr>
          <p:spPr bwMode="auto">
            <a:xfrm>
              <a:off x="3832" y="1157"/>
              <a:ext cx="76" cy="138"/>
            </a:xfrm>
            <a:custGeom>
              <a:avLst/>
              <a:gdLst>
                <a:gd name="T0" fmla="*/ 1 w 151"/>
                <a:gd name="T1" fmla="*/ 1 h 275"/>
                <a:gd name="T2" fmla="*/ 1 w 151"/>
                <a:gd name="T3" fmla="*/ 0 h 275"/>
                <a:gd name="T4" fmla="*/ 1 w 151"/>
                <a:gd name="T5" fmla="*/ 1 h 275"/>
                <a:gd name="T6" fmla="*/ 1 w 151"/>
                <a:gd name="T7" fmla="*/ 1 h 275"/>
                <a:gd name="T8" fmla="*/ 1 w 151"/>
                <a:gd name="T9" fmla="*/ 1 h 275"/>
                <a:gd name="T10" fmla="*/ 1 w 151"/>
                <a:gd name="T11" fmla="*/ 1 h 275"/>
                <a:gd name="T12" fmla="*/ 1 w 151"/>
                <a:gd name="T13" fmla="*/ 1 h 275"/>
                <a:gd name="T14" fmla="*/ 1 w 151"/>
                <a:gd name="T15" fmla="*/ 1 h 275"/>
                <a:gd name="T16" fmla="*/ 1 w 151"/>
                <a:gd name="T17" fmla="*/ 1 h 275"/>
                <a:gd name="T18" fmla="*/ 1 w 151"/>
                <a:gd name="T19" fmla="*/ 1 h 275"/>
                <a:gd name="T20" fmla="*/ 1 w 151"/>
                <a:gd name="T21" fmla="*/ 1 h 275"/>
                <a:gd name="T22" fmla="*/ 1 w 151"/>
                <a:gd name="T23" fmla="*/ 1 h 275"/>
                <a:gd name="T24" fmla="*/ 1 w 151"/>
                <a:gd name="T25" fmla="*/ 1 h 275"/>
                <a:gd name="T26" fmla="*/ 1 w 151"/>
                <a:gd name="T27" fmla="*/ 1 h 275"/>
                <a:gd name="T28" fmla="*/ 1 w 151"/>
                <a:gd name="T29" fmla="*/ 1 h 275"/>
                <a:gd name="T30" fmla="*/ 1 w 151"/>
                <a:gd name="T31" fmla="*/ 1 h 275"/>
                <a:gd name="T32" fmla="*/ 1 w 151"/>
                <a:gd name="T33" fmla="*/ 1 h 275"/>
                <a:gd name="T34" fmla="*/ 1 w 151"/>
                <a:gd name="T35" fmla="*/ 1 h 275"/>
                <a:gd name="T36" fmla="*/ 1 w 151"/>
                <a:gd name="T37" fmla="*/ 1 h 275"/>
                <a:gd name="T38" fmla="*/ 1 w 151"/>
                <a:gd name="T39" fmla="*/ 1 h 275"/>
                <a:gd name="T40" fmla="*/ 1 w 151"/>
                <a:gd name="T41" fmla="*/ 1 h 275"/>
                <a:gd name="T42" fmla="*/ 1 w 151"/>
                <a:gd name="T43" fmla="*/ 1 h 275"/>
                <a:gd name="T44" fmla="*/ 1 w 151"/>
                <a:gd name="T45" fmla="*/ 1 h 275"/>
                <a:gd name="T46" fmla="*/ 1 w 151"/>
                <a:gd name="T47" fmla="*/ 1 h 275"/>
                <a:gd name="T48" fmla="*/ 1 w 151"/>
                <a:gd name="T49" fmla="*/ 1 h 275"/>
                <a:gd name="T50" fmla="*/ 1 w 151"/>
                <a:gd name="T51" fmla="*/ 1 h 275"/>
                <a:gd name="T52" fmla="*/ 1 w 151"/>
                <a:gd name="T53" fmla="*/ 1 h 275"/>
                <a:gd name="T54" fmla="*/ 1 w 151"/>
                <a:gd name="T55" fmla="*/ 1 h 275"/>
                <a:gd name="T56" fmla="*/ 0 w 151"/>
                <a:gd name="T57" fmla="*/ 1 h 275"/>
                <a:gd name="T58" fmla="*/ 1 w 151"/>
                <a:gd name="T59" fmla="*/ 1 h 275"/>
                <a:gd name="T60" fmla="*/ 1 w 151"/>
                <a:gd name="T61" fmla="*/ 1 h 27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1"/>
                <a:gd name="T94" fmla="*/ 0 h 275"/>
                <a:gd name="T95" fmla="*/ 151 w 151"/>
                <a:gd name="T96" fmla="*/ 275 h 27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1" h="275">
                  <a:moveTo>
                    <a:pt x="4" y="2"/>
                  </a:moveTo>
                  <a:lnTo>
                    <a:pt x="55" y="0"/>
                  </a:lnTo>
                  <a:lnTo>
                    <a:pt x="77" y="7"/>
                  </a:lnTo>
                  <a:lnTo>
                    <a:pt x="96" y="22"/>
                  </a:lnTo>
                  <a:lnTo>
                    <a:pt x="108" y="44"/>
                  </a:lnTo>
                  <a:lnTo>
                    <a:pt x="113" y="67"/>
                  </a:lnTo>
                  <a:lnTo>
                    <a:pt x="111" y="117"/>
                  </a:lnTo>
                  <a:lnTo>
                    <a:pt x="132" y="152"/>
                  </a:lnTo>
                  <a:lnTo>
                    <a:pt x="132" y="173"/>
                  </a:lnTo>
                  <a:lnTo>
                    <a:pt x="140" y="191"/>
                  </a:lnTo>
                  <a:lnTo>
                    <a:pt x="151" y="229"/>
                  </a:lnTo>
                  <a:lnTo>
                    <a:pt x="148" y="244"/>
                  </a:lnTo>
                  <a:lnTo>
                    <a:pt x="140" y="255"/>
                  </a:lnTo>
                  <a:lnTo>
                    <a:pt x="128" y="265"/>
                  </a:lnTo>
                  <a:lnTo>
                    <a:pt x="116" y="275"/>
                  </a:lnTo>
                  <a:lnTo>
                    <a:pt x="109" y="268"/>
                  </a:lnTo>
                  <a:lnTo>
                    <a:pt x="128" y="229"/>
                  </a:lnTo>
                  <a:lnTo>
                    <a:pt x="124" y="208"/>
                  </a:lnTo>
                  <a:lnTo>
                    <a:pt x="116" y="191"/>
                  </a:lnTo>
                  <a:lnTo>
                    <a:pt x="108" y="151"/>
                  </a:lnTo>
                  <a:lnTo>
                    <a:pt x="101" y="139"/>
                  </a:lnTo>
                  <a:lnTo>
                    <a:pt x="89" y="128"/>
                  </a:lnTo>
                  <a:lnTo>
                    <a:pt x="87" y="12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9" y="18"/>
                  </a:lnTo>
                  <a:lnTo>
                    <a:pt x="50" y="10"/>
                  </a:lnTo>
                  <a:lnTo>
                    <a:pt x="5" y="11"/>
                  </a:lnTo>
                  <a:lnTo>
                    <a:pt x="0" y="8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8" name="Freeform 72"/>
            <p:cNvSpPr>
              <a:spLocks/>
            </p:cNvSpPr>
            <p:nvPr/>
          </p:nvSpPr>
          <p:spPr bwMode="auto">
            <a:xfrm>
              <a:off x="3468" y="1400"/>
              <a:ext cx="157" cy="64"/>
            </a:xfrm>
            <a:custGeom>
              <a:avLst/>
              <a:gdLst>
                <a:gd name="T0" fmla="*/ 1 w 314"/>
                <a:gd name="T1" fmla="*/ 1 h 128"/>
                <a:gd name="T2" fmla="*/ 1 w 314"/>
                <a:gd name="T3" fmla="*/ 1 h 128"/>
                <a:gd name="T4" fmla="*/ 1 w 314"/>
                <a:gd name="T5" fmla="*/ 1 h 128"/>
                <a:gd name="T6" fmla="*/ 1 w 314"/>
                <a:gd name="T7" fmla="*/ 1 h 128"/>
                <a:gd name="T8" fmla="*/ 1 w 314"/>
                <a:gd name="T9" fmla="*/ 1 h 128"/>
                <a:gd name="T10" fmla="*/ 1 w 314"/>
                <a:gd name="T11" fmla="*/ 1 h 128"/>
                <a:gd name="T12" fmla="*/ 1 w 314"/>
                <a:gd name="T13" fmla="*/ 1 h 128"/>
                <a:gd name="T14" fmla="*/ 1 w 314"/>
                <a:gd name="T15" fmla="*/ 1 h 128"/>
                <a:gd name="T16" fmla="*/ 1 w 314"/>
                <a:gd name="T17" fmla="*/ 1 h 128"/>
                <a:gd name="T18" fmla="*/ 1 w 314"/>
                <a:gd name="T19" fmla="*/ 1 h 128"/>
                <a:gd name="T20" fmla="*/ 1 w 314"/>
                <a:gd name="T21" fmla="*/ 1 h 128"/>
                <a:gd name="T22" fmla="*/ 1 w 314"/>
                <a:gd name="T23" fmla="*/ 1 h 128"/>
                <a:gd name="T24" fmla="*/ 1 w 314"/>
                <a:gd name="T25" fmla="*/ 1 h 128"/>
                <a:gd name="T26" fmla="*/ 1 w 314"/>
                <a:gd name="T27" fmla="*/ 1 h 128"/>
                <a:gd name="T28" fmla="*/ 1 w 314"/>
                <a:gd name="T29" fmla="*/ 1 h 128"/>
                <a:gd name="T30" fmla="*/ 0 w 314"/>
                <a:gd name="T31" fmla="*/ 1 h 128"/>
                <a:gd name="T32" fmla="*/ 1 w 314"/>
                <a:gd name="T33" fmla="*/ 1 h 128"/>
                <a:gd name="T34" fmla="*/ 1 w 314"/>
                <a:gd name="T35" fmla="*/ 1 h 128"/>
                <a:gd name="T36" fmla="*/ 1 w 314"/>
                <a:gd name="T37" fmla="*/ 1 h 128"/>
                <a:gd name="T38" fmla="*/ 1 w 314"/>
                <a:gd name="T39" fmla="*/ 1 h 128"/>
                <a:gd name="T40" fmla="*/ 1 w 314"/>
                <a:gd name="T41" fmla="*/ 1 h 128"/>
                <a:gd name="T42" fmla="*/ 1 w 314"/>
                <a:gd name="T43" fmla="*/ 1 h 128"/>
                <a:gd name="T44" fmla="*/ 1 w 314"/>
                <a:gd name="T45" fmla="*/ 1 h 128"/>
                <a:gd name="T46" fmla="*/ 1 w 314"/>
                <a:gd name="T47" fmla="*/ 1 h 128"/>
                <a:gd name="T48" fmla="*/ 1 w 314"/>
                <a:gd name="T49" fmla="*/ 1 h 128"/>
                <a:gd name="T50" fmla="*/ 1 w 314"/>
                <a:gd name="T51" fmla="*/ 1 h 128"/>
                <a:gd name="T52" fmla="*/ 1 w 314"/>
                <a:gd name="T53" fmla="*/ 1 h 128"/>
                <a:gd name="T54" fmla="*/ 1 w 314"/>
                <a:gd name="T55" fmla="*/ 1 h 128"/>
                <a:gd name="T56" fmla="*/ 1 w 314"/>
                <a:gd name="T57" fmla="*/ 0 h 128"/>
                <a:gd name="T58" fmla="*/ 1 w 314"/>
                <a:gd name="T59" fmla="*/ 1 h 128"/>
                <a:gd name="T60" fmla="*/ 1 w 314"/>
                <a:gd name="T61" fmla="*/ 1 h 128"/>
                <a:gd name="T62" fmla="*/ 1 w 314"/>
                <a:gd name="T63" fmla="*/ 1 h 1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4"/>
                <a:gd name="T97" fmla="*/ 0 h 128"/>
                <a:gd name="T98" fmla="*/ 314 w 314"/>
                <a:gd name="T99" fmla="*/ 128 h 1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4" h="128">
                  <a:moveTo>
                    <a:pt x="309" y="9"/>
                  </a:moveTo>
                  <a:lnTo>
                    <a:pt x="283" y="21"/>
                  </a:lnTo>
                  <a:lnTo>
                    <a:pt x="271" y="30"/>
                  </a:lnTo>
                  <a:lnTo>
                    <a:pt x="257" y="37"/>
                  </a:lnTo>
                  <a:lnTo>
                    <a:pt x="229" y="35"/>
                  </a:lnTo>
                  <a:lnTo>
                    <a:pt x="201" y="32"/>
                  </a:lnTo>
                  <a:lnTo>
                    <a:pt x="179" y="40"/>
                  </a:lnTo>
                  <a:lnTo>
                    <a:pt x="160" y="55"/>
                  </a:lnTo>
                  <a:lnTo>
                    <a:pt x="143" y="72"/>
                  </a:lnTo>
                  <a:lnTo>
                    <a:pt x="122" y="85"/>
                  </a:lnTo>
                  <a:lnTo>
                    <a:pt x="84" y="81"/>
                  </a:lnTo>
                  <a:lnTo>
                    <a:pt x="50" y="89"/>
                  </a:lnTo>
                  <a:lnTo>
                    <a:pt x="34" y="121"/>
                  </a:lnTo>
                  <a:lnTo>
                    <a:pt x="18" y="128"/>
                  </a:lnTo>
                  <a:lnTo>
                    <a:pt x="1" y="123"/>
                  </a:lnTo>
                  <a:lnTo>
                    <a:pt x="0" y="114"/>
                  </a:lnTo>
                  <a:lnTo>
                    <a:pt x="6" y="106"/>
                  </a:lnTo>
                  <a:lnTo>
                    <a:pt x="14" y="100"/>
                  </a:lnTo>
                  <a:lnTo>
                    <a:pt x="31" y="71"/>
                  </a:lnTo>
                  <a:lnTo>
                    <a:pt x="53" y="61"/>
                  </a:lnTo>
                  <a:lnTo>
                    <a:pt x="73" y="56"/>
                  </a:lnTo>
                  <a:lnTo>
                    <a:pt x="119" y="56"/>
                  </a:lnTo>
                  <a:lnTo>
                    <a:pt x="157" y="29"/>
                  </a:lnTo>
                  <a:lnTo>
                    <a:pt x="174" y="16"/>
                  </a:lnTo>
                  <a:lnTo>
                    <a:pt x="197" y="9"/>
                  </a:lnTo>
                  <a:lnTo>
                    <a:pt x="225" y="14"/>
                  </a:lnTo>
                  <a:lnTo>
                    <a:pt x="252" y="19"/>
                  </a:lnTo>
                  <a:lnTo>
                    <a:pt x="280" y="6"/>
                  </a:lnTo>
                  <a:lnTo>
                    <a:pt x="310" y="0"/>
                  </a:lnTo>
                  <a:lnTo>
                    <a:pt x="314" y="5"/>
                  </a:lnTo>
                  <a:lnTo>
                    <a:pt x="30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29" name="Freeform 73"/>
            <p:cNvSpPr>
              <a:spLocks/>
            </p:cNvSpPr>
            <p:nvPr/>
          </p:nvSpPr>
          <p:spPr bwMode="auto">
            <a:xfrm>
              <a:off x="3450" y="1362"/>
              <a:ext cx="172" cy="33"/>
            </a:xfrm>
            <a:custGeom>
              <a:avLst/>
              <a:gdLst>
                <a:gd name="T0" fmla="*/ 0 w 345"/>
                <a:gd name="T1" fmla="*/ 1 h 66"/>
                <a:gd name="T2" fmla="*/ 0 w 345"/>
                <a:gd name="T3" fmla="*/ 1 h 66"/>
                <a:gd name="T4" fmla="*/ 0 w 345"/>
                <a:gd name="T5" fmla="*/ 1 h 66"/>
                <a:gd name="T6" fmla="*/ 0 w 345"/>
                <a:gd name="T7" fmla="*/ 1 h 66"/>
                <a:gd name="T8" fmla="*/ 0 w 345"/>
                <a:gd name="T9" fmla="*/ 1 h 66"/>
                <a:gd name="T10" fmla="*/ 0 w 345"/>
                <a:gd name="T11" fmla="*/ 1 h 66"/>
                <a:gd name="T12" fmla="*/ 0 w 345"/>
                <a:gd name="T13" fmla="*/ 1 h 66"/>
                <a:gd name="T14" fmla="*/ 0 w 345"/>
                <a:gd name="T15" fmla="*/ 1 h 66"/>
                <a:gd name="T16" fmla="*/ 0 w 345"/>
                <a:gd name="T17" fmla="*/ 1 h 66"/>
                <a:gd name="T18" fmla="*/ 0 w 345"/>
                <a:gd name="T19" fmla="*/ 1 h 66"/>
                <a:gd name="T20" fmla="*/ 0 w 345"/>
                <a:gd name="T21" fmla="*/ 1 h 66"/>
                <a:gd name="T22" fmla="*/ 0 w 345"/>
                <a:gd name="T23" fmla="*/ 1 h 66"/>
                <a:gd name="T24" fmla="*/ 0 w 345"/>
                <a:gd name="T25" fmla="*/ 1 h 66"/>
                <a:gd name="T26" fmla="*/ 0 w 345"/>
                <a:gd name="T27" fmla="*/ 1 h 66"/>
                <a:gd name="T28" fmla="*/ 0 w 345"/>
                <a:gd name="T29" fmla="*/ 1 h 66"/>
                <a:gd name="T30" fmla="*/ 0 w 345"/>
                <a:gd name="T31" fmla="*/ 1 h 66"/>
                <a:gd name="T32" fmla="*/ 0 w 345"/>
                <a:gd name="T33" fmla="*/ 0 h 66"/>
                <a:gd name="T34" fmla="*/ 0 w 345"/>
                <a:gd name="T35" fmla="*/ 1 h 66"/>
                <a:gd name="T36" fmla="*/ 0 w 345"/>
                <a:gd name="T37" fmla="*/ 1 h 66"/>
                <a:gd name="T38" fmla="*/ 0 w 345"/>
                <a:gd name="T39" fmla="*/ 1 h 66"/>
                <a:gd name="T40" fmla="*/ 0 w 345"/>
                <a:gd name="T41" fmla="*/ 1 h 66"/>
                <a:gd name="T42" fmla="*/ 0 w 345"/>
                <a:gd name="T43" fmla="*/ 1 h 66"/>
                <a:gd name="T44" fmla="*/ 0 w 345"/>
                <a:gd name="T45" fmla="*/ 1 h 66"/>
                <a:gd name="T46" fmla="*/ 0 w 345"/>
                <a:gd name="T47" fmla="*/ 1 h 66"/>
                <a:gd name="T48" fmla="*/ 0 w 345"/>
                <a:gd name="T49" fmla="*/ 1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45"/>
                <a:gd name="T76" fmla="*/ 0 h 66"/>
                <a:gd name="T77" fmla="*/ 345 w 345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45" h="66">
                  <a:moveTo>
                    <a:pt x="339" y="49"/>
                  </a:moveTo>
                  <a:lnTo>
                    <a:pt x="292" y="42"/>
                  </a:lnTo>
                  <a:lnTo>
                    <a:pt x="248" y="26"/>
                  </a:lnTo>
                  <a:lnTo>
                    <a:pt x="204" y="24"/>
                  </a:lnTo>
                  <a:lnTo>
                    <a:pt x="158" y="27"/>
                  </a:lnTo>
                  <a:lnTo>
                    <a:pt x="129" y="21"/>
                  </a:lnTo>
                  <a:lnTo>
                    <a:pt x="103" y="20"/>
                  </a:lnTo>
                  <a:lnTo>
                    <a:pt x="49" y="39"/>
                  </a:lnTo>
                  <a:lnTo>
                    <a:pt x="12" y="65"/>
                  </a:lnTo>
                  <a:lnTo>
                    <a:pt x="1" y="66"/>
                  </a:lnTo>
                  <a:lnTo>
                    <a:pt x="0" y="56"/>
                  </a:lnTo>
                  <a:lnTo>
                    <a:pt x="10" y="47"/>
                  </a:lnTo>
                  <a:lnTo>
                    <a:pt x="19" y="39"/>
                  </a:lnTo>
                  <a:lnTo>
                    <a:pt x="41" y="27"/>
                  </a:lnTo>
                  <a:lnTo>
                    <a:pt x="57" y="17"/>
                  </a:lnTo>
                  <a:lnTo>
                    <a:pt x="71" y="10"/>
                  </a:lnTo>
                  <a:lnTo>
                    <a:pt x="99" y="0"/>
                  </a:lnTo>
                  <a:lnTo>
                    <a:pt x="162" y="4"/>
                  </a:lnTo>
                  <a:lnTo>
                    <a:pt x="251" y="12"/>
                  </a:lnTo>
                  <a:lnTo>
                    <a:pt x="294" y="31"/>
                  </a:lnTo>
                  <a:lnTo>
                    <a:pt x="315" y="38"/>
                  </a:lnTo>
                  <a:lnTo>
                    <a:pt x="339" y="39"/>
                  </a:lnTo>
                  <a:lnTo>
                    <a:pt x="345" y="45"/>
                  </a:lnTo>
                  <a:lnTo>
                    <a:pt x="339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0" name="Freeform 74"/>
            <p:cNvSpPr>
              <a:spLocks/>
            </p:cNvSpPr>
            <p:nvPr/>
          </p:nvSpPr>
          <p:spPr bwMode="auto">
            <a:xfrm>
              <a:off x="3437" y="1399"/>
              <a:ext cx="13" cy="75"/>
            </a:xfrm>
            <a:custGeom>
              <a:avLst/>
              <a:gdLst>
                <a:gd name="T0" fmla="*/ 0 w 27"/>
                <a:gd name="T1" fmla="*/ 1 h 150"/>
                <a:gd name="T2" fmla="*/ 0 w 27"/>
                <a:gd name="T3" fmla="*/ 1 h 150"/>
                <a:gd name="T4" fmla="*/ 0 w 27"/>
                <a:gd name="T5" fmla="*/ 1 h 150"/>
                <a:gd name="T6" fmla="*/ 0 w 27"/>
                <a:gd name="T7" fmla="*/ 1 h 150"/>
                <a:gd name="T8" fmla="*/ 0 w 27"/>
                <a:gd name="T9" fmla="*/ 1 h 150"/>
                <a:gd name="T10" fmla="*/ 0 w 27"/>
                <a:gd name="T11" fmla="*/ 1 h 150"/>
                <a:gd name="T12" fmla="*/ 0 w 27"/>
                <a:gd name="T13" fmla="*/ 1 h 150"/>
                <a:gd name="T14" fmla="*/ 0 w 27"/>
                <a:gd name="T15" fmla="*/ 1 h 150"/>
                <a:gd name="T16" fmla="*/ 0 w 27"/>
                <a:gd name="T17" fmla="*/ 1 h 150"/>
                <a:gd name="T18" fmla="*/ 0 w 27"/>
                <a:gd name="T19" fmla="*/ 1 h 150"/>
                <a:gd name="T20" fmla="*/ 0 w 27"/>
                <a:gd name="T21" fmla="*/ 1 h 150"/>
                <a:gd name="T22" fmla="*/ 0 w 27"/>
                <a:gd name="T23" fmla="*/ 0 h 150"/>
                <a:gd name="T24" fmla="*/ 0 w 27"/>
                <a:gd name="T25" fmla="*/ 1 h 150"/>
                <a:gd name="T26" fmla="*/ 0 w 27"/>
                <a:gd name="T27" fmla="*/ 1 h 1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150"/>
                <a:gd name="T44" fmla="*/ 27 w 27"/>
                <a:gd name="T45" fmla="*/ 150 h 1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150">
                  <a:moveTo>
                    <a:pt x="18" y="8"/>
                  </a:moveTo>
                  <a:lnTo>
                    <a:pt x="11" y="30"/>
                  </a:lnTo>
                  <a:lnTo>
                    <a:pt x="16" y="72"/>
                  </a:lnTo>
                  <a:lnTo>
                    <a:pt x="22" y="114"/>
                  </a:lnTo>
                  <a:lnTo>
                    <a:pt x="27" y="138"/>
                  </a:lnTo>
                  <a:lnTo>
                    <a:pt x="26" y="147"/>
                  </a:lnTo>
                  <a:lnTo>
                    <a:pt x="20" y="150"/>
                  </a:lnTo>
                  <a:lnTo>
                    <a:pt x="9" y="144"/>
                  </a:lnTo>
                  <a:lnTo>
                    <a:pt x="0" y="118"/>
                  </a:lnTo>
                  <a:lnTo>
                    <a:pt x="1" y="30"/>
                  </a:lnTo>
                  <a:lnTo>
                    <a:pt x="4" y="6"/>
                  </a:lnTo>
                  <a:lnTo>
                    <a:pt x="12" y="0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1" name="Freeform 75"/>
            <p:cNvSpPr>
              <a:spLocks/>
            </p:cNvSpPr>
            <p:nvPr/>
          </p:nvSpPr>
          <p:spPr bwMode="auto">
            <a:xfrm>
              <a:off x="3449" y="1482"/>
              <a:ext cx="30" cy="64"/>
            </a:xfrm>
            <a:custGeom>
              <a:avLst/>
              <a:gdLst>
                <a:gd name="T0" fmla="*/ 0 w 62"/>
                <a:gd name="T1" fmla="*/ 1 h 127"/>
                <a:gd name="T2" fmla="*/ 0 w 62"/>
                <a:gd name="T3" fmla="*/ 1 h 127"/>
                <a:gd name="T4" fmla="*/ 0 w 62"/>
                <a:gd name="T5" fmla="*/ 1 h 127"/>
                <a:gd name="T6" fmla="*/ 0 w 62"/>
                <a:gd name="T7" fmla="*/ 1 h 127"/>
                <a:gd name="T8" fmla="*/ 0 w 62"/>
                <a:gd name="T9" fmla="*/ 1 h 127"/>
                <a:gd name="T10" fmla="*/ 0 w 62"/>
                <a:gd name="T11" fmla="*/ 1 h 127"/>
                <a:gd name="T12" fmla="*/ 0 w 62"/>
                <a:gd name="T13" fmla="*/ 1 h 127"/>
                <a:gd name="T14" fmla="*/ 0 w 62"/>
                <a:gd name="T15" fmla="*/ 1 h 127"/>
                <a:gd name="T16" fmla="*/ 0 w 62"/>
                <a:gd name="T17" fmla="*/ 1 h 127"/>
                <a:gd name="T18" fmla="*/ 0 w 62"/>
                <a:gd name="T19" fmla="*/ 1 h 127"/>
                <a:gd name="T20" fmla="*/ 0 w 62"/>
                <a:gd name="T21" fmla="*/ 1 h 127"/>
                <a:gd name="T22" fmla="*/ 0 w 62"/>
                <a:gd name="T23" fmla="*/ 1 h 127"/>
                <a:gd name="T24" fmla="*/ 0 w 62"/>
                <a:gd name="T25" fmla="*/ 1 h 127"/>
                <a:gd name="T26" fmla="*/ 0 w 62"/>
                <a:gd name="T27" fmla="*/ 1 h 127"/>
                <a:gd name="T28" fmla="*/ 0 w 62"/>
                <a:gd name="T29" fmla="*/ 1 h 127"/>
                <a:gd name="T30" fmla="*/ 0 w 62"/>
                <a:gd name="T31" fmla="*/ 1 h 127"/>
                <a:gd name="T32" fmla="*/ 0 w 62"/>
                <a:gd name="T33" fmla="*/ 0 h 127"/>
                <a:gd name="T34" fmla="*/ 0 w 62"/>
                <a:gd name="T35" fmla="*/ 1 h 127"/>
                <a:gd name="T36" fmla="*/ 0 w 62"/>
                <a:gd name="T37" fmla="*/ 1 h 127"/>
                <a:gd name="T38" fmla="*/ 0 w 62"/>
                <a:gd name="T39" fmla="*/ 1 h 1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2"/>
                <a:gd name="T61" fmla="*/ 0 h 127"/>
                <a:gd name="T62" fmla="*/ 62 w 62"/>
                <a:gd name="T63" fmla="*/ 127 h 12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2" h="127">
                  <a:moveTo>
                    <a:pt x="20" y="9"/>
                  </a:moveTo>
                  <a:lnTo>
                    <a:pt x="11" y="13"/>
                  </a:lnTo>
                  <a:lnTo>
                    <a:pt x="6" y="20"/>
                  </a:lnTo>
                  <a:lnTo>
                    <a:pt x="13" y="43"/>
                  </a:lnTo>
                  <a:lnTo>
                    <a:pt x="21" y="57"/>
                  </a:lnTo>
                  <a:lnTo>
                    <a:pt x="29" y="71"/>
                  </a:lnTo>
                  <a:lnTo>
                    <a:pt x="45" y="99"/>
                  </a:lnTo>
                  <a:lnTo>
                    <a:pt x="51" y="110"/>
                  </a:lnTo>
                  <a:lnTo>
                    <a:pt x="59" y="118"/>
                  </a:lnTo>
                  <a:lnTo>
                    <a:pt x="62" y="125"/>
                  </a:lnTo>
                  <a:lnTo>
                    <a:pt x="55" y="127"/>
                  </a:lnTo>
                  <a:lnTo>
                    <a:pt x="29" y="107"/>
                  </a:lnTo>
                  <a:lnTo>
                    <a:pt x="14" y="76"/>
                  </a:lnTo>
                  <a:lnTo>
                    <a:pt x="1" y="41"/>
                  </a:lnTo>
                  <a:lnTo>
                    <a:pt x="0" y="14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2" name="Freeform 76"/>
            <p:cNvSpPr>
              <a:spLocks/>
            </p:cNvSpPr>
            <p:nvPr/>
          </p:nvSpPr>
          <p:spPr bwMode="auto">
            <a:xfrm>
              <a:off x="3606" y="1414"/>
              <a:ext cx="38" cy="193"/>
            </a:xfrm>
            <a:custGeom>
              <a:avLst/>
              <a:gdLst>
                <a:gd name="T0" fmla="*/ 1 w 76"/>
                <a:gd name="T1" fmla="*/ 1 h 385"/>
                <a:gd name="T2" fmla="*/ 1 w 76"/>
                <a:gd name="T3" fmla="*/ 1 h 385"/>
                <a:gd name="T4" fmla="*/ 1 w 76"/>
                <a:gd name="T5" fmla="*/ 1 h 385"/>
                <a:gd name="T6" fmla="*/ 1 w 76"/>
                <a:gd name="T7" fmla="*/ 1 h 385"/>
                <a:gd name="T8" fmla="*/ 1 w 76"/>
                <a:gd name="T9" fmla="*/ 1 h 385"/>
                <a:gd name="T10" fmla="*/ 1 w 76"/>
                <a:gd name="T11" fmla="*/ 1 h 385"/>
                <a:gd name="T12" fmla="*/ 1 w 76"/>
                <a:gd name="T13" fmla="*/ 1 h 385"/>
                <a:gd name="T14" fmla="*/ 1 w 76"/>
                <a:gd name="T15" fmla="*/ 1 h 385"/>
                <a:gd name="T16" fmla="*/ 1 w 76"/>
                <a:gd name="T17" fmla="*/ 1 h 385"/>
                <a:gd name="T18" fmla="*/ 0 w 76"/>
                <a:gd name="T19" fmla="*/ 1 h 385"/>
                <a:gd name="T20" fmla="*/ 1 w 76"/>
                <a:gd name="T21" fmla="*/ 1 h 385"/>
                <a:gd name="T22" fmla="*/ 1 w 76"/>
                <a:gd name="T23" fmla="*/ 1 h 385"/>
                <a:gd name="T24" fmla="*/ 1 w 76"/>
                <a:gd name="T25" fmla="*/ 1 h 385"/>
                <a:gd name="T26" fmla="*/ 1 w 76"/>
                <a:gd name="T27" fmla="*/ 1 h 385"/>
                <a:gd name="T28" fmla="*/ 1 w 76"/>
                <a:gd name="T29" fmla="*/ 1 h 385"/>
                <a:gd name="T30" fmla="*/ 1 w 76"/>
                <a:gd name="T31" fmla="*/ 1 h 385"/>
                <a:gd name="T32" fmla="*/ 1 w 76"/>
                <a:gd name="T33" fmla="*/ 1 h 385"/>
                <a:gd name="T34" fmla="*/ 1 w 76"/>
                <a:gd name="T35" fmla="*/ 1 h 385"/>
                <a:gd name="T36" fmla="*/ 1 w 76"/>
                <a:gd name="T37" fmla="*/ 1 h 385"/>
                <a:gd name="T38" fmla="*/ 1 w 76"/>
                <a:gd name="T39" fmla="*/ 0 h 385"/>
                <a:gd name="T40" fmla="*/ 1 w 76"/>
                <a:gd name="T41" fmla="*/ 1 h 385"/>
                <a:gd name="T42" fmla="*/ 1 w 76"/>
                <a:gd name="T43" fmla="*/ 1 h 3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"/>
                <a:gd name="T67" fmla="*/ 0 h 385"/>
                <a:gd name="T68" fmla="*/ 76 w 76"/>
                <a:gd name="T69" fmla="*/ 385 h 3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" h="385">
                  <a:moveTo>
                    <a:pt x="47" y="3"/>
                  </a:moveTo>
                  <a:lnTo>
                    <a:pt x="62" y="109"/>
                  </a:lnTo>
                  <a:lnTo>
                    <a:pt x="76" y="154"/>
                  </a:lnTo>
                  <a:lnTo>
                    <a:pt x="72" y="198"/>
                  </a:lnTo>
                  <a:lnTo>
                    <a:pt x="59" y="291"/>
                  </a:lnTo>
                  <a:lnTo>
                    <a:pt x="51" y="323"/>
                  </a:lnTo>
                  <a:lnTo>
                    <a:pt x="39" y="353"/>
                  </a:lnTo>
                  <a:lnTo>
                    <a:pt x="16" y="382"/>
                  </a:lnTo>
                  <a:lnTo>
                    <a:pt x="3" y="385"/>
                  </a:lnTo>
                  <a:lnTo>
                    <a:pt x="0" y="372"/>
                  </a:lnTo>
                  <a:lnTo>
                    <a:pt x="11" y="357"/>
                  </a:lnTo>
                  <a:lnTo>
                    <a:pt x="23" y="342"/>
                  </a:lnTo>
                  <a:lnTo>
                    <a:pt x="40" y="289"/>
                  </a:lnTo>
                  <a:lnTo>
                    <a:pt x="44" y="241"/>
                  </a:lnTo>
                  <a:lnTo>
                    <a:pt x="54" y="193"/>
                  </a:lnTo>
                  <a:lnTo>
                    <a:pt x="62" y="152"/>
                  </a:lnTo>
                  <a:lnTo>
                    <a:pt x="51" y="111"/>
                  </a:lnTo>
                  <a:lnTo>
                    <a:pt x="52" y="57"/>
                  </a:lnTo>
                  <a:lnTo>
                    <a:pt x="38" y="6"/>
                  </a:lnTo>
                  <a:lnTo>
                    <a:pt x="41" y="0"/>
                  </a:lnTo>
                  <a:lnTo>
                    <a:pt x="4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3" name="Freeform 77"/>
            <p:cNvSpPr>
              <a:spLocks/>
            </p:cNvSpPr>
            <p:nvPr/>
          </p:nvSpPr>
          <p:spPr bwMode="auto">
            <a:xfrm>
              <a:off x="3502" y="1571"/>
              <a:ext cx="88" cy="43"/>
            </a:xfrm>
            <a:custGeom>
              <a:avLst/>
              <a:gdLst>
                <a:gd name="T0" fmla="*/ 1 w 175"/>
                <a:gd name="T1" fmla="*/ 0 h 85"/>
                <a:gd name="T2" fmla="*/ 1 w 175"/>
                <a:gd name="T3" fmla="*/ 1 h 85"/>
                <a:gd name="T4" fmla="*/ 1 w 175"/>
                <a:gd name="T5" fmla="*/ 1 h 85"/>
                <a:gd name="T6" fmla="*/ 1 w 175"/>
                <a:gd name="T7" fmla="*/ 1 h 85"/>
                <a:gd name="T8" fmla="*/ 1 w 175"/>
                <a:gd name="T9" fmla="*/ 1 h 85"/>
                <a:gd name="T10" fmla="*/ 1 w 175"/>
                <a:gd name="T11" fmla="*/ 1 h 85"/>
                <a:gd name="T12" fmla="*/ 1 w 175"/>
                <a:gd name="T13" fmla="*/ 1 h 85"/>
                <a:gd name="T14" fmla="*/ 1 w 175"/>
                <a:gd name="T15" fmla="*/ 1 h 85"/>
                <a:gd name="T16" fmla="*/ 1 w 175"/>
                <a:gd name="T17" fmla="*/ 1 h 85"/>
                <a:gd name="T18" fmla="*/ 1 w 175"/>
                <a:gd name="T19" fmla="*/ 1 h 85"/>
                <a:gd name="T20" fmla="*/ 1 w 175"/>
                <a:gd name="T21" fmla="*/ 1 h 85"/>
                <a:gd name="T22" fmla="*/ 1 w 175"/>
                <a:gd name="T23" fmla="*/ 1 h 85"/>
                <a:gd name="T24" fmla="*/ 1 w 175"/>
                <a:gd name="T25" fmla="*/ 1 h 85"/>
                <a:gd name="T26" fmla="*/ 1 w 175"/>
                <a:gd name="T27" fmla="*/ 1 h 85"/>
                <a:gd name="T28" fmla="*/ 1 w 175"/>
                <a:gd name="T29" fmla="*/ 1 h 85"/>
                <a:gd name="T30" fmla="*/ 0 w 175"/>
                <a:gd name="T31" fmla="*/ 1 h 85"/>
                <a:gd name="T32" fmla="*/ 1 w 175"/>
                <a:gd name="T33" fmla="*/ 0 h 85"/>
                <a:gd name="T34" fmla="*/ 1 w 175"/>
                <a:gd name="T35" fmla="*/ 0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5"/>
                <a:gd name="T55" fmla="*/ 0 h 85"/>
                <a:gd name="T56" fmla="*/ 175 w 175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5" h="85">
                  <a:moveTo>
                    <a:pt x="6" y="0"/>
                  </a:moveTo>
                  <a:lnTo>
                    <a:pt x="36" y="15"/>
                  </a:lnTo>
                  <a:lnTo>
                    <a:pt x="61" y="30"/>
                  </a:lnTo>
                  <a:lnTo>
                    <a:pt x="87" y="44"/>
                  </a:lnTo>
                  <a:lnTo>
                    <a:pt x="119" y="56"/>
                  </a:lnTo>
                  <a:lnTo>
                    <a:pt x="168" y="67"/>
                  </a:lnTo>
                  <a:lnTo>
                    <a:pt x="175" y="77"/>
                  </a:lnTo>
                  <a:lnTo>
                    <a:pt x="172" y="83"/>
                  </a:lnTo>
                  <a:lnTo>
                    <a:pt x="166" y="85"/>
                  </a:lnTo>
                  <a:lnTo>
                    <a:pt x="114" y="77"/>
                  </a:lnTo>
                  <a:lnTo>
                    <a:pt x="57" y="46"/>
                  </a:lnTo>
                  <a:lnTo>
                    <a:pt x="46" y="35"/>
                  </a:lnTo>
                  <a:lnTo>
                    <a:pt x="32" y="26"/>
                  </a:lnTo>
                  <a:lnTo>
                    <a:pt x="18" y="17"/>
                  </a:lnTo>
                  <a:lnTo>
                    <a:pt x="3" y="8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4" name="Freeform 78"/>
            <p:cNvSpPr>
              <a:spLocks/>
            </p:cNvSpPr>
            <p:nvPr/>
          </p:nvSpPr>
          <p:spPr bwMode="auto">
            <a:xfrm>
              <a:off x="3511" y="1589"/>
              <a:ext cx="62" cy="61"/>
            </a:xfrm>
            <a:custGeom>
              <a:avLst/>
              <a:gdLst>
                <a:gd name="T0" fmla="*/ 1 w 123"/>
                <a:gd name="T1" fmla="*/ 0 h 123"/>
                <a:gd name="T2" fmla="*/ 1 w 123"/>
                <a:gd name="T3" fmla="*/ 0 h 123"/>
                <a:gd name="T4" fmla="*/ 1 w 123"/>
                <a:gd name="T5" fmla="*/ 0 h 123"/>
                <a:gd name="T6" fmla="*/ 1 w 123"/>
                <a:gd name="T7" fmla="*/ 0 h 123"/>
                <a:gd name="T8" fmla="*/ 1 w 123"/>
                <a:gd name="T9" fmla="*/ 0 h 123"/>
                <a:gd name="T10" fmla="*/ 1 w 123"/>
                <a:gd name="T11" fmla="*/ 0 h 123"/>
                <a:gd name="T12" fmla="*/ 1 w 123"/>
                <a:gd name="T13" fmla="*/ 0 h 123"/>
                <a:gd name="T14" fmla="*/ 1 w 123"/>
                <a:gd name="T15" fmla="*/ 0 h 123"/>
                <a:gd name="T16" fmla="*/ 1 w 123"/>
                <a:gd name="T17" fmla="*/ 0 h 123"/>
                <a:gd name="T18" fmla="*/ 1 w 123"/>
                <a:gd name="T19" fmla="*/ 0 h 123"/>
                <a:gd name="T20" fmla="*/ 1 w 123"/>
                <a:gd name="T21" fmla="*/ 0 h 123"/>
                <a:gd name="T22" fmla="*/ 1 w 123"/>
                <a:gd name="T23" fmla="*/ 0 h 123"/>
                <a:gd name="T24" fmla="*/ 1 w 123"/>
                <a:gd name="T25" fmla="*/ 0 h 123"/>
                <a:gd name="T26" fmla="*/ 1 w 123"/>
                <a:gd name="T27" fmla="*/ 0 h 123"/>
                <a:gd name="T28" fmla="*/ 1 w 123"/>
                <a:gd name="T29" fmla="*/ 0 h 123"/>
                <a:gd name="T30" fmla="*/ 0 w 123"/>
                <a:gd name="T31" fmla="*/ 0 h 123"/>
                <a:gd name="T32" fmla="*/ 0 w 123"/>
                <a:gd name="T33" fmla="*/ 0 h 123"/>
                <a:gd name="T34" fmla="*/ 1 w 123"/>
                <a:gd name="T35" fmla="*/ 0 h 123"/>
                <a:gd name="T36" fmla="*/ 1 w 123"/>
                <a:gd name="T37" fmla="*/ 0 h 1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3"/>
                <a:gd name="T58" fmla="*/ 0 h 123"/>
                <a:gd name="T59" fmla="*/ 123 w 123"/>
                <a:gd name="T60" fmla="*/ 123 h 1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3" h="123">
                  <a:moveTo>
                    <a:pt x="7" y="0"/>
                  </a:moveTo>
                  <a:lnTo>
                    <a:pt x="31" y="27"/>
                  </a:lnTo>
                  <a:lnTo>
                    <a:pt x="48" y="54"/>
                  </a:lnTo>
                  <a:lnTo>
                    <a:pt x="68" y="78"/>
                  </a:lnTo>
                  <a:lnTo>
                    <a:pt x="81" y="90"/>
                  </a:lnTo>
                  <a:lnTo>
                    <a:pt x="95" y="99"/>
                  </a:lnTo>
                  <a:lnTo>
                    <a:pt x="118" y="109"/>
                  </a:lnTo>
                  <a:lnTo>
                    <a:pt x="123" y="118"/>
                  </a:lnTo>
                  <a:lnTo>
                    <a:pt x="114" y="123"/>
                  </a:lnTo>
                  <a:lnTo>
                    <a:pt x="90" y="118"/>
                  </a:lnTo>
                  <a:lnTo>
                    <a:pt x="62" y="95"/>
                  </a:lnTo>
                  <a:lnTo>
                    <a:pt x="42" y="67"/>
                  </a:lnTo>
                  <a:lnTo>
                    <a:pt x="34" y="52"/>
                  </a:lnTo>
                  <a:lnTo>
                    <a:pt x="24" y="37"/>
                  </a:lnTo>
                  <a:lnTo>
                    <a:pt x="14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5" name="Freeform 79"/>
            <p:cNvSpPr>
              <a:spLocks/>
            </p:cNvSpPr>
            <p:nvPr/>
          </p:nvSpPr>
          <p:spPr bwMode="auto">
            <a:xfrm>
              <a:off x="3476" y="1580"/>
              <a:ext cx="53" cy="100"/>
            </a:xfrm>
            <a:custGeom>
              <a:avLst/>
              <a:gdLst>
                <a:gd name="T0" fmla="*/ 0 w 107"/>
                <a:gd name="T1" fmla="*/ 1 h 200"/>
                <a:gd name="T2" fmla="*/ 0 w 107"/>
                <a:gd name="T3" fmla="*/ 1 h 200"/>
                <a:gd name="T4" fmla="*/ 0 w 107"/>
                <a:gd name="T5" fmla="*/ 1 h 200"/>
                <a:gd name="T6" fmla="*/ 0 w 107"/>
                <a:gd name="T7" fmla="*/ 1 h 200"/>
                <a:gd name="T8" fmla="*/ 0 w 107"/>
                <a:gd name="T9" fmla="*/ 1 h 200"/>
                <a:gd name="T10" fmla="*/ 0 w 107"/>
                <a:gd name="T11" fmla="*/ 1 h 200"/>
                <a:gd name="T12" fmla="*/ 0 w 107"/>
                <a:gd name="T13" fmla="*/ 1 h 200"/>
                <a:gd name="T14" fmla="*/ 0 w 107"/>
                <a:gd name="T15" fmla="*/ 1 h 200"/>
                <a:gd name="T16" fmla="*/ 0 w 107"/>
                <a:gd name="T17" fmla="*/ 1 h 200"/>
                <a:gd name="T18" fmla="*/ 0 w 107"/>
                <a:gd name="T19" fmla="*/ 1 h 200"/>
                <a:gd name="T20" fmla="*/ 0 w 107"/>
                <a:gd name="T21" fmla="*/ 1 h 200"/>
                <a:gd name="T22" fmla="*/ 0 w 107"/>
                <a:gd name="T23" fmla="*/ 1 h 200"/>
                <a:gd name="T24" fmla="*/ 0 w 107"/>
                <a:gd name="T25" fmla="*/ 1 h 200"/>
                <a:gd name="T26" fmla="*/ 0 w 107"/>
                <a:gd name="T27" fmla="*/ 1 h 200"/>
                <a:gd name="T28" fmla="*/ 0 w 107"/>
                <a:gd name="T29" fmla="*/ 1 h 200"/>
                <a:gd name="T30" fmla="*/ 0 w 107"/>
                <a:gd name="T31" fmla="*/ 1 h 200"/>
                <a:gd name="T32" fmla="*/ 0 w 107"/>
                <a:gd name="T33" fmla="*/ 0 h 200"/>
                <a:gd name="T34" fmla="*/ 0 w 107"/>
                <a:gd name="T35" fmla="*/ 1 h 200"/>
                <a:gd name="T36" fmla="*/ 0 w 107"/>
                <a:gd name="T37" fmla="*/ 1 h 2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"/>
                <a:gd name="T58" fmla="*/ 0 h 200"/>
                <a:gd name="T59" fmla="*/ 107 w 107"/>
                <a:gd name="T60" fmla="*/ 200 h 20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" h="200">
                  <a:moveTo>
                    <a:pt x="10" y="3"/>
                  </a:moveTo>
                  <a:lnTo>
                    <a:pt x="18" y="21"/>
                  </a:lnTo>
                  <a:lnTo>
                    <a:pt x="29" y="37"/>
                  </a:lnTo>
                  <a:lnTo>
                    <a:pt x="49" y="70"/>
                  </a:lnTo>
                  <a:lnTo>
                    <a:pt x="68" y="117"/>
                  </a:lnTo>
                  <a:lnTo>
                    <a:pt x="78" y="139"/>
                  </a:lnTo>
                  <a:lnTo>
                    <a:pt x="91" y="162"/>
                  </a:lnTo>
                  <a:lnTo>
                    <a:pt x="107" y="187"/>
                  </a:lnTo>
                  <a:lnTo>
                    <a:pt x="103" y="200"/>
                  </a:lnTo>
                  <a:lnTo>
                    <a:pt x="89" y="197"/>
                  </a:lnTo>
                  <a:lnTo>
                    <a:pt x="72" y="174"/>
                  </a:lnTo>
                  <a:lnTo>
                    <a:pt x="52" y="127"/>
                  </a:lnTo>
                  <a:lnTo>
                    <a:pt x="36" y="76"/>
                  </a:lnTo>
                  <a:lnTo>
                    <a:pt x="27" y="57"/>
                  </a:lnTo>
                  <a:lnTo>
                    <a:pt x="17" y="41"/>
                  </a:lnTo>
                  <a:lnTo>
                    <a:pt x="0" y="5"/>
                  </a:lnTo>
                  <a:lnTo>
                    <a:pt x="5" y="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6" name="Freeform 80"/>
            <p:cNvSpPr>
              <a:spLocks/>
            </p:cNvSpPr>
            <p:nvPr/>
          </p:nvSpPr>
          <p:spPr bwMode="auto">
            <a:xfrm>
              <a:off x="3533" y="1652"/>
              <a:ext cx="46" cy="52"/>
            </a:xfrm>
            <a:custGeom>
              <a:avLst/>
              <a:gdLst>
                <a:gd name="T0" fmla="*/ 1 w 92"/>
                <a:gd name="T1" fmla="*/ 1 h 104"/>
                <a:gd name="T2" fmla="*/ 1 w 92"/>
                <a:gd name="T3" fmla="*/ 1 h 104"/>
                <a:gd name="T4" fmla="*/ 1 w 92"/>
                <a:gd name="T5" fmla="*/ 1 h 104"/>
                <a:gd name="T6" fmla="*/ 1 w 92"/>
                <a:gd name="T7" fmla="*/ 1 h 104"/>
                <a:gd name="T8" fmla="*/ 1 w 92"/>
                <a:gd name="T9" fmla="*/ 1 h 104"/>
                <a:gd name="T10" fmla="*/ 1 w 92"/>
                <a:gd name="T11" fmla="*/ 1 h 104"/>
                <a:gd name="T12" fmla="*/ 0 w 92"/>
                <a:gd name="T13" fmla="*/ 1 h 104"/>
                <a:gd name="T14" fmla="*/ 1 w 92"/>
                <a:gd name="T15" fmla="*/ 1 h 104"/>
                <a:gd name="T16" fmla="*/ 1 w 92"/>
                <a:gd name="T17" fmla="*/ 1 h 104"/>
                <a:gd name="T18" fmla="*/ 1 w 92"/>
                <a:gd name="T19" fmla="*/ 1 h 104"/>
                <a:gd name="T20" fmla="*/ 1 w 92"/>
                <a:gd name="T21" fmla="*/ 1 h 104"/>
                <a:gd name="T22" fmla="*/ 1 w 92"/>
                <a:gd name="T23" fmla="*/ 0 h 104"/>
                <a:gd name="T24" fmla="*/ 1 w 92"/>
                <a:gd name="T25" fmla="*/ 1 h 104"/>
                <a:gd name="T26" fmla="*/ 1 w 92"/>
                <a:gd name="T27" fmla="*/ 1 h 104"/>
                <a:gd name="T28" fmla="*/ 1 w 92"/>
                <a:gd name="T29" fmla="*/ 1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2"/>
                <a:gd name="T46" fmla="*/ 0 h 104"/>
                <a:gd name="T47" fmla="*/ 92 w 92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2" h="104">
                  <a:moveTo>
                    <a:pt x="90" y="9"/>
                  </a:moveTo>
                  <a:lnTo>
                    <a:pt x="68" y="32"/>
                  </a:lnTo>
                  <a:lnTo>
                    <a:pt x="48" y="57"/>
                  </a:lnTo>
                  <a:lnTo>
                    <a:pt x="29" y="81"/>
                  </a:lnTo>
                  <a:lnTo>
                    <a:pt x="9" y="102"/>
                  </a:lnTo>
                  <a:lnTo>
                    <a:pt x="2" y="104"/>
                  </a:lnTo>
                  <a:lnTo>
                    <a:pt x="0" y="97"/>
                  </a:lnTo>
                  <a:lnTo>
                    <a:pt x="12" y="67"/>
                  </a:lnTo>
                  <a:lnTo>
                    <a:pt x="31" y="42"/>
                  </a:lnTo>
                  <a:lnTo>
                    <a:pt x="52" y="16"/>
                  </a:lnTo>
                  <a:lnTo>
                    <a:pt x="68" y="8"/>
                  </a:lnTo>
                  <a:lnTo>
                    <a:pt x="87" y="0"/>
                  </a:lnTo>
                  <a:lnTo>
                    <a:pt x="92" y="3"/>
                  </a:lnTo>
                  <a:lnTo>
                    <a:pt x="9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7" name="Freeform 81"/>
            <p:cNvSpPr>
              <a:spLocks/>
            </p:cNvSpPr>
            <p:nvPr/>
          </p:nvSpPr>
          <p:spPr bwMode="auto">
            <a:xfrm>
              <a:off x="3576" y="1610"/>
              <a:ext cx="17" cy="42"/>
            </a:xfrm>
            <a:custGeom>
              <a:avLst/>
              <a:gdLst>
                <a:gd name="T0" fmla="*/ 0 w 33"/>
                <a:gd name="T1" fmla="*/ 1 h 84"/>
                <a:gd name="T2" fmla="*/ 1 w 33"/>
                <a:gd name="T3" fmla="*/ 1 h 84"/>
                <a:gd name="T4" fmla="*/ 1 w 33"/>
                <a:gd name="T5" fmla="*/ 1 h 84"/>
                <a:gd name="T6" fmla="*/ 1 w 33"/>
                <a:gd name="T7" fmla="*/ 0 h 84"/>
                <a:gd name="T8" fmla="*/ 1 w 33"/>
                <a:gd name="T9" fmla="*/ 1 h 84"/>
                <a:gd name="T10" fmla="*/ 1 w 33"/>
                <a:gd name="T11" fmla="*/ 1 h 84"/>
                <a:gd name="T12" fmla="*/ 1 w 33"/>
                <a:gd name="T13" fmla="*/ 1 h 84"/>
                <a:gd name="T14" fmla="*/ 1 w 33"/>
                <a:gd name="T15" fmla="*/ 1 h 84"/>
                <a:gd name="T16" fmla="*/ 0 w 33"/>
                <a:gd name="T17" fmla="*/ 1 h 84"/>
                <a:gd name="T18" fmla="*/ 0 w 33"/>
                <a:gd name="T19" fmla="*/ 1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84"/>
                <a:gd name="T32" fmla="*/ 33 w 33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84">
                  <a:moveTo>
                    <a:pt x="0" y="78"/>
                  </a:moveTo>
                  <a:lnTo>
                    <a:pt x="4" y="43"/>
                  </a:lnTo>
                  <a:lnTo>
                    <a:pt x="24" y="3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21" y="50"/>
                  </a:lnTo>
                  <a:lnTo>
                    <a:pt x="10" y="79"/>
                  </a:lnTo>
                  <a:lnTo>
                    <a:pt x="5" y="8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8" name="Freeform 82"/>
            <p:cNvSpPr>
              <a:spLocks/>
            </p:cNvSpPr>
            <p:nvPr/>
          </p:nvSpPr>
          <p:spPr bwMode="auto">
            <a:xfrm>
              <a:off x="3435" y="1548"/>
              <a:ext cx="36" cy="37"/>
            </a:xfrm>
            <a:custGeom>
              <a:avLst/>
              <a:gdLst>
                <a:gd name="T0" fmla="*/ 1 w 72"/>
                <a:gd name="T1" fmla="*/ 1 h 74"/>
                <a:gd name="T2" fmla="*/ 1 w 72"/>
                <a:gd name="T3" fmla="*/ 1 h 74"/>
                <a:gd name="T4" fmla="*/ 1 w 72"/>
                <a:gd name="T5" fmla="*/ 1 h 74"/>
                <a:gd name="T6" fmla="*/ 1 w 72"/>
                <a:gd name="T7" fmla="*/ 1 h 74"/>
                <a:gd name="T8" fmla="*/ 0 w 72"/>
                <a:gd name="T9" fmla="*/ 1 h 74"/>
                <a:gd name="T10" fmla="*/ 1 w 72"/>
                <a:gd name="T11" fmla="*/ 1 h 74"/>
                <a:gd name="T12" fmla="*/ 1 w 72"/>
                <a:gd name="T13" fmla="*/ 1 h 74"/>
                <a:gd name="T14" fmla="*/ 1 w 72"/>
                <a:gd name="T15" fmla="*/ 1 h 74"/>
                <a:gd name="T16" fmla="*/ 1 w 72"/>
                <a:gd name="T17" fmla="*/ 0 h 74"/>
                <a:gd name="T18" fmla="*/ 1 w 72"/>
                <a:gd name="T19" fmla="*/ 1 h 74"/>
                <a:gd name="T20" fmla="*/ 1 w 72"/>
                <a:gd name="T21" fmla="*/ 1 h 74"/>
                <a:gd name="T22" fmla="*/ 1 w 72"/>
                <a:gd name="T23" fmla="*/ 1 h 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2"/>
                <a:gd name="T37" fmla="*/ 0 h 74"/>
                <a:gd name="T38" fmla="*/ 72 w 72"/>
                <a:gd name="T39" fmla="*/ 74 h 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2" h="74">
                  <a:moveTo>
                    <a:pt x="70" y="8"/>
                  </a:moveTo>
                  <a:lnTo>
                    <a:pt x="29" y="42"/>
                  </a:lnTo>
                  <a:lnTo>
                    <a:pt x="8" y="72"/>
                  </a:lnTo>
                  <a:lnTo>
                    <a:pt x="2" y="74"/>
                  </a:lnTo>
                  <a:lnTo>
                    <a:pt x="0" y="69"/>
                  </a:lnTo>
                  <a:lnTo>
                    <a:pt x="18" y="32"/>
                  </a:lnTo>
                  <a:lnTo>
                    <a:pt x="28" y="22"/>
                  </a:lnTo>
                  <a:lnTo>
                    <a:pt x="40" y="15"/>
                  </a:lnTo>
                  <a:lnTo>
                    <a:pt x="65" y="0"/>
                  </a:lnTo>
                  <a:lnTo>
                    <a:pt x="72" y="2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39" name="Freeform 83"/>
            <p:cNvSpPr>
              <a:spLocks/>
            </p:cNvSpPr>
            <p:nvPr/>
          </p:nvSpPr>
          <p:spPr bwMode="auto">
            <a:xfrm>
              <a:off x="3203" y="1562"/>
              <a:ext cx="230" cy="288"/>
            </a:xfrm>
            <a:custGeom>
              <a:avLst/>
              <a:gdLst>
                <a:gd name="T0" fmla="*/ 1 w 460"/>
                <a:gd name="T1" fmla="*/ 0 h 578"/>
                <a:gd name="T2" fmla="*/ 1 w 460"/>
                <a:gd name="T3" fmla="*/ 0 h 578"/>
                <a:gd name="T4" fmla="*/ 1 w 460"/>
                <a:gd name="T5" fmla="*/ 0 h 578"/>
                <a:gd name="T6" fmla="*/ 1 w 460"/>
                <a:gd name="T7" fmla="*/ 0 h 578"/>
                <a:gd name="T8" fmla="*/ 1 w 460"/>
                <a:gd name="T9" fmla="*/ 0 h 578"/>
                <a:gd name="T10" fmla="*/ 1 w 460"/>
                <a:gd name="T11" fmla="*/ 0 h 578"/>
                <a:gd name="T12" fmla="*/ 1 w 460"/>
                <a:gd name="T13" fmla="*/ 0 h 578"/>
                <a:gd name="T14" fmla="*/ 1 w 460"/>
                <a:gd name="T15" fmla="*/ 0 h 578"/>
                <a:gd name="T16" fmla="*/ 1 w 460"/>
                <a:gd name="T17" fmla="*/ 0 h 578"/>
                <a:gd name="T18" fmla="*/ 1 w 460"/>
                <a:gd name="T19" fmla="*/ 0 h 578"/>
                <a:gd name="T20" fmla="*/ 1 w 460"/>
                <a:gd name="T21" fmla="*/ 0 h 578"/>
                <a:gd name="T22" fmla="*/ 1 w 460"/>
                <a:gd name="T23" fmla="*/ 0 h 578"/>
                <a:gd name="T24" fmla="*/ 1 w 460"/>
                <a:gd name="T25" fmla="*/ 0 h 578"/>
                <a:gd name="T26" fmla="*/ 1 w 460"/>
                <a:gd name="T27" fmla="*/ 0 h 578"/>
                <a:gd name="T28" fmla="*/ 1 w 460"/>
                <a:gd name="T29" fmla="*/ 0 h 578"/>
                <a:gd name="T30" fmla="*/ 1 w 460"/>
                <a:gd name="T31" fmla="*/ 0 h 578"/>
                <a:gd name="T32" fmla="*/ 1 w 460"/>
                <a:gd name="T33" fmla="*/ 0 h 578"/>
                <a:gd name="T34" fmla="*/ 1 w 460"/>
                <a:gd name="T35" fmla="*/ 0 h 578"/>
                <a:gd name="T36" fmla="*/ 1 w 460"/>
                <a:gd name="T37" fmla="*/ 0 h 578"/>
                <a:gd name="T38" fmla="*/ 1 w 460"/>
                <a:gd name="T39" fmla="*/ 0 h 578"/>
                <a:gd name="T40" fmla="*/ 1 w 460"/>
                <a:gd name="T41" fmla="*/ 0 h 578"/>
                <a:gd name="T42" fmla="*/ 1 w 460"/>
                <a:gd name="T43" fmla="*/ 0 h 578"/>
                <a:gd name="T44" fmla="*/ 1 w 460"/>
                <a:gd name="T45" fmla="*/ 0 h 578"/>
                <a:gd name="T46" fmla="*/ 1 w 460"/>
                <a:gd name="T47" fmla="*/ 0 h 578"/>
                <a:gd name="T48" fmla="*/ 1 w 460"/>
                <a:gd name="T49" fmla="*/ 0 h 578"/>
                <a:gd name="T50" fmla="*/ 1 w 460"/>
                <a:gd name="T51" fmla="*/ 0 h 578"/>
                <a:gd name="T52" fmla="*/ 1 w 460"/>
                <a:gd name="T53" fmla="*/ 0 h 578"/>
                <a:gd name="T54" fmla="*/ 1 w 460"/>
                <a:gd name="T55" fmla="*/ 0 h 578"/>
                <a:gd name="T56" fmla="*/ 1 w 460"/>
                <a:gd name="T57" fmla="*/ 0 h 578"/>
                <a:gd name="T58" fmla="*/ 0 w 460"/>
                <a:gd name="T59" fmla="*/ 0 h 578"/>
                <a:gd name="T60" fmla="*/ 1 w 460"/>
                <a:gd name="T61" fmla="*/ 0 h 578"/>
                <a:gd name="T62" fmla="*/ 1 w 460"/>
                <a:gd name="T63" fmla="*/ 0 h 578"/>
                <a:gd name="T64" fmla="*/ 1 w 460"/>
                <a:gd name="T65" fmla="*/ 0 h 578"/>
                <a:gd name="T66" fmla="*/ 1 w 460"/>
                <a:gd name="T67" fmla="*/ 0 h 578"/>
                <a:gd name="T68" fmla="*/ 1 w 460"/>
                <a:gd name="T69" fmla="*/ 0 h 578"/>
                <a:gd name="T70" fmla="*/ 1 w 460"/>
                <a:gd name="T71" fmla="*/ 0 h 578"/>
                <a:gd name="T72" fmla="*/ 1 w 460"/>
                <a:gd name="T73" fmla="*/ 0 h 578"/>
                <a:gd name="T74" fmla="*/ 1 w 460"/>
                <a:gd name="T75" fmla="*/ 0 h 578"/>
                <a:gd name="T76" fmla="*/ 1 w 460"/>
                <a:gd name="T77" fmla="*/ 0 h 578"/>
                <a:gd name="T78" fmla="*/ 1 w 460"/>
                <a:gd name="T79" fmla="*/ 0 h 578"/>
                <a:gd name="T80" fmla="*/ 1 w 460"/>
                <a:gd name="T81" fmla="*/ 0 h 578"/>
                <a:gd name="T82" fmla="*/ 1 w 460"/>
                <a:gd name="T83" fmla="*/ 0 h 578"/>
                <a:gd name="T84" fmla="*/ 1 w 460"/>
                <a:gd name="T85" fmla="*/ 0 h 578"/>
                <a:gd name="T86" fmla="*/ 1 w 460"/>
                <a:gd name="T87" fmla="*/ 0 h 578"/>
                <a:gd name="T88" fmla="*/ 1 w 460"/>
                <a:gd name="T89" fmla="*/ 0 h 578"/>
                <a:gd name="T90" fmla="*/ 1 w 460"/>
                <a:gd name="T91" fmla="*/ 0 h 578"/>
                <a:gd name="T92" fmla="*/ 1 w 460"/>
                <a:gd name="T93" fmla="*/ 0 h 578"/>
                <a:gd name="T94" fmla="*/ 1 w 460"/>
                <a:gd name="T95" fmla="*/ 0 h 578"/>
                <a:gd name="T96" fmla="*/ 1 w 460"/>
                <a:gd name="T97" fmla="*/ 0 h 578"/>
                <a:gd name="T98" fmla="*/ 1 w 460"/>
                <a:gd name="T99" fmla="*/ 0 h 578"/>
                <a:gd name="T100" fmla="*/ 1 w 460"/>
                <a:gd name="T101" fmla="*/ 0 h 578"/>
                <a:gd name="T102" fmla="*/ 1 w 460"/>
                <a:gd name="T103" fmla="*/ 0 h 578"/>
                <a:gd name="T104" fmla="*/ 1 w 460"/>
                <a:gd name="T105" fmla="*/ 0 h 578"/>
                <a:gd name="T106" fmla="*/ 1 w 460"/>
                <a:gd name="T107" fmla="*/ 0 h 578"/>
                <a:gd name="T108" fmla="*/ 1 w 460"/>
                <a:gd name="T109" fmla="*/ 0 h 578"/>
                <a:gd name="T110" fmla="*/ 1 w 460"/>
                <a:gd name="T111" fmla="*/ 0 h 578"/>
                <a:gd name="T112" fmla="*/ 1 w 460"/>
                <a:gd name="T113" fmla="*/ 0 h 578"/>
                <a:gd name="T114" fmla="*/ 1 w 460"/>
                <a:gd name="T115" fmla="*/ 0 h 578"/>
                <a:gd name="T116" fmla="*/ 1 w 460"/>
                <a:gd name="T117" fmla="*/ 0 h 57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0"/>
                <a:gd name="T178" fmla="*/ 0 h 578"/>
                <a:gd name="T179" fmla="*/ 460 w 460"/>
                <a:gd name="T180" fmla="*/ 578 h 57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0" h="578">
                  <a:moveTo>
                    <a:pt x="460" y="8"/>
                  </a:moveTo>
                  <a:lnTo>
                    <a:pt x="423" y="27"/>
                  </a:lnTo>
                  <a:lnTo>
                    <a:pt x="385" y="44"/>
                  </a:lnTo>
                  <a:lnTo>
                    <a:pt x="354" y="58"/>
                  </a:lnTo>
                  <a:lnTo>
                    <a:pt x="339" y="68"/>
                  </a:lnTo>
                  <a:lnTo>
                    <a:pt x="322" y="76"/>
                  </a:lnTo>
                  <a:lnTo>
                    <a:pt x="285" y="83"/>
                  </a:lnTo>
                  <a:lnTo>
                    <a:pt x="271" y="97"/>
                  </a:lnTo>
                  <a:lnTo>
                    <a:pt x="259" y="110"/>
                  </a:lnTo>
                  <a:lnTo>
                    <a:pt x="246" y="121"/>
                  </a:lnTo>
                  <a:lnTo>
                    <a:pt x="234" y="132"/>
                  </a:lnTo>
                  <a:lnTo>
                    <a:pt x="221" y="143"/>
                  </a:lnTo>
                  <a:lnTo>
                    <a:pt x="207" y="153"/>
                  </a:lnTo>
                  <a:lnTo>
                    <a:pt x="193" y="165"/>
                  </a:lnTo>
                  <a:lnTo>
                    <a:pt x="176" y="176"/>
                  </a:lnTo>
                  <a:lnTo>
                    <a:pt x="156" y="199"/>
                  </a:lnTo>
                  <a:lnTo>
                    <a:pt x="145" y="224"/>
                  </a:lnTo>
                  <a:lnTo>
                    <a:pt x="137" y="284"/>
                  </a:lnTo>
                  <a:lnTo>
                    <a:pt x="129" y="314"/>
                  </a:lnTo>
                  <a:lnTo>
                    <a:pt x="115" y="380"/>
                  </a:lnTo>
                  <a:lnTo>
                    <a:pt x="106" y="407"/>
                  </a:lnTo>
                  <a:lnTo>
                    <a:pt x="96" y="432"/>
                  </a:lnTo>
                  <a:lnTo>
                    <a:pt x="85" y="454"/>
                  </a:lnTo>
                  <a:lnTo>
                    <a:pt x="74" y="475"/>
                  </a:lnTo>
                  <a:lnTo>
                    <a:pt x="61" y="496"/>
                  </a:lnTo>
                  <a:lnTo>
                    <a:pt x="50" y="519"/>
                  </a:lnTo>
                  <a:lnTo>
                    <a:pt x="25" y="569"/>
                  </a:lnTo>
                  <a:lnTo>
                    <a:pt x="18" y="578"/>
                  </a:lnTo>
                  <a:lnTo>
                    <a:pt x="7" y="577"/>
                  </a:lnTo>
                  <a:lnTo>
                    <a:pt x="0" y="559"/>
                  </a:lnTo>
                  <a:lnTo>
                    <a:pt x="11" y="533"/>
                  </a:lnTo>
                  <a:lnTo>
                    <a:pt x="24" y="509"/>
                  </a:lnTo>
                  <a:lnTo>
                    <a:pt x="36" y="488"/>
                  </a:lnTo>
                  <a:lnTo>
                    <a:pt x="48" y="467"/>
                  </a:lnTo>
                  <a:lnTo>
                    <a:pt x="71" y="424"/>
                  </a:lnTo>
                  <a:lnTo>
                    <a:pt x="89" y="373"/>
                  </a:lnTo>
                  <a:lnTo>
                    <a:pt x="100" y="308"/>
                  </a:lnTo>
                  <a:lnTo>
                    <a:pt x="106" y="278"/>
                  </a:lnTo>
                  <a:lnTo>
                    <a:pt x="114" y="245"/>
                  </a:lnTo>
                  <a:lnTo>
                    <a:pt x="126" y="217"/>
                  </a:lnTo>
                  <a:lnTo>
                    <a:pt x="145" y="192"/>
                  </a:lnTo>
                  <a:lnTo>
                    <a:pt x="157" y="180"/>
                  </a:lnTo>
                  <a:lnTo>
                    <a:pt x="171" y="169"/>
                  </a:lnTo>
                  <a:lnTo>
                    <a:pt x="187" y="157"/>
                  </a:lnTo>
                  <a:lnTo>
                    <a:pt x="201" y="146"/>
                  </a:lnTo>
                  <a:lnTo>
                    <a:pt x="215" y="136"/>
                  </a:lnTo>
                  <a:lnTo>
                    <a:pt x="228" y="125"/>
                  </a:lnTo>
                  <a:lnTo>
                    <a:pt x="241" y="114"/>
                  </a:lnTo>
                  <a:lnTo>
                    <a:pt x="253" y="102"/>
                  </a:lnTo>
                  <a:lnTo>
                    <a:pt x="266" y="90"/>
                  </a:lnTo>
                  <a:lnTo>
                    <a:pt x="279" y="76"/>
                  </a:lnTo>
                  <a:lnTo>
                    <a:pt x="296" y="63"/>
                  </a:lnTo>
                  <a:lnTo>
                    <a:pt x="314" y="51"/>
                  </a:lnTo>
                  <a:lnTo>
                    <a:pt x="344" y="33"/>
                  </a:lnTo>
                  <a:lnTo>
                    <a:pt x="359" y="26"/>
                  </a:lnTo>
                  <a:lnTo>
                    <a:pt x="375" y="19"/>
                  </a:lnTo>
                  <a:lnTo>
                    <a:pt x="456" y="0"/>
                  </a:lnTo>
                  <a:lnTo>
                    <a:pt x="46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0" name="Freeform 84"/>
            <p:cNvSpPr>
              <a:spLocks/>
            </p:cNvSpPr>
            <p:nvPr/>
          </p:nvSpPr>
          <p:spPr bwMode="auto">
            <a:xfrm>
              <a:off x="3331" y="1679"/>
              <a:ext cx="192" cy="80"/>
            </a:xfrm>
            <a:custGeom>
              <a:avLst/>
              <a:gdLst>
                <a:gd name="T0" fmla="*/ 1 w 383"/>
                <a:gd name="T1" fmla="*/ 1 h 159"/>
                <a:gd name="T2" fmla="*/ 1 w 383"/>
                <a:gd name="T3" fmla="*/ 1 h 159"/>
                <a:gd name="T4" fmla="*/ 1 w 383"/>
                <a:gd name="T5" fmla="*/ 1 h 159"/>
                <a:gd name="T6" fmla="*/ 1 w 383"/>
                <a:gd name="T7" fmla="*/ 1 h 159"/>
                <a:gd name="T8" fmla="*/ 1 w 383"/>
                <a:gd name="T9" fmla="*/ 1 h 159"/>
                <a:gd name="T10" fmla="*/ 1 w 383"/>
                <a:gd name="T11" fmla="*/ 1 h 159"/>
                <a:gd name="T12" fmla="*/ 1 w 383"/>
                <a:gd name="T13" fmla="*/ 1 h 159"/>
                <a:gd name="T14" fmla="*/ 1 w 383"/>
                <a:gd name="T15" fmla="*/ 1 h 159"/>
                <a:gd name="T16" fmla="*/ 1 w 383"/>
                <a:gd name="T17" fmla="*/ 1 h 159"/>
                <a:gd name="T18" fmla="*/ 1 w 383"/>
                <a:gd name="T19" fmla="*/ 1 h 159"/>
                <a:gd name="T20" fmla="*/ 1 w 383"/>
                <a:gd name="T21" fmla="*/ 1 h 159"/>
                <a:gd name="T22" fmla="*/ 1 w 383"/>
                <a:gd name="T23" fmla="*/ 1 h 159"/>
                <a:gd name="T24" fmla="*/ 1 w 383"/>
                <a:gd name="T25" fmla="*/ 1 h 159"/>
                <a:gd name="T26" fmla="*/ 1 w 383"/>
                <a:gd name="T27" fmla="*/ 1 h 159"/>
                <a:gd name="T28" fmla="*/ 1 w 383"/>
                <a:gd name="T29" fmla="*/ 1 h 159"/>
                <a:gd name="T30" fmla="*/ 1 w 383"/>
                <a:gd name="T31" fmla="*/ 1 h 159"/>
                <a:gd name="T32" fmla="*/ 1 w 383"/>
                <a:gd name="T33" fmla="*/ 1 h 159"/>
                <a:gd name="T34" fmla="*/ 1 w 383"/>
                <a:gd name="T35" fmla="*/ 1 h 159"/>
                <a:gd name="T36" fmla="*/ 1 w 383"/>
                <a:gd name="T37" fmla="*/ 1 h 159"/>
                <a:gd name="T38" fmla="*/ 1 w 383"/>
                <a:gd name="T39" fmla="*/ 1 h 159"/>
                <a:gd name="T40" fmla="*/ 1 w 383"/>
                <a:gd name="T41" fmla="*/ 1 h 159"/>
                <a:gd name="T42" fmla="*/ 1 w 383"/>
                <a:gd name="T43" fmla="*/ 1 h 159"/>
                <a:gd name="T44" fmla="*/ 1 w 383"/>
                <a:gd name="T45" fmla="*/ 1 h 159"/>
                <a:gd name="T46" fmla="*/ 0 w 383"/>
                <a:gd name="T47" fmla="*/ 1 h 159"/>
                <a:gd name="T48" fmla="*/ 1 w 383"/>
                <a:gd name="T49" fmla="*/ 0 h 159"/>
                <a:gd name="T50" fmla="*/ 1 w 383"/>
                <a:gd name="T51" fmla="*/ 1 h 159"/>
                <a:gd name="T52" fmla="*/ 1 w 383"/>
                <a:gd name="T53" fmla="*/ 1 h 15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83"/>
                <a:gd name="T82" fmla="*/ 0 h 159"/>
                <a:gd name="T83" fmla="*/ 383 w 383"/>
                <a:gd name="T84" fmla="*/ 159 h 15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83" h="159">
                  <a:moveTo>
                    <a:pt x="8" y="1"/>
                  </a:moveTo>
                  <a:lnTo>
                    <a:pt x="23" y="20"/>
                  </a:lnTo>
                  <a:lnTo>
                    <a:pt x="42" y="33"/>
                  </a:lnTo>
                  <a:lnTo>
                    <a:pt x="86" y="42"/>
                  </a:lnTo>
                  <a:lnTo>
                    <a:pt x="189" y="39"/>
                  </a:lnTo>
                  <a:lnTo>
                    <a:pt x="257" y="55"/>
                  </a:lnTo>
                  <a:lnTo>
                    <a:pt x="287" y="71"/>
                  </a:lnTo>
                  <a:lnTo>
                    <a:pt x="318" y="90"/>
                  </a:lnTo>
                  <a:lnTo>
                    <a:pt x="336" y="105"/>
                  </a:lnTo>
                  <a:lnTo>
                    <a:pt x="351" y="121"/>
                  </a:lnTo>
                  <a:lnTo>
                    <a:pt x="366" y="136"/>
                  </a:lnTo>
                  <a:lnTo>
                    <a:pt x="382" y="152"/>
                  </a:lnTo>
                  <a:lnTo>
                    <a:pt x="383" y="158"/>
                  </a:lnTo>
                  <a:lnTo>
                    <a:pt x="377" y="159"/>
                  </a:lnTo>
                  <a:lnTo>
                    <a:pt x="358" y="146"/>
                  </a:lnTo>
                  <a:lnTo>
                    <a:pt x="341" y="136"/>
                  </a:lnTo>
                  <a:lnTo>
                    <a:pt x="303" y="113"/>
                  </a:lnTo>
                  <a:lnTo>
                    <a:pt x="275" y="96"/>
                  </a:lnTo>
                  <a:lnTo>
                    <a:pt x="249" y="82"/>
                  </a:lnTo>
                  <a:lnTo>
                    <a:pt x="222" y="72"/>
                  </a:lnTo>
                  <a:lnTo>
                    <a:pt x="188" y="67"/>
                  </a:lnTo>
                  <a:lnTo>
                    <a:pt x="81" y="61"/>
                  </a:lnTo>
                  <a:lnTo>
                    <a:pt x="36" y="42"/>
                  </a:lnTo>
                  <a:lnTo>
                    <a:pt x="0" y="6"/>
                  </a:lnTo>
                  <a:lnTo>
                    <a:pt x="2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1" name="Freeform 85"/>
            <p:cNvSpPr>
              <a:spLocks/>
            </p:cNvSpPr>
            <p:nvPr/>
          </p:nvSpPr>
          <p:spPr bwMode="auto">
            <a:xfrm>
              <a:off x="3317" y="1609"/>
              <a:ext cx="104" cy="36"/>
            </a:xfrm>
            <a:custGeom>
              <a:avLst/>
              <a:gdLst>
                <a:gd name="T0" fmla="*/ 0 w 210"/>
                <a:gd name="T1" fmla="*/ 1 h 72"/>
                <a:gd name="T2" fmla="*/ 0 w 210"/>
                <a:gd name="T3" fmla="*/ 1 h 72"/>
                <a:gd name="T4" fmla="*/ 0 w 210"/>
                <a:gd name="T5" fmla="*/ 1 h 72"/>
                <a:gd name="T6" fmla="*/ 0 w 210"/>
                <a:gd name="T7" fmla="*/ 1 h 72"/>
                <a:gd name="T8" fmla="*/ 0 w 210"/>
                <a:gd name="T9" fmla="*/ 1 h 72"/>
                <a:gd name="T10" fmla="*/ 0 w 210"/>
                <a:gd name="T11" fmla="*/ 0 h 72"/>
                <a:gd name="T12" fmla="*/ 0 w 210"/>
                <a:gd name="T13" fmla="*/ 1 h 72"/>
                <a:gd name="T14" fmla="*/ 0 w 210"/>
                <a:gd name="T15" fmla="*/ 1 h 72"/>
                <a:gd name="T16" fmla="*/ 0 w 210"/>
                <a:gd name="T17" fmla="*/ 1 h 72"/>
                <a:gd name="T18" fmla="*/ 0 w 210"/>
                <a:gd name="T19" fmla="*/ 1 h 72"/>
                <a:gd name="T20" fmla="*/ 0 w 210"/>
                <a:gd name="T21" fmla="*/ 1 h 72"/>
                <a:gd name="T22" fmla="*/ 0 w 210"/>
                <a:gd name="T23" fmla="*/ 1 h 72"/>
                <a:gd name="T24" fmla="*/ 0 w 210"/>
                <a:gd name="T25" fmla="*/ 1 h 72"/>
                <a:gd name="T26" fmla="*/ 0 w 210"/>
                <a:gd name="T27" fmla="*/ 1 h 72"/>
                <a:gd name="T28" fmla="*/ 0 w 210"/>
                <a:gd name="T29" fmla="*/ 1 h 72"/>
                <a:gd name="T30" fmla="*/ 0 w 210"/>
                <a:gd name="T31" fmla="*/ 1 h 72"/>
                <a:gd name="T32" fmla="*/ 0 w 210"/>
                <a:gd name="T33" fmla="*/ 1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0"/>
                <a:gd name="T52" fmla="*/ 0 h 72"/>
                <a:gd name="T53" fmla="*/ 210 w 210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0" h="72">
                  <a:moveTo>
                    <a:pt x="2" y="61"/>
                  </a:moveTo>
                  <a:lnTo>
                    <a:pt x="19" y="45"/>
                  </a:lnTo>
                  <a:lnTo>
                    <a:pt x="34" y="30"/>
                  </a:lnTo>
                  <a:lnTo>
                    <a:pt x="49" y="17"/>
                  </a:lnTo>
                  <a:lnTo>
                    <a:pt x="69" y="4"/>
                  </a:lnTo>
                  <a:lnTo>
                    <a:pt x="138" y="0"/>
                  </a:lnTo>
                  <a:lnTo>
                    <a:pt x="207" y="21"/>
                  </a:lnTo>
                  <a:lnTo>
                    <a:pt x="210" y="26"/>
                  </a:lnTo>
                  <a:lnTo>
                    <a:pt x="204" y="29"/>
                  </a:lnTo>
                  <a:lnTo>
                    <a:pt x="171" y="20"/>
                  </a:lnTo>
                  <a:lnTo>
                    <a:pt x="141" y="17"/>
                  </a:lnTo>
                  <a:lnTo>
                    <a:pt x="79" y="25"/>
                  </a:lnTo>
                  <a:lnTo>
                    <a:pt x="13" y="72"/>
                  </a:lnTo>
                  <a:lnTo>
                    <a:pt x="2" y="72"/>
                  </a:lnTo>
                  <a:lnTo>
                    <a:pt x="0" y="67"/>
                  </a:lnTo>
                  <a:lnTo>
                    <a:pt x="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Freeform 86"/>
            <p:cNvSpPr>
              <a:spLocks/>
            </p:cNvSpPr>
            <p:nvPr/>
          </p:nvSpPr>
          <p:spPr bwMode="auto">
            <a:xfrm>
              <a:off x="3300" y="1678"/>
              <a:ext cx="104" cy="177"/>
            </a:xfrm>
            <a:custGeom>
              <a:avLst/>
              <a:gdLst>
                <a:gd name="T0" fmla="*/ 1 w 207"/>
                <a:gd name="T1" fmla="*/ 1 h 353"/>
                <a:gd name="T2" fmla="*/ 1 w 207"/>
                <a:gd name="T3" fmla="*/ 1 h 353"/>
                <a:gd name="T4" fmla="*/ 1 w 207"/>
                <a:gd name="T5" fmla="*/ 1 h 353"/>
                <a:gd name="T6" fmla="*/ 1 w 207"/>
                <a:gd name="T7" fmla="*/ 1 h 353"/>
                <a:gd name="T8" fmla="*/ 1 w 207"/>
                <a:gd name="T9" fmla="*/ 1 h 353"/>
                <a:gd name="T10" fmla="*/ 1 w 207"/>
                <a:gd name="T11" fmla="*/ 1 h 353"/>
                <a:gd name="T12" fmla="*/ 1 w 207"/>
                <a:gd name="T13" fmla="*/ 1 h 353"/>
                <a:gd name="T14" fmla="*/ 1 w 207"/>
                <a:gd name="T15" fmla="*/ 1 h 353"/>
                <a:gd name="T16" fmla="*/ 1 w 207"/>
                <a:gd name="T17" fmla="*/ 1 h 353"/>
                <a:gd name="T18" fmla="*/ 1 w 207"/>
                <a:gd name="T19" fmla="*/ 1 h 353"/>
                <a:gd name="T20" fmla="*/ 1 w 207"/>
                <a:gd name="T21" fmla="*/ 1 h 353"/>
                <a:gd name="T22" fmla="*/ 1 w 207"/>
                <a:gd name="T23" fmla="*/ 1 h 353"/>
                <a:gd name="T24" fmla="*/ 1 w 207"/>
                <a:gd name="T25" fmla="*/ 1 h 353"/>
                <a:gd name="T26" fmla="*/ 1 w 207"/>
                <a:gd name="T27" fmla="*/ 1 h 353"/>
                <a:gd name="T28" fmla="*/ 1 w 207"/>
                <a:gd name="T29" fmla="*/ 1 h 353"/>
                <a:gd name="T30" fmla="*/ 1 w 207"/>
                <a:gd name="T31" fmla="*/ 1 h 353"/>
                <a:gd name="T32" fmla="*/ 1 w 207"/>
                <a:gd name="T33" fmla="*/ 1 h 353"/>
                <a:gd name="T34" fmla="*/ 1 w 207"/>
                <a:gd name="T35" fmla="*/ 1 h 353"/>
                <a:gd name="T36" fmla="*/ 1 w 207"/>
                <a:gd name="T37" fmla="*/ 1 h 353"/>
                <a:gd name="T38" fmla="*/ 1 w 207"/>
                <a:gd name="T39" fmla="*/ 1 h 353"/>
                <a:gd name="T40" fmla="*/ 1 w 207"/>
                <a:gd name="T41" fmla="*/ 1 h 353"/>
                <a:gd name="T42" fmla="*/ 1 w 207"/>
                <a:gd name="T43" fmla="*/ 1 h 353"/>
                <a:gd name="T44" fmla="*/ 1 w 207"/>
                <a:gd name="T45" fmla="*/ 1 h 353"/>
                <a:gd name="T46" fmla="*/ 1 w 207"/>
                <a:gd name="T47" fmla="*/ 1 h 353"/>
                <a:gd name="T48" fmla="*/ 1 w 207"/>
                <a:gd name="T49" fmla="*/ 1 h 353"/>
                <a:gd name="T50" fmla="*/ 1 w 207"/>
                <a:gd name="T51" fmla="*/ 1 h 353"/>
                <a:gd name="T52" fmla="*/ 1 w 207"/>
                <a:gd name="T53" fmla="*/ 1 h 353"/>
                <a:gd name="T54" fmla="*/ 1 w 207"/>
                <a:gd name="T55" fmla="*/ 1 h 353"/>
                <a:gd name="T56" fmla="*/ 1 w 207"/>
                <a:gd name="T57" fmla="*/ 1 h 353"/>
                <a:gd name="T58" fmla="*/ 0 w 207"/>
                <a:gd name="T59" fmla="*/ 1 h 353"/>
                <a:gd name="T60" fmla="*/ 1 w 207"/>
                <a:gd name="T61" fmla="*/ 0 h 353"/>
                <a:gd name="T62" fmla="*/ 1 w 207"/>
                <a:gd name="T63" fmla="*/ 1 h 353"/>
                <a:gd name="T64" fmla="*/ 1 w 207"/>
                <a:gd name="T65" fmla="*/ 1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7"/>
                <a:gd name="T100" fmla="*/ 0 h 353"/>
                <a:gd name="T101" fmla="*/ 207 w 207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7" h="353">
                  <a:moveTo>
                    <a:pt x="8" y="3"/>
                  </a:moveTo>
                  <a:lnTo>
                    <a:pt x="22" y="31"/>
                  </a:lnTo>
                  <a:lnTo>
                    <a:pt x="35" y="56"/>
                  </a:lnTo>
                  <a:lnTo>
                    <a:pt x="48" y="79"/>
                  </a:lnTo>
                  <a:lnTo>
                    <a:pt x="63" y="101"/>
                  </a:lnTo>
                  <a:lnTo>
                    <a:pt x="76" y="122"/>
                  </a:lnTo>
                  <a:lnTo>
                    <a:pt x="92" y="142"/>
                  </a:lnTo>
                  <a:lnTo>
                    <a:pt x="108" y="165"/>
                  </a:lnTo>
                  <a:lnTo>
                    <a:pt x="126" y="190"/>
                  </a:lnTo>
                  <a:lnTo>
                    <a:pt x="147" y="225"/>
                  </a:lnTo>
                  <a:lnTo>
                    <a:pt x="162" y="257"/>
                  </a:lnTo>
                  <a:lnTo>
                    <a:pt x="176" y="288"/>
                  </a:lnTo>
                  <a:lnTo>
                    <a:pt x="186" y="305"/>
                  </a:lnTo>
                  <a:lnTo>
                    <a:pt x="197" y="323"/>
                  </a:lnTo>
                  <a:lnTo>
                    <a:pt x="206" y="334"/>
                  </a:lnTo>
                  <a:lnTo>
                    <a:pt x="207" y="352"/>
                  </a:lnTo>
                  <a:lnTo>
                    <a:pt x="191" y="353"/>
                  </a:lnTo>
                  <a:lnTo>
                    <a:pt x="175" y="344"/>
                  </a:lnTo>
                  <a:lnTo>
                    <a:pt x="153" y="309"/>
                  </a:lnTo>
                  <a:lnTo>
                    <a:pt x="138" y="277"/>
                  </a:lnTo>
                  <a:lnTo>
                    <a:pt x="122" y="244"/>
                  </a:lnTo>
                  <a:lnTo>
                    <a:pt x="112" y="226"/>
                  </a:lnTo>
                  <a:lnTo>
                    <a:pt x="100" y="208"/>
                  </a:lnTo>
                  <a:lnTo>
                    <a:pt x="83" y="182"/>
                  </a:lnTo>
                  <a:lnTo>
                    <a:pt x="69" y="158"/>
                  </a:lnTo>
                  <a:lnTo>
                    <a:pt x="45" y="111"/>
                  </a:lnTo>
                  <a:lnTo>
                    <a:pt x="34" y="88"/>
                  </a:lnTo>
                  <a:lnTo>
                    <a:pt x="24" y="63"/>
                  </a:lnTo>
                  <a:lnTo>
                    <a:pt x="12" y="36"/>
                  </a:lnTo>
                  <a:lnTo>
                    <a:pt x="0" y="6"/>
                  </a:lnTo>
                  <a:lnTo>
                    <a:pt x="2" y="0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3" name="Freeform 87"/>
            <p:cNvSpPr>
              <a:spLocks/>
            </p:cNvSpPr>
            <p:nvPr/>
          </p:nvSpPr>
          <p:spPr bwMode="auto">
            <a:xfrm>
              <a:off x="3287" y="1776"/>
              <a:ext cx="72" cy="67"/>
            </a:xfrm>
            <a:custGeom>
              <a:avLst/>
              <a:gdLst>
                <a:gd name="T0" fmla="*/ 1 w 143"/>
                <a:gd name="T1" fmla="*/ 1 h 133"/>
                <a:gd name="T2" fmla="*/ 1 w 143"/>
                <a:gd name="T3" fmla="*/ 1 h 133"/>
                <a:gd name="T4" fmla="*/ 1 w 143"/>
                <a:gd name="T5" fmla="*/ 1 h 133"/>
                <a:gd name="T6" fmla="*/ 1 w 143"/>
                <a:gd name="T7" fmla="*/ 1 h 133"/>
                <a:gd name="T8" fmla="*/ 1 w 143"/>
                <a:gd name="T9" fmla="*/ 1 h 133"/>
                <a:gd name="T10" fmla="*/ 1 w 143"/>
                <a:gd name="T11" fmla="*/ 1 h 133"/>
                <a:gd name="T12" fmla="*/ 1 w 143"/>
                <a:gd name="T13" fmla="*/ 1 h 133"/>
                <a:gd name="T14" fmla="*/ 1 w 143"/>
                <a:gd name="T15" fmla="*/ 1 h 133"/>
                <a:gd name="T16" fmla="*/ 0 w 143"/>
                <a:gd name="T17" fmla="*/ 1 h 133"/>
                <a:gd name="T18" fmla="*/ 1 w 143"/>
                <a:gd name="T19" fmla="*/ 1 h 133"/>
                <a:gd name="T20" fmla="*/ 1 w 143"/>
                <a:gd name="T21" fmla="*/ 1 h 133"/>
                <a:gd name="T22" fmla="*/ 1 w 143"/>
                <a:gd name="T23" fmla="*/ 1 h 133"/>
                <a:gd name="T24" fmla="*/ 1 w 143"/>
                <a:gd name="T25" fmla="*/ 1 h 133"/>
                <a:gd name="T26" fmla="*/ 1 w 143"/>
                <a:gd name="T27" fmla="*/ 1 h 133"/>
                <a:gd name="T28" fmla="*/ 1 w 143"/>
                <a:gd name="T29" fmla="*/ 1 h 133"/>
                <a:gd name="T30" fmla="*/ 1 w 143"/>
                <a:gd name="T31" fmla="*/ 0 h 133"/>
                <a:gd name="T32" fmla="*/ 1 w 143"/>
                <a:gd name="T33" fmla="*/ 1 h 133"/>
                <a:gd name="T34" fmla="*/ 1 w 143"/>
                <a:gd name="T35" fmla="*/ 1 h 1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"/>
                <a:gd name="T55" fmla="*/ 0 h 133"/>
                <a:gd name="T56" fmla="*/ 143 w 143"/>
                <a:gd name="T57" fmla="*/ 133 h 1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" h="133">
                  <a:moveTo>
                    <a:pt x="143" y="8"/>
                  </a:moveTo>
                  <a:lnTo>
                    <a:pt x="120" y="21"/>
                  </a:lnTo>
                  <a:lnTo>
                    <a:pt x="105" y="40"/>
                  </a:lnTo>
                  <a:lnTo>
                    <a:pt x="92" y="63"/>
                  </a:lnTo>
                  <a:lnTo>
                    <a:pt x="78" y="87"/>
                  </a:lnTo>
                  <a:lnTo>
                    <a:pt x="62" y="103"/>
                  </a:lnTo>
                  <a:lnTo>
                    <a:pt x="46" y="113"/>
                  </a:lnTo>
                  <a:lnTo>
                    <a:pt x="7" y="133"/>
                  </a:lnTo>
                  <a:lnTo>
                    <a:pt x="0" y="131"/>
                  </a:lnTo>
                  <a:lnTo>
                    <a:pt x="2" y="125"/>
                  </a:lnTo>
                  <a:lnTo>
                    <a:pt x="32" y="101"/>
                  </a:lnTo>
                  <a:lnTo>
                    <a:pt x="55" y="70"/>
                  </a:lnTo>
                  <a:lnTo>
                    <a:pt x="73" y="46"/>
                  </a:lnTo>
                  <a:lnTo>
                    <a:pt x="92" y="28"/>
                  </a:lnTo>
                  <a:lnTo>
                    <a:pt x="113" y="12"/>
                  </a:lnTo>
                  <a:lnTo>
                    <a:pt x="140" y="0"/>
                  </a:lnTo>
                  <a:lnTo>
                    <a:pt x="14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4" name="Freeform 88"/>
            <p:cNvSpPr>
              <a:spLocks/>
            </p:cNvSpPr>
            <p:nvPr/>
          </p:nvSpPr>
          <p:spPr bwMode="auto">
            <a:xfrm>
              <a:off x="3643" y="1545"/>
              <a:ext cx="137" cy="193"/>
            </a:xfrm>
            <a:custGeom>
              <a:avLst/>
              <a:gdLst>
                <a:gd name="T0" fmla="*/ 0 w 276"/>
                <a:gd name="T1" fmla="*/ 0 h 385"/>
                <a:gd name="T2" fmla="*/ 0 w 276"/>
                <a:gd name="T3" fmla="*/ 1 h 385"/>
                <a:gd name="T4" fmla="*/ 0 w 276"/>
                <a:gd name="T5" fmla="*/ 1 h 385"/>
                <a:gd name="T6" fmla="*/ 0 w 276"/>
                <a:gd name="T7" fmla="*/ 1 h 385"/>
                <a:gd name="T8" fmla="*/ 0 w 276"/>
                <a:gd name="T9" fmla="*/ 1 h 385"/>
                <a:gd name="T10" fmla="*/ 0 w 276"/>
                <a:gd name="T11" fmla="*/ 1 h 385"/>
                <a:gd name="T12" fmla="*/ 0 w 276"/>
                <a:gd name="T13" fmla="*/ 1 h 385"/>
                <a:gd name="T14" fmla="*/ 0 w 276"/>
                <a:gd name="T15" fmla="*/ 1 h 385"/>
                <a:gd name="T16" fmla="*/ 0 w 276"/>
                <a:gd name="T17" fmla="*/ 1 h 385"/>
                <a:gd name="T18" fmla="*/ 0 w 276"/>
                <a:gd name="T19" fmla="*/ 1 h 385"/>
                <a:gd name="T20" fmla="*/ 0 w 276"/>
                <a:gd name="T21" fmla="*/ 1 h 385"/>
                <a:gd name="T22" fmla="*/ 0 w 276"/>
                <a:gd name="T23" fmla="*/ 1 h 385"/>
                <a:gd name="T24" fmla="*/ 0 w 276"/>
                <a:gd name="T25" fmla="*/ 1 h 385"/>
                <a:gd name="T26" fmla="*/ 0 w 276"/>
                <a:gd name="T27" fmla="*/ 1 h 385"/>
                <a:gd name="T28" fmla="*/ 0 w 276"/>
                <a:gd name="T29" fmla="*/ 1 h 385"/>
                <a:gd name="T30" fmla="*/ 0 w 276"/>
                <a:gd name="T31" fmla="*/ 1 h 385"/>
                <a:gd name="T32" fmla="*/ 0 w 276"/>
                <a:gd name="T33" fmla="*/ 1 h 385"/>
                <a:gd name="T34" fmla="*/ 0 w 276"/>
                <a:gd name="T35" fmla="*/ 1 h 385"/>
                <a:gd name="T36" fmla="*/ 0 w 276"/>
                <a:gd name="T37" fmla="*/ 1 h 385"/>
                <a:gd name="T38" fmla="*/ 0 w 276"/>
                <a:gd name="T39" fmla="*/ 1 h 385"/>
                <a:gd name="T40" fmla="*/ 0 w 276"/>
                <a:gd name="T41" fmla="*/ 1 h 385"/>
                <a:gd name="T42" fmla="*/ 0 w 276"/>
                <a:gd name="T43" fmla="*/ 1 h 385"/>
                <a:gd name="T44" fmla="*/ 0 w 276"/>
                <a:gd name="T45" fmla="*/ 1 h 385"/>
                <a:gd name="T46" fmla="*/ 0 w 276"/>
                <a:gd name="T47" fmla="*/ 1 h 385"/>
                <a:gd name="T48" fmla="*/ 0 w 276"/>
                <a:gd name="T49" fmla="*/ 1 h 385"/>
                <a:gd name="T50" fmla="*/ 0 w 276"/>
                <a:gd name="T51" fmla="*/ 1 h 385"/>
                <a:gd name="T52" fmla="*/ 0 w 276"/>
                <a:gd name="T53" fmla="*/ 1 h 385"/>
                <a:gd name="T54" fmla="*/ 0 w 276"/>
                <a:gd name="T55" fmla="*/ 1 h 385"/>
                <a:gd name="T56" fmla="*/ 0 w 276"/>
                <a:gd name="T57" fmla="*/ 1 h 385"/>
                <a:gd name="T58" fmla="*/ 0 w 276"/>
                <a:gd name="T59" fmla="*/ 1 h 385"/>
                <a:gd name="T60" fmla="*/ 0 w 276"/>
                <a:gd name="T61" fmla="*/ 1 h 385"/>
                <a:gd name="T62" fmla="*/ 0 w 276"/>
                <a:gd name="T63" fmla="*/ 1 h 385"/>
                <a:gd name="T64" fmla="*/ 0 w 276"/>
                <a:gd name="T65" fmla="*/ 1 h 385"/>
                <a:gd name="T66" fmla="*/ 0 w 276"/>
                <a:gd name="T67" fmla="*/ 1 h 385"/>
                <a:gd name="T68" fmla="*/ 0 w 276"/>
                <a:gd name="T69" fmla="*/ 1 h 385"/>
                <a:gd name="T70" fmla="*/ 0 w 276"/>
                <a:gd name="T71" fmla="*/ 1 h 385"/>
                <a:gd name="T72" fmla="*/ 0 w 276"/>
                <a:gd name="T73" fmla="*/ 0 h 385"/>
                <a:gd name="T74" fmla="*/ 0 w 276"/>
                <a:gd name="T75" fmla="*/ 0 h 38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6"/>
                <a:gd name="T115" fmla="*/ 0 h 385"/>
                <a:gd name="T116" fmla="*/ 276 w 276"/>
                <a:gd name="T117" fmla="*/ 385 h 38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6" h="385">
                  <a:moveTo>
                    <a:pt x="7" y="0"/>
                  </a:moveTo>
                  <a:lnTo>
                    <a:pt x="48" y="23"/>
                  </a:lnTo>
                  <a:lnTo>
                    <a:pt x="65" y="37"/>
                  </a:lnTo>
                  <a:lnTo>
                    <a:pt x="78" y="54"/>
                  </a:lnTo>
                  <a:lnTo>
                    <a:pt x="102" y="91"/>
                  </a:lnTo>
                  <a:lnTo>
                    <a:pt x="121" y="137"/>
                  </a:lnTo>
                  <a:lnTo>
                    <a:pt x="134" y="161"/>
                  </a:lnTo>
                  <a:lnTo>
                    <a:pt x="155" y="197"/>
                  </a:lnTo>
                  <a:lnTo>
                    <a:pt x="163" y="213"/>
                  </a:lnTo>
                  <a:lnTo>
                    <a:pt x="173" y="232"/>
                  </a:lnTo>
                  <a:lnTo>
                    <a:pt x="191" y="258"/>
                  </a:lnTo>
                  <a:lnTo>
                    <a:pt x="207" y="281"/>
                  </a:lnTo>
                  <a:lnTo>
                    <a:pt x="223" y="302"/>
                  </a:lnTo>
                  <a:lnTo>
                    <a:pt x="233" y="312"/>
                  </a:lnTo>
                  <a:lnTo>
                    <a:pt x="245" y="323"/>
                  </a:lnTo>
                  <a:lnTo>
                    <a:pt x="265" y="347"/>
                  </a:lnTo>
                  <a:lnTo>
                    <a:pt x="276" y="379"/>
                  </a:lnTo>
                  <a:lnTo>
                    <a:pt x="273" y="385"/>
                  </a:lnTo>
                  <a:lnTo>
                    <a:pt x="266" y="382"/>
                  </a:lnTo>
                  <a:lnTo>
                    <a:pt x="261" y="369"/>
                  </a:lnTo>
                  <a:lnTo>
                    <a:pt x="252" y="359"/>
                  </a:lnTo>
                  <a:lnTo>
                    <a:pt x="228" y="344"/>
                  </a:lnTo>
                  <a:lnTo>
                    <a:pt x="186" y="299"/>
                  </a:lnTo>
                  <a:lnTo>
                    <a:pt x="169" y="274"/>
                  </a:lnTo>
                  <a:lnTo>
                    <a:pt x="150" y="246"/>
                  </a:lnTo>
                  <a:lnTo>
                    <a:pt x="139" y="227"/>
                  </a:lnTo>
                  <a:lnTo>
                    <a:pt x="128" y="211"/>
                  </a:lnTo>
                  <a:lnTo>
                    <a:pt x="102" y="176"/>
                  </a:lnTo>
                  <a:lnTo>
                    <a:pt x="90" y="151"/>
                  </a:lnTo>
                  <a:lnTo>
                    <a:pt x="75" y="107"/>
                  </a:lnTo>
                  <a:lnTo>
                    <a:pt x="61" y="66"/>
                  </a:lnTo>
                  <a:lnTo>
                    <a:pt x="51" y="48"/>
                  </a:lnTo>
                  <a:lnTo>
                    <a:pt x="39" y="32"/>
                  </a:lnTo>
                  <a:lnTo>
                    <a:pt x="23" y="18"/>
                  </a:lnTo>
                  <a:lnTo>
                    <a:pt x="3" y="8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5" name="Freeform 89"/>
            <p:cNvSpPr>
              <a:spLocks/>
            </p:cNvSpPr>
            <p:nvPr/>
          </p:nvSpPr>
          <p:spPr bwMode="auto">
            <a:xfrm>
              <a:off x="3563" y="1658"/>
              <a:ext cx="30" cy="36"/>
            </a:xfrm>
            <a:custGeom>
              <a:avLst/>
              <a:gdLst>
                <a:gd name="T0" fmla="*/ 1 w 59"/>
                <a:gd name="T1" fmla="*/ 1 h 71"/>
                <a:gd name="T2" fmla="*/ 1 w 59"/>
                <a:gd name="T3" fmla="*/ 1 h 71"/>
                <a:gd name="T4" fmla="*/ 1 w 59"/>
                <a:gd name="T5" fmla="*/ 1 h 71"/>
                <a:gd name="T6" fmla="*/ 1 w 59"/>
                <a:gd name="T7" fmla="*/ 1 h 71"/>
                <a:gd name="T8" fmla="*/ 1 w 59"/>
                <a:gd name="T9" fmla="*/ 1 h 71"/>
                <a:gd name="T10" fmla="*/ 1 w 59"/>
                <a:gd name="T11" fmla="*/ 1 h 71"/>
                <a:gd name="T12" fmla="*/ 0 w 59"/>
                <a:gd name="T13" fmla="*/ 1 h 71"/>
                <a:gd name="T14" fmla="*/ 1 w 59"/>
                <a:gd name="T15" fmla="*/ 1 h 71"/>
                <a:gd name="T16" fmla="*/ 1 w 59"/>
                <a:gd name="T17" fmla="*/ 1 h 71"/>
                <a:gd name="T18" fmla="*/ 1 w 59"/>
                <a:gd name="T19" fmla="*/ 1 h 71"/>
                <a:gd name="T20" fmla="*/ 1 w 59"/>
                <a:gd name="T21" fmla="*/ 1 h 71"/>
                <a:gd name="T22" fmla="*/ 1 w 59"/>
                <a:gd name="T23" fmla="*/ 0 h 71"/>
                <a:gd name="T24" fmla="*/ 1 w 59"/>
                <a:gd name="T25" fmla="*/ 1 h 71"/>
                <a:gd name="T26" fmla="*/ 1 w 59"/>
                <a:gd name="T27" fmla="*/ 1 h 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"/>
                <a:gd name="T43" fmla="*/ 0 h 71"/>
                <a:gd name="T44" fmla="*/ 59 w 59"/>
                <a:gd name="T45" fmla="*/ 71 h 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" h="71">
                  <a:moveTo>
                    <a:pt x="57" y="3"/>
                  </a:moveTo>
                  <a:lnTo>
                    <a:pt x="59" y="22"/>
                  </a:lnTo>
                  <a:lnTo>
                    <a:pt x="55" y="40"/>
                  </a:lnTo>
                  <a:lnTo>
                    <a:pt x="42" y="54"/>
                  </a:lnTo>
                  <a:lnTo>
                    <a:pt x="26" y="64"/>
                  </a:lnTo>
                  <a:lnTo>
                    <a:pt x="14" y="71"/>
                  </a:lnTo>
                  <a:lnTo>
                    <a:pt x="0" y="69"/>
                  </a:lnTo>
                  <a:lnTo>
                    <a:pt x="2" y="53"/>
                  </a:lnTo>
                  <a:lnTo>
                    <a:pt x="16" y="43"/>
                  </a:lnTo>
                  <a:lnTo>
                    <a:pt x="41" y="28"/>
                  </a:lnTo>
                  <a:lnTo>
                    <a:pt x="48" y="6"/>
                  </a:lnTo>
                  <a:lnTo>
                    <a:pt x="51" y="0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6" name="Freeform 90"/>
            <p:cNvSpPr>
              <a:spLocks/>
            </p:cNvSpPr>
            <p:nvPr/>
          </p:nvSpPr>
          <p:spPr bwMode="auto">
            <a:xfrm>
              <a:off x="3589" y="1675"/>
              <a:ext cx="25" cy="17"/>
            </a:xfrm>
            <a:custGeom>
              <a:avLst/>
              <a:gdLst>
                <a:gd name="T0" fmla="*/ 0 w 51"/>
                <a:gd name="T1" fmla="*/ 0 h 36"/>
                <a:gd name="T2" fmla="*/ 0 w 51"/>
                <a:gd name="T3" fmla="*/ 0 h 36"/>
                <a:gd name="T4" fmla="*/ 0 w 51"/>
                <a:gd name="T5" fmla="*/ 0 h 36"/>
                <a:gd name="T6" fmla="*/ 0 w 51"/>
                <a:gd name="T7" fmla="*/ 0 h 36"/>
                <a:gd name="T8" fmla="*/ 0 w 51"/>
                <a:gd name="T9" fmla="*/ 0 h 36"/>
                <a:gd name="T10" fmla="*/ 0 w 51"/>
                <a:gd name="T11" fmla="*/ 0 h 36"/>
                <a:gd name="T12" fmla="*/ 0 w 51"/>
                <a:gd name="T13" fmla="*/ 0 h 36"/>
                <a:gd name="T14" fmla="*/ 0 w 51"/>
                <a:gd name="T15" fmla="*/ 0 h 36"/>
                <a:gd name="T16" fmla="*/ 0 w 51"/>
                <a:gd name="T17" fmla="*/ 0 h 36"/>
                <a:gd name="T18" fmla="*/ 0 w 51"/>
                <a:gd name="T19" fmla="*/ 0 h 36"/>
                <a:gd name="T20" fmla="*/ 0 w 51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36"/>
                <a:gd name="T35" fmla="*/ 51 w 51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36">
                  <a:moveTo>
                    <a:pt x="7" y="0"/>
                  </a:moveTo>
                  <a:lnTo>
                    <a:pt x="26" y="15"/>
                  </a:lnTo>
                  <a:lnTo>
                    <a:pt x="34" y="23"/>
                  </a:lnTo>
                  <a:lnTo>
                    <a:pt x="47" y="27"/>
                  </a:lnTo>
                  <a:lnTo>
                    <a:pt x="51" y="32"/>
                  </a:lnTo>
                  <a:lnTo>
                    <a:pt x="47" y="36"/>
                  </a:lnTo>
                  <a:lnTo>
                    <a:pt x="12" y="23"/>
                  </a:lnTo>
                  <a:lnTo>
                    <a:pt x="1" y="8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7" name="Freeform 91"/>
            <p:cNvSpPr>
              <a:spLocks/>
            </p:cNvSpPr>
            <p:nvPr/>
          </p:nvSpPr>
          <p:spPr bwMode="auto">
            <a:xfrm>
              <a:off x="3613" y="1668"/>
              <a:ext cx="22" cy="75"/>
            </a:xfrm>
            <a:custGeom>
              <a:avLst/>
              <a:gdLst>
                <a:gd name="T0" fmla="*/ 1 w 43"/>
                <a:gd name="T1" fmla="*/ 1 h 149"/>
                <a:gd name="T2" fmla="*/ 1 w 43"/>
                <a:gd name="T3" fmla="*/ 1 h 149"/>
                <a:gd name="T4" fmla="*/ 1 w 43"/>
                <a:gd name="T5" fmla="*/ 1 h 149"/>
                <a:gd name="T6" fmla="*/ 1 w 43"/>
                <a:gd name="T7" fmla="*/ 1 h 149"/>
                <a:gd name="T8" fmla="*/ 1 w 43"/>
                <a:gd name="T9" fmla="*/ 1 h 149"/>
                <a:gd name="T10" fmla="*/ 1 w 43"/>
                <a:gd name="T11" fmla="*/ 1 h 149"/>
                <a:gd name="T12" fmla="*/ 1 w 43"/>
                <a:gd name="T13" fmla="*/ 1 h 149"/>
                <a:gd name="T14" fmla="*/ 1 w 43"/>
                <a:gd name="T15" fmla="*/ 1 h 149"/>
                <a:gd name="T16" fmla="*/ 0 w 43"/>
                <a:gd name="T17" fmla="*/ 1 h 149"/>
                <a:gd name="T18" fmla="*/ 1 w 43"/>
                <a:gd name="T19" fmla="*/ 1 h 149"/>
                <a:gd name="T20" fmla="*/ 1 w 43"/>
                <a:gd name="T21" fmla="*/ 1 h 149"/>
                <a:gd name="T22" fmla="*/ 1 w 43"/>
                <a:gd name="T23" fmla="*/ 1 h 149"/>
                <a:gd name="T24" fmla="*/ 1 w 43"/>
                <a:gd name="T25" fmla="*/ 0 h 149"/>
                <a:gd name="T26" fmla="*/ 1 w 43"/>
                <a:gd name="T27" fmla="*/ 1 h 149"/>
                <a:gd name="T28" fmla="*/ 1 w 43"/>
                <a:gd name="T29" fmla="*/ 1 h 1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149"/>
                <a:gd name="T47" fmla="*/ 43 w 43"/>
                <a:gd name="T48" fmla="*/ 149 h 1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149">
                  <a:moveTo>
                    <a:pt x="39" y="3"/>
                  </a:moveTo>
                  <a:lnTo>
                    <a:pt x="42" y="36"/>
                  </a:lnTo>
                  <a:lnTo>
                    <a:pt x="34" y="71"/>
                  </a:lnTo>
                  <a:lnTo>
                    <a:pt x="33" y="97"/>
                  </a:lnTo>
                  <a:lnTo>
                    <a:pt x="43" y="143"/>
                  </a:lnTo>
                  <a:lnTo>
                    <a:pt x="42" y="149"/>
                  </a:lnTo>
                  <a:lnTo>
                    <a:pt x="35" y="147"/>
                  </a:lnTo>
                  <a:lnTo>
                    <a:pt x="1" y="109"/>
                  </a:lnTo>
                  <a:lnTo>
                    <a:pt x="0" y="62"/>
                  </a:lnTo>
                  <a:lnTo>
                    <a:pt x="8" y="47"/>
                  </a:lnTo>
                  <a:lnTo>
                    <a:pt x="21" y="34"/>
                  </a:lnTo>
                  <a:lnTo>
                    <a:pt x="31" y="6"/>
                  </a:lnTo>
                  <a:lnTo>
                    <a:pt x="34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8" name="Freeform 92"/>
            <p:cNvSpPr>
              <a:spLocks/>
            </p:cNvSpPr>
            <p:nvPr/>
          </p:nvSpPr>
          <p:spPr bwMode="auto">
            <a:xfrm>
              <a:off x="3402" y="1771"/>
              <a:ext cx="171" cy="67"/>
            </a:xfrm>
            <a:custGeom>
              <a:avLst/>
              <a:gdLst>
                <a:gd name="T0" fmla="*/ 0 w 341"/>
                <a:gd name="T1" fmla="*/ 1 h 134"/>
                <a:gd name="T2" fmla="*/ 1 w 341"/>
                <a:gd name="T3" fmla="*/ 1 h 134"/>
                <a:gd name="T4" fmla="*/ 1 w 341"/>
                <a:gd name="T5" fmla="*/ 1 h 134"/>
                <a:gd name="T6" fmla="*/ 1 w 341"/>
                <a:gd name="T7" fmla="*/ 1 h 134"/>
                <a:gd name="T8" fmla="*/ 1 w 341"/>
                <a:gd name="T9" fmla="*/ 1 h 134"/>
                <a:gd name="T10" fmla="*/ 1 w 341"/>
                <a:gd name="T11" fmla="*/ 1 h 134"/>
                <a:gd name="T12" fmla="*/ 1 w 341"/>
                <a:gd name="T13" fmla="*/ 1 h 134"/>
                <a:gd name="T14" fmla="*/ 1 w 341"/>
                <a:gd name="T15" fmla="*/ 1 h 134"/>
                <a:gd name="T16" fmla="*/ 1 w 341"/>
                <a:gd name="T17" fmla="*/ 1 h 134"/>
                <a:gd name="T18" fmla="*/ 1 w 341"/>
                <a:gd name="T19" fmla="*/ 1 h 134"/>
                <a:gd name="T20" fmla="*/ 1 w 341"/>
                <a:gd name="T21" fmla="*/ 1 h 134"/>
                <a:gd name="T22" fmla="*/ 1 w 341"/>
                <a:gd name="T23" fmla="*/ 1 h 134"/>
                <a:gd name="T24" fmla="*/ 1 w 341"/>
                <a:gd name="T25" fmla="*/ 0 h 134"/>
                <a:gd name="T26" fmla="*/ 1 w 341"/>
                <a:gd name="T27" fmla="*/ 1 h 134"/>
                <a:gd name="T28" fmla="*/ 1 w 341"/>
                <a:gd name="T29" fmla="*/ 1 h 134"/>
                <a:gd name="T30" fmla="*/ 1 w 341"/>
                <a:gd name="T31" fmla="*/ 1 h 134"/>
                <a:gd name="T32" fmla="*/ 1 w 341"/>
                <a:gd name="T33" fmla="*/ 1 h 134"/>
                <a:gd name="T34" fmla="*/ 1 w 341"/>
                <a:gd name="T35" fmla="*/ 1 h 134"/>
                <a:gd name="T36" fmla="*/ 1 w 341"/>
                <a:gd name="T37" fmla="*/ 1 h 134"/>
                <a:gd name="T38" fmla="*/ 1 w 341"/>
                <a:gd name="T39" fmla="*/ 1 h 134"/>
                <a:gd name="T40" fmla="*/ 1 w 341"/>
                <a:gd name="T41" fmla="*/ 1 h 134"/>
                <a:gd name="T42" fmla="*/ 1 w 341"/>
                <a:gd name="T43" fmla="*/ 1 h 134"/>
                <a:gd name="T44" fmla="*/ 1 w 341"/>
                <a:gd name="T45" fmla="*/ 1 h 134"/>
                <a:gd name="T46" fmla="*/ 1 w 341"/>
                <a:gd name="T47" fmla="*/ 1 h 134"/>
                <a:gd name="T48" fmla="*/ 1 w 341"/>
                <a:gd name="T49" fmla="*/ 1 h 134"/>
                <a:gd name="T50" fmla="*/ 1 w 341"/>
                <a:gd name="T51" fmla="*/ 1 h 134"/>
                <a:gd name="T52" fmla="*/ 1 w 341"/>
                <a:gd name="T53" fmla="*/ 1 h 134"/>
                <a:gd name="T54" fmla="*/ 1 w 341"/>
                <a:gd name="T55" fmla="*/ 1 h 134"/>
                <a:gd name="T56" fmla="*/ 1 w 341"/>
                <a:gd name="T57" fmla="*/ 1 h 134"/>
                <a:gd name="T58" fmla="*/ 1 w 341"/>
                <a:gd name="T59" fmla="*/ 1 h 134"/>
                <a:gd name="T60" fmla="*/ 1 w 341"/>
                <a:gd name="T61" fmla="*/ 1 h 134"/>
                <a:gd name="T62" fmla="*/ 1 w 341"/>
                <a:gd name="T63" fmla="*/ 1 h 134"/>
                <a:gd name="T64" fmla="*/ 1 w 341"/>
                <a:gd name="T65" fmla="*/ 1 h 134"/>
                <a:gd name="T66" fmla="*/ 1 w 341"/>
                <a:gd name="T67" fmla="*/ 1 h 134"/>
                <a:gd name="T68" fmla="*/ 0 w 341"/>
                <a:gd name="T69" fmla="*/ 1 h 134"/>
                <a:gd name="T70" fmla="*/ 0 w 341"/>
                <a:gd name="T71" fmla="*/ 1 h 1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1"/>
                <a:gd name="T109" fmla="*/ 0 h 134"/>
                <a:gd name="T110" fmla="*/ 341 w 341"/>
                <a:gd name="T111" fmla="*/ 134 h 1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1" h="134">
                  <a:moveTo>
                    <a:pt x="0" y="127"/>
                  </a:moveTo>
                  <a:lnTo>
                    <a:pt x="12" y="112"/>
                  </a:lnTo>
                  <a:lnTo>
                    <a:pt x="23" y="99"/>
                  </a:lnTo>
                  <a:lnTo>
                    <a:pt x="36" y="88"/>
                  </a:lnTo>
                  <a:lnTo>
                    <a:pt x="48" y="78"/>
                  </a:lnTo>
                  <a:lnTo>
                    <a:pt x="77" y="63"/>
                  </a:lnTo>
                  <a:lnTo>
                    <a:pt x="112" y="49"/>
                  </a:lnTo>
                  <a:lnTo>
                    <a:pt x="130" y="35"/>
                  </a:lnTo>
                  <a:lnTo>
                    <a:pt x="136" y="26"/>
                  </a:lnTo>
                  <a:lnTo>
                    <a:pt x="143" y="20"/>
                  </a:lnTo>
                  <a:lnTo>
                    <a:pt x="160" y="13"/>
                  </a:lnTo>
                  <a:lnTo>
                    <a:pt x="202" y="6"/>
                  </a:lnTo>
                  <a:lnTo>
                    <a:pt x="259" y="0"/>
                  </a:lnTo>
                  <a:lnTo>
                    <a:pt x="284" y="4"/>
                  </a:lnTo>
                  <a:lnTo>
                    <a:pt x="305" y="21"/>
                  </a:lnTo>
                  <a:lnTo>
                    <a:pt x="331" y="53"/>
                  </a:lnTo>
                  <a:lnTo>
                    <a:pt x="340" y="76"/>
                  </a:lnTo>
                  <a:lnTo>
                    <a:pt x="341" y="83"/>
                  </a:lnTo>
                  <a:lnTo>
                    <a:pt x="334" y="84"/>
                  </a:lnTo>
                  <a:lnTo>
                    <a:pt x="311" y="66"/>
                  </a:lnTo>
                  <a:lnTo>
                    <a:pt x="302" y="51"/>
                  </a:lnTo>
                  <a:lnTo>
                    <a:pt x="289" y="37"/>
                  </a:lnTo>
                  <a:lnTo>
                    <a:pt x="281" y="28"/>
                  </a:lnTo>
                  <a:lnTo>
                    <a:pt x="272" y="22"/>
                  </a:lnTo>
                  <a:lnTo>
                    <a:pt x="251" y="18"/>
                  </a:lnTo>
                  <a:lnTo>
                    <a:pt x="203" y="20"/>
                  </a:lnTo>
                  <a:lnTo>
                    <a:pt x="171" y="28"/>
                  </a:lnTo>
                  <a:lnTo>
                    <a:pt x="150" y="49"/>
                  </a:lnTo>
                  <a:lnTo>
                    <a:pt x="136" y="62"/>
                  </a:lnTo>
                  <a:lnTo>
                    <a:pt x="121" y="71"/>
                  </a:lnTo>
                  <a:lnTo>
                    <a:pt x="57" y="93"/>
                  </a:lnTo>
                  <a:lnTo>
                    <a:pt x="31" y="108"/>
                  </a:lnTo>
                  <a:lnTo>
                    <a:pt x="8" y="133"/>
                  </a:lnTo>
                  <a:lnTo>
                    <a:pt x="1" y="134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9" name="Freeform 93"/>
            <p:cNvSpPr>
              <a:spLocks/>
            </p:cNvSpPr>
            <p:nvPr/>
          </p:nvSpPr>
          <p:spPr bwMode="auto">
            <a:xfrm>
              <a:off x="3466" y="1802"/>
              <a:ext cx="71" cy="66"/>
            </a:xfrm>
            <a:custGeom>
              <a:avLst/>
              <a:gdLst>
                <a:gd name="T0" fmla="*/ 0 w 143"/>
                <a:gd name="T1" fmla="*/ 1 h 131"/>
                <a:gd name="T2" fmla="*/ 0 w 143"/>
                <a:gd name="T3" fmla="*/ 1 h 131"/>
                <a:gd name="T4" fmla="*/ 0 w 143"/>
                <a:gd name="T5" fmla="*/ 1 h 131"/>
                <a:gd name="T6" fmla="*/ 0 w 143"/>
                <a:gd name="T7" fmla="*/ 1 h 131"/>
                <a:gd name="T8" fmla="*/ 0 w 143"/>
                <a:gd name="T9" fmla="*/ 1 h 131"/>
                <a:gd name="T10" fmla="*/ 0 w 143"/>
                <a:gd name="T11" fmla="*/ 1 h 131"/>
                <a:gd name="T12" fmla="*/ 0 w 143"/>
                <a:gd name="T13" fmla="*/ 1 h 131"/>
                <a:gd name="T14" fmla="*/ 0 w 143"/>
                <a:gd name="T15" fmla="*/ 1 h 131"/>
                <a:gd name="T16" fmla="*/ 0 w 143"/>
                <a:gd name="T17" fmla="*/ 1 h 131"/>
                <a:gd name="T18" fmla="*/ 0 w 143"/>
                <a:gd name="T19" fmla="*/ 1 h 131"/>
                <a:gd name="T20" fmla="*/ 0 w 143"/>
                <a:gd name="T21" fmla="*/ 1 h 131"/>
                <a:gd name="T22" fmla="*/ 0 w 143"/>
                <a:gd name="T23" fmla="*/ 1 h 131"/>
                <a:gd name="T24" fmla="*/ 0 w 143"/>
                <a:gd name="T25" fmla="*/ 1 h 131"/>
                <a:gd name="T26" fmla="*/ 0 w 143"/>
                <a:gd name="T27" fmla="*/ 1 h 131"/>
                <a:gd name="T28" fmla="*/ 0 w 143"/>
                <a:gd name="T29" fmla="*/ 0 h 131"/>
                <a:gd name="T30" fmla="*/ 0 w 143"/>
                <a:gd name="T31" fmla="*/ 1 h 131"/>
                <a:gd name="T32" fmla="*/ 0 w 143"/>
                <a:gd name="T33" fmla="*/ 1 h 131"/>
                <a:gd name="T34" fmla="*/ 0 w 143"/>
                <a:gd name="T35" fmla="*/ 1 h 131"/>
                <a:gd name="T36" fmla="*/ 0 w 143"/>
                <a:gd name="T37" fmla="*/ 1 h 1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3"/>
                <a:gd name="T58" fmla="*/ 0 h 131"/>
                <a:gd name="T59" fmla="*/ 143 w 143"/>
                <a:gd name="T60" fmla="*/ 131 h 1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3" h="131">
                  <a:moveTo>
                    <a:pt x="138" y="10"/>
                  </a:moveTo>
                  <a:lnTo>
                    <a:pt x="112" y="20"/>
                  </a:lnTo>
                  <a:lnTo>
                    <a:pt x="101" y="28"/>
                  </a:lnTo>
                  <a:lnTo>
                    <a:pt x="87" y="35"/>
                  </a:lnTo>
                  <a:lnTo>
                    <a:pt x="63" y="56"/>
                  </a:lnTo>
                  <a:lnTo>
                    <a:pt x="43" y="78"/>
                  </a:lnTo>
                  <a:lnTo>
                    <a:pt x="27" y="102"/>
                  </a:lnTo>
                  <a:lnTo>
                    <a:pt x="8" y="130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31" y="60"/>
                  </a:lnTo>
                  <a:lnTo>
                    <a:pt x="46" y="31"/>
                  </a:lnTo>
                  <a:lnTo>
                    <a:pt x="56" y="17"/>
                  </a:lnTo>
                  <a:lnTo>
                    <a:pt x="71" y="6"/>
                  </a:lnTo>
                  <a:lnTo>
                    <a:pt x="103" y="0"/>
                  </a:lnTo>
                  <a:lnTo>
                    <a:pt x="138" y="1"/>
                  </a:lnTo>
                  <a:lnTo>
                    <a:pt x="143" y="5"/>
                  </a:lnTo>
                  <a:lnTo>
                    <a:pt x="1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0" name="Freeform 94"/>
            <p:cNvSpPr>
              <a:spLocks/>
            </p:cNvSpPr>
            <p:nvPr/>
          </p:nvSpPr>
          <p:spPr bwMode="auto">
            <a:xfrm>
              <a:off x="3398" y="1849"/>
              <a:ext cx="94" cy="56"/>
            </a:xfrm>
            <a:custGeom>
              <a:avLst/>
              <a:gdLst>
                <a:gd name="T0" fmla="*/ 0 w 189"/>
                <a:gd name="T1" fmla="*/ 0 h 111"/>
                <a:gd name="T2" fmla="*/ 0 w 189"/>
                <a:gd name="T3" fmla="*/ 1 h 111"/>
                <a:gd name="T4" fmla="*/ 0 w 189"/>
                <a:gd name="T5" fmla="*/ 1 h 111"/>
                <a:gd name="T6" fmla="*/ 0 w 189"/>
                <a:gd name="T7" fmla="*/ 1 h 111"/>
                <a:gd name="T8" fmla="*/ 0 w 189"/>
                <a:gd name="T9" fmla="*/ 1 h 111"/>
                <a:gd name="T10" fmla="*/ 0 w 189"/>
                <a:gd name="T11" fmla="*/ 1 h 111"/>
                <a:gd name="T12" fmla="*/ 0 w 189"/>
                <a:gd name="T13" fmla="*/ 1 h 111"/>
                <a:gd name="T14" fmla="*/ 0 w 189"/>
                <a:gd name="T15" fmla="*/ 1 h 111"/>
                <a:gd name="T16" fmla="*/ 0 w 189"/>
                <a:gd name="T17" fmla="*/ 1 h 111"/>
                <a:gd name="T18" fmla="*/ 0 w 189"/>
                <a:gd name="T19" fmla="*/ 1 h 111"/>
                <a:gd name="T20" fmla="*/ 0 w 189"/>
                <a:gd name="T21" fmla="*/ 1 h 111"/>
                <a:gd name="T22" fmla="*/ 0 w 189"/>
                <a:gd name="T23" fmla="*/ 1 h 111"/>
                <a:gd name="T24" fmla="*/ 0 w 189"/>
                <a:gd name="T25" fmla="*/ 1 h 111"/>
                <a:gd name="T26" fmla="*/ 0 w 189"/>
                <a:gd name="T27" fmla="*/ 1 h 111"/>
                <a:gd name="T28" fmla="*/ 0 w 189"/>
                <a:gd name="T29" fmla="*/ 1 h 111"/>
                <a:gd name="T30" fmla="*/ 0 w 189"/>
                <a:gd name="T31" fmla="*/ 1 h 111"/>
                <a:gd name="T32" fmla="*/ 0 w 189"/>
                <a:gd name="T33" fmla="*/ 1 h 111"/>
                <a:gd name="T34" fmla="*/ 0 w 189"/>
                <a:gd name="T35" fmla="*/ 1 h 111"/>
                <a:gd name="T36" fmla="*/ 0 w 189"/>
                <a:gd name="T37" fmla="*/ 1 h 111"/>
                <a:gd name="T38" fmla="*/ 0 w 189"/>
                <a:gd name="T39" fmla="*/ 1 h 111"/>
                <a:gd name="T40" fmla="*/ 0 w 189"/>
                <a:gd name="T41" fmla="*/ 0 h 111"/>
                <a:gd name="T42" fmla="*/ 0 w 189"/>
                <a:gd name="T43" fmla="*/ 0 h 111"/>
                <a:gd name="T44" fmla="*/ 0 w 189"/>
                <a:gd name="T45" fmla="*/ 0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11"/>
                <a:gd name="T71" fmla="*/ 189 w 189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11">
                  <a:moveTo>
                    <a:pt x="17" y="0"/>
                  </a:moveTo>
                  <a:lnTo>
                    <a:pt x="24" y="22"/>
                  </a:lnTo>
                  <a:lnTo>
                    <a:pt x="30" y="45"/>
                  </a:lnTo>
                  <a:lnTo>
                    <a:pt x="32" y="58"/>
                  </a:lnTo>
                  <a:lnTo>
                    <a:pt x="58" y="68"/>
                  </a:lnTo>
                  <a:lnTo>
                    <a:pt x="81" y="82"/>
                  </a:lnTo>
                  <a:lnTo>
                    <a:pt x="103" y="92"/>
                  </a:lnTo>
                  <a:lnTo>
                    <a:pt x="125" y="101"/>
                  </a:lnTo>
                  <a:lnTo>
                    <a:pt x="151" y="103"/>
                  </a:lnTo>
                  <a:lnTo>
                    <a:pt x="182" y="90"/>
                  </a:lnTo>
                  <a:lnTo>
                    <a:pt x="188" y="89"/>
                  </a:lnTo>
                  <a:lnTo>
                    <a:pt x="189" y="95"/>
                  </a:lnTo>
                  <a:lnTo>
                    <a:pt x="182" y="104"/>
                  </a:lnTo>
                  <a:lnTo>
                    <a:pt x="173" y="108"/>
                  </a:lnTo>
                  <a:lnTo>
                    <a:pt x="151" y="111"/>
                  </a:lnTo>
                  <a:lnTo>
                    <a:pt x="98" y="110"/>
                  </a:lnTo>
                  <a:lnTo>
                    <a:pt x="47" y="92"/>
                  </a:lnTo>
                  <a:lnTo>
                    <a:pt x="23" y="83"/>
                  </a:lnTo>
                  <a:lnTo>
                    <a:pt x="16" y="79"/>
                  </a:lnTo>
                  <a:lnTo>
                    <a:pt x="0" y="45"/>
                  </a:lnTo>
                  <a:lnTo>
                    <a:pt x="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1" name="Freeform 95"/>
            <p:cNvSpPr>
              <a:spLocks/>
            </p:cNvSpPr>
            <p:nvPr/>
          </p:nvSpPr>
          <p:spPr bwMode="auto">
            <a:xfrm>
              <a:off x="3487" y="1893"/>
              <a:ext cx="133" cy="19"/>
            </a:xfrm>
            <a:custGeom>
              <a:avLst/>
              <a:gdLst>
                <a:gd name="T0" fmla="*/ 1 w 266"/>
                <a:gd name="T1" fmla="*/ 0 h 40"/>
                <a:gd name="T2" fmla="*/ 1 w 266"/>
                <a:gd name="T3" fmla="*/ 0 h 40"/>
                <a:gd name="T4" fmla="*/ 1 w 266"/>
                <a:gd name="T5" fmla="*/ 0 h 40"/>
                <a:gd name="T6" fmla="*/ 1 w 266"/>
                <a:gd name="T7" fmla="*/ 0 h 40"/>
                <a:gd name="T8" fmla="*/ 1 w 266"/>
                <a:gd name="T9" fmla="*/ 0 h 40"/>
                <a:gd name="T10" fmla="*/ 1 w 266"/>
                <a:gd name="T11" fmla="*/ 0 h 40"/>
                <a:gd name="T12" fmla="*/ 1 w 266"/>
                <a:gd name="T13" fmla="*/ 0 h 40"/>
                <a:gd name="T14" fmla="*/ 1 w 266"/>
                <a:gd name="T15" fmla="*/ 0 h 40"/>
                <a:gd name="T16" fmla="*/ 1 w 266"/>
                <a:gd name="T17" fmla="*/ 0 h 40"/>
                <a:gd name="T18" fmla="*/ 1 w 266"/>
                <a:gd name="T19" fmla="*/ 0 h 40"/>
                <a:gd name="T20" fmla="*/ 1 w 266"/>
                <a:gd name="T21" fmla="*/ 0 h 40"/>
                <a:gd name="T22" fmla="*/ 1 w 266"/>
                <a:gd name="T23" fmla="*/ 0 h 40"/>
                <a:gd name="T24" fmla="*/ 0 w 266"/>
                <a:gd name="T25" fmla="*/ 0 h 40"/>
                <a:gd name="T26" fmla="*/ 1 w 266"/>
                <a:gd name="T27" fmla="*/ 0 h 40"/>
                <a:gd name="T28" fmla="*/ 1 w 266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6"/>
                <a:gd name="T46" fmla="*/ 0 h 40"/>
                <a:gd name="T47" fmla="*/ 266 w 266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6" h="40">
                  <a:moveTo>
                    <a:pt x="5" y="0"/>
                  </a:moveTo>
                  <a:lnTo>
                    <a:pt x="108" y="11"/>
                  </a:lnTo>
                  <a:lnTo>
                    <a:pt x="165" y="15"/>
                  </a:lnTo>
                  <a:lnTo>
                    <a:pt x="259" y="17"/>
                  </a:lnTo>
                  <a:lnTo>
                    <a:pt x="266" y="24"/>
                  </a:lnTo>
                  <a:lnTo>
                    <a:pt x="264" y="28"/>
                  </a:lnTo>
                  <a:lnTo>
                    <a:pt x="259" y="31"/>
                  </a:lnTo>
                  <a:lnTo>
                    <a:pt x="157" y="40"/>
                  </a:lnTo>
                  <a:lnTo>
                    <a:pt x="122" y="37"/>
                  </a:lnTo>
                  <a:lnTo>
                    <a:pt x="63" y="22"/>
                  </a:lnTo>
                  <a:lnTo>
                    <a:pt x="36" y="14"/>
                  </a:lnTo>
                  <a:lnTo>
                    <a:pt x="5" y="8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2" name="Freeform 96"/>
            <p:cNvSpPr>
              <a:spLocks/>
            </p:cNvSpPr>
            <p:nvPr/>
          </p:nvSpPr>
          <p:spPr bwMode="auto">
            <a:xfrm>
              <a:off x="3570" y="1695"/>
              <a:ext cx="25" cy="59"/>
            </a:xfrm>
            <a:custGeom>
              <a:avLst/>
              <a:gdLst>
                <a:gd name="T0" fmla="*/ 1 w 50"/>
                <a:gd name="T1" fmla="*/ 0 h 117"/>
                <a:gd name="T2" fmla="*/ 1 w 50"/>
                <a:gd name="T3" fmla="*/ 1 h 117"/>
                <a:gd name="T4" fmla="*/ 1 w 50"/>
                <a:gd name="T5" fmla="*/ 1 h 117"/>
                <a:gd name="T6" fmla="*/ 1 w 50"/>
                <a:gd name="T7" fmla="*/ 1 h 117"/>
                <a:gd name="T8" fmla="*/ 1 w 50"/>
                <a:gd name="T9" fmla="*/ 1 h 117"/>
                <a:gd name="T10" fmla="*/ 1 w 50"/>
                <a:gd name="T11" fmla="*/ 1 h 117"/>
                <a:gd name="T12" fmla="*/ 1 w 50"/>
                <a:gd name="T13" fmla="*/ 1 h 117"/>
                <a:gd name="T14" fmla="*/ 1 w 50"/>
                <a:gd name="T15" fmla="*/ 1 h 117"/>
                <a:gd name="T16" fmla="*/ 1 w 50"/>
                <a:gd name="T17" fmla="*/ 1 h 117"/>
                <a:gd name="T18" fmla="*/ 1 w 50"/>
                <a:gd name="T19" fmla="*/ 1 h 117"/>
                <a:gd name="T20" fmla="*/ 0 w 50"/>
                <a:gd name="T21" fmla="*/ 0 h 117"/>
                <a:gd name="T22" fmla="*/ 1 w 50"/>
                <a:gd name="T23" fmla="*/ 0 h 117"/>
                <a:gd name="T24" fmla="*/ 1 w 50"/>
                <a:gd name="T25" fmla="*/ 0 h 1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0"/>
                <a:gd name="T40" fmla="*/ 0 h 117"/>
                <a:gd name="T41" fmla="*/ 50 w 50"/>
                <a:gd name="T42" fmla="*/ 117 h 1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0" h="117">
                  <a:moveTo>
                    <a:pt x="10" y="0"/>
                  </a:moveTo>
                  <a:lnTo>
                    <a:pt x="14" y="17"/>
                  </a:lnTo>
                  <a:lnTo>
                    <a:pt x="24" y="30"/>
                  </a:lnTo>
                  <a:lnTo>
                    <a:pt x="47" y="58"/>
                  </a:lnTo>
                  <a:lnTo>
                    <a:pt x="50" y="84"/>
                  </a:lnTo>
                  <a:lnTo>
                    <a:pt x="50" y="112"/>
                  </a:lnTo>
                  <a:lnTo>
                    <a:pt x="47" y="117"/>
                  </a:lnTo>
                  <a:lnTo>
                    <a:pt x="41" y="114"/>
                  </a:lnTo>
                  <a:lnTo>
                    <a:pt x="34" y="91"/>
                  </a:lnTo>
                  <a:lnTo>
                    <a:pt x="23" y="7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3" name="Freeform 97"/>
            <p:cNvSpPr>
              <a:spLocks/>
            </p:cNvSpPr>
            <p:nvPr/>
          </p:nvSpPr>
          <p:spPr bwMode="auto">
            <a:xfrm>
              <a:off x="3520" y="1691"/>
              <a:ext cx="26" cy="79"/>
            </a:xfrm>
            <a:custGeom>
              <a:avLst/>
              <a:gdLst>
                <a:gd name="T0" fmla="*/ 1 w 51"/>
                <a:gd name="T1" fmla="*/ 1 h 156"/>
                <a:gd name="T2" fmla="*/ 1 w 51"/>
                <a:gd name="T3" fmla="*/ 1 h 156"/>
                <a:gd name="T4" fmla="*/ 1 w 51"/>
                <a:gd name="T5" fmla="*/ 1 h 156"/>
                <a:gd name="T6" fmla="*/ 1 w 51"/>
                <a:gd name="T7" fmla="*/ 1 h 156"/>
                <a:gd name="T8" fmla="*/ 1 w 51"/>
                <a:gd name="T9" fmla="*/ 1 h 156"/>
                <a:gd name="T10" fmla="*/ 0 w 51"/>
                <a:gd name="T11" fmla="*/ 1 h 156"/>
                <a:gd name="T12" fmla="*/ 1 w 51"/>
                <a:gd name="T13" fmla="*/ 1 h 156"/>
                <a:gd name="T14" fmla="*/ 1 w 51"/>
                <a:gd name="T15" fmla="*/ 1 h 156"/>
                <a:gd name="T16" fmla="*/ 1 w 51"/>
                <a:gd name="T17" fmla="*/ 1 h 156"/>
                <a:gd name="T18" fmla="*/ 1 w 51"/>
                <a:gd name="T19" fmla="*/ 0 h 156"/>
                <a:gd name="T20" fmla="*/ 1 w 51"/>
                <a:gd name="T21" fmla="*/ 1 h 156"/>
                <a:gd name="T22" fmla="*/ 1 w 51"/>
                <a:gd name="T23" fmla="*/ 1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"/>
                <a:gd name="T37" fmla="*/ 0 h 156"/>
                <a:gd name="T38" fmla="*/ 51 w 51"/>
                <a:gd name="T39" fmla="*/ 156 h 1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" h="156">
                  <a:moveTo>
                    <a:pt x="51" y="6"/>
                  </a:moveTo>
                  <a:lnTo>
                    <a:pt x="36" y="96"/>
                  </a:lnTo>
                  <a:lnTo>
                    <a:pt x="19" y="148"/>
                  </a:lnTo>
                  <a:lnTo>
                    <a:pt x="15" y="155"/>
                  </a:lnTo>
                  <a:lnTo>
                    <a:pt x="8" y="156"/>
                  </a:lnTo>
                  <a:lnTo>
                    <a:pt x="0" y="146"/>
                  </a:lnTo>
                  <a:lnTo>
                    <a:pt x="5" y="115"/>
                  </a:lnTo>
                  <a:lnTo>
                    <a:pt x="14" y="86"/>
                  </a:lnTo>
                  <a:lnTo>
                    <a:pt x="42" y="3"/>
                  </a:lnTo>
                  <a:lnTo>
                    <a:pt x="48" y="0"/>
                  </a:lnTo>
                  <a:lnTo>
                    <a:pt x="5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4" name="Freeform 98"/>
            <p:cNvSpPr>
              <a:spLocks/>
            </p:cNvSpPr>
            <p:nvPr/>
          </p:nvSpPr>
          <p:spPr bwMode="auto">
            <a:xfrm>
              <a:off x="3544" y="1709"/>
              <a:ext cx="31" cy="45"/>
            </a:xfrm>
            <a:custGeom>
              <a:avLst/>
              <a:gdLst>
                <a:gd name="T0" fmla="*/ 1 w 62"/>
                <a:gd name="T1" fmla="*/ 0 h 92"/>
                <a:gd name="T2" fmla="*/ 0 w 62"/>
                <a:gd name="T3" fmla="*/ 0 h 92"/>
                <a:gd name="T4" fmla="*/ 1 w 62"/>
                <a:gd name="T5" fmla="*/ 0 h 92"/>
                <a:gd name="T6" fmla="*/ 1 w 62"/>
                <a:gd name="T7" fmla="*/ 0 h 92"/>
                <a:gd name="T8" fmla="*/ 1 w 62"/>
                <a:gd name="T9" fmla="*/ 0 h 92"/>
                <a:gd name="T10" fmla="*/ 1 w 62"/>
                <a:gd name="T11" fmla="*/ 0 h 92"/>
                <a:gd name="T12" fmla="*/ 1 w 62"/>
                <a:gd name="T13" fmla="*/ 0 h 92"/>
                <a:gd name="T14" fmla="*/ 1 w 62"/>
                <a:gd name="T15" fmla="*/ 0 h 92"/>
                <a:gd name="T16" fmla="*/ 1 w 62"/>
                <a:gd name="T17" fmla="*/ 0 h 92"/>
                <a:gd name="T18" fmla="*/ 1 w 62"/>
                <a:gd name="T19" fmla="*/ 0 h 92"/>
                <a:gd name="T20" fmla="*/ 1 w 62"/>
                <a:gd name="T21" fmla="*/ 0 h 92"/>
                <a:gd name="T22" fmla="*/ 1 w 62"/>
                <a:gd name="T23" fmla="*/ 0 h 92"/>
                <a:gd name="T24" fmla="*/ 1 w 62"/>
                <a:gd name="T25" fmla="*/ 0 h 92"/>
                <a:gd name="T26" fmla="*/ 1 w 62"/>
                <a:gd name="T27" fmla="*/ 0 h 92"/>
                <a:gd name="T28" fmla="*/ 1 w 62"/>
                <a:gd name="T29" fmla="*/ 0 h 92"/>
                <a:gd name="T30" fmla="*/ 1 w 62"/>
                <a:gd name="T31" fmla="*/ 0 h 92"/>
                <a:gd name="T32" fmla="*/ 1 w 62"/>
                <a:gd name="T33" fmla="*/ 0 h 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92"/>
                <a:gd name="T53" fmla="*/ 62 w 62"/>
                <a:gd name="T54" fmla="*/ 92 h 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92">
                  <a:moveTo>
                    <a:pt x="8" y="88"/>
                  </a:moveTo>
                  <a:lnTo>
                    <a:pt x="0" y="50"/>
                  </a:lnTo>
                  <a:lnTo>
                    <a:pt x="6" y="22"/>
                  </a:lnTo>
                  <a:lnTo>
                    <a:pt x="25" y="0"/>
                  </a:lnTo>
                  <a:lnTo>
                    <a:pt x="36" y="1"/>
                  </a:lnTo>
                  <a:lnTo>
                    <a:pt x="51" y="19"/>
                  </a:lnTo>
                  <a:lnTo>
                    <a:pt x="62" y="54"/>
                  </a:lnTo>
                  <a:lnTo>
                    <a:pt x="59" y="59"/>
                  </a:lnTo>
                  <a:lnTo>
                    <a:pt x="52" y="56"/>
                  </a:lnTo>
                  <a:lnTo>
                    <a:pt x="45" y="42"/>
                  </a:lnTo>
                  <a:lnTo>
                    <a:pt x="36" y="29"/>
                  </a:lnTo>
                  <a:lnTo>
                    <a:pt x="28" y="17"/>
                  </a:lnTo>
                  <a:lnTo>
                    <a:pt x="22" y="50"/>
                  </a:lnTo>
                  <a:lnTo>
                    <a:pt x="18" y="88"/>
                  </a:lnTo>
                  <a:lnTo>
                    <a:pt x="14" y="9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5" name="Freeform 99"/>
            <p:cNvSpPr>
              <a:spLocks/>
            </p:cNvSpPr>
            <p:nvPr/>
          </p:nvSpPr>
          <p:spPr bwMode="auto">
            <a:xfrm>
              <a:off x="3471" y="1470"/>
              <a:ext cx="27" cy="18"/>
            </a:xfrm>
            <a:custGeom>
              <a:avLst/>
              <a:gdLst>
                <a:gd name="T0" fmla="*/ 0 w 55"/>
                <a:gd name="T1" fmla="*/ 1 h 36"/>
                <a:gd name="T2" fmla="*/ 0 w 55"/>
                <a:gd name="T3" fmla="*/ 1 h 36"/>
                <a:gd name="T4" fmla="*/ 0 w 55"/>
                <a:gd name="T5" fmla="*/ 1 h 36"/>
                <a:gd name="T6" fmla="*/ 0 w 55"/>
                <a:gd name="T7" fmla="*/ 0 h 36"/>
                <a:gd name="T8" fmla="*/ 0 w 55"/>
                <a:gd name="T9" fmla="*/ 0 h 36"/>
                <a:gd name="T10" fmla="*/ 0 w 55"/>
                <a:gd name="T11" fmla="*/ 1 h 36"/>
                <a:gd name="T12" fmla="*/ 0 w 55"/>
                <a:gd name="T13" fmla="*/ 1 h 36"/>
                <a:gd name="T14" fmla="*/ 0 w 55"/>
                <a:gd name="T15" fmla="*/ 1 h 36"/>
                <a:gd name="T16" fmla="*/ 0 w 55"/>
                <a:gd name="T17" fmla="*/ 1 h 36"/>
                <a:gd name="T18" fmla="*/ 0 w 55"/>
                <a:gd name="T19" fmla="*/ 1 h 36"/>
                <a:gd name="T20" fmla="*/ 0 w 55"/>
                <a:gd name="T21" fmla="*/ 1 h 36"/>
                <a:gd name="T22" fmla="*/ 0 w 55"/>
                <a:gd name="T23" fmla="*/ 1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"/>
                <a:gd name="T37" fmla="*/ 0 h 36"/>
                <a:gd name="T38" fmla="*/ 55 w 55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" h="36">
                  <a:moveTo>
                    <a:pt x="0" y="31"/>
                  </a:moveTo>
                  <a:lnTo>
                    <a:pt x="5" y="19"/>
                  </a:lnTo>
                  <a:lnTo>
                    <a:pt x="14" y="13"/>
                  </a:lnTo>
                  <a:lnTo>
                    <a:pt x="34" y="0"/>
                  </a:lnTo>
                  <a:lnTo>
                    <a:pt x="51" y="0"/>
                  </a:lnTo>
                  <a:lnTo>
                    <a:pt x="55" y="8"/>
                  </a:lnTo>
                  <a:lnTo>
                    <a:pt x="51" y="17"/>
                  </a:lnTo>
                  <a:lnTo>
                    <a:pt x="27" y="22"/>
                  </a:lnTo>
                  <a:lnTo>
                    <a:pt x="9" y="32"/>
                  </a:lnTo>
                  <a:lnTo>
                    <a:pt x="3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" name="Freeform 100"/>
            <p:cNvSpPr>
              <a:spLocks/>
            </p:cNvSpPr>
            <p:nvPr/>
          </p:nvSpPr>
          <p:spPr bwMode="auto">
            <a:xfrm>
              <a:off x="3471" y="1487"/>
              <a:ext cx="26" cy="16"/>
            </a:xfrm>
            <a:custGeom>
              <a:avLst/>
              <a:gdLst>
                <a:gd name="T0" fmla="*/ 0 w 52"/>
                <a:gd name="T1" fmla="*/ 1 h 30"/>
                <a:gd name="T2" fmla="*/ 1 w 52"/>
                <a:gd name="T3" fmla="*/ 1 h 30"/>
                <a:gd name="T4" fmla="*/ 1 w 52"/>
                <a:gd name="T5" fmla="*/ 1 h 30"/>
                <a:gd name="T6" fmla="*/ 1 w 52"/>
                <a:gd name="T7" fmla="*/ 0 h 30"/>
                <a:gd name="T8" fmla="*/ 1 w 52"/>
                <a:gd name="T9" fmla="*/ 1 h 30"/>
                <a:gd name="T10" fmla="*/ 1 w 52"/>
                <a:gd name="T11" fmla="*/ 1 h 30"/>
                <a:gd name="T12" fmla="*/ 1 w 52"/>
                <a:gd name="T13" fmla="*/ 1 h 30"/>
                <a:gd name="T14" fmla="*/ 1 w 52"/>
                <a:gd name="T15" fmla="*/ 1 h 30"/>
                <a:gd name="T16" fmla="*/ 1 w 52"/>
                <a:gd name="T17" fmla="*/ 1 h 30"/>
                <a:gd name="T18" fmla="*/ 0 w 52"/>
                <a:gd name="T19" fmla="*/ 1 h 30"/>
                <a:gd name="T20" fmla="*/ 0 w 52"/>
                <a:gd name="T21" fmla="*/ 1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30"/>
                <a:gd name="T35" fmla="*/ 52 w 52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30">
                  <a:moveTo>
                    <a:pt x="0" y="24"/>
                  </a:moveTo>
                  <a:lnTo>
                    <a:pt x="7" y="17"/>
                  </a:lnTo>
                  <a:lnTo>
                    <a:pt x="16" y="10"/>
                  </a:lnTo>
                  <a:lnTo>
                    <a:pt x="35" y="0"/>
                  </a:lnTo>
                  <a:lnTo>
                    <a:pt x="51" y="5"/>
                  </a:lnTo>
                  <a:lnTo>
                    <a:pt x="52" y="14"/>
                  </a:lnTo>
                  <a:lnTo>
                    <a:pt x="46" y="21"/>
                  </a:lnTo>
                  <a:lnTo>
                    <a:pt x="7" y="29"/>
                  </a:lnTo>
                  <a:lnTo>
                    <a:pt x="1" y="3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7" name="Freeform 101"/>
            <p:cNvSpPr>
              <a:spLocks/>
            </p:cNvSpPr>
            <p:nvPr/>
          </p:nvSpPr>
          <p:spPr bwMode="auto">
            <a:xfrm>
              <a:off x="3521" y="1456"/>
              <a:ext cx="47" cy="22"/>
            </a:xfrm>
            <a:custGeom>
              <a:avLst/>
              <a:gdLst>
                <a:gd name="T0" fmla="*/ 0 w 93"/>
                <a:gd name="T1" fmla="*/ 0 h 45"/>
                <a:gd name="T2" fmla="*/ 1 w 93"/>
                <a:gd name="T3" fmla="*/ 0 h 45"/>
                <a:gd name="T4" fmla="*/ 1 w 93"/>
                <a:gd name="T5" fmla="*/ 0 h 45"/>
                <a:gd name="T6" fmla="*/ 1 w 93"/>
                <a:gd name="T7" fmla="*/ 0 h 45"/>
                <a:gd name="T8" fmla="*/ 1 w 93"/>
                <a:gd name="T9" fmla="*/ 0 h 45"/>
                <a:gd name="T10" fmla="*/ 1 w 93"/>
                <a:gd name="T11" fmla="*/ 0 h 45"/>
                <a:gd name="T12" fmla="*/ 1 w 93"/>
                <a:gd name="T13" fmla="*/ 0 h 45"/>
                <a:gd name="T14" fmla="*/ 1 w 93"/>
                <a:gd name="T15" fmla="*/ 0 h 45"/>
                <a:gd name="T16" fmla="*/ 1 w 93"/>
                <a:gd name="T17" fmla="*/ 0 h 45"/>
                <a:gd name="T18" fmla="*/ 1 w 93"/>
                <a:gd name="T19" fmla="*/ 0 h 45"/>
                <a:gd name="T20" fmla="*/ 1 w 93"/>
                <a:gd name="T21" fmla="*/ 0 h 45"/>
                <a:gd name="T22" fmla="*/ 1 w 93"/>
                <a:gd name="T23" fmla="*/ 0 h 45"/>
                <a:gd name="T24" fmla="*/ 0 w 93"/>
                <a:gd name="T25" fmla="*/ 0 h 45"/>
                <a:gd name="T26" fmla="*/ 0 w 93"/>
                <a:gd name="T27" fmla="*/ 0 h 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3"/>
                <a:gd name="T43" fmla="*/ 0 h 45"/>
                <a:gd name="T44" fmla="*/ 93 w 93"/>
                <a:gd name="T45" fmla="*/ 45 h 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3" h="45">
                  <a:moveTo>
                    <a:pt x="0" y="39"/>
                  </a:moveTo>
                  <a:lnTo>
                    <a:pt x="13" y="22"/>
                  </a:lnTo>
                  <a:lnTo>
                    <a:pt x="19" y="15"/>
                  </a:lnTo>
                  <a:lnTo>
                    <a:pt x="28" y="10"/>
                  </a:lnTo>
                  <a:lnTo>
                    <a:pt x="61" y="0"/>
                  </a:lnTo>
                  <a:lnTo>
                    <a:pt x="89" y="10"/>
                  </a:lnTo>
                  <a:lnTo>
                    <a:pt x="93" y="15"/>
                  </a:lnTo>
                  <a:lnTo>
                    <a:pt x="89" y="19"/>
                  </a:lnTo>
                  <a:lnTo>
                    <a:pt x="61" y="19"/>
                  </a:lnTo>
                  <a:lnTo>
                    <a:pt x="36" y="27"/>
                  </a:lnTo>
                  <a:lnTo>
                    <a:pt x="8" y="45"/>
                  </a:lnTo>
                  <a:lnTo>
                    <a:pt x="1" y="4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8" name="Freeform 102"/>
            <p:cNvSpPr>
              <a:spLocks/>
            </p:cNvSpPr>
            <p:nvPr/>
          </p:nvSpPr>
          <p:spPr bwMode="auto">
            <a:xfrm>
              <a:off x="4056" y="1959"/>
              <a:ext cx="13" cy="40"/>
            </a:xfrm>
            <a:custGeom>
              <a:avLst/>
              <a:gdLst>
                <a:gd name="T0" fmla="*/ 0 w 27"/>
                <a:gd name="T1" fmla="*/ 0 h 81"/>
                <a:gd name="T2" fmla="*/ 0 w 27"/>
                <a:gd name="T3" fmla="*/ 0 h 81"/>
                <a:gd name="T4" fmla="*/ 0 w 27"/>
                <a:gd name="T5" fmla="*/ 0 h 81"/>
                <a:gd name="T6" fmla="*/ 0 w 27"/>
                <a:gd name="T7" fmla="*/ 0 h 81"/>
                <a:gd name="T8" fmla="*/ 0 w 27"/>
                <a:gd name="T9" fmla="*/ 0 h 81"/>
                <a:gd name="T10" fmla="*/ 0 w 27"/>
                <a:gd name="T11" fmla="*/ 0 h 81"/>
                <a:gd name="T12" fmla="*/ 0 w 27"/>
                <a:gd name="T13" fmla="*/ 0 h 81"/>
                <a:gd name="T14" fmla="*/ 0 w 27"/>
                <a:gd name="T15" fmla="*/ 0 h 81"/>
                <a:gd name="T16" fmla="*/ 0 w 27"/>
                <a:gd name="T17" fmla="*/ 0 h 81"/>
                <a:gd name="T18" fmla="*/ 0 w 27"/>
                <a:gd name="T19" fmla="*/ 0 h 81"/>
                <a:gd name="T20" fmla="*/ 0 w 27"/>
                <a:gd name="T21" fmla="*/ 0 h 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81"/>
                <a:gd name="T35" fmla="*/ 27 w 27"/>
                <a:gd name="T36" fmla="*/ 81 h 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81">
                  <a:moveTo>
                    <a:pt x="16" y="6"/>
                  </a:moveTo>
                  <a:lnTo>
                    <a:pt x="23" y="24"/>
                  </a:lnTo>
                  <a:lnTo>
                    <a:pt x="27" y="57"/>
                  </a:lnTo>
                  <a:lnTo>
                    <a:pt x="22" y="81"/>
                  </a:lnTo>
                  <a:lnTo>
                    <a:pt x="13" y="81"/>
                  </a:lnTo>
                  <a:lnTo>
                    <a:pt x="5" y="61"/>
                  </a:lnTo>
                  <a:lnTo>
                    <a:pt x="0" y="24"/>
                  </a:lnTo>
                  <a:lnTo>
                    <a:pt x="3" y="8"/>
                  </a:lnTo>
                  <a:lnTo>
                    <a:pt x="9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9" name="Freeform 103"/>
            <p:cNvSpPr>
              <a:spLocks/>
            </p:cNvSpPr>
            <p:nvPr/>
          </p:nvSpPr>
          <p:spPr bwMode="auto">
            <a:xfrm>
              <a:off x="3843" y="1598"/>
              <a:ext cx="105" cy="132"/>
            </a:xfrm>
            <a:custGeom>
              <a:avLst/>
              <a:gdLst>
                <a:gd name="T0" fmla="*/ 1 w 210"/>
                <a:gd name="T1" fmla="*/ 1 h 264"/>
                <a:gd name="T2" fmla="*/ 1 w 210"/>
                <a:gd name="T3" fmla="*/ 1 h 264"/>
                <a:gd name="T4" fmla="*/ 1 w 210"/>
                <a:gd name="T5" fmla="*/ 1 h 264"/>
                <a:gd name="T6" fmla="*/ 1 w 210"/>
                <a:gd name="T7" fmla="*/ 1 h 264"/>
                <a:gd name="T8" fmla="*/ 1 w 210"/>
                <a:gd name="T9" fmla="*/ 1 h 264"/>
                <a:gd name="T10" fmla="*/ 1 w 210"/>
                <a:gd name="T11" fmla="*/ 1 h 264"/>
                <a:gd name="T12" fmla="*/ 1 w 210"/>
                <a:gd name="T13" fmla="*/ 1 h 264"/>
                <a:gd name="T14" fmla="*/ 1 w 210"/>
                <a:gd name="T15" fmla="*/ 1 h 264"/>
                <a:gd name="T16" fmla="*/ 1 w 210"/>
                <a:gd name="T17" fmla="*/ 1 h 264"/>
                <a:gd name="T18" fmla="*/ 1 w 210"/>
                <a:gd name="T19" fmla="*/ 1 h 264"/>
                <a:gd name="T20" fmla="*/ 1 w 210"/>
                <a:gd name="T21" fmla="*/ 1 h 264"/>
                <a:gd name="T22" fmla="*/ 1 w 210"/>
                <a:gd name="T23" fmla="*/ 1 h 264"/>
                <a:gd name="T24" fmla="*/ 1 w 210"/>
                <a:gd name="T25" fmla="*/ 1 h 264"/>
                <a:gd name="T26" fmla="*/ 1 w 210"/>
                <a:gd name="T27" fmla="*/ 1 h 264"/>
                <a:gd name="T28" fmla="*/ 1 w 210"/>
                <a:gd name="T29" fmla="*/ 1 h 264"/>
                <a:gd name="T30" fmla="*/ 1 w 210"/>
                <a:gd name="T31" fmla="*/ 1 h 264"/>
                <a:gd name="T32" fmla="*/ 1 w 210"/>
                <a:gd name="T33" fmla="*/ 1 h 264"/>
                <a:gd name="T34" fmla="*/ 1 w 210"/>
                <a:gd name="T35" fmla="*/ 1 h 264"/>
                <a:gd name="T36" fmla="*/ 1 w 210"/>
                <a:gd name="T37" fmla="*/ 1 h 264"/>
                <a:gd name="T38" fmla="*/ 1 w 210"/>
                <a:gd name="T39" fmla="*/ 1 h 264"/>
                <a:gd name="T40" fmla="*/ 0 w 210"/>
                <a:gd name="T41" fmla="*/ 1 h 264"/>
                <a:gd name="T42" fmla="*/ 1 w 210"/>
                <a:gd name="T43" fmla="*/ 1 h 264"/>
                <a:gd name="T44" fmla="*/ 1 w 210"/>
                <a:gd name="T45" fmla="*/ 1 h 264"/>
                <a:gd name="T46" fmla="*/ 1 w 210"/>
                <a:gd name="T47" fmla="*/ 1 h 264"/>
                <a:gd name="T48" fmla="*/ 1 w 210"/>
                <a:gd name="T49" fmla="*/ 1 h 264"/>
                <a:gd name="T50" fmla="*/ 1 w 210"/>
                <a:gd name="T51" fmla="*/ 1 h 264"/>
                <a:gd name="T52" fmla="*/ 1 w 210"/>
                <a:gd name="T53" fmla="*/ 0 h 264"/>
                <a:gd name="T54" fmla="*/ 1 w 210"/>
                <a:gd name="T55" fmla="*/ 1 h 264"/>
                <a:gd name="T56" fmla="*/ 1 w 210"/>
                <a:gd name="T57" fmla="*/ 1 h 264"/>
                <a:gd name="T58" fmla="*/ 1 w 210"/>
                <a:gd name="T59" fmla="*/ 1 h 2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0"/>
                <a:gd name="T91" fmla="*/ 0 h 264"/>
                <a:gd name="T92" fmla="*/ 210 w 210"/>
                <a:gd name="T93" fmla="*/ 264 h 2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0" h="264">
                  <a:moveTo>
                    <a:pt x="52" y="13"/>
                  </a:moveTo>
                  <a:lnTo>
                    <a:pt x="43" y="16"/>
                  </a:lnTo>
                  <a:lnTo>
                    <a:pt x="22" y="56"/>
                  </a:lnTo>
                  <a:lnTo>
                    <a:pt x="29" y="96"/>
                  </a:lnTo>
                  <a:lnTo>
                    <a:pt x="22" y="173"/>
                  </a:lnTo>
                  <a:lnTo>
                    <a:pt x="21" y="184"/>
                  </a:lnTo>
                  <a:lnTo>
                    <a:pt x="22" y="193"/>
                  </a:lnTo>
                  <a:lnTo>
                    <a:pt x="53" y="202"/>
                  </a:lnTo>
                  <a:lnTo>
                    <a:pt x="84" y="212"/>
                  </a:lnTo>
                  <a:lnTo>
                    <a:pt x="118" y="227"/>
                  </a:lnTo>
                  <a:lnTo>
                    <a:pt x="132" y="236"/>
                  </a:lnTo>
                  <a:lnTo>
                    <a:pt x="150" y="242"/>
                  </a:lnTo>
                  <a:lnTo>
                    <a:pt x="179" y="245"/>
                  </a:lnTo>
                  <a:lnTo>
                    <a:pt x="205" y="241"/>
                  </a:lnTo>
                  <a:lnTo>
                    <a:pt x="210" y="249"/>
                  </a:lnTo>
                  <a:lnTo>
                    <a:pt x="180" y="261"/>
                  </a:lnTo>
                  <a:lnTo>
                    <a:pt x="147" y="264"/>
                  </a:lnTo>
                  <a:lnTo>
                    <a:pt x="72" y="239"/>
                  </a:lnTo>
                  <a:lnTo>
                    <a:pt x="42" y="220"/>
                  </a:lnTo>
                  <a:lnTo>
                    <a:pt x="11" y="201"/>
                  </a:lnTo>
                  <a:lnTo>
                    <a:pt x="0" y="175"/>
                  </a:lnTo>
                  <a:lnTo>
                    <a:pt x="1" y="136"/>
                  </a:lnTo>
                  <a:lnTo>
                    <a:pt x="5" y="96"/>
                  </a:lnTo>
                  <a:lnTo>
                    <a:pt x="12" y="56"/>
                  </a:lnTo>
                  <a:lnTo>
                    <a:pt x="21" y="30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54" y="2"/>
                  </a:lnTo>
                  <a:lnTo>
                    <a:pt x="5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0" name="Freeform 104"/>
            <p:cNvSpPr>
              <a:spLocks/>
            </p:cNvSpPr>
            <p:nvPr/>
          </p:nvSpPr>
          <p:spPr bwMode="auto">
            <a:xfrm>
              <a:off x="3884" y="1618"/>
              <a:ext cx="116" cy="43"/>
            </a:xfrm>
            <a:custGeom>
              <a:avLst/>
              <a:gdLst>
                <a:gd name="T0" fmla="*/ 0 w 233"/>
                <a:gd name="T1" fmla="*/ 0 h 84"/>
                <a:gd name="T2" fmla="*/ 0 w 233"/>
                <a:gd name="T3" fmla="*/ 1 h 84"/>
                <a:gd name="T4" fmla="*/ 0 w 233"/>
                <a:gd name="T5" fmla="*/ 1 h 84"/>
                <a:gd name="T6" fmla="*/ 0 w 233"/>
                <a:gd name="T7" fmla="*/ 1 h 84"/>
                <a:gd name="T8" fmla="*/ 0 w 233"/>
                <a:gd name="T9" fmla="*/ 1 h 84"/>
                <a:gd name="T10" fmla="*/ 0 w 233"/>
                <a:gd name="T11" fmla="*/ 1 h 84"/>
                <a:gd name="T12" fmla="*/ 0 w 233"/>
                <a:gd name="T13" fmla="*/ 1 h 84"/>
                <a:gd name="T14" fmla="*/ 0 w 233"/>
                <a:gd name="T15" fmla="*/ 1 h 84"/>
                <a:gd name="T16" fmla="*/ 0 w 233"/>
                <a:gd name="T17" fmla="*/ 1 h 84"/>
                <a:gd name="T18" fmla="*/ 0 w 233"/>
                <a:gd name="T19" fmla="*/ 1 h 84"/>
                <a:gd name="T20" fmla="*/ 0 w 233"/>
                <a:gd name="T21" fmla="*/ 1 h 84"/>
                <a:gd name="T22" fmla="*/ 0 w 233"/>
                <a:gd name="T23" fmla="*/ 1 h 84"/>
                <a:gd name="T24" fmla="*/ 0 w 233"/>
                <a:gd name="T25" fmla="*/ 1 h 84"/>
                <a:gd name="T26" fmla="*/ 0 w 233"/>
                <a:gd name="T27" fmla="*/ 1 h 84"/>
                <a:gd name="T28" fmla="*/ 0 w 233"/>
                <a:gd name="T29" fmla="*/ 1 h 84"/>
                <a:gd name="T30" fmla="*/ 0 w 233"/>
                <a:gd name="T31" fmla="*/ 0 h 84"/>
                <a:gd name="T32" fmla="*/ 0 w 233"/>
                <a:gd name="T33" fmla="*/ 0 h 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3"/>
                <a:gd name="T52" fmla="*/ 0 h 84"/>
                <a:gd name="T53" fmla="*/ 233 w 233"/>
                <a:gd name="T54" fmla="*/ 84 h 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3" h="84">
                  <a:moveTo>
                    <a:pt x="6" y="0"/>
                  </a:moveTo>
                  <a:lnTo>
                    <a:pt x="53" y="25"/>
                  </a:lnTo>
                  <a:lnTo>
                    <a:pt x="88" y="38"/>
                  </a:lnTo>
                  <a:lnTo>
                    <a:pt x="125" y="51"/>
                  </a:lnTo>
                  <a:lnTo>
                    <a:pt x="176" y="60"/>
                  </a:lnTo>
                  <a:lnTo>
                    <a:pt x="227" y="58"/>
                  </a:lnTo>
                  <a:lnTo>
                    <a:pt x="233" y="62"/>
                  </a:lnTo>
                  <a:lnTo>
                    <a:pt x="230" y="67"/>
                  </a:lnTo>
                  <a:lnTo>
                    <a:pt x="173" y="82"/>
                  </a:lnTo>
                  <a:lnTo>
                    <a:pt x="118" y="84"/>
                  </a:lnTo>
                  <a:lnTo>
                    <a:pt x="37" y="55"/>
                  </a:lnTo>
                  <a:lnTo>
                    <a:pt x="21" y="30"/>
                  </a:lnTo>
                  <a:lnTo>
                    <a:pt x="15" y="17"/>
                  </a:lnTo>
                  <a:lnTo>
                    <a:pt x="3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1" name="Freeform 105"/>
            <p:cNvSpPr>
              <a:spLocks/>
            </p:cNvSpPr>
            <p:nvPr/>
          </p:nvSpPr>
          <p:spPr bwMode="auto">
            <a:xfrm>
              <a:off x="4007" y="1579"/>
              <a:ext cx="43" cy="77"/>
            </a:xfrm>
            <a:custGeom>
              <a:avLst/>
              <a:gdLst>
                <a:gd name="T0" fmla="*/ 0 w 87"/>
                <a:gd name="T1" fmla="*/ 0 h 155"/>
                <a:gd name="T2" fmla="*/ 0 w 87"/>
                <a:gd name="T3" fmla="*/ 0 h 155"/>
                <a:gd name="T4" fmla="*/ 0 w 87"/>
                <a:gd name="T5" fmla="*/ 0 h 155"/>
                <a:gd name="T6" fmla="*/ 0 w 87"/>
                <a:gd name="T7" fmla="*/ 0 h 155"/>
                <a:gd name="T8" fmla="*/ 0 w 87"/>
                <a:gd name="T9" fmla="*/ 0 h 155"/>
                <a:gd name="T10" fmla="*/ 0 w 87"/>
                <a:gd name="T11" fmla="*/ 0 h 155"/>
                <a:gd name="T12" fmla="*/ 0 w 87"/>
                <a:gd name="T13" fmla="*/ 0 h 155"/>
                <a:gd name="T14" fmla="*/ 0 w 87"/>
                <a:gd name="T15" fmla="*/ 0 h 155"/>
                <a:gd name="T16" fmla="*/ 0 w 87"/>
                <a:gd name="T17" fmla="*/ 0 h 155"/>
                <a:gd name="T18" fmla="*/ 0 w 87"/>
                <a:gd name="T19" fmla="*/ 0 h 155"/>
                <a:gd name="T20" fmla="*/ 0 w 87"/>
                <a:gd name="T21" fmla="*/ 0 h 155"/>
                <a:gd name="T22" fmla="*/ 0 w 87"/>
                <a:gd name="T23" fmla="*/ 0 h 155"/>
                <a:gd name="T24" fmla="*/ 0 w 87"/>
                <a:gd name="T25" fmla="*/ 0 h 155"/>
                <a:gd name="T26" fmla="*/ 0 w 87"/>
                <a:gd name="T27" fmla="*/ 0 h 155"/>
                <a:gd name="T28" fmla="*/ 0 w 87"/>
                <a:gd name="T29" fmla="*/ 0 h 155"/>
                <a:gd name="T30" fmla="*/ 0 w 87"/>
                <a:gd name="T31" fmla="*/ 0 h 155"/>
                <a:gd name="T32" fmla="*/ 0 w 87"/>
                <a:gd name="T33" fmla="*/ 0 h 155"/>
                <a:gd name="T34" fmla="*/ 0 w 87"/>
                <a:gd name="T35" fmla="*/ 0 h 155"/>
                <a:gd name="T36" fmla="*/ 0 w 87"/>
                <a:gd name="T37" fmla="*/ 0 h 1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"/>
                <a:gd name="T58" fmla="*/ 0 h 155"/>
                <a:gd name="T59" fmla="*/ 87 w 87"/>
                <a:gd name="T60" fmla="*/ 155 h 1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" h="155">
                  <a:moveTo>
                    <a:pt x="85" y="9"/>
                  </a:moveTo>
                  <a:lnTo>
                    <a:pt x="73" y="31"/>
                  </a:lnTo>
                  <a:lnTo>
                    <a:pt x="69" y="57"/>
                  </a:lnTo>
                  <a:lnTo>
                    <a:pt x="61" y="86"/>
                  </a:lnTo>
                  <a:lnTo>
                    <a:pt x="46" y="109"/>
                  </a:lnTo>
                  <a:lnTo>
                    <a:pt x="27" y="131"/>
                  </a:lnTo>
                  <a:lnTo>
                    <a:pt x="8" y="154"/>
                  </a:lnTo>
                  <a:lnTo>
                    <a:pt x="0" y="155"/>
                  </a:lnTo>
                  <a:lnTo>
                    <a:pt x="0" y="148"/>
                  </a:lnTo>
                  <a:lnTo>
                    <a:pt x="25" y="104"/>
                  </a:lnTo>
                  <a:lnTo>
                    <a:pt x="37" y="53"/>
                  </a:lnTo>
                  <a:lnTo>
                    <a:pt x="42" y="37"/>
                  </a:lnTo>
                  <a:lnTo>
                    <a:pt x="51" y="24"/>
                  </a:lnTo>
                  <a:lnTo>
                    <a:pt x="63" y="1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87" y="5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2" name="Freeform 106"/>
            <p:cNvSpPr>
              <a:spLocks/>
            </p:cNvSpPr>
            <p:nvPr/>
          </p:nvSpPr>
          <p:spPr bwMode="auto">
            <a:xfrm>
              <a:off x="3948" y="1654"/>
              <a:ext cx="76" cy="75"/>
            </a:xfrm>
            <a:custGeom>
              <a:avLst/>
              <a:gdLst>
                <a:gd name="T0" fmla="*/ 0 w 154"/>
                <a:gd name="T1" fmla="*/ 0 h 150"/>
                <a:gd name="T2" fmla="*/ 0 w 154"/>
                <a:gd name="T3" fmla="*/ 1 h 150"/>
                <a:gd name="T4" fmla="*/ 0 w 154"/>
                <a:gd name="T5" fmla="*/ 1 h 150"/>
                <a:gd name="T6" fmla="*/ 0 w 154"/>
                <a:gd name="T7" fmla="*/ 1 h 150"/>
                <a:gd name="T8" fmla="*/ 0 w 154"/>
                <a:gd name="T9" fmla="*/ 1 h 150"/>
                <a:gd name="T10" fmla="*/ 0 w 154"/>
                <a:gd name="T11" fmla="*/ 1 h 150"/>
                <a:gd name="T12" fmla="*/ 0 w 154"/>
                <a:gd name="T13" fmla="*/ 1 h 150"/>
                <a:gd name="T14" fmla="*/ 0 w 154"/>
                <a:gd name="T15" fmla="*/ 1 h 150"/>
                <a:gd name="T16" fmla="*/ 0 w 154"/>
                <a:gd name="T17" fmla="*/ 1 h 150"/>
                <a:gd name="T18" fmla="*/ 0 w 154"/>
                <a:gd name="T19" fmla="*/ 1 h 150"/>
                <a:gd name="T20" fmla="*/ 0 w 154"/>
                <a:gd name="T21" fmla="*/ 1 h 150"/>
                <a:gd name="T22" fmla="*/ 0 w 154"/>
                <a:gd name="T23" fmla="*/ 1 h 150"/>
                <a:gd name="T24" fmla="*/ 0 w 154"/>
                <a:gd name="T25" fmla="*/ 1 h 150"/>
                <a:gd name="T26" fmla="*/ 0 w 154"/>
                <a:gd name="T27" fmla="*/ 1 h 150"/>
                <a:gd name="T28" fmla="*/ 0 w 154"/>
                <a:gd name="T29" fmla="*/ 1 h 150"/>
                <a:gd name="T30" fmla="*/ 0 w 154"/>
                <a:gd name="T31" fmla="*/ 1 h 150"/>
                <a:gd name="T32" fmla="*/ 0 w 154"/>
                <a:gd name="T33" fmla="*/ 1 h 150"/>
                <a:gd name="T34" fmla="*/ 0 w 154"/>
                <a:gd name="T35" fmla="*/ 1 h 150"/>
                <a:gd name="T36" fmla="*/ 0 w 154"/>
                <a:gd name="T37" fmla="*/ 1 h 150"/>
                <a:gd name="T38" fmla="*/ 0 w 154"/>
                <a:gd name="T39" fmla="*/ 0 h 150"/>
                <a:gd name="T40" fmla="*/ 0 w 154"/>
                <a:gd name="T41" fmla="*/ 0 h 150"/>
                <a:gd name="T42" fmla="*/ 0 w 154"/>
                <a:gd name="T43" fmla="*/ 0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4"/>
                <a:gd name="T67" fmla="*/ 0 h 150"/>
                <a:gd name="T68" fmla="*/ 154 w 154"/>
                <a:gd name="T69" fmla="*/ 150 h 15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4" h="150">
                  <a:moveTo>
                    <a:pt x="154" y="0"/>
                  </a:moveTo>
                  <a:lnTo>
                    <a:pt x="148" y="45"/>
                  </a:lnTo>
                  <a:lnTo>
                    <a:pt x="140" y="65"/>
                  </a:lnTo>
                  <a:lnTo>
                    <a:pt x="130" y="84"/>
                  </a:lnTo>
                  <a:lnTo>
                    <a:pt x="116" y="101"/>
                  </a:lnTo>
                  <a:lnTo>
                    <a:pt x="101" y="115"/>
                  </a:lnTo>
                  <a:lnTo>
                    <a:pt x="83" y="129"/>
                  </a:lnTo>
                  <a:lnTo>
                    <a:pt x="62" y="141"/>
                  </a:lnTo>
                  <a:lnTo>
                    <a:pt x="36" y="150"/>
                  </a:lnTo>
                  <a:lnTo>
                    <a:pt x="5" y="148"/>
                  </a:lnTo>
                  <a:lnTo>
                    <a:pt x="0" y="144"/>
                  </a:lnTo>
                  <a:lnTo>
                    <a:pt x="5" y="138"/>
                  </a:lnTo>
                  <a:lnTo>
                    <a:pt x="27" y="131"/>
                  </a:lnTo>
                  <a:lnTo>
                    <a:pt x="45" y="115"/>
                  </a:lnTo>
                  <a:lnTo>
                    <a:pt x="64" y="105"/>
                  </a:lnTo>
                  <a:lnTo>
                    <a:pt x="82" y="93"/>
                  </a:lnTo>
                  <a:lnTo>
                    <a:pt x="100" y="82"/>
                  </a:lnTo>
                  <a:lnTo>
                    <a:pt x="114" y="69"/>
                  </a:lnTo>
                  <a:lnTo>
                    <a:pt x="136" y="39"/>
                  </a:lnTo>
                  <a:lnTo>
                    <a:pt x="145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3" name="Freeform 107"/>
            <p:cNvSpPr>
              <a:spLocks/>
            </p:cNvSpPr>
            <p:nvPr/>
          </p:nvSpPr>
          <p:spPr bwMode="auto">
            <a:xfrm>
              <a:off x="3823" y="1704"/>
              <a:ext cx="40" cy="81"/>
            </a:xfrm>
            <a:custGeom>
              <a:avLst/>
              <a:gdLst>
                <a:gd name="T0" fmla="*/ 1 w 80"/>
                <a:gd name="T1" fmla="*/ 0 h 162"/>
                <a:gd name="T2" fmla="*/ 1 w 80"/>
                <a:gd name="T3" fmla="*/ 1 h 162"/>
                <a:gd name="T4" fmla="*/ 1 w 80"/>
                <a:gd name="T5" fmla="*/ 1 h 162"/>
                <a:gd name="T6" fmla="*/ 1 w 80"/>
                <a:gd name="T7" fmla="*/ 1 h 162"/>
                <a:gd name="T8" fmla="*/ 1 w 80"/>
                <a:gd name="T9" fmla="*/ 1 h 162"/>
                <a:gd name="T10" fmla="*/ 1 w 80"/>
                <a:gd name="T11" fmla="*/ 1 h 162"/>
                <a:gd name="T12" fmla="*/ 1 w 80"/>
                <a:gd name="T13" fmla="*/ 1 h 162"/>
                <a:gd name="T14" fmla="*/ 1 w 80"/>
                <a:gd name="T15" fmla="*/ 1 h 162"/>
                <a:gd name="T16" fmla="*/ 1 w 80"/>
                <a:gd name="T17" fmla="*/ 1 h 162"/>
                <a:gd name="T18" fmla="*/ 0 w 80"/>
                <a:gd name="T19" fmla="*/ 1 h 162"/>
                <a:gd name="T20" fmla="*/ 1 w 80"/>
                <a:gd name="T21" fmla="*/ 1 h 162"/>
                <a:gd name="T22" fmla="*/ 1 w 80"/>
                <a:gd name="T23" fmla="*/ 1 h 162"/>
                <a:gd name="T24" fmla="*/ 1 w 80"/>
                <a:gd name="T25" fmla="*/ 1 h 162"/>
                <a:gd name="T26" fmla="*/ 1 w 80"/>
                <a:gd name="T27" fmla="*/ 1 h 162"/>
                <a:gd name="T28" fmla="*/ 1 w 80"/>
                <a:gd name="T29" fmla="*/ 1 h 162"/>
                <a:gd name="T30" fmla="*/ 1 w 80"/>
                <a:gd name="T31" fmla="*/ 0 h 162"/>
                <a:gd name="T32" fmla="*/ 1 w 80"/>
                <a:gd name="T33" fmla="*/ 0 h 162"/>
                <a:gd name="T34" fmla="*/ 1 w 80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0"/>
                <a:gd name="T55" fmla="*/ 0 h 162"/>
                <a:gd name="T56" fmla="*/ 80 w 80"/>
                <a:gd name="T57" fmla="*/ 162 h 1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0" h="162">
                  <a:moveTo>
                    <a:pt x="80" y="0"/>
                  </a:moveTo>
                  <a:lnTo>
                    <a:pt x="78" y="41"/>
                  </a:lnTo>
                  <a:lnTo>
                    <a:pt x="63" y="68"/>
                  </a:lnTo>
                  <a:lnTo>
                    <a:pt x="59" y="83"/>
                  </a:lnTo>
                  <a:lnTo>
                    <a:pt x="47" y="105"/>
                  </a:lnTo>
                  <a:lnTo>
                    <a:pt x="36" y="123"/>
                  </a:lnTo>
                  <a:lnTo>
                    <a:pt x="23" y="140"/>
                  </a:lnTo>
                  <a:lnTo>
                    <a:pt x="9" y="161"/>
                  </a:lnTo>
                  <a:lnTo>
                    <a:pt x="1" y="162"/>
                  </a:lnTo>
                  <a:lnTo>
                    <a:pt x="0" y="156"/>
                  </a:lnTo>
                  <a:lnTo>
                    <a:pt x="18" y="114"/>
                  </a:lnTo>
                  <a:lnTo>
                    <a:pt x="31" y="72"/>
                  </a:lnTo>
                  <a:lnTo>
                    <a:pt x="37" y="58"/>
                  </a:lnTo>
                  <a:lnTo>
                    <a:pt x="50" y="30"/>
                  </a:lnTo>
                  <a:lnTo>
                    <a:pt x="62" y="15"/>
                  </a:lnTo>
                  <a:lnTo>
                    <a:pt x="71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4" name="Freeform 108"/>
            <p:cNvSpPr>
              <a:spLocks/>
            </p:cNvSpPr>
            <p:nvPr/>
          </p:nvSpPr>
          <p:spPr bwMode="auto">
            <a:xfrm>
              <a:off x="4033" y="1833"/>
              <a:ext cx="83" cy="93"/>
            </a:xfrm>
            <a:custGeom>
              <a:avLst/>
              <a:gdLst>
                <a:gd name="T0" fmla="*/ 1 w 164"/>
                <a:gd name="T1" fmla="*/ 0 h 188"/>
                <a:gd name="T2" fmla="*/ 1 w 164"/>
                <a:gd name="T3" fmla="*/ 0 h 188"/>
                <a:gd name="T4" fmla="*/ 1 w 164"/>
                <a:gd name="T5" fmla="*/ 0 h 188"/>
                <a:gd name="T6" fmla="*/ 1 w 164"/>
                <a:gd name="T7" fmla="*/ 0 h 188"/>
                <a:gd name="T8" fmla="*/ 1 w 164"/>
                <a:gd name="T9" fmla="*/ 0 h 188"/>
                <a:gd name="T10" fmla="*/ 1 w 164"/>
                <a:gd name="T11" fmla="*/ 0 h 188"/>
                <a:gd name="T12" fmla="*/ 1 w 164"/>
                <a:gd name="T13" fmla="*/ 0 h 188"/>
                <a:gd name="T14" fmla="*/ 1 w 164"/>
                <a:gd name="T15" fmla="*/ 0 h 188"/>
                <a:gd name="T16" fmla="*/ 1 w 164"/>
                <a:gd name="T17" fmla="*/ 0 h 188"/>
                <a:gd name="T18" fmla="*/ 1 w 164"/>
                <a:gd name="T19" fmla="*/ 0 h 188"/>
                <a:gd name="T20" fmla="*/ 1 w 164"/>
                <a:gd name="T21" fmla="*/ 0 h 188"/>
                <a:gd name="T22" fmla="*/ 1 w 164"/>
                <a:gd name="T23" fmla="*/ 0 h 188"/>
                <a:gd name="T24" fmla="*/ 1 w 164"/>
                <a:gd name="T25" fmla="*/ 0 h 188"/>
                <a:gd name="T26" fmla="*/ 1 w 164"/>
                <a:gd name="T27" fmla="*/ 0 h 188"/>
                <a:gd name="T28" fmla="*/ 1 w 164"/>
                <a:gd name="T29" fmla="*/ 0 h 188"/>
                <a:gd name="T30" fmla="*/ 1 w 164"/>
                <a:gd name="T31" fmla="*/ 0 h 188"/>
                <a:gd name="T32" fmla="*/ 0 w 164"/>
                <a:gd name="T33" fmla="*/ 0 h 188"/>
                <a:gd name="T34" fmla="*/ 1 w 164"/>
                <a:gd name="T35" fmla="*/ 0 h 188"/>
                <a:gd name="T36" fmla="*/ 1 w 164"/>
                <a:gd name="T37" fmla="*/ 0 h 188"/>
                <a:gd name="T38" fmla="*/ 1 w 164"/>
                <a:gd name="T39" fmla="*/ 0 h 188"/>
                <a:gd name="T40" fmla="*/ 1 w 164"/>
                <a:gd name="T41" fmla="*/ 0 h 188"/>
                <a:gd name="T42" fmla="*/ 1 w 164"/>
                <a:gd name="T43" fmla="*/ 0 h 188"/>
                <a:gd name="T44" fmla="*/ 1 w 164"/>
                <a:gd name="T45" fmla="*/ 0 h 188"/>
                <a:gd name="T46" fmla="*/ 1 w 164"/>
                <a:gd name="T47" fmla="*/ 0 h 188"/>
                <a:gd name="T48" fmla="*/ 1 w 164"/>
                <a:gd name="T49" fmla="*/ 0 h 188"/>
                <a:gd name="T50" fmla="*/ 1 w 164"/>
                <a:gd name="T51" fmla="*/ 0 h 188"/>
                <a:gd name="T52" fmla="*/ 1 w 164"/>
                <a:gd name="T53" fmla="*/ 0 h 188"/>
                <a:gd name="T54" fmla="*/ 1 w 164"/>
                <a:gd name="T55" fmla="*/ 0 h 188"/>
                <a:gd name="T56" fmla="*/ 1 w 164"/>
                <a:gd name="T57" fmla="*/ 0 h 188"/>
                <a:gd name="T58" fmla="*/ 1 w 164"/>
                <a:gd name="T59" fmla="*/ 0 h 1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4"/>
                <a:gd name="T91" fmla="*/ 0 h 188"/>
                <a:gd name="T92" fmla="*/ 164 w 164"/>
                <a:gd name="T93" fmla="*/ 188 h 1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4" h="188">
                  <a:moveTo>
                    <a:pt x="158" y="20"/>
                  </a:moveTo>
                  <a:lnTo>
                    <a:pt x="133" y="18"/>
                  </a:lnTo>
                  <a:lnTo>
                    <a:pt x="110" y="35"/>
                  </a:lnTo>
                  <a:lnTo>
                    <a:pt x="101" y="40"/>
                  </a:lnTo>
                  <a:lnTo>
                    <a:pt x="77" y="36"/>
                  </a:lnTo>
                  <a:lnTo>
                    <a:pt x="61" y="41"/>
                  </a:lnTo>
                  <a:lnTo>
                    <a:pt x="56" y="60"/>
                  </a:lnTo>
                  <a:lnTo>
                    <a:pt x="47" y="74"/>
                  </a:lnTo>
                  <a:lnTo>
                    <a:pt x="15" y="96"/>
                  </a:lnTo>
                  <a:lnTo>
                    <a:pt x="7" y="123"/>
                  </a:lnTo>
                  <a:lnTo>
                    <a:pt x="9" y="152"/>
                  </a:lnTo>
                  <a:lnTo>
                    <a:pt x="16" y="169"/>
                  </a:lnTo>
                  <a:lnTo>
                    <a:pt x="27" y="182"/>
                  </a:lnTo>
                  <a:lnTo>
                    <a:pt x="28" y="185"/>
                  </a:lnTo>
                  <a:lnTo>
                    <a:pt x="27" y="188"/>
                  </a:lnTo>
                  <a:lnTo>
                    <a:pt x="19" y="188"/>
                  </a:lnTo>
                  <a:lnTo>
                    <a:pt x="0" y="155"/>
                  </a:lnTo>
                  <a:lnTo>
                    <a:pt x="2" y="88"/>
                  </a:lnTo>
                  <a:lnTo>
                    <a:pt x="15" y="72"/>
                  </a:lnTo>
                  <a:lnTo>
                    <a:pt x="32" y="58"/>
                  </a:lnTo>
                  <a:lnTo>
                    <a:pt x="48" y="37"/>
                  </a:lnTo>
                  <a:lnTo>
                    <a:pt x="55" y="25"/>
                  </a:lnTo>
                  <a:lnTo>
                    <a:pt x="65" y="19"/>
                  </a:lnTo>
                  <a:lnTo>
                    <a:pt x="92" y="13"/>
                  </a:lnTo>
                  <a:lnTo>
                    <a:pt x="108" y="3"/>
                  </a:lnTo>
                  <a:lnTo>
                    <a:pt x="127" y="0"/>
                  </a:lnTo>
                  <a:lnTo>
                    <a:pt x="163" y="12"/>
                  </a:lnTo>
                  <a:lnTo>
                    <a:pt x="164" y="18"/>
                  </a:lnTo>
                  <a:lnTo>
                    <a:pt x="15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5" name="Freeform 109"/>
            <p:cNvSpPr>
              <a:spLocks/>
            </p:cNvSpPr>
            <p:nvPr/>
          </p:nvSpPr>
          <p:spPr bwMode="auto">
            <a:xfrm>
              <a:off x="4055" y="1870"/>
              <a:ext cx="13" cy="72"/>
            </a:xfrm>
            <a:custGeom>
              <a:avLst/>
              <a:gdLst>
                <a:gd name="T0" fmla="*/ 1 w 26"/>
                <a:gd name="T1" fmla="*/ 1 h 143"/>
                <a:gd name="T2" fmla="*/ 1 w 26"/>
                <a:gd name="T3" fmla="*/ 1 h 143"/>
                <a:gd name="T4" fmla="*/ 1 w 26"/>
                <a:gd name="T5" fmla="*/ 1 h 143"/>
                <a:gd name="T6" fmla="*/ 1 w 26"/>
                <a:gd name="T7" fmla="*/ 1 h 143"/>
                <a:gd name="T8" fmla="*/ 1 w 26"/>
                <a:gd name="T9" fmla="*/ 1 h 143"/>
                <a:gd name="T10" fmla="*/ 1 w 26"/>
                <a:gd name="T11" fmla="*/ 1 h 143"/>
                <a:gd name="T12" fmla="*/ 0 w 26"/>
                <a:gd name="T13" fmla="*/ 1 h 143"/>
                <a:gd name="T14" fmla="*/ 0 w 26"/>
                <a:gd name="T15" fmla="*/ 1 h 143"/>
                <a:gd name="T16" fmla="*/ 1 w 26"/>
                <a:gd name="T17" fmla="*/ 1 h 143"/>
                <a:gd name="T18" fmla="*/ 1 w 26"/>
                <a:gd name="T19" fmla="*/ 1 h 143"/>
                <a:gd name="T20" fmla="*/ 1 w 26"/>
                <a:gd name="T21" fmla="*/ 0 h 143"/>
                <a:gd name="T22" fmla="*/ 1 w 26"/>
                <a:gd name="T23" fmla="*/ 1 h 143"/>
                <a:gd name="T24" fmla="*/ 1 w 26"/>
                <a:gd name="T25" fmla="*/ 1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143"/>
                <a:gd name="T41" fmla="*/ 26 w 26"/>
                <a:gd name="T42" fmla="*/ 143 h 1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143">
                  <a:moveTo>
                    <a:pt x="26" y="5"/>
                  </a:moveTo>
                  <a:lnTo>
                    <a:pt x="20" y="91"/>
                  </a:lnTo>
                  <a:lnTo>
                    <a:pt x="18" y="123"/>
                  </a:lnTo>
                  <a:lnTo>
                    <a:pt x="24" y="136"/>
                  </a:lnTo>
                  <a:lnTo>
                    <a:pt x="25" y="142"/>
                  </a:lnTo>
                  <a:lnTo>
                    <a:pt x="19" y="143"/>
                  </a:lnTo>
                  <a:lnTo>
                    <a:pt x="0" y="127"/>
                  </a:lnTo>
                  <a:lnTo>
                    <a:pt x="0" y="90"/>
                  </a:lnTo>
                  <a:lnTo>
                    <a:pt x="7" y="47"/>
                  </a:lnTo>
                  <a:lnTo>
                    <a:pt x="17" y="3"/>
                  </a:lnTo>
                  <a:lnTo>
                    <a:pt x="23" y="0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6" name="Freeform 110"/>
            <p:cNvSpPr>
              <a:spLocks/>
            </p:cNvSpPr>
            <p:nvPr/>
          </p:nvSpPr>
          <p:spPr bwMode="auto">
            <a:xfrm>
              <a:off x="4102" y="1809"/>
              <a:ext cx="45" cy="73"/>
            </a:xfrm>
            <a:custGeom>
              <a:avLst/>
              <a:gdLst>
                <a:gd name="T0" fmla="*/ 0 w 91"/>
                <a:gd name="T1" fmla="*/ 1 h 145"/>
                <a:gd name="T2" fmla="*/ 0 w 91"/>
                <a:gd name="T3" fmla="*/ 1 h 145"/>
                <a:gd name="T4" fmla="*/ 0 w 91"/>
                <a:gd name="T5" fmla="*/ 1 h 145"/>
                <a:gd name="T6" fmla="*/ 0 w 91"/>
                <a:gd name="T7" fmla="*/ 1 h 145"/>
                <a:gd name="T8" fmla="*/ 0 w 91"/>
                <a:gd name="T9" fmla="*/ 1 h 145"/>
                <a:gd name="T10" fmla="*/ 0 w 91"/>
                <a:gd name="T11" fmla="*/ 0 h 145"/>
                <a:gd name="T12" fmla="*/ 0 w 91"/>
                <a:gd name="T13" fmla="*/ 1 h 145"/>
                <a:gd name="T14" fmla="*/ 0 w 91"/>
                <a:gd name="T15" fmla="*/ 1 h 145"/>
                <a:gd name="T16" fmla="*/ 0 w 91"/>
                <a:gd name="T17" fmla="*/ 1 h 145"/>
                <a:gd name="T18" fmla="*/ 0 w 91"/>
                <a:gd name="T19" fmla="*/ 1 h 145"/>
                <a:gd name="T20" fmla="*/ 0 w 91"/>
                <a:gd name="T21" fmla="*/ 1 h 145"/>
                <a:gd name="T22" fmla="*/ 0 w 91"/>
                <a:gd name="T23" fmla="*/ 1 h 145"/>
                <a:gd name="T24" fmla="*/ 0 w 91"/>
                <a:gd name="T25" fmla="*/ 1 h 145"/>
                <a:gd name="T26" fmla="*/ 0 w 91"/>
                <a:gd name="T27" fmla="*/ 1 h 1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1"/>
                <a:gd name="T43" fmla="*/ 0 h 145"/>
                <a:gd name="T44" fmla="*/ 91 w 91"/>
                <a:gd name="T45" fmla="*/ 145 h 1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1" h="145">
                  <a:moveTo>
                    <a:pt x="0" y="139"/>
                  </a:moveTo>
                  <a:lnTo>
                    <a:pt x="22" y="77"/>
                  </a:lnTo>
                  <a:lnTo>
                    <a:pt x="41" y="51"/>
                  </a:lnTo>
                  <a:lnTo>
                    <a:pt x="60" y="27"/>
                  </a:lnTo>
                  <a:lnTo>
                    <a:pt x="83" y="3"/>
                  </a:lnTo>
                  <a:lnTo>
                    <a:pt x="89" y="0"/>
                  </a:lnTo>
                  <a:lnTo>
                    <a:pt x="91" y="7"/>
                  </a:lnTo>
                  <a:lnTo>
                    <a:pt x="75" y="39"/>
                  </a:lnTo>
                  <a:lnTo>
                    <a:pt x="38" y="88"/>
                  </a:lnTo>
                  <a:lnTo>
                    <a:pt x="23" y="115"/>
                  </a:lnTo>
                  <a:lnTo>
                    <a:pt x="10" y="142"/>
                  </a:lnTo>
                  <a:lnTo>
                    <a:pt x="3" y="145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7" name="Freeform 111"/>
            <p:cNvSpPr>
              <a:spLocks/>
            </p:cNvSpPr>
            <p:nvPr/>
          </p:nvSpPr>
          <p:spPr bwMode="auto">
            <a:xfrm>
              <a:off x="4115" y="1797"/>
              <a:ext cx="54" cy="92"/>
            </a:xfrm>
            <a:custGeom>
              <a:avLst/>
              <a:gdLst>
                <a:gd name="T0" fmla="*/ 0 w 110"/>
                <a:gd name="T1" fmla="*/ 0 h 184"/>
                <a:gd name="T2" fmla="*/ 0 w 110"/>
                <a:gd name="T3" fmla="*/ 1 h 184"/>
                <a:gd name="T4" fmla="*/ 0 w 110"/>
                <a:gd name="T5" fmla="*/ 1 h 184"/>
                <a:gd name="T6" fmla="*/ 0 w 110"/>
                <a:gd name="T7" fmla="*/ 1 h 184"/>
                <a:gd name="T8" fmla="*/ 0 w 110"/>
                <a:gd name="T9" fmla="*/ 1 h 184"/>
                <a:gd name="T10" fmla="*/ 0 w 110"/>
                <a:gd name="T11" fmla="*/ 1 h 184"/>
                <a:gd name="T12" fmla="*/ 0 w 110"/>
                <a:gd name="T13" fmla="*/ 1 h 184"/>
                <a:gd name="T14" fmla="*/ 0 w 110"/>
                <a:gd name="T15" fmla="*/ 1 h 184"/>
                <a:gd name="T16" fmla="*/ 0 w 110"/>
                <a:gd name="T17" fmla="*/ 1 h 184"/>
                <a:gd name="T18" fmla="*/ 0 w 110"/>
                <a:gd name="T19" fmla="*/ 1 h 184"/>
                <a:gd name="T20" fmla="*/ 0 w 110"/>
                <a:gd name="T21" fmla="*/ 1 h 184"/>
                <a:gd name="T22" fmla="*/ 0 w 110"/>
                <a:gd name="T23" fmla="*/ 1 h 184"/>
                <a:gd name="T24" fmla="*/ 0 w 110"/>
                <a:gd name="T25" fmla="*/ 1 h 184"/>
                <a:gd name="T26" fmla="*/ 0 w 110"/>
                <a:gd name="T27" fmla="*/ 1 h 184"/>
                <a:gd name="T28" fmla="*/ 0 w 110"/>
                <a:gd name="T29" fmla="*/ 1 h 184"/>
                <a:gd name="T30" fmla="*/ 0 w 110"/>
                <a:gd name="T31" fmla="*/ 1 h 184"/>
                <a:gd name="T32" fmla="*/ 0 w 110"/>
                <a:gd name="T33" fmla="*/ 1 h 184"/>
                <a:gd name="T34" fmla="*/ 0 w 110"/>
                <a:gd name="T35" fmla="*/ 1 h 184"/>
                <a:gd name="T36" fmla="*/ 0 w 110"/>
                <a:gd name="T37" fmla="*/ 1 h 184"/>
                <a:gd name="T38" fmla="*/ 0 w 110"/>
                <a:gd name="T39" fmla="*/ 0 h 184"/>
                <a:gd name="T40" fmla="*/ 0 w 110"/>
                <a:gd name="T41" fmla="*/ 0 h 1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184"/>
                <a:gd name="T65" fmla="*/ 110 w 110"/>
                <a:gd name="T66" fmla="*/ 184 h 1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184">
                  <a:moveTo>
                    <a:pt x="103" y="0"/>
                  </a:moveTo>
                  <a:lnTo>
                    <a:pt x="110" y="12"/>
                  </a:lnTo>
                  <a:lnTo>
                    <a:pt x="109" y="26"/>
                  </a:lnTo>
                  <a:lnTo>
                    <a:pt x="95" y="56"/>
                  </a:lnTo>
                  <a:lnTo>
                    <a:pt x="87" y="72"/>
                  </a:lnTo>
                  <a:lnTo>
                    <a:pt x="77" y="87"/>
                  </a:lnTo>
                  <a:lnTo>
                    <a:pt x="61" y="113"/>
                  </a:lnTo>
                  <a:lnTo>
                    <a:pt x="43" y="138"/>
                  </a:lnTo>
                  <a:lnTo>
                    <a:pt x="22" y="168"/>
                  </a:lnTo>
                  <a:lnTo>
                    <a:pt x="13" y="179"/>
                  </a:lnTo>
                  <a:lnTo>
                    <a:pt x="0" y="184"/>
                  </a:lnTo>
                  <a:lnTo>
                    <a:pt x="0" y="170"/>
                  </a:lnTo>
                  <a:lnTo>
                    <a:pt x="6" y="160"/>
                  </a:lnTo>
                  <a:lnTo>
                    <a:pt x="27" y="131"/>
                  </a:lnTo>
                  <a:lnTo>
                    <a:pt x="48" y="107"/>
                  </a:lnTo>
                  <a:lnTo>
                    <a:pt x="68" y="81"/>
                  </a:lnTo>
                  <a:lnTo>
                    <a:pt x="86" y="50"/>
                  </a:lnTo>
                  <a:lnTo>
                    <a:pt x="97" y="8"/>
                  </a:lnTo>
                  <a:lnTo>
                    <a:pt x="96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8" name="Freeform 112"/>
            <p:cNvSpPr>
              <a:spLocks/>
            </p:cNvSpPr>
            <p:nvPr/>
          </p:nvSpPr>
          <p:spPr bwMode="auto">
            <a:xfrm>
              <a:off x="4089" y="1882"/>
              <a:ext cx="48" cy="44"/>
            </a:xfrm>
            <a:custGeom>
              <a:avLst/>
              <a:gdLst>
                <a:gd name="T0" fmla="*/ 1 w 96"/>
                <a:gd name="T1" fmla="*/ 0 h 89"/>
                <a:gd name="T2" fmla="*/ 1 w 96"/>
                <a:gd name="T3" fmla="*/ 0 h 89"/>
                <a:gd name="T4" fmla="*/ 1 w 96"/>
                <a:gd name="T5" fmla="*/ 0 h 89"/>
                <a:gd name="T6" fmla="*/ 1 w 96"/>
                <a:gd name="T7" fmla="*/ 0 h 89"/>
                <a:gd name="T8" fmla="*/ 1 w 96"/>
                <a:gd name="T9" fmla="*/ 0 h 89"/>
                <a:gd name="T10" fmla="*/ 1 w 96"/>
                <a:gd name="T11" fmla="*/ 0 h 89"/>
                <a:gd name="T12" fmla="*/ 1 w 96"/>
                <a:gd name="T13" fmla="*/ 0 h 89"/>
                <a:gd name="T14" fmla="*/ 1 w 96"/>
                <a:gd name="T15" fmla="*/ 0 h 89"/>
                <a:gd name="T16" fmla="*/ 1 w 96"/>
                <a:gd name="T17" fmla="*/ 0 h 89"/>
                <a:gd name="T18" fmla="*/ 1 w 96"/>
                <a:gd name="T19" fmla="*/ 0 h 89"/>
                <a:gd name="T20" fmla="*/ 1 w 96"/>
                <a:gd name="T21" fmla="*/ 0 h 89"/>
                <a:gd name="T22" fmla="*/ 0 w 96"/>
                <a:gd name="T23" fmla="*/ 0 h 89"/>
                <a:gd name="T24" fmla="*/ 1 w 96"/>
                <a:gd name="T25" fmla="*/ 0 h 89"/>
                <a:gd name="T26" fmla="*/ 1 w 96"/>
                <a:gd name="T27" fmla="*/ 0 h 89"/>
                <a:gd name="T28" fmla="*/ 1 w 96"/>
                <a:gd name="T29" fmla="*/ 0 h 89"/>
                <a:gd name="T30" fmla="*/ 1 w 96"/>
                <a:gd name="T31" fmla="*/ 0 h 89"/>
                <a:gd name="T32" fmla="*/ 1 w 96"/>
                <a:gd name="T33" fmla="*/ 0 h 89"/>
                <a:gd name="T34" fmla="*/ 1 w 96"/>
                <a:gd name="T35" fmla="*/ 0 h 89"/>
                <a:gd name="T36" fmla="*/ 1 w 96"/>
                <a:gd name="T37" fmla="*/ 0 h 89"/>
                <a:gd name="T38" fmla="*/ 1 w 96"/>
                <a:gd name="T39" fmla="*/ 0 h 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89"/>
                <a:gd name="T62" fmla="*/ 96 w 96"/>
                <a:gd name="T63" fmla="*/ 89 h 8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89">
                  <a:moveTo>
                    <a:pt x="73" y="9"/>
                  </a:moveTo>
                  <a:lnTo>
                    <a:pt x="18" y="40"/>
                  </a:lnTo>
                  <a:lnTo>
                    <a:pt x="29" y="51"/>
                  </a:lnTo>
                  <a:lnTo>
                    <a:pt x="44" y="62"/>
                  </a:lnTo>
                  <a:lnTo>
                    <a:pt x="92" y="49"/>
                  </a:lnTo>
                  <a:lnTo>
                    <a:pt x="96" y="58"/>
                  </a:lnTo>
                  <a:lnTo>
                    <a:pt x="72" y="73"/>
                  </a:lnTo>
                  <a:lnTo>
                    <a:pt x="62" y="82"/>
                  </a:lnTo>
                  <a:lnTo>
                    <a:pt x="48" y="88"/>
                  </a:lnTo>
                  <a:lnTo>
                    <a:pt x="41" y="89"/>
                  </a:lnTo>
                  <a:lnTo>
                    <a:pt x="11" y="70"/>
                  </a:lnTo>
                  <a:lnTo>
                    <a:pt x="0" y="50"/>
                  </a:lnTo>
                  <a:lnTo>
                    <a:pt x="2" y="31"/>
                  </a:lnTo>
                  <a:lnTo>
                    <a:pt x="9" y="22"/>
                  </a:lnTo>
                  <a:lnTo>
                    <a:pt x="16" y="17"/>
                  </a:lnTo>
                  <a:lnTo>
                    <a:pt x="31" y="10"/>
                  </a:lnTo>
                  <a:lnTo>
                    <a:pt x="70" y="0"/>
                  </a:lnTo>
                  <a:lnTo>
                    <a:pt x="76" y="3"/>
                  </a:lnTo>
                  <a:lnTo>
                    <a:pt x="7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69" name="Freeform 113"/>
            <p:cNvSpPr>
              <a:spLocks/>
            </p:cNvSpPr>
            <p:nvPr/>
          </p:nvSpPr>
          <p:spPr bwMode="auto">
            <a:xfrm>
              <a:off x="4124" y="1876"/>
              <a:ext cx="33" cy="48"/>
            </a:xfrm>
            <a:custGeom>
              <a:avLst/>
              <a:gdLst>
                <a:gd name="T0" fmla="*/ 0 w 67"/>
                <a:gd name="T1" fmla="*/ 1 h 96"/>
                <a:gd name="T2" fmla="*/ 0 w 67"/>
                <a:gd name="T3" fmla="*/ 1 h 96"/>
                <a:gd name="T4" fmla="*/ 0 w 67"/>
                <a:gd name="T5" fmla="*/ 1 h 96"/>
                <a:gd name="T6" fmla="*/ 0 w 67"/>
                <a:gd name="T7" fmla="*/ 1 h 96"/>
                <a:gd name="T8" fmla="*/ 0 w 67"/>
                <a:gd name="T9" fmla="*/ 1 h 96"/>
                <a:gd name="T10" fmla="*/ 0 w 67"/>
                <a:gd name="T11" fmla="*/ 1 h 96"/>
                <a:gd name="T12" fmla="*/ 0 w 67"/>
                <a:gd name="T13" fmla="*/ 1 h 96"/>
                <a:gd name="T14" fmla="*/ 0 w 67"/>
                <a:gd name="T15" fmla="*/ 1 h 96"/>
                <a:gd name="T16" fmla="*/ 0 w 67"/>
                <a:gd name="T17" fmla="*/ 1 h 96"/>
                <a:gd name="T18" fmla="*/ 0 w 67"/>
                <a:gd name="T19" fmla="*/ 1 h 96"/>
                <a:gd name="T20" fmla="*/ 0 w 67"/>
                <a:gd name="T21" fmla="*/ 1 h 96"/>
                <a:gd name="T22" fmla="*/ 0 w 67"/>
                <a:gd name="T23" fmla="*/ 0 h 96"/>
                <a:gd name="T24" fmla="*/ 0 w 67"/>
                <a:gd name="T25" fmla="*/ 1 h 96"/>
                <a:gd name="T26" fmla="*/ 0 w 67"/>
                <a:gd name="T27" fmla="*/ 1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"/>
                <a:gd name="T43" fmla="*/ 0 h 96"/>
                <a:gd name="T44" fmla="*/ 67 w 67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" h="96">
                  <a:moveTo>
                    <a:pt x="63" y="4"/>
                  </a:moveTo>
                  <a:lnTo>
                    <a:pt x="67" y="76"/>
                  </a:lnTo>
                  <a:lnTo>
                    <a:pt x="54" y="87"/>
                  </a:lnTo>
                  <a:lnTo>
                    <a:pt x="40" y="94"/>
                  </a:lnTo>
                  <a:lnTo>
                    <a:pt x="4" y="96"/>
                  </a:lnTo>
                  <a:lnTo>
                    <a:pt x="0" y="92"/>
                  </a:lnTo>
                  <a:lnTo>
                    <a:pt x="4" y="87"/>
                  </a:lnTo>
                  <a:lnTo>
                    <a:pt x="29" y="80"/>
                  </a:lnTo>
                  <a:lnTo>
                    <a:pt x="48" y="61"/>
                  </a:lnTo>
                  <a:lnTo>
                    <a:pt x="56" y="35"/>
                  </a:lnTo>
                  <a:lnTo>
                    <a:pt x="53" y="5"/>
                  </a:lnTo>
                  <a:lnTo>
                    <a:pt x="57" y="0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0" name="Freeform 114"/>
            <p:cNvSpPr>
              <a:spLocks/>
            </p:cNvSpPr>
            <p:nvPr/>
          </p:nvSpPr>
          <p:spPr bwMode="auto">
            <a:xfrm>
              <a:off x="4163" y="1881"/>
              <a:ext cx="79" cy="17"/>
            </a:xfrm>
            <a:custGeom>
              <a:avLst/>
              <a:gdLst>
                <a:gd name="T0" fmla="*/ 0 w 159"/>
                <a:gd name="T1" fmla="*/ 0 h 35"/>
                <a:gd name="T2" fmla="*/ 0 w 159"/>
                <a:gd name="T3" fmla="*/ 0 h 35"/>
                <a:gd name="T4" fmla="*/ 0 w 159"/>
                <a:gd name="T5" fmla="*/ 0 h 35"/>
                <a:gd name="T6" fmla="*/ 0 w 159"/>
                <a:gd name="T7" fmla="*/ 0 h 35"/>
                <a:gd name="T8" fmla="*/ 0 w 159"/>
                <a:gd name="T9" fmla="*/ 0 h 35"/>
                <a:gd name="T10" fmla="*/ 0 w 159"/>
                <a:gd name="T11" fmla="*/ 0 h 35"/>
                <a:gd name="T12" fmla="*/ 0 w 159"/>
                <a:gd name="T13" fmla="*/ 0 h 35"/>
                <a:gd name="T14" fmla="*/ 0 w 159"/>
                <a:gd name="T15" fmla="*/ 0 h 35"/>
                <a:gd name="T16" fmla="*/ 0 w 159"/>
                <a:gd name="T17" fmla="*/ 0 h 35"/>
                <a:gd name="T18" fmla="*/ 0 w 159"/>
                <a:gd name="T19" fmla="*/ 0 h 35"/>
                <a:gd name="T20" fmla="*/ 0 w 159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35"/>
                <a:gd name="T35" fmla="*/ 159 w 159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35">
                  <a:moveTo>
                    <a:pt x="0" y="26"/>
                  </a:moveTo>
                  <a:lnTo>
                    <a:pt x="38" y="10"/>
                  </a:lnTo>
                  <a:lnTo>
                    <a:pt x="74" y="0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55" y="13"/>
                  </a:lnTo>
                  <a:lnTo>
                    <a:pt x="115" y="17"/>
                  </a:lnTo>
                  <a:lnTo>
                    <a:pt x="76" y="24"/>
                  </a:lnTo>
                  <a:lnTo>
                    <a:pt x="3" y="3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1" name="Freeform 115"/>
            <p:cNvSpPr>
              <a:spLocks/>
            </p:cNvSpPr>
            <p:nvPr/>
          </p:nvSpPr>
          <p:spPr bwMode="auto">
            <a:xfrm>
              <a:off x="4141" y="1835"/>
              <a:ext cx="36" cy="16"/>
            </a:xfrm>
            <a:custGeom>
              <a:avLst/>
              <a:gdLst>
                <a:gd name="T0" fmla="*/ 0 w 72"/>
                <a:gd name="T1" fmla="*/ 0 h 33"/>
                <a:gd name="T2" fmla="*/ 1 w 72"/>
                <a:gd name="T3" fmla="*/ 0 h 33"/>
                <a:gd name="T4" fmla="*/ 1 w 72"/>
                <a:gd name="T5" fmla="*/ 0 h 33"/>
                <a:gd name="T6" fmla="*/ 1 w 72"/>
                <a:gd name="T7" fmla="*/ 0 h 33"/>
                <a:gd name="T8" fmla="*/ 1 w 72"/>
                <a:gd name="T9" fmla="*/ 0 h 33"/>
                <a:gd name="T10" fmla="*/ 1 w 72"/>
                <a:gd name="T11" fmla="*/ 0 h 33"/>
                <a:gd name="T12" fmla="*/ 1 w 72"/>
                <a:gd name="T13" fmla="*/ 0 h 33"/>
                <a:gd name="T14" fmla="*/ 1 w 72"/>
                <a:gd name="T15" fmla="*/ 0 h 33"/>
                <a:gd name="T16" fmla="*/ 0 w 72"/>
                <a:gd name="T17" fmla="*/ 0 h 33"/>
                <a:gd name="T18" fmla="*/ 0 w 7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"/>
                <a:gd name="T31" fmla="*/ 0 h 33"/>
                <a:gd name="T32" fmla="*/ 72 w 72"/>
                <a:gd name="T33" fmla="*/ 33 h 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" h="33">
                  <a:moveTo>
                    <a:pt x="0" y="23"/>
                  </a:moveTo>
                  <a:lnTo>
                    <a:pt x="20" y="13"/>
                  </a:lnTo>
                  <a:lnTo>
                    <a:pt x="38" y="1"/>
                  </a:lnTo>
                  <a:lnTo>
                    <a:pt x="67" y="0"/>
                  </a:lnTo>
                  <a:lnTo>
                    <a:pt x="72" y="6"/>
                  </a:lnTo>
                  <a:lnTo>
                    <a:pt x="67" y="10"/>
                  </a:lnTo>
                  <a:lnTo>
                    <a:pt x="46" y="22"/>
                  </a:lnTo>
                  <a:lnTo>
                    <a:pt x="3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2" name="Freeform 116"/>
            <p:cNvSpPr>
              <a:spLocks/>
            </p:cNvSpPr>
            <p:nvPr/>
          </p:nvSpPr>
          <p:spPr bwMode="auto">
            <a:xfrm>
              <a:off x="4170" y="1835"/>
              <a:ext cx="40" cy="27"/>
            </a:xfrm>
            <a:custGeom>
              <a:avLst/>
              <a:gdLst>
                <a:gd name="T0" fmla="*/ 1 w 78"/>
                <a:gd name="T1" fmla="*/ 0 h 55"/>
                <a:gd name="T2" fmla="*/ 1 w 78"/>
                <a:gd name="T3" fmla="*/ 0 h 55"/>
                <a:gd name="T4" fmla="*/ 1 w 78"/>
                <a:gd name="T5" fmla="*/ 0 h 55"/>
                <a:gd name="T6" fmla="*/ 1 w 78"/>
                <a:gd name="T7" fmla="*/ 0 h 55"/>
                <a:gd name="T8" fmla="*/ 1 w 78"/>
                <a:gd name="T9" fmla="*/ 0 h 55"/>
                <a:gd name="T10" fmla="*/ 1 w 78"/>
                <a:gd name="T11" fmla="*/ 0 h 55"/>
                <a:gd name="T12" fmla="*/ 1 w 78"/>
                <a:gd name="T13" fmla="*/ 0 h 55"/>
                <a:gd name="T14" fmla="*/ 1 w 78"/>
                <a:gd name="T15" fmla="*/ 0 h 55"/>
                <a:gd name="T16" fmla="*/ 1 w 78"/>
                <a:gd name="T17" fmla="*/ 0 h 55"/>
                <a:gd name="T18" fmla="*/ 0 w 78"/>
                <a:gd name="T19" fmla="*/ 0 h 55"/>
                <a:gd name="T20" fmla="*/ 1 w 78"/>
                <a:gd name="T21" fmla="*/ 0 h 55"/>
                <a:gd name="T22" fmla="*/ 1 w 78"/>
                <a:gd name="T23" fmla="*/ 0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55"/>
                <a:gd name="T38" fmla="*/ 78 w 78"/>
                <a:gd name="T39" fmla="*/ 55 h 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55">
                  <a:moveTo>
                    <a:pt x="4" y="0"/>
                  </a:moveTo>
                  <a:lnTo>
                    <a:pt x="36" y="4"/>
                  </a:lnTo>
                  <a:lnTo>
                    <a:pt x="66" y="18"/>
                  </a:lnTo>
                  <a:lnTo>
                    <a:pt x="78" y="49"/>
                  </a:lnTo>
                  <a:lnTo>
                    <a:pt x="74" y="55"/>
                  </a:lnTo>
                  <a:lnTo>
                    <a:pt x="69" y="52"/>
                  </a:lnTo>
                  <a:lnTo>
                    <a:pt x="53" y="32"/>
                  </a:lnTo>
                  <a:lnTo>
                    <a:pt x="30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3" name="Freeform 117"/>
            <p:cNvSpPr>
              <a:spLocks/>
            </p:cNvSpPr>
            <p:nvPr/>
          </p:nvSpPr>
          <p:spPr bwMode="auto">
            <a:xfrm>
              <a:off x="4163" y="1794"/>
              <a:ext cx="109" cy="93"/>
            </a:xfrm>
            <a:custGeom>
              <a:avLst/>
              <a:gdLst>
                <a:gd name="T0" fmla="*/ 1 w 217"/>
                <a:gd name="T1" fmla="*/ 0 h 188"/>
                <a:gd name="T2" fmla="*/ 1 w 217"/>
                <a:gd name="T3" fmla="*/ 0 h 188"/>
                <a:gd name="T4" fmla="*/ 1 w 217"/>
                <a:gd name="T5" fmla="*/ 0 h 188"/>
                <a:gd name="T6" fmla="*/ 1 w 217"/>
                <a:gd name="T7" fmla="*/ 0 h 188"/>
                <a:gd name="T8" fmla="*/ 1 w 217"/>
                <a:gd name="T9" fmla="*/ 0 h 188"/>
                <a:gd name="T10" fmla="*/ 1 w 217"/>
                <a:gd name="T11" fmla="*/ 0 h 188"/>
                <a:gd name="T12" fmla="*/ 1 w 217"/>
                <a:gd name="T13" fmla="*/ 0 h 188"/>
                <a:gd name="T14" fmla="*/ 1 w 217"/>
                <a:gd name="T15" fmla="*/ 0 h 188"/>
                <a:gd name="T16" fmla="*/ 1 w 217"/>
                <a:gd name="T17" fmla="*/ 0 h 188"/>
                <a:gd name="T18" fmla="*/ 1 w 217"/>
                <a:gd name="T19" fmla="*/ 0 h 188"/>
                <a:gd name="T20" fmla="*/ 1 w 217"/>
                <a:gd name="T21" fmla="*/ 0 h 188"/>
                <a:gd name="T22" fmla="*/ 1 w 217"/>
                <a:gd name="T23" fmla="*/ 0 h 188"/>
                <a:gd name="T24" fmla="*/ 1 w 217"/>
                <a:gd name="T25" fmla="*/ 0 h 188"/>
                <a:gd name="T26" fmla="*/ 1 w 217"/>
                <a:gd name="T27" fmla="*/ 0 h 188"/>
                <a:gd name="T28" fmla="*/ 1 w 217"/>
                <a:gd name="T29" fmla="*/ 0 h 188"/>
                <a:gd name="T30" fmla="*/ 1 w 217"/>
                <a:gd name="T31" fmla="*/ 0 h 188"/>
                <a:gd name="T32" fmla="*/ 1 w 217"/>
                <a:gd name="T33" fmla="*/ 0 h 188"/>
                <a:gd name="T34" fmla="*/ 1 w 217"/>
                <a:gd name="T35" fmla="*/ 0 h 188"/>
                <a:gd name="T36" fmla="*/ 1 w 217"/>
                <a:gd name="T37" fmla="*/ 0 h 188"/>
                <a:gd name="T38" fmla="*/ 1 w 217"/>
                <a:gd name="T39" fmla="*/ 0 h 188"/>
                <a:gd name="T40" fmla="*/ 1 w 217"/>
                <a:gd name="T41" fmla="*/ 0 h 188"/>
                <a:gd name="T42" fmla="*/ 1 w 217"/>
                <a:gd name="T43" fmla="*/ 0 h 188"/>
                <a:gd name="T44" fmla="*/ 1 w 217"/>
                <a:gd name="T45" fmla="*/ 0 h 188"/>
                <a:gd name="T46" fmla="*/ 1 w 217"/>
                <a:gd name="T47" fmla="*/ 0 h 188"/>
                <a:gd name="T48" fmla="*/ 0 w 217"/>
                <a:gd name="T49" fmla="*/ 0 h 188"/>
                <a:gd name="T50" fmla="*/ 1 w 217"/>
                <a:gd name="T51" fmla="*/ 0 h 188"/>
                <a:gd name="T52" fmla="*/ 1 w 217"/>
                <a:gd name="T53" fmla="*/ 0 h 1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7"/>
                <a:gd name="T82" fmla="*/ 0 h 188"/>
                <a:gd name="T83" fmla="*/ 217 w 217"/>
                <a:gd name="T84" fmla="*/ 188 h 1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7" h="188">
                  <a:moveTo>
                    <a:pt x="6" y="30"/>
                  </a:moveTo>
                  <a:lnTo>
                    <a:pt x="27" y="9"/>
                  </a:lnTo>
                  <a:lnTo>
                    <a:pt x="37" y="3"/>
                  </a:lnTo>
                  <a:lnTo>
                    <a:pt x="52" y="0"/>
                  </a:lnTo>
                  <a:lnTo>
                    <a:pt x="112" y="1"/>
                  </a:lnTo>
                  <a:lnTo>
                    <a:pt x="154" y="24"/>
                  </a:lnTo>
                  <a:lnTo>
                    <a:pt x="186" y="59"/>
                  </a:lnTo>
                  <a:lnTo>
                    <a:pt x="202" y="89"/>
                  </a:lnTo>
                  <a:lnTo>
                    <a:pt x="208" y="117"/>
                  </a:lnTo>
                  <a:lnTo>
                    <a:pt x="217" y="179"/>
                  </a:lnTo>
                  <a:lnTo>
                    <a:pt x="212" y="188"/>
                  </a:lnTo>
                  <a:lnTo>
                    <a:pt x="204" y="182"/>
                  </a:lnTo>
                  <a:lnTo>
                    <a:pt x="191" y="125"/>
                  </a:lnTo>
                  <a:lnTo>
                    <a:pt x="183" y="101"/>
                  </a:lnTo>
                  <a:lnTo>
                    <a:pt x="176" y="88"/>
                  </a:lnTo>
                  <a:lnTo>
                    <a:pt x="167" y="74"/>
                  </a:lnTo>
                  <a:lnTo>
                    <a:pt x="146" y="47"/>
                  </a:lnTo>
                  <a:lnTo>
                    <a:pt x="136" y="38"/>
                  </a:lnTo>
                  <a:lnTo>
                    <a:pt x="119" y="29"/>
                  </a:lnTo>
                  <a:lnTo>
                    <a:pt x="86" y="20"/>
                  </a:lnTo>
                  <a:lnTo>
                    <a:pt x="70" y="14"/>
                  </a:lnTo>
                  <a:lnTo>
                    <a:pt x="54" y="11"/>
                  </a:lnTo>
                  <a:lnTo>
                    <a:pt x="26" y="27"/>
                  </a:lnTo>
                  <a:lnTo>
                    <a:pt x="2" y="53"/>
                  </a:lnTo>
                  <a:lnTo>
                    <a:pt x="0" y="45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4" name="Freeform 118"/>
            <p:cNvSpPr>
              <a:spLocks/>
            </p:cNvSpPr>
            <p:nvPr/>
          </p:nvSpPr>
          <p:spPr bwMode="auto">
            <a:xfrm>
              <a:off x="4288" y="1706"/>
              <a:ext cx="47" cy="146"/>
            </a:xfrm>
            <a:custGeom>
              <a:avLst/>
              <a:gdLst>
                <a:gd name="T0" fmla="*/ 1 w 93"/>
                <a:gd name="T1" fmla="*/ 1 h 291"/>
                <a:gd name="T2" fmla="*/ 1 w 93"/>
                <a:gd name="T3" fmla="*/ 1 h 291"/>
                <a:gd name="T4" fmla="*/ 1 w 93"/>
                <a:gd name="T5" fmla="*/ 1 h 291"/>
                <a:gd name="T6" fmla="*/ 1 w 93"/>
                <a:gd name="T7" fmla="*/ 1 h 291"/>
                <a:gd name="T8" fmla="*/ 1 w 93"/>
                <a:gd name="T9" fmla="*/ 1 h 291"/>
                <a:gd name="T10" fmla="*/ 1 w 93"/>
                <a:gd name="T11" fmla="*/ 1 h 291"/>
                <a:gd name="T12" fmla="*/ 1 w 93"/>
                <a:gd name="T13" fmla="*/ 1 h 291"/>
                <a:gd name="T14" fmla="*/ 1 w 93"/>
                <a:gd name="T15" fmla="*/ 1 h 291"/>
                <a:gd name="T16" fmla="*/ 1 w 93"/>
                <a:gd name="T17" fmla="*/ 1 h 291"/>
                <a:gd name="T18" fmla="*/ 1 w 93"/>
                <a:gd name="T19" fmla="*/ 1 h 291"/>
                <a:gd name="T20" fmla="*/ 1 w 93"/>
                <a:gd name="T21" fmla="*/ 1 h 291"/>
                <a:gd name="T22" fmla="*/ 1 w 93"/>
                <a:gd name="T23" fmla="*/ 1 h 291"/>
                <a:gd name="T24" fmla="*/ 0 w 93"/>
                <a:gd name="T25" fmla="*/ 1 h 291"/>
                <a:gd name="T26" fmla="*/ 1 w 93"/>
                <a:gd name="T27" fmla="*/ 1 h 291"/>
                <a:gd name="T28" fmla="*/ 1 w 93"/>
                <a:gd name="T29" fmla="*/ 1 h 291"/>
                <a:gd name="T30" fmla="*/ 1 w 93"/>
                <a:gd name="T31" fmla="*/ 1 h 291"/>
                <a:gd name="T32" fmla="*/ 1 w 93"/>
                <a:gd name="T33" fmla="*/ 1 h 291"/>
                <a:gd name="T34" fmla="*/ 1 w 93"/>
                <a:gd name="T35" fmla="*/ 1 h 291"/>
                <a:gd name="T36" fmla="*/ 1 w 93"/>
                <a:gd name="T37" fmla="*/ 1 h 291"/>
                <a:gd name="T38" fmla="*/ 1 w 93"/>
                <a:gd name="T39" fmla="*/ 1 h 291"/>
                <a:gd name="T40" fmla="*/ 1 w 93"/>
                <a:gd name="T41" fmla="*/ 0 h 291"/>
                <a:gd name="T42" fmla="*/ 1 w 93"/>
                <a:gd name="T43" fmla="*/ 1 h 291"/>
                <a:gd name="T44" fmla="*/ 1 w 93"/>
                <a:gd name="T45" fmla="*/ 1 h 291"/>
                <a:gd name="T46" fmla="*/ 1 w 93"/>
                <a:gd name="T47" fmla="*/ 1 h 2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3"/>
                <a:gd name="T73" fmla="*/ 0 h 291"/>
                <a:gd name="T74" fmla="*/ 93 w 93"/>
                <a:gd name="T75" fmla="*/ 291 h 2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3" h="291">
                  <a:moveTo>
                    <a:pt x="92" y="7"/>
                  </a:moveTo>
                  <a:lnTo>
                    <a:pt x="73" y="24"/>
                  </a:lnTo>
                  <a:lnTo>
                    <a:pt x="56" y="42"/>
                  </a:lnTo>
                  <a:lnTo>
                    <a:pt x="35" y="83"/>
                  </a:lnTo>
                  <a:lnTo>
                    <a:pt x="28" y="131"/>
                  </a:lnTo>
                  <a:lnTo>
                    <a:pt x="33" y="183"/>
                  </a:lnTo>
                  <a:lnTo>
                    <a:pt x="31" y="236"/>
                  </a:lnTo>
                  <a:lnTo>
                    <a:pt x="23" y="288"/>
                  </a:lnTo>
                  <a:lnTo>
                    <a:pt x="17" y="291"/>
                  </a:lnTo>
                  <a:lnTo>
                    <a:pt x="13" y="286"/>
                  </a:lnTo>
                  <a:lnTo>
                    <a:pt x="11" y="236"/>
                  </a:lnTo>
                  <a:lnTo>
                    <a:pt x="3" y="187"/>
                  </a:lnTo>
                  <a:lnTo>
                    <a:pt x="0" y="130"/>
                  </a:lnTo>
                  <a:lnTo>
                    <a:pt x="5" y="104"/>
                  </a:lnTo>
                  <a:lnTo>
                    <a:pt x="14" y="80"/>
                  </a:lnTo>
                  <a:lnTo>
                    <a:pt x="27" y="58"/>
                  </a:lnTo>
                  <a:lnTo>
                    <a:pt x="43" y="36"/>
                  </a:lnTo>
                  <a:lnTo>
                    <a:pt x="53" y="27"/>
                  </a:lnTo>
                  <a:lnTo>
                    <a:pt x="63" y="18"/>
                  </a:lnTo>
                  <a:lnTo>
                    <a:pt x="75" y="8"/>
                  </a:lnTo>
                  <a:lnTo>
                    <a:pt x="87" y="0"/>
                  </a:lnTo>
                  <a:lnTo>
                    <a:pt x="93" y="1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5" name="Freeform 119"/>
            <p:cNvSpPr>
              <a:spLocks/>
            </p:cNvSpPr>
            <p:nvPr/>
          </p:nvSpPr>
          <p:spPr bwMode="auto">
            <a:xfrm>
              <a:off x="4213" y="1653"/>
              <a:ext cx="159" cy="144"/>
            </a:xfrm>
            <a:custGeom>
              <a:avLst/>
              <a:gdLst>
                <a:gd name="T0" fmla="*/ 0 w 320"/>
                <a:gd name="T1" fmla="*/ 1 h 288"/>
                <a:gd name="T2" fmla="*/ 0 w 320"/>
                <a:gd name="T3" fmla="*/ 1 h 288"/>
                <a:gd name="T4" fmla="*/ 0 w 320"/>
                <a:gd name="T5" fmla="*/ 1 h 288"/>
                <a:gd name="T6" fmla="*/ 0 w 320"/>
                <a:gd name="T7" fmla="*/ 1 h 288"/>
                <a:gd name="T8" fmla="*/ 0 w 320"/>
                <a:gd name="T9" fmla="*/ 1 h 288"/>
                <a:gd name="T10" fmla="*/ 0 w 320"/>
                <a:gd name="T11" fmla="*/ 1 h 288"/>
                <a:gd name="T12" fmla="*/ 0 w 320"/>
                <a:gd name="T13" fmla="*/ 1 h 288"/>
                <a:gd name="T14" fmla="*/ 0 w 320"/>
                <a:gd name="T15" fmla="*/ 1 h 288"/>
                <a:gd name="T16" fmla="*/ 0 w 320"/>
                <a:gd name="T17" fmla="*/ 1 h 288"/>
                <a:gd name="T18" fmla="*/ 0 w 320"/>
                <a:gd name="T19" fmla="*/ 1 h 288"/>
                <a:gd name="T20" fmla="*/ 0 w 320"/>
                <a:gd name="T21" fmla="*/ 1 h 288"/>
                <a:gd name="T22" fmla="*/ 0 w 320"/>
                <a:gd name="T23" fmla="*/ 1 h 288"/>
                <a:gd name="T24" fmla="*/ 0 w 320"/>
                <a:gd name="T25" fmla="*/ 1 h 288"/>
                <a:gd name="T26" fmla="*/ 0 w 320"/>
                <a:gd name="T27" fmla="*/ 1 h 288"/>
                <a:gd name="T28" fmla="*/ 0 w 320"/>
                <a:gd name="T29" fmla="*/ 1 h 288"/>
                <a:gd name="T30" fmla="*/ 0 w 320"/>
                <a:gd name="T31" fmla="*/ 0 h 288"/>
                <a:gd name="T32" fmla="*/ 0 w 320"/>
                <a:gd name="T33" fmla="*/ 1 h 288"/>
                <a:gd name="T34" fmla="*/ 0 w 320"/>
                <a:gd name="T35" fmla="*/ 1 h 288"/>
                <a:gd name="T36" fmla="*/ 0 w 320"/>
                <a:gd name="T37" fmla="*/ 1 h 288"/>
                <a:gd name="T38" fmla="*/ 0 w 320"/>
                <a:gd name="T39" fmla="*/ 1 h 288"/>
                <a:gd name="T40" fmla="*/ 0 w 320"/>
                <a:gd name="T41" fmla="*/ 1 h 288"/>
                <a:gd name="T42" fmla="*/ 0 w 320"/>
                <a:gd name="T43" fmla="*/ 1 h 288"/>
                <a:gd name="T44" fmla="*/ 0 w 320"/>
                <a:gd name="T45" fmla="*/ 1 h 288"/>
                <a:gd name="T46" fmla="*/ 0 w 320"/>
                <a:gd name="T47" fmla="*/ 1 h 288"/>
                <a:gd name="T48" fmla="*/ 0 w 320"/>
                <a:gd name="T49" fmla="*/ 1 h 288"/>
                <a:gd name="T50" fmla="*/ 0 w 320"/>
                <a:gd name="T51" fmla="*/ 1 h 288"/>
                <a:gd name="T52" fmla="*/ 0 w 320"/>
                <a:gd name="T53" fmla="*/ 1 h 288"/>
                <a:gd name="T54" fmla="*/ 0 w 320"/>
                <a:gd name="T55" fmla="*/ 1 h 288"/>
                <a:gd name="T56" fmla="*/ 0 w 320"/>
                <a:gd name="T57" fmla="*/ 1 h 288"/>
                <a:gd name="T58" fmla="*/ 0 w 320"/>
                <a:gd name="T59" fmla="*/ 1 h 288"/>
                <a:gd name="T60" fmla="*/ 0 w 320"/>
                <a:gd name="T61" fmla="*/ 1 h 288"/>
                <a:gd name="T62" fmla="*/ 0 w 320"/>
                <a:gd name="T63" fmla="*/ 1 h 288"/>
                <a:gd name="T64" fmla="*/ 0 w 320"/>
                <a:gd name="T65" fmla="*/ 1 h 288"/>
                <a:gd name="T66" fmla="*/ 0 w 320"/>
                <a:gd name="T67" fmla="*/ 1 h 288"/>
                <a:gd name="T68" fmla="*/ 0 w 320"/>
                <a:gd name="T69" fmla="*/ 1 h 288"/>
                <a:gd name="T70" fmla="*/ 0 w 320"/>
                <a:gd name="T71" fmla="*/ 1 h 288"/>
                <a:gd name="T72" fmla="*/ 0 w 320"/>
                <a:gd name="T73" fmla="*/ 1 h 288"/>
                <a:gd name="T74" fmla="*/ 0 w 320"/>
                <a:gd name="T75" fmla="*/ 1 h 288"/>
                <a:gd name="T76" fmla="*/ 0 w 320"/>
                <a:gd name="T77" fmla="*/ 1 h 288"/>
                <a:gd name="T78" fmla="*/ 0 w 320"/>
                <a:gd name="T79" fmla="*/ 1 h 28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20"/>
                <a:gd name="T121" fmla="*/ 0 h 288"/>
                <a:gd name="T122" fmla="*/ 320 w 320"/>
                <a:gd name="T123" fmla="*/ 288 h 28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20" h="288">
                  <a:moveTo>
                    <a:pt x="2" y="280"/>
                  </a:moveTo>
                  <a:lnTo>
                    <a:pt x="45" y="254"/>
                  </a:lnTo>
                  <a:lnTo>
                    <a:pt x="76" y="216"/>
                  </a:lnTo>
                  <a:lnTo>
                    <a:pt x="92" y="192"/>
                  </a:lnTo>
                  <a:lnTo>
                    <a:pt x="120" y="148"/>
                  </a:lnTo>
                  <a:lnTo>
                    <a:pt x="143" y="117"/>
                  </a:lnTo>
                  <a:lnTo>
                    <a:pt x="158" y="104"/>
                  </a:lnTo>
                  <a:lnTo>
                    <a:pt x="173" y="92"/>
                  </a:lnTo>
                  <a:lnTo>
                    <a:pt x="185" y="81"/>
                  </a:lnTo>
                  <a:lnTo>
                    <a:pt x="199" y="71"/>
                  </a:lnTo>
                  <a:lnTo>
                    <a:pt x="211" y="61"/>
                  </a:lnTo>
                  <a:lnTo>
                    <a:pt x="225" y="51"/>
                  </a:lnTo>
                  <a:lnTo>
                    <a:pt x="239" y="40"/>
                  </a:lnTo>
                  <a:lnTo>
                    <a:pt x="255" y="28"/>
                  </a:lnTo>
                  <a:lnTo>
                    <a:pt x="265" y="17"/>
                  </a:lnTo>
                  <a:lnTo>
                    <a:pt x="313" y="0"/>
                  </a:lnTo>
                  <a:lnTo>
                    <a:pt x="320" y="5"/>
                  </a:lnTo>
                  <a:lnTo>
                    <a:pt x="315" y="11"/>
                  </a:lnTo>
                  <a:lnTo>
                    <a:pt x="296" y="21"/>
                  </a:lnTo>
                  <a:lnTo>
                    <a:pt x="278" y="35"/>
                  </a:lnTo>
                  <a:lnTo>
                    <a:pt x="267" y="42"/>
                  </a:lnTo>
                  <a:lnTo>
                    <a:pt x="252" y="55"/>
                  </a:lnTo>
                  <a:lnTo>
                    <a:pt x="238" y="66"/>
                  </a:lnTo>
                  <a:lnTo>
                    <a:pt x="226" y="77"/>
                  </a:lnTo>
                  <a:lnTo>
                    <a:pt x="214" y="87"/>
                  </a:lnTo>
                  <a:lnTo>
                    <a:pt x="202" y="96"/>
                  </a:lnTo>
                  <a:lnTo>
                    <a:pt x="189" y="108"/>
                  </a:lnTo>
                  <a:lnTo>
                    <a:pt x="177" y="120"/>
                  </a:lnTo>
                  <a:lnTo>
                    <a:pt x="162" y="133"/>
                  </a:lnTo>
                  <a:lnTo>
                    <a:pt x="139" y="163"/>
                  </a:lnTo>
                  <a:lnTo>
                    <a:pt x="106" y="200"/>
                  </a:lnTo>
                  <a:lnTo>
                    <a:pt x="91" y="227"/>
                  </a:lnTo>
                  <a:lnTo>
                    <a:pt x="74" y="249"/>
                  </a:lnTo>
                  <a:lnTo>
                    <a:pt x="65" y="257"/>
                  </a:lnTo>
                  <a:lnTo>
                    <a:pt x="56" y="264"/>
                  </a:lnTo>
                  <a:lnTo>
                    <a:pt x="33" y="277"/>
                  </a:lnTo>
                  <a:lnTo>
                    <a:pt x="7" y="288"/>
                  </a:lnTo>
                  <a:lnTo>
                    <a:pt x="0" y="286"/>
                  </a:lnTo>
                  <a:lnTo>
                    <a:pt x="2" y="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6" name="Freeform 120"/>
            <p:cNvSpPr>
              <a:spLocks/>
            </p:cNvSpPr>
            <p:nvPr/>
          </p:nvSpPr>
          <p:spPr bwMode="auto">
            <a:xfrm>
              <a:off x="4351" y="1731"/>
              <a:ext cx="20" cy="124"/>
            </a:xfrm>
            <a:custGeom>
              <a:avLst/>
              <a:gdLst>
                <a:gd name="T0" fmla="*/ 1 w 39"/>
                <a:gd name="T1" fmla="*/ 1 h 248"/>
                <a:gd name="T2" fmla="*/ 1 w 39"/>
                <a:gd name="T3" fmla="*/ 1 h 248"/>
                <a:gd name="T4" fmla="*/ 1 w 39"/>
                <a:gd name="T5" fmla="*/ 1 h 248"/>
                <a:gd name="T6" fmla="*/ 1 w 39"/>
                <a:gd name="T7" fmla="*/ 1 h 248"/>
                <a:gd name="T8" fmla="*/ 1 w 39"/>
                <a:gd name="T9" fmla="*/ 1 h 248"/>
                <a:gd name="T10" fmla="*/ 1 w 39"/>
                <a:gd name="T11" fmla="*/ 1 h 248"/>
                <a:gd name="T12" fmla="*/ 1 w 39"/>
                <a:gd name="T13" fmla="*/ 1 h 248"/>
                <a:gd name="T14" fmla="*/ 1 w 39"/>
                <a:gd name="T15" fmla="*/ 1 h 248"/>
                <a:gd name="T16" fmla="*/ 1 w 39"/>
                <a:gd name="T17" fmla="*/ 1 h 248"/>
                <a:gd name="T18" fmla="*/ 1 w 39"/>
                <a:gd name="T19" fmla="*/ 1 h 248"/>
                <a:gd name="T20" fmla="*/ 0 w 39"/>
                <a:gd name="T21" fmla="*/ 1 h 248"/>
                <a:gd name="T22" fmla="*/ 1 w 39"/>
                <a:gd name="T23" fmla="*/ 1 h 248"/>
                <a:gd name="T24" fmla="*/ 1 w 39"/>
                <a:gd name="T25" fmla="*/ 1 h 248"/>
                <a:gd name="T26" fmla="*/ 1 w 39"/>
                <a:gd name="T27" fmla="*/ 1 h 248"/>
                <a:gd name="T28" fmla="*/ 1 w 39"/>
                <a:gd name="T29" fmla="*/ 0 h 248"/>
                <a:gd name="T30" fmla="*/ 1 w 39"/>
                <a:gd name="T31" fmla="*/ 1 h 248"/>
                <a:gd name="T32" fmla="*/ 1 w 39"/>
                <a:gd name="T33" fmla="*/ 1 h 2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248"/>
                <a:gd name="T53" fmla="*/ 39 w 39"/>
                <a:gd name="T54" fmla="*/ 248 h 2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248">
                  <a:moveTo>
                    <a:pt x="30" y="7"/>
                  </a:moveTo>
                  <a:lnTo>
                    <a:pt x="17" y="40"/>
                  </a:lnTo>
                  <a:lnTo>
                    <a:pt x="17" y="73"/>
                  </a:lnTo>
                  <a:lnTo>
                    <a:pt x="25" y="107"/>
                  </a:lnTo>
                  <a:lnTo>
                    <a:pt x="37" y="146"/>
                  </a:lnTo>
                  <a:lnTo>
                    <a:pt x="39" y="197"/>
                  </a:lnTo>
                  <a:lnTo>
                    <a:pt x="33" y="248"/>
                  </a:lnTo>
                  <a:lnTo>
                    <a:pt x="24" y="247"/>
                  </a:lnTo>
                  <a:lnTo>
                    <a:pt x="23" y="199"/>
                  </a:lnTo>
                  <a:lnTo>
                    <a:pt x="14" y="150"/>
                  </a:lnTo>
                  <a:lnTo>
                    <a:pt x="0" y="73"/>
                  </a:lnTo>
                  <a:lnTo>
                    <a:pt x="5" y="37"/>
                  </a:lnTo>
                  <a:lnTo>
                    <a:pt x="12" y="2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7" name="Freeform 121"/>
            <p:cNvSpPr>
              <a:spLocks/>
            </p:cNvSpPr>
            <p:nvPr/>
          </p:nvSpPr>
          <p:spPr bwMode="auto">
            <a:xfrm>
              <a:off x="4306" y="1820"/>
              <a:ext cx="62" cy="56"/>
            </a:xfrm>
            <a:custGeom>
              <a:avLst/>
              <a:gdLst>
                <a:gd name="T0" fmla="*/ 0 w 125"/>
                <a:gd name="T1" fmla="*/ 0 h 113"/>
                <a:gd name="T2" fmla="*/ 0 w 125"/>
                <a:gd name="T3" fmla="*/ 0 h 113"/>
                <a:gd name="T4" fmla="*/ 0 w 125"/>
                <a:gd name="T5" fmla="*/ 0 h 113"/>
                <a:gd name="T6" fmla="*/ 0 w 125"/>
                <a:gd name="T7" fmla="*/ 0 h 113"/>
                <a:gd name="T8" fmla="*/ 0 w 125"/>
                <a:gd name="T9" fmla="*/ 0 h 113"/>
                <a:gd name="T10" fmla="*/ 0 w 125"/>
                <a:gd name="T11" fmla="*/ 0 h 113"/>
                <a:gd name="T12" fmla="*/ 0 w 125"/>
                <a:gd name="T13" fmla="*/ 0 h 113"/>
                <a:gd name="T14" fmla="*/ 0 w 125"/>
                <a:gd name="T15" fmla="*/ 0 h 113"/>
                <a:gd name="T16" fmla="*/ 0 w 125"/>
                <a:gd name="T17" fmla="*/ 0 h 113"/>
                <a:gd name="T18" fmla="*/ 0 w 125"/>
                <a:gd name="T19" fmla="*/ 0 h 113"/>
                <a:gd name="T20" fmla="*/ 0 w 125"/>
                <a:gd name="T21" fmla="*/ 0 h 113"/>
                <a:gd name="T22" fmla="*/ 0 w 125"/>
                <a:gd name="T23" fmla="*/ 0 h 113"/>
                <a:gd name="T24" fmla="*/ 0 w 125"/>
                <a:gd name="T25" fmla="*/ 0 h 113"/>
                <a:gd name="T26" fmla="*/ 0 w 125"/>
                <a:gd name="T27" fmla="*/ 0 h 113"/>
                <a:gd name="T28" fmla="*/ 0 w 125"/>
                <a:gd name="T29" fmla="*/ 0 h 113"/>
                <a:gd name="T30" fmla="*/ 0 w 125"/>
                <a:gd name="T31" fmla="*/ 0 h 113"/>
                <a:gd name="T32" fmla="*/ 0 w 125"/>
                <a:gd name="T33" fmla="*/ 0 h 113"/>
                <a:gd name="T34" fmla="*/ 0 w 125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5"/>
                <a:gd name="T55" fmla="*/ 0 h 113"/>
                <a:gd name="T56" fmla="*/ 125 w 125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5" h="113">
                  <a:moveTo>
                    <a:pt x="122" y="9"/>
                  </a:moveTo>
                  <a:lnTo>
                    <a:pt x="95" y="25"/>
                  </a:lnTo>
                  <a:lnTo>
                    <a:pt x="84" y="36"/>
                  </a:lnTo>
                  <a:lnTo>
                    <a:pt x="70" y="46"/>
                  </a:lnTo>
                  <a:lnTo>
                    <a:pt x="39" y="79"/>
                  </a:lnTo>
                  <a:lnTo>
                    <a:pt x="25" y="95"/>
                  </a:lnTo>
                  <a:lnTo>
                    <a:pt x="8" y="113"/>
                  </a:lnTo>
                  <a:lnTo>
                    <a:pt x="1" y="113"/>
                  </a:lnTo>
                  <a:lnTo>
                    <a:pt x="0" y="110"/>
                  </a:lnTo>
                  <a:lnTo>
                    <a:pt x="1" y="107"/>
                  </a:lnTo>
                  <a:lnTo>
                    <a:pt x="30" y="70"/>
                  </a:lnTo>
                  <a:lnTo>
                    <a:pt x="44" y="52"/>
                  </a:lnTo>
                  <a:lnTo>
                    <a:pt x="60" y="34"/>
                  </a:lnTo>
                  <a:lnTo>
                    <a:pt x="89" y="15"/>
                  </a:lnTo>
                  <a:lnTo>
                    <a:pt x="119" y="0"/>
                  </a:lnTo>
                  <a:lnTo>
                    <a:pt x="125" y="2"/>
                  </a:lnTo>
                  <a:lnTo>
                    <a:pt x="12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8" name="Freeform 122"/>
            <p:cNvSpPr>
              <a:spLocks/>
            </p:cNvSpPr>
            <p:nvPr/>
          </p:nvSpPr>
          <p:spPr bwMode="auto">
            <a:xfrm>
              <a:off x="4386" y="1860"/>
              <a:ext cx="23" cy="42"/>
            </a:xfrm>
            <a:custGeom>
              <a:avLst/>
              <a:gdLst>
                <a:gd name="T0" fmla="*/ 1 w 46"/>
                <a:gd name="T1" fmla="*/ 0 h 85"/>
                <a:gd name="T2" fmla="*/ 1 w 46"/>
                <a:gd name="T3" fmla="*/ 0 h 85"/>
                <a:gd name="T4" fmla="*/ 1 w 46"/>
                <a:gd name="T5" fmla="*/ 0 h 85"/>
                <a:gd name="T6" fmla="*/ 1 w 46"/>
                <a:gd name="T7" fmla="*/ 0 h 85"/>
                <a:gd name="T8" fmla="*/ 1 w 46"/>
                <a:gd name="T9" fmla="*/ 0 h 85"/>
                <a:gd name="T10" fmla="*/ 0 w 46"/>
                <a:gd name="T11" fmla="*/ 0 h 85"/>
                <a:gd name="T12" fmla="*/ 1 w 46"/>
                <a:gd name="T13" fmla="*/ 0 h 85"/>
                <a:gd name="T14" fmla="*/ 1 w 46"/>
                <a:gd name="T15" fmla="*/ 0 h 85"/>
                <a:gd name="T16" fmla="*/ 1 w 46"/>
                <a:gd name="T17" fmla="*/ 0 h 85"/>
                <a:gd name="T18" fmla="*/ 1 w 46"/>
                <a:gd name="T19" fmla="*/ 0 h 85"/>
                <a:gd name="T20" fmla="*/ 1 w 46"/>
                <a:gd name="T21" fmla="*/ 0 h 85"/>
                <a:gd name="T22" fmla="*/ 1 w 46"/>
                <a:gd name="T23" fmla="*/ 0 h 85"/>
                <a:gd name="T24" fmla="*/ 1 w 46"/>
                <a:gd name="T25" fmla="*/ 0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85"/>
                <a:gd name="T41" fmla="*/ 46 w 46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85">
                  <a:moveTo>
                    <a:pt x="30" y="79"/>
                  </a:moveTo>
                  <a:lnTo>
                    <a:pt x="32" y="57"/>
                  </a:lnTo>
                  <a:lnTo>
                    <a:pt x="28" y="34"/>
                  </a:lnTo>
                  <a:lnTo>
                    <a:pt x="18" y="18"/>
                  </a:lnTo>
                  <a:lnTo>
                    <a:pt x="3" y="9"/>
                  </a:lnTo>
                  <a:lnTo>
                    <a:pt x="0" y="4"/>
                  </a:lnTo>
                  <a:lnTo>
                    <a:pt x="6" y="0"/>
                  </a:lnTo>
                  <a:lnTo>
                    <a:pt x="29" y="11"/>
                  </a:lnTo>
                  <a:lnTo>
                    <a:pt x="46" y="29"/>
                  </a:lnTo>
                  <a:lnTo>
                    <a:pt x="39" y="83"/>
                  </a:lnTo>
                  <a:lnTo>
                    <a:pt x="33" y="85"/>
                  </a:lnTo>
                  <a:lnTo>
                    <a:pt x="3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9" name="Freeform 123"/>
            <p:cNvSpPr>
              <a:spLocks/>
            </p:cNvSpPr>
            <p:nvPr/>
          </p:nvSpPr>
          <p:spPr bwMode="auto">
            <a:xfrm>
              <a:off x="4292" y="1844"/>
              <a:ext cx="101" cy="100"/>
            </a:xfrm>
            <a:custGeom>
              <a:avLst/>
              <a:gdLst>
                <a:gd name="T0" fmla="*/ 1 w 201"/>
                <a:gd name="T1" fmla="*/ 1 h 200"/>
                <a:gd name="T2" fmla="*/ 1 w 201"/>
                <a:gd name="T3" fmla="*/ 1 h 200"/>
                <a:gd name="T4" fmla="*/ 1 w 201"/>
                <a:gd name="T5" fmla="*/ 1 h 200"/>
                <a:gd name="T6" fmla="*/ 1 w 201"/>
                <a:gd name="T7" fmla="*/ 1 h 200"/>
                <a:gd name="T8" fmla="*/ 1 w 201"/>
                <a:gd name="T9" fmla="*/ 1 h 200"/>
                <a:gd name="T10" fmla="*/ 1 w 201"/>
                <a:gd name="T11" fmla="*/ 1 h 200"/>
                <a:gd name="T12" fmla="*/ 1 w 201"/>
                <a:gd name="T13" fmla="*/ 1 h 200"/>
                <a:gd name="T14" fmla="*/ 1 w 201"/>
                <a:gd name="T15" fmla="*/ 1 h 200"/>
                <a:gd name="T16" fmla="*/ 1 w 201"/>
                <a:gd name="T17" fmla="*/ 1 h 200"/>
                <a:gd name="T18" fmla="*/ 1 w 201"/>
                <a:gd name="T19" fmla="*/ 1 h 200"/>
                <a:gd name="T20" fmla="*/ 1 w 201"/>
                <a:gd name="T21" fmla="*/ 1 h 200"/>
                <a:gd name="T22" fmla="*/ 1 w 201"/>
                <a:gd name="T23" fmla="*/ 1 h 200"/>
                <a:gd name="T24" fmla="*/ 1 w 201"/>
                <a:gd name="T25" fmla="*/ 1 h 200"/>
                <a:gd name="T26" fmla="*/ 1 w 201"/>
                <a:gd name="T27" fmla="*/ 1 h 200"/>
                <a:gd name="T28" fmla="*/ 1 w 201"/>
                <a:gd name="T29" fmla="*/ 1 h 200"/>
                <a:gd name="T30" fmla="*/ 1 w 201"/>
                <a:gd name="T31" fmla="*/ 1 h 200"/>
                <a:gd name="T32" fmla="*/ 1 w 201"/>
                <a:gd name="T33" fmla="*/ 1 h 200"/>
                <a:gd name="T34" fmla="*/ 1 w 201"/>
                <a:gd name="T35" fmla="*/ 1 h 200"/>
                <a:gd name="T36" fmla="*/ 1 w 201"/>
                <a:gd name="T37" fmla="*/ 1 h 200"/>
                <a:gd name="T38" fmla="*/ 1 w 201"/>
                <a:gd name="T39" fmla="*/ 1 h 200"/>
                <a:gd name="T40" fmla="*/ 1 w 201"/>
                <a:gd name="T41" fmla="*/ 1 h 200"/>
                <a:gd name="T42" fmla="*/ 1 w 201"/>
                <a:gd name="T43" fmla="*/ 1 h 200"/>
                <a:gd name="T44" fmla="*/ 1 w 201"/>
                <a:gd name="T45" fmla="*/ 1 h 200"/>
                <a:gd name="T46" fmla="*/ 0 w 201"/>
                <a:gd name="T47" fmla="*/ 1 h 200"/>
                <a:gd name="T48" fmla="*/ 1 w 201"/>
                <a:gd name="T49" fmla="*/ 1 h 200"/>
                <a:gd name="T50" fmla="*/ 1 w 201"/>
                <a:gd name="T51" fmla="*/ 1 h 200"/>
                <a:gd name="T52" fmla="*/ 1 w 201"/>
                <a:gd name="T53" fmla="*/ 1 h 200"/>
                <a:gd name="T54" fmla="*/ 1 w 201"/>
                <a:gd name="T55" fmla="*/ 1 h 200"/>
                <a:gd name="T56" fmla="*/ 1 w 201"/>
                <a:gd name="T57" fmla="*/ 1 h 200"/>
                <a:gd name="T58" fmla="*/ 1 w 201"/>
                <a:gd name="T59" fmla="*/ 1 h 200"/>
                <a:gd name="T60" fmla="*/ 1 w 201"/>
                <a:gd name="T61" fmla="*/ 1 h 200"/>
                <a:gd name="T62" fmla="*/ 1 w 201"/>
                <a:gd name="T63" fmla="*/ 1 h 200"/>
                <a:gd name="T64" fmla="*/ 1 w 201"/>
                <a:gd name="T65" fmla="*/ 0 h 200"/>
                <a:gd name="T66" fmla="*/ 1 w 201"/>
                <a:gd name="T67" fmla="*/ 1 h 200"/>
                <a:gd name="T68" fmla="*/ 1 w 201"/>
                <a:gd name="T69" fmla="*/ 1 h 200"/>
                <a:gd name="T70" fmla="*/ 1 w 201"/>
                <a:gd name="T71" fmla="*/ 1 h 200"/>
                <a:gd name="T72" fmla="*/ 1 w 201"/>
                <a:gd name="T73" fmla="*/ 1 h 200"/>
                <a:gd name="T74" fmla="*/ 1 w 201"/>
                <a:gd name="T75" fmla="*/ 1 h 200"/>
                <a:gd name="T76" fmla="*/ 1 w 201"/>
                <a:gd name="T77" fmla="*/ 1 h 2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1"/>
                <a:gd name="T118" fmla="*/ 0 h 200"/>
                <a:gd name="T119" fmla="*/ 201 w 201"/>
                <a:gd name="T120" fmla="*/ 200 h 20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1" h="200">
                  <a:moveTo>
                    <a:pt x="192" y="62"/>
                  </a:moveTo>
                  <a:lnTo>
                    <a:pt x="189" y="42"/>
                  </a:lnTo>
                  <a:lnTo>
                    <a:pt x="180" y="25"/>
                  </a:lnTo>
                  <a:lnTo>
                    <a:pt x="170" y="19"/>
                  </a:lnTo>
                  <a:lnTo>
                    <a:pt x="155" y="20"/>
                  </a:lnTo>
                  <a:lnTo>
                    <a:pt x="126" y="30"/>
                  </a:lnTo>
                  <a:lnTo>
                    <a:pt x="90" y="41"/>
                  </a:lnTo>
                  <a:lnTo>
                    <a:pt x="81" y="52"/>
                  </a:lnTo>
                  <a:lnTo>
                    <a:pt x="72" y="61"/>
                  </a:lnTo>
                  <a:lnTo>
                    <a:pt x="31" y="75"/>
                  </a:lnTo>
                  <a:lnTo>
                    <a:pt x="20" y="111"/>
                  </a:lnTo>
                  <a:lnTo>
                    <a:pt x="10" y="141"/>
                  </a:lnTo>
                  <a:lnTo>
                    <a:pt x="19" y="151"/>
                  </a:lnTo>
                  <a:lnTo>
                    <a:pt x="29" y="159"/>
                  </a:lnTo>
                  <a:lnTo>
                    <a:pt x="49" y="166"/>
                  </a:lnTo>
                  <a:lnTo>
                    <a:pt x="99" y="182"/>
                  </a:lnTo>
                  <a:lnTo>
                    <a:pt x="122" y="188"/>
                  </a:lnTo>
                  <a:lnTo>
                    <a:pt x="149" y="191"/>
                  </a:lnTo>
                  <a:lnTo>
                    <a:pt x="153" y="196"/>
                  </a:lnTo>
                  <a:lnTo>
                    <a:pt x="149" y="200"/>
                  </a:lnTo>
                  <a:lnTo>
                    <a:pt x="97" y="193"/>
                  </a:lnTo>
                  <a:lnTo>
                    <a:pt x="45" y="181"/>
                  </a:lnTo>
                  <a:lnTo>
                    <a:pt x="23" y="168"/>
                  </a:lnTo>
                  <a:lnTo>
                    <a:pt x="0" y="144"/>
                  </a:lnTo>
                  <a:lnTo>
                    <a:pt x="2" y="104"/>
                  </a:lnTo>
                  <a:lnTo>
                    <a:pt x="10" y="84"/>
                  </a:lnTo>
                  <a:lnTo>
                    <a:pt x="21" y="64"/>
                  </a:lnTo>
                  <a:lnTo>
                    <a:pt x="64" y="44"/>
                  </a:lnTo>
                  <a:lnTo>
                    <a:pt x="76" y="31"/>
                  </a:lnTo>
                  <a:lnTo>
                    <a:pt x="87" y="21"/>
                  </a:lnTo>
                  <a:lnTo>
                    <a:pt x="97" y="13"/>
                  </a:lnTo>
                  <a:lnTo>
                    <a:pt x="123" y="8"/>
                  </a:lnTo>
                  <a:lnTo>
                    <a:pt x="162" y="0"/>
                  </a:lnTo>
                  <a:lnTo>
                    <a:pt x="194" y="16"/>
                  </a:lnTo>
                  <a:lnTo>
                    <a:pt x="201" y="38"/>
                  </a:lnTo>
                  <a:lnTo>
                    <a:pt x="201" y="49"/>
                  </a:lnTo>
                  <a:lnTo>
                    <a:pt x="201" y="62"/>
                  </a:lnTo>
                  <a:lnTo>
                    <a:pt x="192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0" name="Freeform 124"/>
            <p:cNvSpPr>
              <a:spLocks/>
            </p:cNvSpPr>
            <p:nvPr/>
          </p:nvSpPr>
          <p:spPr bwMode="auto">
            <a:xfrm>
              <a:off x="4384" y="1908"/>
              <a:ext cx="36" cy="42"/>
            </a:xfrm>
            <a:custGeom>
              <a:avLst/>
              <a:gdLst>
                <a:gd name="T0" fmla="*/ 0 w 73"/>
                <a:gd name="T1" fmla="*/ 0 h 85"/>
                <a:gd name="T2" fmla="*/ 0 w 73"/>
                <a:gd name="T3" fmla="*/ 0 h 85"/>
                <a:gd name="T4" fmla="*/ 0 w 73"/>
                <a:gd name="T5" fmla="*/ 0 h 85"/>
                <a:gd name="T6" fmla="*/ 0 w 73"/>
                <a:gd name="T7" fmla="*/ 0 h 85"/>
                <a:gd name="T8" fmla="*/ 0 w 73"/>
                <a:gd name="T9" fmla="*/ 0 h 85"/>
                <a:gd name="T10" fmla="*/ 0 w 73"/>
                <a:gd name="T11" fmla="*/ 0 h 85"/>
                <a:gd name="T12" fmla="*/ 0 w 73"/>
                <a:gd name="T13" fmla="*/ 0 h 85"/>
                <a:gd name="T14" fmla="*/ 0 w 73"/>
                <a:gd name="T15" fmla="*/ 0 h 85"/>
                <a:gd name="T16" fmla="*/ 0 w 73"/>
                <a:gd name="T17" fmla="*/ 0 h 85"/>
                <a:gd name="T18" fmla="*/ 0 w 73"/>
                <a:gd name="T19" fmla="*/ 0 h 85"/>
                <a:gd name="T20" fmla="*/ 0 w 73"/>
                <a:gd name="T21" fmla="*/ 0 h 85"/>
                <a:gd name="T22" fmla="*/ 0 w 73"/>
                <a:gd name="T23" fmla="*/ 0 h 85"/>
                <a:gd name="T24" fmla="*/ 0 w 73"/>
                <a:gd name="T25" fmla="*/ 0 h 85"/>
                <a:gd name="T26" fmla="*/ 0 w 73"/>
                <a:gd name="T27" fmla="*/ 0 h 85"/>
                <a:gd name="T28" fmla="*/ 0 w 73"/>
                <a:gd name="T29" fmla="*/ 0 h 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5"/>
                <a:gd name="T47" fmla="*/ 73 w 73"/>
                <a:gd name="T48" fmla="*/ 85 h 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5">
                  <a:moveTo>
                    <a:pt x="68" y="14"/>
                  </a:moveTo>
                  <a:lnTo>
                    <a:pt x="49" y="23"/>
                  </a:lnTo>
                  <a:lnTo>
                    <a:pt x="35" y="38"/>
                  </a:lnTo>
                  <a:lnTo>
                    <a:pt x="18" y="79"/>
                  </a:lnTo>
                  <a:lnTo>
                    <a:pt x="13" y="85"/>
                  </a:lnTo>
                  <a:lnTo>
                    <a:pt x="6" y="85"/>
                  </a:lnTo>
                  <a:lnTo>
                    <a:pt x="0" y="72"/>
                  </a:lnTo>
                  <a:lnTo>
                    <a:pt x="10" y="46"/>
                  </a:lnTo>
                  <a:lnTo>
                    <a:pt x="22" y="26"/>
                  </a:lnTo>
                  <a:lnTo>
                    <a:pt x="31" y="18"/>
                  </a:lnTo>
                  <a:lnTo>
                    <a:pt x="40" y="11"/>
                  </a:lnTo>
                  <a:lnTo>
                    <a:pt x="64" y="0"/>
                  </a:lnTo>
                  <a:lnTo>
                    <a:pt x="73" y="5"/>
                  </a:lnTo>
                  <a:lnTo>
                    <a:pt x="6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Freeform 125"/>
            <p:cNvSpPr>
              <a:spLocks/>
            </p:cNvSpPr>
            <p:nvPr/>
          </p:nvSpPr>
          <p:spPr bwMode="auto">
            <a:xfrm>
              <a:off x="4372" y="1919"/>
              <a:ext cx="19" cy="15"/>
            </a:xfrm>
            <a:custGeom>
              <a:avLst/>
              <a:gdLst>
                <a:gd name="T0" fmla="*/ 1 w 38"/>
                <a:gd name="T1" fmla="*/ 0 h 30"/>
                <a:gd name="T2" fmla="*/ 1 w 38"/>
                <a:gd name="T3" fmla="*/ 1 h 30"/>
                <a:gd name="T4" fmla="*/ 1 w 38"/>
                <a:gd name="T5" fmla="*/ 1 h 30"/>
                <a:gd name="T6" fmla="*/ 1 w 38"/>
                <a:gd name="T7" fmla="*/ 1 h 30"/>
                <a:gd name="T8" fmla="*/ 1 w 38"/>
                <a:gd name="T9" fmla="*/ 1 h 30"/>
                <a:gd name="T10" fmla="*/ 1 w 38"/>
                <a:gd name="T11" fmla="*/ 1 h 30"/>
                <a:gd name="T12" fmla="*/ 0 w 38"/>
                <a:gd name="T13" fmla="*/ 1 h 30"/>
                <a:gd name="T14" fmla="*/ 1 w 38"/>
                <a:gd name="T15" fmla="*/ 0 h 30"/>
                <a:gd name="T16" fmla="*/ 1 w 38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30"/>
                <a:gd name="T29" fmla="*/ 38 w 38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30">
                  <a:moveTo>
                    <a:pt x="11" y="0"/>
                  </a:moveTo>
                  <a:lnTo>
                    <a:pt x="23" y="12"/>
                  </a:lnTo>
                  <a:lnTo>
                    <a:pt x="36" y="22"/>
                  </a:lnTo>
                  <a:lnTo>
                    <a:pt x="38" y="29"/>
                  </a:lnTo>
                  <a:lnTo>
                    <a:pt x="32" y="30"/>
                  </a:lnTo>
                  <a:lnTo>
                    <a:pt x="1" y="1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2" name="Freeform 126"/>
            <p:cNvSpPr>
              <a:spLocks/>
            </p:cNvSpPr>
            <p:nvPr/>
          </p:nvSpPr>
          <p:spPr bwMode="auto">
            <a:xfrm>
              <a:off x="4406" y="1712"/>
              <a:ext cx="24" cy="59"/>
            </a:xfrm>
            <a:custGeom>
              <a:avLst/>
              <a:gdLst>
                <a:gd name="T0" fmla="*/ 0 w 49"/>
                <a:gd name="T1" fmla="*/ 0 h 119"/>
                <a:gd name="T2" fmla="*/ 0 w 49"/>
                <a:gd name="T3" fmla="*/ 0 h 119"/>
                <a:gd name="T4" fmla="*/ 0 w 49"/>
                <a:gd name="T5" fmla="*/ 0 h 119"/>
                <a:gd name="T6" fmla="*/ 0 w 49"/>
                <a:gd name="T7" fmla="*/ 0 h 119"/>
                <a:gd name="T8" fmla="*/ 0 w 49"/>
                <a:gd name="T9" fmla="*/ 0 h 119"/>
                <a:gd name="T10" fmla="*/ 0 w 49"/>
                <a:gd name="T11" fmla="*/ 0 h 119"/>
                <a:gd name="T12" fmla="*/ 0 w 49"/>
                <a:gd name="T13" fmla="*/ 0 h 119"/>
                <a:gd name="T14" fmla="*/ 0 w 49"/>
                <a:gd name="T15" fmla="*/ 0 h 119"/>
                <a:gd name="T16" fmla="*/ 0 w 49"/>
                <a:gd name="T17" fmla="*/ 0 h 119"/>
                <a:gd name="T18" fmla="*/ 0 w 49"/>
                <a:gd name="T19" fmla="*/ 0 h 119"/>
                <a:gd name="T20" fmla="*/ 0 w 49"/>
                <a:gd name="T21" fmla="*/ 0 h 1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19"/>
                <a:gd name="T35" fmla="*/ 49 w 49"/>
                <a:gd name="T36" fmla="*/ 119 h 1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19">
                  <a:moveTo>
                    <a:pt x="49" y="7"/>
                  </a:moveTo>
                  <a:lnTo>
                    <a:pt x="27" y="72"/>
                  </a:lnTo>
                  <a:lnTo>
                    <a:pt x="9" y="119"/>
                  </a:lnTo>
                  <a:lnTo>
                    <a:pt x="0" y="119"/>
                  </a:lnTo>
                  <a:lnTo>
                    <a:pt x="0" y="65"/>
                  </a:lnTo>
                  <a:lnTo>
                    <a:pt x="8" y="46"/>
                  </a:lnTo>
                  <a:lnTo>
                    <a:pt x="18" y="33"/>
                  </a:lnTo>
                  <a:lnTo>
                    <a:pt x="41" y="2"/>
                  </a:lnTo>
                  <a:lnTo>
                    <a:pt x="47" y="0"/>
                  </a:lnTo>
                  <a:lnTo>
                    <a:pt x="4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3" name="Freeform 127"/>
            <p:cNvSpPr>
              <a:spLocks/>
            </p:cNvSpPr>
            <p:nvPr/>
          </p:nvSpPr>
          <p:spPr bwMode="auto">
            <a:xfrm>
              <a:off x="4436" y="1715"/>
              <a:ext cx="34" cy="48"/>
            </a:xfrm>
            <a:custGeom>
              <a:avLst/>
              <a:gdLst>
                <a:gd name="T0" fmla="*/ 1 w 68"/>
                <a:gd name="T1" fmla="*/ 0 h 95"/>
                <a:gd name="T2" fmla="*/ 1 w 68"/>
                <a:gd name="T3" fmla="*/ 1 h 95"/>
                <a:gd name="T4" fmla="*/ 1 w 68"/>
                <a:gd name="T5" fmla="*/ 1 h 95"/>
                <a:gd name="T6" fmla="*/ 1 w 68"/>
                <a:gd name="T7" fmla="*/ 1 h 95"/>
                <a:gd name="T8" fmla="*/ 1 w 68"/>
                <a:gd name="T9" fmla="*/ 1 h 95"/>
                <a:gd name="T10" fmla="*/ 1 w 68"/>
                <a:gd name="T11" fmla="*/ 1 h 95"/>
                <a:gd name="T12" fmla="*/ 1 w 68"/>
                <a:gd name="T13" fmla="*/ 1 h 95"/>
                <a:gd name="T14" fmla="*/ 1 w 68"/>
                <a:gd name="T15" fmla="*/ 1 h 95"/>
                <a:gd name="T16" fmla="*/ 1 w 68"/>
                <a:gd name="T17" fmla="*/ 1 h 95"/>
                <a:gd name="T18" fmla="*/ 1 w 68"/>
                <a:gd name="T19" fmla="*/ 1 h 95"/>
                <a:gd name="T20" fmla="*/ 1 w 68"/>
                <a:gd name="T21" fmla="*/ 1 h 95"/>
                <a:gd name="T22" fmla="*/ 1 w 68"/>
                <a:gd name="T23" fmla="*/ 1 h 95"/>
                <a:gd name="T24" fmla="*/ 1 w 68"/>
                <a:gd name="T25" fmla="*/ 1 h 95"/>
                <a:gd name="T26" fmla="*/ 0 w 68"/>
                <a:gd name="T27" fmla="*/ 1 h 95"/>
                <a:gd name="T28" fmla="*/ 1 w 68"/>
                <a:gd name="T29" fmla="*/ 0 h 95"/>
                <a:gd name="T30" fmla="*/ 1 w 68"/>
                <a:gd name="T31" fmla="*/ 0 h 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"/>
                <a:gd name="T49" fmla="*/ 0 h 95"/>
                <a:gd name="T50" fmla="*/ 68 w 68"/>
                <a:gd name="T51" fmla="*/ 95 h 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" h="95">
                  <a:moveTo>
                    <a:pt x="6" y="0"/>
                  </a:moveTo>
                  <a:lnTo>
                    <a:pt x="24" y="6"/>
                  </a:lnTo>
                  <a:lnTo>
                    <a:pt x="36" y="17"/>
                  </a:lnTo>
                  <a:lnTo>
                    <a:pt x="52" y="54"/>
                  </a:lnTo>
                  <a:lnTo>
                    <a:pt x="68" y="89"/>
                  </a:lnTo>
                  <a:lnTo>
                    <a:pt x="67" y="95"/>
                  </a:lnTo>
                  <a:lnTo>
                    <a:pt x="60" y="94"/>
                  </a:lnTo>
                  <a:lnTo>
                    <a:pt x="52" y="86"/>
                  </a:lnTo>
                  <a:lnTo>
                    <a:pt x="44" y="80"/>
                  </a:lnTo>
                  <a:lnTo>
                    <a:pt x="28" y="65"/>
                  </a:lnTo>
                  <a:lnTo>
                    <a:pt x="22" y="31"/>
                  </a:lnTo>
                  <a:lnTo>
                    <a:pt x="17" y="17"/>
                  </a:lnTo>
                  <a:lnTo>
                    <a:pt x="4" y="11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4" name="Freeform 128"/>
            <p:cNvSpPr>
              <a:spLocks/>
            </p:cNvSpPr>
            <p:nvPr/>
          </p:nvSpPr>
          <p:spPr bwMode="auto">
            <a:xfrm>
              <a:off x="4434" y="1640"/>
              <a:ext cx="91" cy="75"/>
            </a:xfrm>
            <a:custGeom>
              <a:avLst/>
              <a:gdLst>
                <a:gd name="T0" fmla="*/ 1 w 181"/>
                <a:gd name="T1" fmla="*/ 1 h 150"/>
                <a:gd name="T2" fmla="*/ 1 w 181"/>
                <a:gd name="T3" fmla="*/ 1 h 150"/>
                <a:gd name="T4" fmla="*/ 1 w 181"/>
                <a:gd name="T5" fmla="*/ 1 h 150"/>
                <a:gd name="T6" fmla="*/ 1 w 181"/>
                <a:gd name="T7" fmla="*/ 1 h 150"/>
                <a:gd name="T8" fmla="*/ 1 w 181"/>
                <a:gd name="T9" fmla="*/ 1 h 150"/>
                <a:gd name="T10" fmla="*/ 1 w 181"/>
                <a:gd name="T11" fmla="*/ 1 h 150"/>
                <a:gd name="T12" fmla="*/ 1 w 181"/>
                <a:gd name="T13" fmla="*/ 1 h 150"/>
                <a:gd name="T14" fmla="*/ 1 w 181"/>
                <a:gd name="T15" fmla="*/ 1 h 150"/>
                <a:gd name="T16" fmla="*/ 1 w 181"/>
                <a:gd name="T17" fmla="*/ 1 h 150"/>
                <a:gd name="T18" fmla="*/ 1 w 181"/>
                <a:gd name="T19" fmla="*/ 1 h 150"/>
                <a:gd name="T20" fmla="*/ 1 w 181"/>
                <a:gd name="T21" fmla="*/ 1 h 150"/>
                <a:gd name="T22" fmla="*/ 1 w 181"/>
                <a:gd name="T23" fmla="*/ 0 h 150"/>
                <a:gd name="T24" fmla="*/ 1 w 181"/>
                <a:gd name="T25" fmla="*/ 0 h 150"/>
                <a:gd name="T26" fmla="*/ 1 w 181"/>
                <a:gd name="T27" fmla="*/ 1 h 150"/>
                <a:gd name="T28" fmla="*/ 1 w 181"/>
                <a:gd name="T29" fmla="*/ 1 h 150"/>
                <a:gd name="T30" fmla="*/ 1 w 181"/>
                <a:gd name="T31" fmla="*/ 1 h 150"/>
                <a:gd name="T32" fmla="*/ 1 w 181"/>
                <a:gd name="T33" fmla="*/ 1 h 150"/>
                <a:gd name="T34" fmla="*/ 1 w 181"/>
                <a:gd name="T35" fmla="*/ 1 h 150"/>
                <a:gd name="T36" fmla="*/ 1 w 181"/>
                <a:gd name="T37" fmla="*/ 1 h 150"/>
                <a:gd name="T38" fmla="*/ 1 w 181"/>
                <a:gd name="T39" fmla="*/ 1 h 150"/>
                <a:gd name="T40" fmla="*/ 1 w 181"/>
                <a:gd name="T41" fmla="*/ 1 h 150"/>
                <a:gd name="T42" fmla="*/ 0 w 181"/>
                <a:gd name="T43" fmla="*/ 1 h 150"/>
                <a:gd name="T44" fmla="*/ 1 w 181"/>
                <a:gd name="T45" fmla="*/ 1 h 150"/>
                <a:gd name="T46" fmla="*/ 1 w 181"/>
                <a:gd name="T47" fmla="*/ 1 h 1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1"/>
                <a:gd name="T73" fmla="*/ 0 h 150"/>
                <a:gd name="T74" fmla="*/ 181 w 181"/>
                <a:gd name="T75" fmla="*/ 150 h 1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1" h="150">
                  <a:moveTo>
                    <a:pt x="1" y="142"/>
                  </a:moveTo>
                  <a:lnTo>
                    <a:pt x="26" y="122"/>
                  </a:lnTo>
                  <a:lnTo>
                    <a:pt x="37" y="112"/>
                  </a:lnTo>
                  <a:lnTo>
                    <a:pt x="51" y="103"/>
                  </a:lnTo>
                  <a:lnTo>
                    <a:pt x="69" y="87"/>
                  </a:lnTo>
                  <a:lnTo>
                    <a:pt x="84" y="74"/>
                  </a:lnTo>
                  <a:lnTo>
                    <a:pt x="99" y="63"/>
                  </a:lnTo>
                  <a:lnTo>
                    <a:pt x="113" y="53"/>
                  </a:lnTo>
                  <a:lnTo>
                    <a:pt x="127" y="41"/>
                  </a:lnTo>
                  <a:lnTo>
                    <a:pt x="142" y="30"/>
                  </a:lnTo>
                  <a:lnTo>
                    <a:pt x="156" y="16"/>
                  </a:lnTo>
                  <a:lnTo>
                    <a:pt x="173" y="0"/>
                  </a:lnTo>
                  <a:lnTo>
                    <a:pt x="179" y="0"/>
                  </a:lnTo>
                  <a:lnTo>
                    <a:pt x="181" y="4"/>
                  </a:lnTo>
                  <a:lnTo>
                    <a:pt x="179" y="7"/>
                  </a:lnTo>
                  <a:lnTo>
                    <a:pt x="149" y="39"/>
                  </a:lnTo>
                  <a:lnTo>
                    <a:pt x="125" y="67"/>
                  </a:lnTo>
                  <a:lnTo>
                    <a:pt x="99" y="94"/>
                  </a:lnTo>
                  <a:lnTo>
                    <a:pt x="84" y="109"/>
                  </a:lnTo>
                  <a:lnTo>
                    <a:pt x="68" y="125"/>
                  </a:lnTo>
                  <a:lnTo>
                    <a:pt x="6" y="150"/>
                  </a:lnTo>
                  <a:lnTo>
                    <a:pt x="0" y="149"/>
                  </a:lnTo>
                  <a:lnTo>
                    <a:pt x="1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5" name="Freeform 129"/>
            <p:cNvSpPr>
              <a:spLocks/>
            </p:cNvSpPr>
            <p:nvPr/>
          </p:nvSpPr>
          <p:spPr bwMode="auto">
            <a:xfrm>
              <a:off x="4482" y="1650"/>
              <a:ext cx="75" cy="123"/>
            </a:xfrm>
            <a:custGeom>
              <a:avLst/>
              <a:gdLst>
                <a:gd name="T0" fmla="*/ 1 w 150"/>
                <a:gd name="T1" fmla="*/ 1 h 246"/>
                <a:gd name="T2" fmla="*/ 1 w 150"/>
                <a:gd name="T3" fmla="*/ 1 h 246"/>
                <a:gd name="T4" fmla="*/ 1 w 150"/>
                <a:gd name="T5" fmla="*/ 1 h 246"/>
                <a:gd name="T6" fmla="*/ 1 w 150"/>
                <a:gd name="T7" fmla="*/ 1 h 246"/>
                <a:gd name="T8" fmla="*/ 1 w 150"/>
                <a:gd name="T9" fmla="*/ 1 h 246"/>
                <a:gd name="T10" fmla="*/ 1 w 150"/>
                <a:gd name="T11" fmla="*/ 1 h 246"/>
                <a:gd name="T12" fmla="*/ 1 w 150"/>
                <a:gd name="T13" fmla="*/ 1 h 246"/>
                <a:gd name="T14" fmla="*/ 1 w 150"/>
                <a:gd name="T15" fmla="*/ 1 h 246"/>
                <a:gd name="T16" fmla="*/ 1 w 150"/>
                <a:gd name="T17" fmla="*/ 1 h 246"/>
                <a:gd name="T18" fmla="*/ 1 w 150"/>
                <a:gd name="T19" fmla="*/ 1 h 246"/>
                <a:gd name="T20" fmla="*/ 0 w 150"/>
                <a:gd name="T21" fmla="*/ 1 h 246"/>
                <a:gd name="T22" fmla="*/ 1 w 150"/>
                <a:gd name="T23" fmla="*/ 1 h 246"/>
                <a:gd name="T24" fmla="*/ 1 w 150"/>
                <a:gd name="T25" fmla="*/ 1 h 246"/>
                <a:gd name="T26" fmla="*/ 1 w 150"/>
                <a:gd name="T27" fmla="*/ 1 h 246"/>
                <a:gd name="T28" fmla="*/ 1 w 150"/>
                <a:gd name="T29" fmla="*/ 1 h 246"/>
                <a:gd name="T30" fmla="*/ 1 w 150"/>
                <a:gd name="T31" fmla="*/ 1 h 246"/>
                <a:gd name="T32" fmla="*/ 1 w 150"/>
                <a:gd name="T33" fmla="*/ 1 h 246"/>
                <a:gd name="T34" fmla="*/ 1 w 150"/>
                <a:gd name="T35" fmla="*/ 1 h 246"/>
                <a:gd name="T36" fmla="*/ 1 w 150"/>
                <a:gd name="T37" fmla="*/ 1 h 246"/>
                <a:gd name="T38" fmla="*/ 1 w 150"/>
                <a:gd name="T39" fmla="*/ 0 h 246"/>
                <a:gd name="T40" fmla="*/ 1 w 150"/>
                <a:gd name="T41" fmla="*/ 1 h 246"/>
                <a:gd name="T42" fmla="*/ 1 w 150"/>
                <a:gd name="T43" fmla="*/ 1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0"/>
                <a:gd name="T67" fmla="*/ 0 h 246"/>
                <a:gd name="T68" fmla="*/ 150 w 150"/>
                <a:gd name="T69" fmla="*/ 246 h 24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0" h="246">
                  <a:moveTo>
                    <a:pt x="150" y="9"/>
                  </a:moveTo>
                  <a:lnTo>
                    <a:pt x="112" y="35"/>
                  </a:lnTo>
                  <a:lnTo>
                    <a:pt x="100" y="53"/>
                  </a:lnTo>
                  <a:lnTo>
                    <a:pt x="86" y="74"/>
                  </a:lnTo>
                  <a:lnTo>
                    <a:pt x="65" y="117"/>
                  </a:lnTo>
                  <a:lnTo>
                    <a:pt x="53" y="152"/>
                  </a:lnTo>
                  <a:lnTo>
                    <a:pt x="40" y="183"/>
                  </a:lnTo>
                  <a:lnTo>
                    <a:pt x="26" y="212"/>
                  </a:lnTo>
                  <a:lnTo>
                    <a:pt x="8" y="245"/>
                  </a:lnTo>
                  <a:lnTo>
                    <a:pt x="2" y="246"/>
                  </a:lnTo>
                  <a:lnTo>
                    <a:pt x="0" y="241"/>
                  </a:lnTo>
                  <a:lnTo>
                    <a:pt x="26" y="176"/>
                  </a:lnTo>
                  <a:lnTo>
                    <a:pt x="45" y="109"/>
                  </a:lnTo>
                  <a:lnTo>
                    <a:pt x="55" y="87"/>
                  </a:lnTo>
                  <a:lnTo>
                    <a:pt x="67" y="64"/>
                  </a:lnTo>
                  <a:lnTo>
                    <a:pt x="83" y="42"/>
                  </a:lnTo>
                  <a:lnTo>
                    <a:pt x="91" y="33"/>
                  </a:lnTo>
                  <a:lnTo>
                    <a:pt x="101" y="24"/>
                  </a:lnTo>
                  <a:lnTo>
                    <a:pt x="122" y="11"/>
                  </a:lnTo>
                  <a:lnTo>
                    <a:pt x="147" y="0"/>
                  </a:lnTo>
                  <a:lnTo>
                    <a:pt x="15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Freeform 130"/>
            <p:cNvSpPr>
              <a:spLocks/>
            </p:cNvSpPr>
            <p:nvPr/>
          </p:nvSpPr>
          <p:spPr bwMode="auto">
            <a:xfrm>
              <a:off x="4440" y="1746"/>
              <a:ext cx="20" cy="32"/>
            </a:xfrm>
            <a:custGeom>
              <a:avLst/>
              <a:gdLst>
                <a:gd name="T0" fmla="*/ 0 w 42"/>
                <a:gd name="T1" fmla="*/ 0 h 66"/>
                <a:gd name="T2" fmla="*/ 0 w 42"/>
                <a:gd name="T3" fmla="*/ 0 h 66"/>
                <a:gd name="T4" fmla="*/ 0 w 42"/>
                <a:gd name="T5" fmla="*/ 0 h 66"/>
                <a:gd name="T6" fmla="*/ 0 w 42"/>
                <a:gd name="T7" fmla="*/ 0 h 66"/>
                <a:gd name="T8" fmla="*/ 0 w 42"/>
                <a:gd name="T9" fmla="*/ 0 h 66"/>
                <a:gd name="T10" fmla="*/ 0 w 42"/>
                <a:gd name="T11" fmla="*/ 0 h 66"/>
                <a:gd name="T12" fmla="*/ 0 w 42"/>
                <a:gd name="T13" fmla="*/ 0 h 66"/>
                <a:gd name="T14" fmla="*/ 0 w 42"/>
                <a:gd name="T15" fmla="*/ 0 h 66"/>
                <a:gd name="T16" fmla="*/ 0 w 42"/>
                <a:gd name="T17" fmla="*/ 0 h 66"/>
                <a:gd name="T18" fmla="*/ 0 w 42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66"/>
                <a:gd name="T32" fmla="*/ 42 w 42"/>
                <a:gd name="T33" fmla="*/ 66 h 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66">
                  <a:moveTo>
                    <a:pt x="42" y="9"/>
                  </a:moveTo>
                  <a:lnTo>
                    <a:pt x="25" y="57"/>
                  </a:lnTo>
                  <a:lnTo>
                    <a:pt x="9" y="66"/>
                  </a:lnTo>
                  <a:lnTo>
                    <a:pt x="1" y="66"/>
                  </a:lnTo>
                  <a:lnTo>
                    <a:pt x="0" y="58"/>
                  </a:lnTo>
                  <a:lnTo>
                    <a:pt x="4" y="42"/>
                  </a:lnTo>
                  <a:lnTo>
                    <a:pt x="29" y="4"/>
                  </a:lnTo>
                  <a:lnTo>
                    <a:pt x="39" y="0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7" name="Freeform 131"/>
            <p:cNvSpPr>
              <a:spLocks/>
            </p:cNvSpPr>
            <p:nvPr/>
          </p:nvSpPr>
          <p:spPr bwMode="auto">
            <a:xfrm>
              <a:off x="4441" y="1776"/>
              <a:ext cx="36" cy="118"/>
            </a:xfrm>
            <a:custGeom>
              <a:avLst/>
              <a:gdLst>
                <a:gd name="T0" fmla="*/ 1 w 72"/>
                <a:gd name="T1" fmla="*/ 1 h 234"/>
                <a:gd name="T2" fmla="*/ 1 w 72"/>
                <a:gd name="T3" fmla="*/ 1 h 234"/>
                <a:gd name="T4" fmla="*/ 1 w 72"/>
                <a:gd name="T5" fmla="*/ 1 h 234"/>
                <a:gd name="T6" fmla="*/ 1 w 72"/>
                <a:gd name="T7" fmla="*/ 1 h 234"/>
                <a:gd name="T8" fmla="*/ 1 w 72"/>
                <a:gd name="T9" fmla="*/ 1 h 234"/>
                <a:gd name="T10" fmla="*/ 1 w 72"/>
                <a:gd name="T11" fmla="*/ 1 h 234"/>
                <a:gd name="T12" fmla="*/ 1 w 72"/>
                <a:gd name="T13" fmla="*/ 1 h 234"/>
                <a:gd name="T14" fmla="*/ 1 w 72"/>
                <a:gd name="T15" fmla="*/ 1 h 234"/>
                <a:gd name="T16" fmla="*/ 1 w 72"/>
                <a:gd name="T17" fmla="*/ 1 h 234"/>
                <a:gd name="T18" fmla="*/ 1 w 72"/>
                <a:gd name="T19" fmla="*/ 1 h 234"/>
                <a:gd name="T20" fmla="*/ 1 w 72"/>
                <a:gd name="T21" fmla="*/ 1 h 234"/>
                <a:gd name="T22" fmla="*/ 1 w 72"/>
                <a:gd name="T23" fmla="*/ 1 h 234"/>
                <a:gd name="T24" fmla="*/ 1 w 72"/>
                <a:gd name="T25" fmla="*/ 1 h 234"/>
                <a:gd name="T26" fmla="*/ 0 w 72"/>
                <a:gd name="T27" fmla="*/ 1 h 234"/>
                <a:gd name="T28" fmla="*/ 1 w 72"/>
                <a:gd name="T29" fmla="*/ 0 h 234"/>
                <a:gd name="T30" fmla="*/ 1 w 72"/>
                <a:gd name="T31" fmla="*/ 1 h 234"/>
                <a:gd name="T32" fmla="*/ 1 w 72"/>
                <a:gd name="T33" fmla="*/ 1 h 2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234"/>
                <a:gd name="T53" fmla="*/ 72 w 72"/>
                <a:gd name="T54" fmla="*/ 234 h 23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234">
                  <a:moveTo>
                    <a:pt x="9" y="1"/>
                  </a:moveTo>
                  <a:lnTo>
                    <a:pt x="30" y="31"/>
                  </a:lnTo>
                  <a:lnTo>
                    <a:pt x="49" y="59"/>
                  </a:lnTo>
                  <a:lnTo>
                    <a:pt x="67" y="125"/>
                  </a:lnTo>
                  <a:lnTo>
                    <a:pt x="72" y="161"/>
                  </a:lnTo>
                  <a:lnTo>
                    <a:pt x="66" y="234"/>
                  </a:lnTo>
                  <a:lnTo>
                    <a:pt x="57" y="233"/>
                  </a:lnTo>
                  <a:lnTo>
                    <a:pt x="54" y="198"/>
                  </a:lnTo>
                  <a:lnTo>
                    <a:pt x="50" y="162"/>
                  </a:lnTo>
                  <a:lnTo>
                    <a:pt x="45" y="126"/>
                  </a:lnTo>
                  <a:lnTo>
                    <a:pt x="43" y="91"/>
                  </a:lnTo>
                  <a:lnTo>
                    <a:pt x="34" y="62"/>
                  </a:lnTo>
                  <a:lnTo>
                    <a:pt x="19" y="34"/>
                  </a:lnTo>
                  <a:lnTo>
                    <a:pt x="0" y="6"/>
                  </a:lnTo>
                  <a:lnTo>
                    <a:pt x="1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8" name="Freeform 132"/>
            <p:cNvSpPr>
              <a:spLocks/>
            </p:cNvSpPr>
            <p:nvPr/>
          </p:nvSpPr>
          <p:spPr bwMode="auto">
            <a:xfrm>
              <a:off x="4402" y="1778"/>
              <a:ext cx="42" cy="90"/>
            </a:xfrm>
            <a:custGeom>
              <a:avLst/>
              <a:gdLst>
                <a:gd name="T0" fmla="*/ 0 w 85"/>
                <a:gd name="T1" fmla="*/ 1 h 180"/>
                <a:gd name="T2" fmla="*/ 0 w 85"/>
                <a:gd name="T3" fmla="*/ 1 h 180"/>
                <a:gd name="T4" fmla="*/ 0 w 85"/>
                <a:gd name="T5" fmla="*/ 1 h 180"/>
                <a:gd name="T6" fmla="*/ 0 w 85"/>
                <a:gd name="T7" fmla="*/ 1 h 180"/>
                <a:gd name="T8" fmla="*/ 0 w 85"/>
                <a:gd name="T9" fmla="*/ 0 h 180"/>
                <a:gd name="T10" fmla="*/ 0 w 85"/>
                <a:gd name="T11" fmla="*/ 0 h 180"/>
                <a:gd name="T12" fmla="*/ 0 w 85"/>
                <a:gd name="T13" fmla="*/ 1 h 180"/>
                <a:gd name="T14" fmla="*/ 0 w 85"/>
                <a:gd name="T15" fmla="*/ 1 h 180"/>
                <a:gd name="T16" fmla="*/ 0 w 85"/>
                <a:gd name="T17" fmla="*/ 1 h 180"/>
                <a:gd name="T18" fmla="*/ 0 w 85"/>
                <a:gd name="T19" fmla="*/ 1 h 180"/>
                <a:gd name="T20" fmla="*/ 0 w 85"/>
                <a:gd name="T21" fmla="*/ 1 h 180"/>
                <a:gd name="T22" fmla="*/ 0 w 85"/>
                <a:gd name="T23" fmla="*/ 1 h 180"/>
                <a:gd name="T24" fmla="*/ 0 w 85"/>
                <a:gd name="T25" fmla="*/ 1 h 180"/>
                <a:gd name="T26" fmla="*/ 0 w 85"/>
                <a:gd name="T27" fmla="*/ 1 h 180"/>
                <a:gd name="T28" fmla="*/ 0 w 85"/>
                <a:gd name="T29" fmla="*/ 1 h 180"/>
                <a:gd name="T30" fmla="*/ 0 w 85"/>
                <a:gd name="T31" fmla="*/ 1 h 180"/>
                <a:gd name="T32" fmla="*/ 0 w 85"/>
                <a:gd name="T33" fmla="*/ 1 h 180"/>
                <a:gd name="T34" fmla="*/ 0 w 85"/>
                <a:gd name="T35" fmla="*/ 1 h 180"/>
                <a:gd name="T36" fmla="*/ 0 w 85"/>
                <a:gd name="T37" fmla="*/ 1 h 180"/>
                <a:gd name="T38" fmla="*/ 0 w 85"/>
                <a:gd name="T39" fmla="*/ 1 h 1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5"/>
                <a:gd name="T61" fmla="*/ 0 h 180"/>
                <a:gd name="T62" fmla="*/ 85 w 85"/>
                <a:gd name="T63" fmla="*/ 180 h 1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5" h="180">
                  <a:moveTo>
                    <a:pt x="0" y="180"/>
                  </a:moveTo>
                  <a:lnTo>
                    <a:pt x="8" y="38"/>
                  </a:lnTo>
                  <a:lnTo>
                    <a:pt x="19" y="14"/>
                  </a:lnTo>
                  <a:lnTo>
                    <a:pt x="27" y="6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70" y="25"/>
                  </a:lnTo>
                  <a:lnTo>
                    <a:pt x="85" y="79"/>
                  </a:lnTo>
                  <a:lnTo>
                    <a:pt x="75" y="122"/>
                  </a:lnTo>
                  <a:lnTo>
                    <a:pt x="66" y="122"/>
                  </a:lnTo>
                  <a:lnTo>
                    <a:pt x="56" y="79"/>
                  </a:lnTo>
                  <a:lnTo>
                    <a:pt x="52" y="55"/>
                  </a:lnTo>
                  <a:lnTo>
                    <a:pt x="43" y="31"/>
                  </a:lnTo>
                  <a:lnTo>
                    <a:pt x="41" y="9"/>
                  </a:lnTo>
                  <a:lnTo>
                    <a:pt x="32" y="24"/>
                  </a:lnTo>
                  <a:lnTo>
                    <a:pt x="30" y="44"/>
                  </a:lnTo>
                  <a:lnTo>
                    <a:pt x="14" y="111"/>
                  </a:lnTo>
                  <a:lnTo>
                    <a:pt x="9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9" name="Freeform 133"/>
            <p:cNvSpPr>
              <a:spLocks/>
            </p:cNvSpPr>
            <p:nvPr/>
          </p:nvSpPr>
          <p:spPr bwMode="auto">
            <a:xfrm>
              <a:off x="4414" y="1743"/>
              <a:ext cx="11" cy="30"/>
            </a:xfrm>
            <a:custGeom>
              <a:avLst/>
              <a:gdLst>
                <a:gd name="T0" fmla="*/ 1 w 22"/>
                <a:gd name="T1" fmla="*/ 1 h 60"/>
                <a:gd name="T2" fmla="*/ 1 w 22"/>
                <a:gd name="T3" fmla="*/ 1 h 60"/>
                <a:gd name="T4" fmla="*/ 1 w 22"/>
                <a:gd name="T5" fmla="*/ 1 h 60"/>
                <a:gd name="T6" fmla="*/ 1 w 22"/>
                <a:gd name="T7" fmla="*/ 1 h 60"/>
                <a:gd name="T8" fmla="*/ 1 w 22"/>
                <a:gd name="T9" fmla="*/ 1 h 60"/>
                <a:gd name="T10" fmla="*/ 1 w 22"/>
                <a:gd name="T11" fmla="*/ 1 h 60"/>
                <a:gd name="T12" fmla="*/ 0 w 22"/>
                <a:gd name="T13" fmla="*/ 1 h 60"/>
                <a:gd name="T14" fmla="*/ 0 w 22"/>
                <a:gd name="T15" fmla="*/ 1 h 60"/>
                <a:gd name="T16" fmla="*/ 1 w 22"/>
                <a:gd name="T17" fmla="*/ 0 h 60"/>
                <a:gd name="T18" fmla="*/ 1 w 22"/>
                <a:gd name="T19" fmla="*/ 1 h 60"/>
                <a:gd name="T20" fmla="*/ 1 w 22"/>
                <a:gd name="T21" fmla="*/ 1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60"/>
                <a:gd name="T35" fmla="*/ 22 w 22"/>
                <a:gd name="T36" fmla="*/ 60 h 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60">
                  <a:moveTo>
                    <a:pt x="8" y="3"/>
                  </a:moveTo>
                  <a:lnTo>
                    <a:pt x="16" y="12"/>
                  </a:lnTo>
                  <a:lnTo>
                    <a:pt x="22" y="56"/>
                  </a:lnTo>
                  <a:lnTo>
                    <a:pt x="17" y="60"/>
                  </a:lnTo>
                  <a:lnTo>
                    <a:pt x="13" y="56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0" name="Freeform 134"/>
            <p:cNvSpPr>
              <a:spLocks/>
            </p:cNvSpPr>
            <p:nvPr/>
          </p:nvSpPr>
          <p:spPr bwMode="auto">
            <a:xfrm>
              <a:off x="4414" y="1620"/>
              <a:ext cx="91" cy="80"/>
            </a:xfrm>
            <a:custGeom>
              <a:avLst/>
              <a:gdLst>
                <a:gd name="T0" fmla="*/ 0 w 183"/>
                <a:gd name="T1" fmla="*/ 1 h 159"/>
                <a:gd name="T2" fmla="*/ 0 w 183"/>
                <a:gd name="T3" fmla="*/ 1 h 159"/>
                <a:gd name="T4" fmla="*/ 0 w 183"/>
                <a:gd name="T5" fmla="*/ 1 h 159"/>
                <a:gd name="T6" fmla="*/ 0 w 183"/>
                <a:gd name="T7" fmla="*/ 1 h 159"/>
                <a:gd name="T8" fmla="*/ 0 w 183"/>
                <a:gd name="T9" fmla="*/ 1 h 159"/>
                <a:gd name="T10" fmla="*/ 0 w 183"/>
                <a:gd name="T11" fmla="*/ 1 h 159"/>
                <a:gd name="T12" fmla="*/ 0 w 183"/>
                <a:gd name="T13" fmla="*/ 1 h 159"/>
                <a:gd name="T14" fmla="*/ 0 w 183"/>
                <a:gd name="T15" fmla="*/ 1 h 159"/>
                <a:gd name="T16" fmla="*/ 0 w 183"/>
                <a:gd name="T17" fmla="*/ 1 h 159"/>
                <a:gd name="T18" fmla="*/ 0 w 183"/>
                <a:gd name="T19" fmla="*/ 1 h 159"/>
                <a:gd name="T20" fmla="*/ 0 w 183"/>
                <a:gd name="T21" fmla="*/ 1 h 159"/>
                <a:gd name="T22" fmla="*/ 0 w 183"/>
                <a:gd name="T23" fmla="*/ 1 h 159"/>
                <a:gd name="T24" fmla="*/ 0 w 183"/>
                <a:gd name="T25" fmla="*/ 1 h 159"/>
                <a:gd name="T26" fmla="*/ 0 w 183"/>
                <a:gd name="T27" fmla="*/ 1 h 159"/>
                <a:gd name="T28" fmla="*/ 0 w 183"/>
                <a:gd name="T29" fmla="*/ 1 h 159"/>
                <a:gd name="T30" fmla="*/ 0 w 183"/>
                <a:gd name="T31" fmla="*/ 1 h 159"/>
                <a:gd name="T32" fmla="*/ 0 w 183"/>
                <a:gd name="T33" fmla="*/ 1 h 159"/>
                <a:gd name="T34" fmla="*/ 0 w 183"/>
                <a:gd name="T35" fmla="*/ 1 h 159"/>
                <a:gd name="T36" fmla="*/ 0 w 183"/>
                <a:gd name="T37" fmla="*/ 1 h 159"/>
                <a:gd name="T38" fmla="*/ 0 w 183"/>
                <a:gd name="T39" fmla="*/ 1 h 159"/>
                <a:gd name="T40" fmla="*/ 0 w 183"/>
                <a:gd name="T41" fmla="*/ 0 h 159"/>
                <a:gd name="T42" fmla="*/ 0 w 183"/>
                <a:gd name="T43" fmla="*/ 1 h 159"/>
                <a:gd name="T44" fmla="*/ 0 w 183"/>
                <a:gd name="T45" fmla="*/ 1 h 1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3"/>
                <a:gd name="T70" fmla="*/ 0 h 159"/>
                <a:gd name="T71" fmla="*/ 183 w 183"/>
                <a:gd name="T72" fmla="*/ 159 h 1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3" h="159">
                  <a:moveTo>
                    <a:pt x="183" y="5"/>
                  </a:moveTo>
                  <a:lnTo>
                    <a:pt x="178" y="21"/>
                  </a:lnTo>
                  <a:lnTo>
                    <a:pt x="172" y="33"/>
                  </a:lnTo>
                  <a:lnTo>
                    <a:pt x="153" y="55"/>
                  </a:lnTo>
                  <a:lnTo>
                    <a:pt x="143" y="64"/>
                  </a:lnTo>
                  <a:lnTo>
                    <a:pt x="133" y="75"/>
                  </a:lnTo>
                  <a:lnTo>
                    <a:pt x="112" y="99"/>
                  </a:lnTo>
                  <a:lnTo>
                    <a:pt x="87" y="117"/>
                  </a:lnTo>
                  <a:lnTo>
                    <a:pt x="64" y="132"/>
                  </a:lnTo>
                  <a:lnTo>
                    <a:pt x="40" y="146"/>
                  </a:lnTo>
                  <a:lnTo>
                    <a:pt x="12" y="159"/>
                  </a:lnTo>
                  <a:lnTo>
                    <a:pt x="0" y="154"/>
                  </a:lnTo>
                  <a:lnTo>
                    <a:pt x="4" y="142"/>
                  </a:lnTo>
                  <a:lnTo>
                    <a:pt x="51" y="114"/>
                  </a:lnTo>
                  <a:lnTo>
                    <a:pt x="71" y="99"/>
                  </a:lnTo>
                  <a:lnTo>
                    <a:pt x="95" y="82"/>
                  </a:lnTo>
                  <a:lnTo>
                    <a:pt x="105" y="70"/>
                  </a:lnTo>
                  <a:lnTo>
                    <a:pt x="117" y="60"/>
                  </a:lnTo>
                  <a:lnTo>
                    <a:pt x="141" y="46"/>
                  </a:lnTo>
                  <a:lnTo>
                    <a:pt x="173" y="4"/>
                  </a:lnTo>
                  <a:lnTo>
                    <a:pt x="179" y="0"/>
                  </a:lnTo>
                  <a:lnTo>
                    <a:pt x="18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1" name="Freeform 135"/>
            <p:cNvSpPr>
              <a:spLocks/>
            </p:cNvSpPr>
            <p:nvPr/>
          </p:nvSpPr>
          <p:spPr bwMode="auto">
            <a:xfrm>
              <a:off x="4408" y="1544"/>
              <a:ext cx="48" cy="20"/>
            </a:xfrm>
            <a:custGeom>
              <a:avLst/>
              <a:gdLst>
                <a:gd name="T0" fmla="*/ 1 w 94"/>
                <a:gd name="T1" fmla="*/ 1 h 39"/>
                <a:gd name="T2" fmla="*/ 1 w 94"/>
                <a:gd name="T3" fmla="*/ 0 h 39"/>
                <a:gd name="T4" fmla="*/ 1 w 94"/>
                <a:gd name="T5" fmla="*/ 0 h 39"/>
                <a:gd name="T6" fmla="*/ 1 w 94"/>
                <a:gd name="T7" fmla="*/ 1 h 39"/>
                <a:gd name="T8" fmla="*/ 1 w 94"/>
                <a:gd name="T9" fmla="*/ 1 h 39"/>
                <a:gd name="T10" fmla="*/ 1 w 94"/>
                <a:gd name="T11" fmla="*/ 1 h 39"/>
                <a:gd name="T12" fmla="*/ 1 w 94"/>
                <a:gd name="T13" fmla="*/ 1 h 39"/>
                <a:gd name="T14" fmla="*/ 1 w 94"/>
                <a:gd name="T15" fmla="*/ 1 h 39"/>
                <a:gd name="T16" fmla="*/ 1 w 94"/>
                <a:gd name="T17" fmla="*/ 1 h 39"/>
                <a:gd name="T18" fmla="*/ 1 w 94"/>
                <a:gd name="T19" fmla="*/ 1 h 39"/>
                <a:gd name="T20" fmla="*/ 0 w 94"/>
                <a:gd name="T21" fmla="*/ 1 h 39"/>
                <a:gd name="T22" fmla="*/ 1 w 94"/>
                <a:gd name="T23" fmla="*/ 1 h 39"/>
                <a:gd name="T24" fmla="*/ 1 w 94"/>
                <a:gd name="T25" fmla="*/ 1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39"/>
                <a:gd name="T41" fmla="*/ 94 w 94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39">
                  <a:moveTo>
                    <a:pt x="4" y="5"/>
                  </a:moveTo>
                  <a:lnTo>
                    <a:pt x="21" y="0"/>
                  </a:lnTo>
                  <a:lnTo>
                    <a:pt x="39" y="0"/>
                  </a:lnTo>
                  <a:lnTo>
                    <a:pt x="74" y="8"/>
                  </a:lnTo>
                  <a:lnTo>
                    <a:pt x="94" y="33"/>
                  </a:lnTo>
                  <a:lnTo>
                    <a:pt x="94" y="39"/>
                  </a:lnTo>
                  <a:lnTo>
                    <a:pt x="88" y="39"/>
                  </a:lnTo>
                  <a:lnTo>
                    <a:pt x="64" y="24"/>
                  </a:lnTo>
                  <a:lnTo>
                    <a:pt x="36" y="17"/>
                  </a:lnTo>
                  <a:lnTo>
                    <a:pt x="5" y="14"/>
                  </a:lnTo>
                  <a:lnTo>
                    <a:pt x="0" y="11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2" name="Freeform 136"/>
            <p:cNvSpPr>
              <a:spLocks/>
            </p:cNvSpPr>
            <p:nvPr/>
          </p:nvSpPr>
          <p:spPr bwMode="auto">
            <a:xfrm>
              <a:off x="4408" y="1572"/>
              <a:ext cx="41" cy="13"/>
            </a:xfrm>
            <a:custGeom>
              <a:avLst/>
              <a:gdLst>
                <a:gd name="T0" fmla="*/ 0 w 83"/>
                <a:gd name="T1" fmla="*/ 0 h 27"/>
                <a:gd name="T2" fmla="*/ 0 w 83"/>
                <a:gd name="T3" fmla="*/ 0 h 27"/>
                <a:gd name="T4" fmla="*/ 0 w 83"/>
                <a:gd name="T5" fmla="*/ 0 h 27"/>
                <a:gd name="T6" fmla="*/ 0 w 83"/>
                <a:gd name="T7" fmla="*/ 0 h 27"/>
                <a:gd name="T8" fmla="*/ 0 w 83"/>
                <a:gd name="T9" fmla="*/ 0 h 27"/>
                <a:gd name="T10" fmla="*/ 0 w 83"/>
                <a:gd name="T11" fmla="*/ 0 h 27"/>
                <a:gd name="T12" fmla="*/ 0 w 83"/>
                <a:gd name="T13" fmla="*/ 0 h 27"/>
                <a:gd name="T14" fmla="*/ 0 w 83"/>
                <a:gd name="T15" fmla="*/ 0 h 27"/>
                <a:gd name="T16" fmla="*/ 0 w 83"/>
                <a:gd name="T17" fmla="*/ 0 h 27"/>
                <a:gd name="T18" fmla="*/ 0 w 83"/>
                <a:gd name="T19" fmla="*/ 0 h 27"/>
                <a:gd name="T20" fmla="*/ 0 w 83"/>
                <a:gd name="T21" fmla="*/ 0 h 27"/>
                <a:gd name="T22" fmla="*/ 0 w 83"/>
                <a:gd name="T23" fmla="*/ 0 h 27"/>
                <a:gd name="T24" fmla="*/ 0 w 83"/>
                <a:gd name="T25" fmla="*/ 0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3"/>
                <a:gd name="T40" fmla="*/ 0 h 27"/>
                <a:gd name="T41" fmla="*/ 83 w 83"/>
                <a:gd name="T42" fmla="*/ 27 h 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3" h="27">
                  <a:moveTo>
                    <a:pt x="8" y="0"/>
                  </a:moveTo>
                  <a:lnTo>
                    <a:pt x="45" y="8"/>
                  </a:lnTo>
                  <a:lnTo>
                    <a:pt x="78" y="5"/>
                  </a:lnTo>
                  <a:lnTo>
                    <a:pt x="83" y="8"/>
                  </a:lnTo>
                  <a:lnTo>
                    <a:pt x="80" y="13"/>
                  </a:lnTo>
                  <a:lnTo>
                    <a:pt x="61" y="21"/>
                  </a:lnTo>
                  <a:lnTo>
                    <a:pt x="42" y="27"/>
                  </a:lnTo>
                  <a:lnTo>
                    <a:pt x="25" y="19"/>
                  </a:lnTo>
                  <a:lnTo>
                    <a:pt x="7" y="14"/>
                  </a:lnTo>
                  <a:lnTo>
                    <a:pt x="0" y="6"/>
                  </a:lnTo>
                  <a:lnTo>
                    <a:pt x="2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3" name="Freeform 137"/>
            <p:cNvSpPr>
              <a:spLocks/>
            </p:cNvSpPr>
            <p:nvPr/>
          </p:nvSpPr>
          <p:spPr bwMode="auto">
            <a:xfrm>
              <a:off x="4366" y="1409"/>
              <a:ext cx="210" cy="182"/>
            </a:xfrm>
            <a:custGeom>
              <a:avLst/>
              <a:gdLst>
                <a:gd name="T0" fmla="*/ 0 w 421"/>
                <a:gd name="T1" fmla="*/ 1 h 364"/>
                <a:gd name="T2" fmla="*/ 0 w 421"/>
                <a:gd name="T3" fmla="*/ 1 h 364"/>
                <a:gd name="T4" fmla="*/ 0 w 421"/>
                <a:gd name="T5" fmla="*/ 1 h 364"/>
                <a:gd name="T6" fmla="*/ 0 w 421"/>
                <a:gd name="T7" fmla="*/ 1 h 364"/>
                <a:gd name="T8" fmla="*/ 0 w 421"/>
                <a:gd name="T9" fmla="*/ 0 h 364"/>
                <a:gd name="T10" fmla="*/ 0 w 421"/>
                <a:gd name="T11" fmla="*/ 1 h 364"/>
                <a:gd name="T12" fmla="*/ 0 w 421"/>
                <a:gd name="T13" fmla="*/ 1 h 364"/>
                <a:gd name="T14" fmla="*/ 0 w 421"/>
                <a:gd name="T15" fmla="*/ 1 h 364"/>
                <a:gd name="T16" fmla="*/ 0 w 421"/>
                <a:gd name="T17" fmla="*/ 1 h 364"/>
                <a:gd name="T18" fmla="*/ 0 w 421"/>
                <a:gd name="T19" fmla="*/ 1 h 364"/>
                <a:gd name="T20" fmla="*/ 0 w 421"/>
                <a:gd name="T21" fmla="*/ 1 h 364"/>
                <a:gd name="T22" fmla="*/ 0 w 421"/>
                <a:gd name="T23" fmla="*/ 1 h 364"/>
                <a:gd name="T24" fmla="*/ 0 w 421"/>
                <a:gd name="T25" fmla="*/ 1 h 364"/>
                <a:gd name="T26" fmla="*/ 0 w 421"/>
                <a:gd name="T27" fmla="*/ 1 h 364"/>
                <a:gd name="T28" fmla="*/ 0 w 421"/>
                <a:gd name="T29" fmla="*/ 1 h 364"/>
                <a:gd name="T30" fmla="*/ 0 w 421"/>
                <a:gd name="T31" fmla="*/ 1 h 364"/>
                <a:gd name="T32" fmla="*/ 0 w 421"/>
                <a:gd name="T33" fmla="*/ 1 h 364"/>
                <a:gd name="T34" fmla="*/ 0 w 421"/>
                <a:gd name="T35" fmla="*/ 1 h 364"/>
                <a:gd name="T36" fmla="*/ 0 w 421"/>
                <a:gd name="T37" fmla="*/ 1 h 364"/>
                <a:gd name="T38" fmla="*/ 0 w 421"/>
                <a:gd name="T39" fmla="*/ 1 h 364"/>
                <a:gd name="T40" fmla="*/ 0 w 421"/>
                <a:gd name="T41" fmla="*/ 1 h 364"/>
                <a:gd name="T42" fmla="*/ 0 w 421"/>
                <a:gd name="T43" fmla="*/ 1 h 364"/>
                <a:gd name="T44" fmla="*/ 0 w 421"/>
                <a:gd name="T45" fmla="*/ 1 h 364"/>
                <a:gd name="T46" fmla="*/ 0 w 421"/>
                <a:gd name="T47" fmla="*/ 1 h 364"/>
                <a:gd name="T48" fmla="*/ 0 w 421"/>
                <a:gd name="T49" fmla="*/ 1 h 364"/>
                <a:gd name="T50" fmla="*/ 0 w 421"/>
                <a:gd name="T51" fmla="*/ 1 h 364"/>
                <a:gd name="T52" fmla="*/ 0 w 421"/>
                <a:gd name="T53" fmla="*/ 1 h 364"/>
                <a:gd name="T54" fmla="*/ 0 w 421"/>
                <a:gd name="T55" fmla="*/ 1 h 364"/>
                <a:gd name="T56" fmla="*/ 0 w 421"/>
                <a:gd name="T57" fmla="*/ 1 h 364"/>
                <a:gd name="T58" fmla="*/ 0 w 421"/>
                <a:gd name="T59" fmla="*/ 1 h 364"/>
                <a:gd name="T60" fmla="*/ 0 w 421"/>
                <a:gd name="T61" fmla="*/ 1 h 364"/>
                <a:gd name="T62" fmla="*/ 0 w 421"/>
                <a:gd name="T63" fmla="*/ 1 h 364"/>
                <a:gd name="T64" fmla="*/ 0 w 421"/>
                <a:gd name="T65" fmla="*/ 1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1"/>
                <a:gd name="T100" fmla="*/ 0 h 364"/>
                <a:gd name="T101" fmla="*/ 421 w 421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1" h="364">
                  <a:moveTo>
                    <a:pt x="0" y="147"/>
                  </a:moveTo>
                  <a:lnTo>
                    <a:pt x="14" y="88"/>
                  </a:lnTo>
                  <a:lnTo>
                    <a:pt x="40" y="79"/>
                  </a:lnTo>
                  <a:lnTo>
                    <a:pt x="59" y="60"/>
                  </a:lnTo>
                  <a:lnTo>
                    <a:pt x="66" y="45"/>
                  </a:lnTo>
                  <a:lnTo>
                    <a:pt x="75" y="33"/>
                  </a:lnTo>
                  <a:lnTo>
                    <a:pt x="86" y="26"/>
                  </a:lnTo>
                  <a:lnTo>
                    <a:pt x="100" y="22"/>
                  </a:lnTo>
                  <a:lnTo>
                    <a:pt x="131" y="6"/>
                  </a:lnTo>
                  <a:lnTo>
                    <a:pt x="153" y="0"/>
                  </a:lnTo>
                  <a:lnTo>
                    <a:pt x="185" y="5"/>
                  </a:lnTo>
                  <a:lnTo>
                    <a:pt x="255" y="2"/>
                  </a:lnTo>
                  <a:lnTo>
                    <a:pt x="285" y="6"/>
                  </a:lnTo>
                  <a:lnTo>
                    <a:pt x="314" y="22"/>
                  </a:lnTo>
                  <a:lnTo>
                    <a:pt x="337" y="47"/>
                  </a:lnTo>
                  <a:lnTo>
                    <a:pt x="351" y="59"/>
                  </a:lnTo>
                  <a:lnTo>
                    <a:pt x="364" y="70"/>
                  </a:lnTo>
                  <a:lnTo>
                    <a:pt x="377" y="82"/>
                  </a:lnTo>
                  <a:lnTo>
                    <a:pt x="387" y="93"/>
                  </a:lnTo>
                  <a:lnTo>
                    <a:pt x="403" y="120"/>
                  </a:lnTo>
                  <a:lnTo>
                    <a:pt x="408" y="154"/>
                  </a:lnTo>
                  <a:lnTo>
                    <a:pt x="409" y="180"/>
                  </a:lnTo>
                  <a:lnTo>
                    <a:pt x="412" y="203"/>
                  </a:lnTo>
                  <a:lnTo>
                    <a:pt x="420" y="226"/>
                  </a:lnTo>
                  <a:lnTo>
                    <a:pt x="421" y="259"/>
                  </a:lnTo>
                  <a:lnTo>
                    <a:pt x="400" y="284"/>
                  </a:lnTo>
                  <a:lnTo>
                    <a:pt x="391" y="330"/>
                  </a:lnTo>
                  <a:lnTo>
                    <a:pt x="382" y="349"/>
                  </a:lnTo>
                  <a:lnTo>
                    <a:pt x="375" y="357"/>
                  </a:lnTo>
                  <a:lnTo>
                    <a:pt x="364" y="364"/>
                  </a:lnTo>
                  <a:lnTo>
                    <a:pt x="353" y="361"/>
                  </a:lnTo>
                  <a:lnTo>
                    <a:pt x="356" y="351"/>
                  </a:lnTo>
                  <a:lnTo>
                    <a:pt x="369" y="336"/>
                  </a:lnTo>
                  <a:lnTo>
                    <a:pt x="375" y="319"/>
                  </a:lnTo>
                  <a:lnTo>
                    <a:pt x="378" y="278"/>
                  </a:lnTo>
                  <a:lnTo>
                    <a:pt x="400" y="252"/>
                  </a:lnTo>
                  <a:lnTo>
                    <a:pt x="401" y="230"/>
                  </a:lnTo>
                  <a:lnTo>
                    <a:pt x="387" y="180"/>
                  </a:lnTo>
                  <a:lnTo>
                    <a:pt x="392" y="154"/>
                  </a:lnTo>
                  <a:lnTo>
                    <a:pt x="387" y="124"/>
                  </a:lnTo>
                  <a:lnTo>
                    <a:pt x="381" y="112"/>
                  </a:lnTo>
                  <a:lnTo>
                    <a:pt x="372" y="101"/>
                  </a:lnTo>
                  <a:lnTo>
                    <a:pt x="362" y="90"/>
                  </a:lnTo>
                  <a:lnTo>
                    <a:pt x="352" y="81"/>
                  </a:lnTo>
                  <a:lnTo>
                    <a:pt x="339" y="70"/>
                  </a:lnTo>
                  <a:lnTo>
                    <a:pt x="327" y="60"/>
                  </a:lnTo>
                  <a:lnTo>
                    <a:pt x="306" y="34"/>
                  </a:lnTo>
                  <a:lnTo>
                    <a:pt x="291" y="26"/>
                  </a:lnTo>
                  <a:lnTo>
                    <a:pt x="278" y="19"/>
                  </a:lnTo>
                  <a:lnTo>
                    <a:pt x="248" y="16"/>
                  </a:lnTo>
                  <a:lnTo>
                    <a:pt x="183" y="19"/>
                  </a:lnTo>
                  <a:lnTo>
                    <a:pt x="157" y="14"/>
                  </a:lnTo>
                  <a:lnTo>
                    <a:pt x="139" y="22"/>
                  </a:lnTo>
                  <a:lnTo>
                    <a:pt x="122" y="33"/>
                  </a:lnTo>
                  <a:lnTo>
                    <a:pt x="102" y="41"/>
                  </a:lnTo>
                  <a:lnTo>
                    <a:pt x="85" y="47"/>
                  </a:lnTo>
                  <a:lnTo>
                    <a:pt x="74" y="64"/>
                  </a:lnTo>
                  <a:lnTo>
                    <a:pt x="64" y="84"/>
                  </a:lnTo>
                  <a:lnTo>
                    <a:pt x="55" y="91"/>
                  </a:lnTo>
                  <a:lnTo>
                    <a:pt x="46" y="96"/>
                  </a:lnTo>
                  <a:lnTo>
                    <a:pt x="21" y="105"/>
                  </a:lnTo>
                  <a:lnTo>
                    <a:pt x="12" y="124"/>
                  </a:lnTo>
                  <a:lnTo>
                    <a:pt x="8" y="150"/>
                  </a:lnTo>
                  <a:lnTo>
                    <a:pt x="3" y="152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4" name="Freeform 138"/>
            <p:cNvSpPr>
              <a:spLocks/>
            </p:cNvSpPr>
            <p:nvPr/>
          </p:nvSpPr>
          <p:spPr bwMode="auto">
            <a:xfrm>
              <a:off x="4384" y="1483"/>
              <a:ext cx="113" cy="32"/>
            </a:xfrm>
            <a:custGeom>
              <a:avLst/>
              <a:gdLst>
                <a:gd name="T0" fmla="*/ 1 w 226"/>
                <a:gd name="T1" fmla="*/ 1 h 64"/>
                <a:gd name="T2" fmla="*/ 1 w 226"/>
                <a:gd name="T3" fmla="*/ 1 h 64"/>
                <a:gd name="T4" fmla="*/ 1 w 226"/>
                <a:gd name="T5" fmla="*/ 1 h 64"/>
                <a:gd name="T6" fmla="*/ 1 w 226"/>
                <a:gd name="T7" fmla="*/ 1 h 64"/>
                <a:gd name="T8" fmla="*/ 1 w 226"/>
                <a:gd name="T9" fmla="*/ 1 h 64"/>
                <a:gd name="T10" fmla="*/ 1 w 226"/>
                <a:gd name="T11" fmla="*/ 0 h 64"/>
                <a:gd name="T12" fmla="*/ 1 w 226"/>
                <a:gd name="T13" fmla="*/ 1 h 64"/>
                <a:gd name="T14" fmla="*/ 1 w 226"/>
                <a:gd name="T15" fmla="*/ 1 h 64"/>
                <a:gd name="T16" fmla="*/ 1 w 226"/>
                <a:gd name="T17" fmla="*/ 1 h 64"/>
                <a:gd name="T18" fmla="*/ 1 w 226"/>
                <a:gd name="T19" fmla="*/ 1 h 64"/>
                <a:gd name="T20" fmla="*/ 1 w 226"/>
                <a:gd name="T21" fmla="*/ 1 h 64"/>
                <a:gd name="T22" fmla="*/ 1 w 226"/>
                <a:gd name="T23" fmla="*/ 1 h 64"/>
                <a:gd name="T24" fmla="*/ 1 w 226"/>
                <a:gd name="T25" fmla="*/ 1 h 64"/>
                <a:gd name="T26" fmla="*/ 1 w 226"/>
                <a:gd name="T27" fmla="*/ 1 h 64"/>
                <a:gd name="T28" fmla="*/ 1 w 226"/>
                <a:gd name="T29" fmla="*/ 1 h 64"/>
                <a:gd name="T30" fmla="*/ 1 w 226"/>
                <a:gd name="T31" fmla="*/ 1 h 64"/>
                <a:gd name="T32" fmla="*/ 1 w 226"/>
                <a:gd name="T33" fmla="*/ 1 h 64"/>
                <a:gd name="T34" fmla="*/ 1 w 226"/>
                <a:gd name="T35" fmla="*/ 1 h 64"/>
                <a:gd name="T36" fmla="*/ 1 w 226"/>
                <a:gd name="T37" fmla="*/ 1 h 64"/>
                <a:gd name="T38" fmla="*/ 1 w 226"/>
                <a:gd name="T39" fmla="*/ 1 h 64"/>
                <a:gd name="T40" fmla="*/ 1 w 226"/>
                <a:gd name="T41" fmla="*/ 1 h 64"/>
                <a:gd name="T42" fmla="*/ 1 w 226"/>
                <a:gd name="T43" fmla="*/ 1 h 64"/>
                <a:gd name="T44" fmla="*/ 1 w 226"/>
                <a:gd name="T45" fmla="*/ 1 h 64"/>
                <a:gd name="T46" fmla="*/ 0 w 226"/>
                <a:gd name="T47" fmla="*/ 1 h 64"/>
                <a:gd name="T48" fmla="*/ 1 w 226"/>
                <a:gd name="T49" fmla="*/ 1 h 64"/>
                <a:gd name="T50" fmla="*/ 1 w 226"/>
                <a:gd name="T51" fmla="*/ 1 h 6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6"/>
                <a:gd name="T79" fmla="*/ 0 h 64"/>
                <a:gd name="T80" fmla="*/ 226 w 226"/>
                <a:gd name="T81" fmla="*/ 64 h 6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6" h="64">
                  <a:moveTo>
                    <a:pt x="6" y="39"/>
                  </a:moveTo>
                  <a:lnTo>
                    <a:pt x="43" y="39"/>
                  </a:lnTo>
                  <a:lnTo>
                    <a:pt x="67" y="28"/>
                  </a:lnTo>
                  <a:lnTo>
                    <a:pt x="86" y="16"/>
                  </a:lnTo>
                  <a:lnTo>
                    <a:pt x="107" y="6"/>
                  </a:lnTo>
                  <a:lnTo>
                    <a:pt x="131" y="0"/>
                  </a:lnTo>
                  <a:lnTo>
                    <a:pt x="152" y="12"/>
                  </a:lnTo>
                  <a:lnTo>
                    <a:pt x="186" y="33"/>
                  </a:lnTo>
                  <a:lnTo>
                    <a:pt x="202" y="41"/>
                  </a:lnTo>
                  <a:lnTo>
                    <a:pt x="222" y="45"/>
                  </a:lnTo>
                  <a:lnTo>
                    <a:pt x="226" y="50"/>
                  </a:lnTo>
                  <a:lnTo>
                    <a:pt x="222" y="54"/>
                  </a:lnTo>
                  <a:lnTo>
                    <a:pt x="182" y="44"/>
                  </a:lnTo>
                  <a:lnTo>
                    <a:pt x="165" y="34"/>
                  </a:lnTo>
                  <a:lnTo>
                    <a:pt x="145" y="25"/>
                  </a:lnTo>
                  <a:lnTo>
                    <a:pt x="129" y="11"/>
                  </a:lnTo>
                  <a:lnTo>
                    <a:pt x="106" y="18"/>
                  </a:lnTo>
                  <a:lnTo>
                    <a:pt x="89" y="34"/>
                  </a:lnTo>
                  <a:lnTo>
                    <a:pt x="74" y="51"/>
                  </a:lnTo>
                  <a:lnTo>
                    <a:pt x="64" y="58"/>
                  </a:lnTo>
                  <a:lnTo>
                    <a:pt x="52" y="64"/>
                  </a:lnTo>
                  <a:lnTo>
                    <a:pt x="27" y="61"/>
                  </a:lnTo>
                  <a:lnTo>
                    <a:pt x="3" y="49"/>
                  </a:lnTo>
                  <a:lnTo>
                    <a:pt x="0" y="42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5" name="Freeform 139"/>
            <p:cNvSpPr>
              <a:spLocks/>
            </p:cNvSpPr>
            <p:nvPr/>
          </p:nvSpPr>
          <p:spPr bwMode="auto">
            <a:xfrm>
              <a:off x="4475" y="1519"/>
              <a:ext cx="21" cy="49"/>
            </a:xfrm>
            <a:custGeom>
              <a:avLst/>
              <a:gdLst>
                <a:gd name="T0" fmla="*/ 0 w 43"/>
                <a:gd name="T1" fmla="*/ 0 h 98"/>
                <a:gd name="T2" fmla="*/ 0 w 43"/>
                <a:gd name="T3" fmla="*/ 1 h 98"/>
                <a:gd name="T4" fmla="*/ 0 w 43"/>
                <a:gd name="T5" fmla="*/ 1 h 98"/>
                <a:gd name="T6" fmla="*/ 0 w 43"/>
                <a:gd name="T7" fmla="*/ 1 h 98"/>
                <a:gd name="T8" fmla="*/ 0 w 43"/>
                <a:gd name="T9" fmla="*/ 1 h 98"/>
                <a:gd name="T10" fmla="*/ 0 w 43"/>
                <a:gd name="T11" fmla="*/ 1 h 98"/>
                <a:gd name="T12" fmla="*/ 0 w 43"/>
                <a:gd name="T13" fmla="*/ 1 h 98"/>
                <a:gd name="T14" fmla="*/ 0 w 43"/>
                <a:gd name="T15" fmla="*/ 1 h 98"/>
                <a:gd name="T16" fmla="*/ 0 w 43"/>
                <a:gd name="T17" fmla="*/ 1 h 98"/>
                <a:gd name="T18" fmla="*/ 0 w 43"/>
                <a:gd name="T19" fmla="*/ 1 h 98"/>
                <a:gd name="T20" fmla="*/ 0 w 43"/>
                <a:gd name="T21" fmla="*/ 1 h 98"/>
                <a:gd name="T22" fmla="*/ 0 w 43"/>
                <a:gd name="T23" fmla="*/ 1 h 98"/>
                <a:gd name="T24" fmla="*/ 0 w 43"/>
                <a:gd name="T25" fmla="*/ 0 h 98"/>
                <a:gd name="T26" fmla="*/ 0 w 43"/>
                <a:gd name="T27" fmla="*/ 0 h 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"/>
                <a:gd name="T43" fmla="*/ 0 h 98"/>
                <a:gd name="T44" fmla="*/ 43 w 43"/>
                <a:gd name="T45" fmla="*/ 98 h 9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" h="98">
                  <a:moveTo>
                    <a:pt x="4" y="0"/>
                  </a:moveTo>
                  <a:lnTo>
                    <a:pt x="41" y="17"/>
                  </a:lnTo>
                  <a:lnTo>
                    <a:pt x="43" y="32"/>
                  </a:lnTo>
                  <a:lnTo>
                    <a:pt x="38" y="50"/>
                  </a:lnTo>
                  <a:lnTo>
                    <a:pt x="42" y="88"/>
                  </a:lnTo>
                  <a:lnTo>
                    <a:pt x="38" y="98"/>
                  </a:lnTo>
                  <a:lnTo>
                    <a:pt x="29" y="93"/>
                  </a:lnTo>
                  <a:lnTo>
                    <a:pt x="15" y="43"/>
                  </a:lnTo>
                  <a:lnTo>
                    <a:pt x="28" y="22"/>
                  </a:lnTo>
                  <a:lnTo>
                    <a:pt x="18" y="13"/>
                  </a:lnTo>
                  <a:lnTo>
                    <a:pt x="3" y="10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6" name="Freeform 140"/>
            <p:cNvSpPr>
              <a:spLocks/>
            </p:cNvSpPr>
            <p:nvPr/>
          </p:nvSpPr>
          <p:spPr bwMode="auto">
            <a:xfrm>
              <a:off x="4510" y="1535"/>
              <a:ext cx="35" cy="62"/>
            </a:xfrm>
            <a:custGeom>
              <a:avLst/>
              <a:gdLst>
                <a:gd name="T0" fmla="*/ 0 w 71"/>
                <a:gd name="T1" fmla="*/ 0 h 123"/>
                <a:gd name="T2" fmla="*/ 0 w 71"/>
                <a:gd name="T3" fmla="*/ 1 h 123"/>
                <a:gd name="T4" fmla="*/ 0 w 71"/>
                <a:gd name="T5" fmla="*/ 1 h 123"/>
                <a:gd name="T6" fmla="*/ 0 w 71"/>
                <a:gd name="T7" fmla="*/ 1 h 123"/>
                <a:gd name="T8" fmla="*/ 0 w 71"/>
                <a:gd name="T9" fmla="*/ 1 h 123"/>
                <a:gd name="T10" fmla="*/ 0 w 71"/>
                <a:gd name="T11" fmla="*/ 1 h 123"/>
                <a:gd name="T12" fmla="*/ 0 w 71"/>
                <a:gd name="T13" fmla="*/ 1 h 123"/>
                <a:gd name="T14" fmla="*/ 0 w 71"/>
                <a:gd name="T15" fmla="*/ 1 h 123"/>
                <a:gd name="T16" fmla="*/ 0 w 71"/>
                <a:gd name="T17" fmla="*/ 1 h 123"/>
                <a:gd name="T18" fmla="*/ 0 w 71"/>
                <a:gd name="T19" fmla="*/ 1 h 123"/>
                <a:gd name="T20" fmla="*/ 0 w 71"/>
                <a:gd name="T21" fmla="*/ 1 h 123"/>
                <a:gd name="T22" fmla="*/ 0 w 71"/>
                <a:gd name="T23" fmla="*/ 1 h 123"/>
                <a:gd name="T24" fmla="*/ 0 w 71"/>
                <a:gd name="T25" fmla="*/ 1 h 123"/>
                <a:gd name="T26" fmla="*/ 0 w 71"/>
                <a:gd name="T27" fmla="*/ 1 h 123"/>
                <a:gd name="T28" fmla="*/ 0 w 71"/>
                <a:gd name="T29" fmla="*/ 1 h 123"/>
                <a:gd name="T30" fmla="*/ 0 w 71"/>
                <a:gd name="T31" fmla="*/ 1 h 123"/>
                <a:gd name="T32" fmla="*/ 0 w 71"/>
                <a:gd name="T33" fmla="*/ 0 h 123"/>
                <a:gd name="T34" fmla="*/ 0 w 71"/>
                <a:gd name="T35" fmla="*/ 0 h 1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1"/>
                <a:gd name="T55" fmla="*/ 0 h 123"/>
                <a:gd name="T56" fmla="*/ 71 w 71"/>
                <a:gd name="T57" fmla="*/ 123 h 1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1" h="123">
                  <a:moveTo>
                    <a:pt x="4" y="0"/>
                  </a:moveTo>
                  <a:lnTo>
                    <a:pt x="57" y="14"/>
                  </a:lnTo>
                  <a:lnTo>
                    <a:pt x="71" y="42"/>
                  </a:lnTo>
                  <a:lnTo>
                    <a:pt x="66" y="72"/>
                  </a:lnTo>
                  <a:lnTo>
                    <a:pt x="47" y="97"/>
                  </a:lnTo>
                  <a:lnTo>
                    <a:pt x="42" y="113"/>
                  </a:lnTo>
                  <a:lnTo>
                    <a:pt x="28" y="123"/>
                  </a:lnTo>
                  <a:lnTo>
                    <a:pt x="17" y="122"/>
                  </a:lnTo>
                  <a:lnTo>
                    <a:pt x="18" y="110"/>
                  </a:lnTo>
                  <a:lnTo>
                    <a:pt x="24" y="91"/>
                  </a:lnTo>
                  <a:lnTo>
                    <a:pt x="34" y="76"/>
                  </a:lnTo>
                  <a:lnTo>
                    <a:pt x="44" y="60"/>
                  </a:lnTo>
                  <a:lnTo>
                    <a:pt x="51" y="22"/>
                  </a:lnTo>
                  <a:lnTo>
                    <a:pt x="30" y="11"/>
                  </a:lnTo>
                  <a:lnTo>
                    <a:pt x="4" y="9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7" name="Freeform 141"/>
            <p:cNvSpPr>
              <a:spLocks/>
            </p:cNvSpPr>
            <p:nvPr/>
          </p:nvSpPr>
          <p:spPr bwMode="auto">
            <a:xfrm>
              <a:off x="4117" y="1425"/>
              <a:ext cx="13" cy="51"/>
            </a:xfrm>
            <a:custGeom>
              <a:avLst/>
              <a:gdLst>
                <a:gd name="T0" fmla="*/ 0 w 28"/>
                <a:gd name="T1" fmla="*/ 1 h 101"/>
                <a:gd name="T2" fmla="*/ 0 w 28"/>
                <a:gd name="T3" fmla="*/ 1 h 101"/>
                <a:gd name="T4" fmla="*/ 0 w 28"/>
                <a:gd name="T5" fmla="*/ 1 h 101"/>
                <a:gd name="T6" fmla="*/ 0 w 28"/>
                <a:gd name="T7" fmla="*/ 1 h 101"/>
                <a:gd name="T8" fmla="*/ 0 w 28"/>
                <a:gd name="T9" fmla="*/ 1 h 101"/>
                <a:gd name="T10" fmla="*/ 0 w 28"/>
                <a:gd name="T11" fmla="*/ 1 h 101"/>
                <a:gd name="T12" fmla="*/ 0 w 28"/>
                <a:gd name="T13" fmla="*/ 1 h 101"/>
                <a:gd name="T14" fmla="*/ 0 w 28"/>
                <a:gd name="T15" fmla="*/ 1 h 101"/>
                <a:gd name="T16" fmla="*/ 0 w 28"/>
                <a:gd name="T17" fmla="*/ 1 h 101"/>
                <a:gd name="T18" fmla="*/ 0 w 28"/>
                <a:gd name="T19" fmla="*/ 1 h 101"/>
                <a:gd name="T20" fmla="*/ 0 w 28"/>
                <a:gd name="T21" fmla="*/ 1 h 101"/>
                <a:gd name="T22" fmla="*/ 0 w 28"/>
                <a:gd name="T23" fmla="*/ 0 h 101"/>
                <a:gd name="T24" fmla="*/ 0 w 28"/>
                <a:gd name="T25" fmla="*/ 1 h 101"/>
                <a:gd name="T26" fmla="*/ 0 w 28"/>
                <a:gd name="T27" fmla="*/ 1 h 1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101"/>
                <a:gd name="T44" fmla="*/ 28 w 28"/>
                <a:gd name="T45" fmla="*/ 101 h 10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101">
                  <a:moveTo>
                    <a:pt x="28" y="7"/>
                  </a:moveTo>
                  <a:lnTo>
                    <a:pt x="23" y="34"/>
                  </a:lnTo>
                  <a:lnTo>
                    <a:pt x="22" y="53"/>
                  </a:lnTo>
                  <a:lnTo>
                    <a:pt x="17" y="73"/>
                  </a:lnTo>
                  <a:lnTo>
                    <a:pt x="9" y="99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5" y="53"/>
                  </a:lnTo>
                  <a:lnTo>
                    <a:pt x="7" y="29"/>
                  </a:lnTo>
                  <a:lnTo>
                    <a:pt x="11" y="7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8" name="Freeform 142"/>
            <p:cNvSpPr>
              <a:spLocks/>
            </p:cNvSpPr>
            <p:nvPr/>
          </p:nvSpPr>
          <p:spPr bwMode="auto">
            <a:xfrm>
              <a:off x="4148" y="1445"/>
              <a:ext cx="25" cy="52"/>
            </a:xfrm>
            <a:custGeom>
              <a:avLst/>
              <a:gdLst>
                <a:gd name="T0" fmla="*/ 1 w 50"/>
                <a:gd name="T1" fmla="*/ 0 h 104"/>
                <a:gd name="T2" fmla="*/ 1 w 50"/>
                <a:gd name="T3" fmla="*/ 1 h 104"/>
                <a:gd name="T4" fmla="*/ 1 w 50"/>
                <a:gd name="T5" fmla="*/ 1 h 104"/>
                <a:gd name="T6" fmla="*/ 1 w 50"/>
                <a:gd name="T7" fmla="*/ 1 h 104"/>
                <a:gd name="T8" fmla="*/ 1 w 50"/>
                <a:gd name="T9" fmla="*/ 1 h 104"/>
                <a:gd name="T10" fmla="*/ 1 w 50"/>
                <a:gd name="T11" fmla="*/ 1 h 104"/>
                <a:gd name="T12" fmla="*/ 0 w 50"/>
                <a:gd name="T13" fmla="*/ 1 h 104"/>
                <a:gd name="T14" fmla="*/ 1 w 50"/>
                <a:gd name="T15" fmla="*/ 1 h 104"/>
                <a:gd name="T16" fmla="*/ 1 w 50"/>
                <a:gd name="T17" fmla="*/ 0 h 104"/>
                <a:gd name="T18" fmla="*/ 1 w 50"/>
                <a:gd name="T19" fmla="*/ 0 h 104"/>
                <a:gd name="T20" fmla="*/ 1 w 50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104"/>
                <a:gd name="T35" fmla="*/ 50 w 50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104">
                  <a:moveTo>
                    <a:pt x="50" y="0"/>
                  </a:moveTo>
                  <a:lnTo>
                    <a:pt x="45" y="35"/>
                  </a:lnTo>
                  <a:lnTo>
                    <a:pt x="36" y="68"/>
                  </a:lnTo>
                  <a:lnTo>
                    <a:pt x="21" y="98"/>
                  </a:lnTo>
                  <a:lnTo>
                    <a:pt x="15" y="104"/>
                  </a:lnTo>
                  <a:lnTo>
                    <a:pt x="6" y="104"/>
                  </a:lnTo>
                  <a:lnTo>
                    <a:pt x="0" y="89"/>
                  </a:lnTo>
                  <a:lnTo>
                    <a:pt x="14" y="59"/>
                  </a:lnTo>
                  <a:lnTo>
                    <a:pt x="41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9" name="Freeform 143"/>
            <p:cNvSpPr>
              <a:spLocks/>
            </p:cNvSpPr>
            <p:nvPr/>
          </p:nvSpPr>
          <p:spPr bwMode="auto">
            <a:xfrm>
              <a:off x="4143" y="1424"/>
              <a:ext cx="45" cy="47"/>
            </a:xfrm>
            <a:custGeom>
              <a:avLst/>
              <a:gdLst>
                <a:gd name="T0" fmla="*/ 1 w 89"/>
                <a:gd name="T1" fmla="*/ 0 h 95"/>
                <a:gd name="T2" fmla="*/ 1 w 89"/>
                <a:gd name="T3" fmla="*/ 0 h 95"/>
                <a:gd name="T4" fmla="*/ 1 w 89"/>
                <a:gd name="T5" fmla="*/ 0 h 95"/>
                <a:gd name="T6" fmla="*/ 1 w 89"/>
                <a:gd name="T7" fmla="*/ 0 h 95"/>
                <a:gd name="T8" fmla="*/ 1 w 89"/>
                <a:gd name="T9" fmla="*/ 0 h 95"/>
                <a:gd name="T10" fmla="*/ 1 w 89"/>
                <a:gd name="T11" fmla="*/ 0 h 95"/>
                <a:gd name="T12" fmla="*/ 1 w 89"/>
                <a:gd name="T13" fmla="*/ 0 h 95"/>
                <a:gd name="T14" fmla="*/ 1 w 89"/>
                <a:gd name="T15" fmla="*/ 0 h 95"/>
                <a:gd name="T16" fmla="*/ 1 w 89"/>
                <a:gd name="T17" fmla="*/ 0 h 95"/>
                <a:gd name="T18" fmla="*/ 1 w 89"/>
                <a:gd name="T19" fmla="*/ 0 h 95"/>
                <a:gd name="T20" fmla="*/ 1 w 89"/>
                <a:gd name="T21" fmla="*/ 0 h 95"/>
                <a:gd name="T22" fmla="*/ 1 w 89"/>
                <a:gd name="T23" fmla="*/ 0 h 95"/>
                <a:gd name="T24" fmla="*/ 0 w 89"/>
                <a:gd name="T25" fmla="*/ 0 h 95"/>
                <a:gd name="T26" fmla="*/ 1 w 89"/>
                <a:gd name="T27" fmla="*/ 0 h 95"/>
                <a:gd name="T28" fmla="*/ 1 w 89"/>
                <a:gd name="T29" fmla="*/ 0 h 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9"/>
                <a:gd name="T46" fmla="*/ 0 h 95"/>
                <a:gd name="T47" fmla="*/ 89 w 89"/>
                <a:gd name="T48" fmla="*/ 95 h 9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9" h="95">
                  <a:moveTo>
                    <a:pt x="4" y="0"/>
                  </a:moveTo>
                  <a:lnTo>
                    <a:pt x="42" y="10"/>
                  </a:lnTo>
                  <a:lnTo>
                    <a:pt x="70" y="39"/>
                  </a:lnTo>
                  <a:lnTo>
                    <a:pt x="89" y="88"/>
                  </a:lnTo>
                  <a:lnTo>
                    <a:pt x="87" y="95"/>
                  </a:lnTo>
                  <a:lnTo>
                    <a:pt x="81" y="94"/>
                  </a:lnTo>
                  <a:lnTo>
                    <a:pt x="73" y="83"/>
                  </a:lnTo>
                  <a:lnTo>
                    <a:pt x="62" y="75"/>
                  </a:lnTo>
                  <a:lnTo>
                    <a:pt x="43" y="55"/>
                  </a:lnTo>
                  <a:lnTo>
                    <a:pt x="28" y="25"/>
                  </a:lnTo>
                  <a:lnTo>
                    <a:pt x="18" y="13"/>
                  </a:lnTo>
                  <a:lnTo>
                    <a:pt x="4" y="9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0" name="Freeform 144"/>
            <p:cNvSpPr>
              <a:spLocks/>
            </p:cNvSpPr>
            <p:nvPr/>
          </p:nvSpPr>
          <p:spPr bwMode="auto">
            <a:xfrm>
              <a:off x="4103" y="1483"/>
              <a:ext cx="39" cy="320"/>
            </a:xfrm>
            <a:custGeom>
              <a:avLst/>
              <a:gdLst>
                <a:gd name="T0" fmla="*/ 1 w 78"/>
                <a:gd name="T1" fmla="*/ 1 h 640"/>
                <a:gd name="T2" fmla="*/ 1 w 78"/>
                <a:gd name="T3" fmla="*/ 1 h 640"/>
                <a:gd name="T4" fmla="*/ 1 w 78"/>
                <a:gd name="T5" fmla="*/ 1 h 640"/>
                <a:gd name="T6" fmla="*/ 1 w 78"/>
                <a:gd name="T7" fmla="*/ 1 h 640"/>
                <a:gd name="T8" fmla="*/ 1 w 78"/>
                <a:gd name="T9" fmla="*/ 1 h 640"/>
                <a:gd name="T10" fmla="*/ 1 w 78"/>
                <a:gd name="T11" fmla="*/ 1 h 640"/>
                <a:gd name="T12" fmla="*/ 1 w 78"/>
                <a:gd name="T13" fmla="*/ 1 h 640"/>
                <a:gd name="T14" fmla="*/ 1 w 78"/>
                <a:gd name="T15" fmla="*/ 1 h 640"/>
                <a:gd name="T16" fmla="*/ 1 w 78"/>
                <a:gd name="T17" fmla="*/ 1 h 640"/>
                <a:gd name="T18" fmla="*/ 1 w 78"/>
                <a:gd name="T19" fmla="*/ 1 h 640"/>
                <a:gd name="T20" fmla="*/ 1 w 78"/>
                <a:gd name="T21" fmla="*/ 1 h 640"/>
                <a:gd name="T22" fmla="*/ 1 w 78"/>
                <a:gd name="T23" fmla="*/ 1 h 640"/>
                <a:gd name="T24" fmla="*/ 1 w 78"/>
                <a:gd name="T25" fmla="*/ 1 h 640"/>
                <a:gd name="T26" fmla="*/ 1 w 78"/>
                <a:gd name="T27" fmla="*/ 1 h 640"/>
                <a:gd name="T28" fmla="*/ 1 w 78"/>
                <a:gd name="T29" fmla="*/ 1 h 640"/>
                <a:gd name="T30" fmla="*/ 1 w 78"/>
                <a:gd name="T31" fmla="*/ 1 h 640"/>
                <a:gd name="T32" fmla="*/ 1 w 78"/>
                <a:gd name="T33" fmla="*/ 1 h 640"/>
                <a:gd name="T34" fmla="*/ 1 w 78"/>
                <a:gd name="T35" fmla="*/ 1 h 640"/>
                <a:gd name="T36" fmla="*/ 1 w 78"/>
                <a:gd name="T37" fmla="*/ 1 h 640"/>
                <a:gd name="T38" fmla="*/ 1 w 78"/>
                <a:gd name="T39" fmla="*/ 1 h 640"/>
                <a:gd name="T40" fmla="*/ 1 w 78"/>
                <a:gd name="T41" fmla="*/ 1 h 640"/>
                <a:gd name="T42" fmla="*/ 1 w 78"/>
                <a:gd name="T43" fmla="*/ 1 h 640"/>
                <a:gd name="T44" fmla="*/ 1 w 78"/>
                <a:gd name="T45" fmla="*/ 1 h 640"/>
                <a:gd name="T46" fmla="*/ 1 w 78"/>
                <a:gd name="T47" fmla="*/ 1 h 640"/>
                <a:gd name="T48" fmla="*/ 1 w 78"/>
                <a:gd name="T49" fmla="*/ 1 h 640"/>
                <a:gd name="T50" fmla="*/ 1 w 78"/>
                <a:gd name="T51" fmla="*/ 1 h 640"/>
                <a:gd name="T52" fmla="*/ 1 w 78"/>
                <a:gd name="T53" fmla="*/ 1 h 640"/>
                <a:gd name="T54" fmla="*/ 0 w 78"/>
                <a:gd name="T55" fmla="*/ 1 h 640"/>
                <a:gd name="T56" fmla="*/ 1 w 78"/>
                <a:gd name="T57" fmla="*/ 1 h 640"/>
                <a:gd name="T58" fmla="*/ 1 w 78"/>
                <a:gd name="T59" fmla="*/ 1 h 640"/>
                <a:gd name="T60" fmla="*/ 1 w 78"/>
                <a:gd name="T61" fmla="*/ 1 h 640"/>
                <a:gd name="T62" fmla="*/ 1 w 78"/>
                <a:gd name="T63" fmla="*/ 1 h 640"/>
                <a:gd name="T64" fmla="*/ 1 w 78"/>
                <a:gd name="T65" fmla="*/ 0 h 640"/>
                <a:gd name="T66" fmla="*/ 1 w 78"/>
                <a:gd name="T67" fmla="*/ 1 h 640"/>
                <a:gd name="T68" fmla="*/ 1 w 78"/>
                <a:gd name="T69" fmla="*/ 1 h 640"/>
                <a:gd name="T70" fmla="*/ 1 w 78"/>
                <a:gd name="T71" fmla="*/ 1 h 6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"/>
                <a:gd name="T109" fmla="*/ 0 h 640"/>
                <a:gd name="T110" fmla="*/ 78 w 78"/>
                <a:gd name="T111" fmla="*/ 640 h 6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" h="640">
                  <a:moveTo>
                    <a:pt x="74" y="9"/>
                  </a:moveTo>
                  <a:lnTo>
                    <a:pt x="59" y="19"/>
                  </a:lnTo>
                  <a:lnTo>
                    <a:pt x="54" y="39"/>
                  </a:lnTo>
                  <a:lnTo>
                    <a:pt x="43" y="83"/>
                  </a:lnTo>
                  <a:lnTo>
                    <a:pt x="32" y="135"/>
                  </a:lnTo>
                  <a:lnTo>
                    <a:pt x="22" y="186"/>
                  </a:lnTo>
                  <a:lnTo>
                    <a:pt x="20" y="205"/>
                  </a:lnTo>
                  <a:lnTo>
                    <a:pt x="25" y="244"/>
                  </a:lnTo>
                  <a:lnTo>
                    <a:pt x="33" y="282"/>
                  </a:lnTo>
                  <a:lnTo>
                    <a:pt x="37" y="315"/>
                  </a:lnTo>
                  <a:lnTo>
                    <a:pt x="41" y="353"/>
                  </a:lnTo>
                  <a:lnTo>
                    <a:pt x="48" y="393"/>
                  </a:lnTo>
                  <a:lnTo>
                    <a:pt x="47" y="429"/>
                  </a:lnTo>
                  <a:lnTo>
                    <a:pt x="41" y="460"/>
                  </a:lnTo>
                  <a:lnTo>
                    <a:pt x="31" y="528"/>
                  </a:lnTo>
                  <a:lnTo>
                    <a:pt x="21" y="577"/>
                  </a:lnTo>
                  <a:lnTo>
                    <a:pt x="30" y="589"/>
                  </a:lnTo>
                  <a:lnTo>
                    <a:pt x="42" y="599"/>
                  </a:lnTo>
                  <a:lnTo>
                    <a:pt x="54" y="633"/>
                  </a:lnTo>
                  <a:lnTo>
                    <a:pt x="55" y="639"/>
                  </a:lnTo>
                  <a:lnTo>
                    <a:pt x="48" y="640"/>
                  </a:lnTo>
                  <a:lnTo>
                    <a:pt x="16" y="610"/>
                  </a:lnTo>
                  <a:lnTo>
                    <a:pt x="12" y="576"/>
                  </a:lnTo>
                  <a:lnTo>
                    <a:pt x="21" y="527"/>
                  </a:lnTo>
                  <a:lnTo>
                    <a:pt x="29" y="395"/>
                  </a:lnTo>
                  <a:lnTo>
                    <a:pt x="14" y="316"/>
                  </a:lnTo>
                  <a:lnTo>
                    <a:pt x="10" y="282"/>
                  </a:lnTo>
                  <a:lnTo>
                    <a:pt x="0" y="205"/>
                  </a:lnTo>
                  <a:lnTo>
                    <a:pt x="1" y="183"/>
                  </a:lnTo>
                  <a:lnTo>
                    <a:pt x="24" y="74"/>
                  </a:lnTo>
                  <a:lnTo>
                    <a:pt x="42" y="29"/>
                  </a:lnTo>
                  <a:lnTo>
                    <a:pt x="52" y="11"/>
                  </a:lnTo>
                  <a:lnTo>
                    <a:pt x="72" y="0"/>
                  </a:lnTo>
                  <a:lnTo>
                    <a:pt x="78" y="3"/>
                  </a:lnTo>
                  <a:lnTo>
                    <a:pt x="7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1" name="Freeform 145"/>
            <p:cNvSpPr>
              <a:spLocks/>
            </p:cNvSpPr>
            <p:nvPr/>
          </p:nvSpPr>
          <p:spPr bwMode="auto">
            <a:xfrm>
              <a:off x="4148" y="1491"/>
              <a:ext cx="39" cy="203"/>
            </a:xfrm>
            <a:custGeom>
              <a:avLst/>
              <a:gdLst>
                <a:gd name="T0" fmla="*/ 1 w 78"/>
                <a:gd name="T1" fmla="*/ 0 h 407"/>
                <a:gd name="T2" fmla="*/ 1 w 78"/>
                <a:gd name="T3" fmla="*/ 0 h 407"/>
                <a:gd name="T4" fmla="*/ 1 w 78"/>
                <a:gd name="T5" fmla="*/ 0 h 407"/>
                <a:gd name="T6" fmla="*/ 1 w 78"/>
                <a:gd name="T7" fmla="*/ 0 h 407"/>
                <a:gd name="T8" fmla="*/ 1 w 78"/>
                <a:gd name="T9" fmla="*/ 0 h 407"/>
                <a:gd name="T10" fmla="*/ 1 w 78"/>
                <a:gd name="T11" fmla="*/ 0 h 407"/>
                <a:gd name="T12" fmla="*/ 1 w 78"/>
                <a:gd name="T13" fmla="*/ 0 h 407"/>
                <a:gd name="T14" fmla="*/ 1 w 78"/>
                <a:gd name="T15" fmla="*/ 0 h 407"/>
                <a:gd name="T16" fmla="*/ 1 w 78"/>
                <a:gd name="T17" fmla="*/ 0 h 407"/>
                <a:gd name="T18" fmla="*/ 1 w 78"/>
                <a:gd name="T19" fmla="*/ 0 h 407"/>
                <a:gd name="T20" fmla="*/ 1 w 78"/>
                <a:gd name="T21" fmla="*/ 0 h 407"/>
                <a:gd name="T22" fmla="*/ 1 w 78"/>
                <a:gd name="T23" fmla="*/ 0 h 407"/>
                <a:gd name="T24" fmla="*/ 1 w 78"/>
                <a:gd name="T25" fmla="*/ 0 h 407"/>
                <a:gd name="T26" fmla="*/ 1 w 78"/>
                <a:gd name="T27" fmla="*/ 0 h 407"/>
                <a:gd name="T28" fmla="*/ 1 w 78"/>
                <a:gd name="T29" fmla="*/ 0 h 407"/>
                <a:gd name="T30" fmla="*/ 1 w 78"/>
                <a:gd name="T31" fmla="*/ 0 h 407"/>
                <a:gd name="T32" fmla="*/ 1 w 78"/>
                <a:gd name="T33" fmla="*/ 0 h 407"/>
                <a:gd name="T34" fmla="*/ 1 w 78"/>
                <a:gd name="T35" fmla="*/ 0 h 407"/>
                <a:gd name="T36" fmla="*/ 1 w 78"/>
                <a:gd name="T37" fmla="*/ 0 h 407"/>
                <a:gd name="T38" fmla="*/ 1 w 78"/>
                <a:gd name="T39" fmla="*/ 0 h 407"/>
                <a:gd name="T40" fmla="*/ 1 w 78"/>
                <a:gd name="T41" fmla="*/ 0 h 407"/>
                <a:gd name="T42" fmla="*/ 1 w 78"/>
                <a:gd name="T43" fmla="*/ 0 h 407"/>
                <a:gd name="T44" fmla="*/ 0 w 78"/>
                <a:gd name="T45" fmla="*/ 0 h 407"/>
                <a:gd name="T46" fmla="*/ 1 w 78"/>
                <a:gd name="T47" fmla="*/ 0 h 407"/>
                <a:gd name="T48" fmla="*/ 1 w 78"/>
                <a:gd name="T49" fmla="*/ 0 h 407"/>
                <a:gd name="T50" fmla="*/ 1 w 78"/>
                <a:gd name="T51" fmla="*/ 0 h 4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407"/>
                <a:gd name="T80" fmla="*/ 78 w 78"/>
                <a:gd name="T81" fmla="*/ 407 h 40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407">
                  <a:moveTo>
                    <a:pt x="8" y="2"/>
                  </a:moveTo>
                  <a:lnTo>
                    <a:pt x="32" y="85"/>
                  </a:lnTo>
                  <a:lnTo>
                    <a:pt x="28" y="101"/>
                  </a:lnTo>
                  <a:lnTo>
                    <a:pt x="29" y="123"/>
                  </a:lnTo>
                  <a:lnTo>
                    <a:pt x="39" y="192"/>
                  </a:lnTo>
                  <a:lnTo>
                    <a:pt x="44" y="219"/>
                  </a:lnTo>
                  <a:lnTo>
                    <a:pt x="51" y="242"/>
                  </a:lnTo>
                  <a:lnTo>
                    <a:pt x="66" y="291"/>
                  </a:lnTo>
                  <a:lnTo>
                    <a:pt x="76" y="346"/>
                  </a:lnTo>
                  <a:lnTo>
                    <a:pt x="78" y="402"/>
                  </a:lnTo>
                  <a:lnTo>
                    <a:pt x="74" y="407"/>
                  </a:lnTo>
                  <a:lnTo>
                    <a:pt x="69" y="403"/>
                  </a:lnTo>
                  <a:lnTo>
                    <a:pt x="65" y="375"/>
                  </a:lnTo>
                  <a:lnTo>
                    <a:pt x="57" y="351"/>
                  </a:lnTo>
                  <a:lnTo>
                    <a:pt x="39" y="298"/>
                  </a:lnTo>
                  <a:lnTo>
                    <a:pt x="31" y="270"/>
                  </a:lnTo>
                  <a:lnTo>
                    <a:pt x="24" y="247"/>
                  </a:lnTo>
                  <a:lnTo>
                    <a:pt x="11" y="195"/>
                  </a:lnTo>
                  <a:lnTo>
                    <a:pt x="10" y="160"/>
                  </a:lnTo>
                  <a:lnTo>
                    <a:pt x="11" y="123"/>
                  </a:lnTo>
                  <a:lnTo>
                    <a:pt x="13" y="99"/>
                  </a:lnTo>
                  <a:lnTo>
                    <a:pt x="14" y="86"/>
                  </a:lnTo>
                  <a:lnTo>
                    <a:pt x="0" y="5"/>
                  </a:lnTo>
                  <a:lnTo>
                    <a:pt x="2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2" name="Freeform 146"/>
            <p:cNvSpPr>
              <a:spLocks/>
            </p:cNvSpPr>
            <p:nvPr/>
          </p:nvSpPr>
          <p:spPr bwMode="auto">
            <a:xfrm>
              <a:off x="4206" y="1304"/>
              <a:ext cx="61" cy="177"/>
            </a:xfrm>
            <a:custGeom>
              <a:avLst/>
              <a:gdLst>
                <a:gd name="T0" fmla="*/ 1 w 122"/>
                <a:gd name="T1" fmla="*/ 1 h 354"/>
                <a:gd name="T2" fmla="*/ 1 w 122"/>
                <a:gd name="T3" fmla="*/ 1 h 354"/>
                <a:gd name="T4" fmla="*/ 1 w 122"/>
                <a:gd name="T5" fmla="*/ 1 h 354"/>
                <a:gd name="T6" fmla="*/ 1 w 122"/>
                <a:gd name="T7" fmla="*/ 1 h 354"/>
                <a:gd name="T8" fmla="*/ 1 w 122"/>
                <a:gd name="T9" fmla="*/ 1 h 354"/>
                <a:gd name="T10" fmla="*/ 1 w 122"/>
                <a:gd name="T11" fmla="*/ 1 h 354"/>
                <a:gd name="T12" fmla="*/ 1 w 122"/>
                <a:gd name="T13" fmla="*/ 1 h 354"/>
                <a:gd name="T14" fmla="*/ 1 w 122"/>
                <a:gd name="T15" fmla="*/ 1 h 354"/>
                <a:gd name="T16" fmla="*/ 1 w 122"/>
                <a:gd name="T17" fmla="*/ 1 h 354"/>
                <a:gd name="T18" fmla="*/ 1 w 122"/>
                <a:gd name="T19" fmla="*/ 1 h 354"/>
                <a:gd name="T20" fmla="*/ 0 w 122"/>
                <a:gd name="T21" fmla="*/ 1 h 354"/>
                <a:gd name="T22" fmla="*/ 1 w 122"/>
                <a:gd name="T23" fmla="*/ 1 h 354"/>
                <a:gd name="T24" fmla="*/ 1 w 122"/>
                <a:gd name="T25" fmla="*/ 1 h 354"/>
                <a:gd name="T26" fmla="*/ 1 w 122"/>
                <a:gd name="T27" fmla="*/ 1 h 354"/>
                <a:gd name="T28" fmla="*/ 1 w 122"/>
                <a:gd name="T29" fmla="*/ 1 h 354"/>
                <a:gd name="T30" fmla="*/ 1 w 122"/>
                <a:gd name="T31" fmla="*/ 1 h 354"/>
                <a:gd name="T32" fmla="*/ 1 w 122"/>
                <a:gd name="T33" fmla="*/ 1 h 354"/>
                <a:gd name="T34" fmla="*/ 1 w 122"/>
                <a:gd name="T35" fmla="*/ 1 h 354"/>
                <a:gd name="T36" fmla="*/ 1 w 122"/>
                <a:gd name="T37" fmla="*/ 1 h 354"/>
                <a:gd name="T38" fmla="*/ 1 w 122"/>
                <a:gd name="T39" fmla="*/ 0 h 354"/>
                <a:gd name="T40" fmla="*/ 1 w 122"/>
                <a:gd name="T41" fmla="*/ 1 h 354"/>
                <a:gd name="T42" fmla="*/ 1 w 122"/>
                <a:gd name="T43" fmla="*/ 1 h 354"/>
                <a:gd name="T44" fmla="*/ 1 w 122"/>
                <a:gd name="T45" fmla="*/ 1 h 35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2"/>
                <a:gd name="T70" fmla="*/ 0 h 354"/>
                <a:gd name="T71" fmla="*/ 122 w 122"/>
                <a:gd name="T72" fmla="*/ 354 h 35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2" h="354">
                  <a:moveTo>
                    <a:pt x="121" y="7"/>
                  </a:moveTo>
                  <a:lnTo>
                    <a:pt x="104" y="20"/>
                  </a:lnTo>
                  <a:lnTo>
                    <a:pt x="90" y="32"/>
                  </a:lnTo>
                  <a:lnTo>
                    <a:pt x="67" y="58"/>
                  </a:lnTo>
                  <a:lnTo>
                    <a:pt x="42" y="125"/>
                  </a:lnTo>
                  <a:lnTo>
                    <a:pt x="30" y="164"/>
                  </a:lnTo>
                  <a:lnTo>
                    <a:pt x="25" y="255"/>
                  </a:lnTo>
                  <a:lnTo>
                    <a:pt x="34" y="348"/>
                  </a:lnTo>
                  <a:lnTo>
                    <a:pt x="31" y="354"/>
                  </a:lnTo>
                  <a:lnTo>
                    <a:pt x="26" y="350"/>
                  </a:lnTo>
                  <a:lnTo>
                    <a:pt x="0" y="157"/>
                  </a:lnTo>
                  <a:lnTo>
                    <a:pt x="12" y="119"/>
                  </a:lnTo>
                  <a:lnTo>
                    <a:pt x="17" y="98"/>
                  </a:lnTo>
                  <a:lnTo>
                    <a:pt x="24" y="79"/>
                  </a:lnTo>
                  <a:lnTo>
                    <a:pt x="34" y="64"/>
                  </a:lnTo>
                  <a:lnTo>
                    <a:pt x="47" y="50"/>
                  </a:lnTo>
                  <a:lnTo>
                    <a:pt x="61" y="37"/>
                  </a:lnTo>
                  <a:lnTo>
                    <a:pt x="78" y="26"/>
                  </a:lnTo>
                  <a:lnTo>
                    <a:pt x="96" y="14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3" name="Freeform 147"/>
            <p:cNvSpPr>
              <a:spLocks/>
            </p:cNvSpPr>
            <p:nvPr/>
          </p:nvSpPr>
          <p:spPr bwMode="auto">
            <a:xfrm>
              <a:off x="4210" y="1376"/>
              <a:ext cx="53" cy="270"/>
            </a:xfrm>
            <a:custGeom>
              <a:avLst/>
              <a:gdLst>
                <a:gd name="T0" fmla="*/ 0 w 107"/>
                <a:gd name="T1" fmla="*/ 1 h 540"/>
                <a:gd name="T2" fmla="*/ 0 w 107"/>
                <a:gd name="T3" fmla="*/ 1 h 540"/>
                <a:gd name="T4" fmla="*/ 0 w 107"/>
                <a:gd name="T5" fmla="*/ 1 h 540"/>
                <a:gd name="T6" fmla="*/ 0 w 107"/>
                <a:gd name="T7" fmla="*/ 1 h 540"/>
                <a:gd name="T8" fmla="*/ 0 w 107"/>
                <a:gd name="T9" fmla="*/ 1 h 540"/>
                <a:gd name="T10" fmla="*/ 0 w 107"/>
                <a:gd name="T11" fmla="*/ 1 h 540"/>
                <a:gd name="T12" fmla="*/ 0 w 107"/>
                <a:gd name="T13" fmla="*/ 1 h 540"/>
                <a:gd name="T14" fmla="*/ 0 w 107"/>
                <a:gd name="T15" fmla="*/ 1 h 540"/>
                <a:gd name="T16" fmla="*/ 0 w 107"/>
                <a:gd name="T17" fmla="*/ 1 h 540"/>
                <a:gd name="T18" fmla="*/ 0 w 107"/>
                <a:gd name="T19" fmla="*/ 1 h 540"/>
                <a:gd name="T20" fmla="*/ 0 w 107"/>
                <a:gd name="T21" fmla="*/ 1 h 540"/>
                <a:gd name="T22" fmla="*/ 0 w 107"/>
                <a:gd name="T23" fmla="*/ 1 h 540"/>
                <a:gd name="T24" fmla="*/ 0 w 107"/>
                <a:gd name="T25" fmla="*/ 1 h 540"/>
                <a:gd name="T26" fmla="*/ 0 w 107"/>
                <a:gd name="T27" fmla="*/ 1 h 540"/>
                <a:gd name="T28" fmla="*/ 0 w 107"/>
                <a:gd name="T29" fmla="*/ 1 h 540"/>
                <a:gd name="T30" fmla="*/ 0 w 107"/>
                <a:gd name="T31" fmla="*/ 1 h 540"/>
                <a:gd name="T32" fmla="*/ 0 w 107"/>
                <a:gd name="T33" fmla="*/ 1 h 540"/>
                <a:gd name="T34" fmla="*/ 0 w 107"/>
                <a:gd name="T35" fmla="*/ 1 h 540"/>
                <a:gd name="T36" fmla="*/ 0 w 107"/>
                <a:gd name="T37" fmla="*/ 1 h 540"/>
                <a:gd name="T38" fmla="*/ 0 w 107"/>
                <a:gd name="T39" fmla="*/ 1 h 540"/>
                <a:gd name="T40" fmla="*/ 0 w 107"/>
                <a:gd name="T41" fmla="*/ 1 h 540"/>
                <a:gd name="T42" fmla="*/ 0 w 107"/>
                <a:gd name="T43" fmla="*/ 1 h 540"/>
                <a:gd name="T44" fmla="*/ 0 w 107"/>
                <a:gd name="T45" fmla="*/ 1 h 540"/>
                <a:gd name="T46" fmla="*/ 0 w 107"/>
                <a:gd name="T47" fmla="*/ 1 h 540"/>
                <a:gd name="T48" fmla="*/ 0 w 107"/>
                <a:gd name="T49" fmla="*/ 1 h 540"/>
                <a:gd name="T50" fmla="*/ 0 w 107"/>
                <a:gd name="T51" fmla="*/ 1 h 540"/>
                <a:gd name="T52" fmla="*/ 0 w 107"/>
                <a:gd name="T53" fmla="*/ 1 h 540"/>
                <a:gd name="T54" fmla="*/ 0 w 107"/>
                <a:gd name="T55" fmla="*/ 1 h 540"/>
                <a:gd name="T56" fmla="*/ 0 w 107"/>
                <a:gd name="T57" fmla="*/ 0 h 540"/>
                <a:gd name="T58" fmla="*/ 0 w 107"/>
                <a:gd name="T59" fmla="*/ 0 h 540"/>
                <a:gd name="T60" fmla="*/ 0 w 107"/>
                <a:gd name="T61" fmla="*/ 1 h 540"/>
                <a:gd name="T62" fmla="*/ 0 w 107"/>
                <a:gd name="T63" fmla="*/ 1 h 540"/>
                <a:gd name="T64" fmla="*/ 0 w 107"/>
                <a:gd name="T65" fmla="*/ 1 h 5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7"/>
                <a:gd name="T100" fmla="*/ 0 h 540"/>
                <a:gd name="T101" fmla="*/ 107 w 107"/>
                <a:gd name="T102" fmla="*/ 540 h 5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7" h="540">
                  <a:moveTo>
                    <a:pt x="105" y="6"/>
                  </a:moveTo>
                  <a:lnTo>
                    <a:pt x="72" y="51"/>
                  </a:lnTo>
                  <a:lnTo>
                    <a:pt x="58" y="96"/>
                  </a:lnTo>
                  <a:lnTo>
                    <a:pt x="49" y="144"/>
                  </a:lnTo>
                  <a:lnTo>
                    <a:pt x="37" y="199"/>
                  </a:lnTo>
                  <a:lnTo>
                    <a:pt x="28" y="235"/>
                  </a:lnTo>
                  <a:lnTo>
                    <a:pt x="28" y="273"/>
                  </a:lnTo>
                  <a:lnTo>
                    <a:pt x="34" y="322"/>
                  </a:lnTo>
                  <a:lnTo>
                    <a:pt x="40" y="382"/>
                  </a:lnTo>
                  <a:lnTo>
                    <a:pt x="45" y="416"/>
                  </a:lnTo>
                  <a:lnTo>
                    <a:pt x="42" y="442"/>
                  </a:lnTo>
                  <a:lnTo>
                    <a:pt x="36" y="468"/>
                  </a:lnTo>
                  <a:lnTo>
                    <a:pt x="16" y="538"/>
                  </a:lnTo>
                  <a:lnTo>
                    <a:pt x="11" y="540"/>
                  </a:lnTo>
                  <a:lnTo>
                    <a:pt x="7" y="535"/>
                  </a:lnTo>
                  <a:lnTo>
                    <a:pt x="12" y="498"/>
                  </a:lnTo>
                  <a:lnTo>
                    <a:pt x="13" y="463"/>
                  </a:lnTo>
                  <a:lnTo>
                    <a:pt x="22" y="417"/>
                  </a:lnTo>
                  <a:lnTo>
                    <a:pt x="21" y="384"/>
                  </a:lnTo>
                  <a:lnTo>
                    <a:pt x="15" y="323"/>
                  </a:lnTo>
                  <a:lnTo>
                    <a:pt x="0" y="273"/>
                  </a:lnTo>
                  <a:lnTo>
                    <a:pt x="1" y="231"/>
                  </a:lnTo>
                  <a:lnTo>
                    <a:pt x="10" y="190"/>
                  </a:lnTo>
                  <a:lnTo>
                    <a:pt x="26" y="134"/>
                  </a:lnTo>
                  <a:lnTo>
                    <a:pt x="41" y="87"/>
                  </a:lnTo>
                  <a:lnTo>
                    <a:pt x="50" y="66"/>
                  </a:lnTo>
                  <a:lnTo>
                    <a:pt x="63" y="45"/>
                  </a:lnTo>
                  <a:lnTo>
                    <a:pt x="78" y="23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07" y="3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4" name="Freeform 148"/>
            <p:cNvSpPr>
              <a:spLocks/>
            </p:cNvSpPr>
            <p:nvPr/>
          </p:nvSpPr>
          <p:spPr bwMode="auto">
            <a:xfrm>
              <a:off x="4287" y="1634"/>
              <a:ext cx="35" cy="59"/>
            </a:xfrm>
            <a:custGeom>
              <a:avLst/>
              <a:gdLst>
                <a:gd name="T0" fmla="*/ 1 w 70"/>
                <a:gd name="T1" fmla="*/ 1 h 118"/>
                <a:gd name="T2" fmla="*/ 1 w 70"/>
                <a:gd name="T3" fmla="*/ 1 h 118"/>
                <a:gd name="T4" fmla="*/ 1 w 70"/>
                <a:gd name="T5" fmla="*/ 1 h 118"/>
                <a:gd name="T6" fmla="*/ 0 w 70"/>
                <a:gd name="T7" fmla="*/ 1 h 118"/>
                <a:gd name="T8" fmla="*/ 1 w 70"/>
                <a:gd name="T9" fmla="*/ 1 h 118"/>
                <a:gd name="T10" fmla="*/ 1 w 70"/>
                <a:gd name="T11" fmla="*/ 0 h 118"/>
                <a:gd name="T12" fmla="*/ 1 w 70"/>
                <a:gd name="T13" fmla="*/ 1 h 118"/>
                <a:gd name="T14" fmla="*/ 1 w 70"/>
                <a:gd name="T15" fmla="*/ 1 h 118"/>
                <a:gd name="T16" fmla="*/ 1 w 70"/>
                <a:gd name="T17" fmla="*/ 1 h 118"/>
                <a:gd name="T18" fmla="*/ 1 w 70"/>
                <a:gd name="T19" fmla="*/ 1 h 118"/>
                <a:gd name="T20" fmla="*/ 1 w 70"/>
                <a:gd name="T21" fmla="*/ 1 h 118"/>
                <a:gd name="T22" fmla="*/ 1 w 70"/>
                <a:gd name="T23" fmla="*/ 1 h 118"/>
                <a:gd name="T24" fmla="*/ 1 w 70"/>
                <a:gd name="T25" fmla="*/ 1 h 118"/>
                <a:gd name="T26" fmla="*/ 1 w 70"/>
                <a:gd name="T27" fmla="*/ 1 h 118"/>
                <a:gd name="T28" fmla="*/ 1 w 70"/>
                <a:gd name="T29" fmla="*/ 1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"/>
                <a:gd name="T46" fmla="*/ 0 h 118"/>
                <a:gd name="T47" fmla="*/ 70 w 7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" h="118">
                  <a:moveTo>
                    <a:pt x="58" y="118"/>
                  </a:moveTo>
                  <a:lnTo>
                    <a:pt x="32" y="98"/>
                  </a:lnTo>
                  <a:lnTo>
                    <a:pt x="14" y="75"/>
                  </a:lnTo>
                  <a:lnTo>
                    <a:pt x="0" y="16"/>
                  </a:lnTo>
                  <a:lnTo>
                    <a:pt x="4" y="4"/>
                  </a:lnTo>
                  <a:lnTo>
                    <a:pt x="14" y="0"/>
                  </a:lnTo>
                  <a:lnTo>
                    <a:pt x="26" y="3"/>
                  </a:lnTo>
                  <a:lnTo>
                    <a:pt x="31" y="15"/>
                  </a:lnTo>
                  <a:lnTo>
                    <a:pt x="37" y="65"/>
                  </a:lnTo>
                  <a:lnTo>
                    <a:pt x="49" y="85"/>
                  </a:lnTo>
                  <a:lnTo>
                    <a:pt x="56" y="95"/>
                  </a:lnTo>
                  <a:lnTo>
                    <a:pt x="67" y="102"/>
                  </a:lnTo>
                  <a:lnTo>
                    <a:pt x="70" y="115"/>
                  </a:lnTo>
                  <a:lnTo>
                    <a:pt x="58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5" name="Freeform 149"/>
            <p:cNvSpPr>
              <a:spLocks/>
            </p:cNvSpPr>
            <p:nvPr/>
          </p:nvSpPr>
          <p:spPr bwMode="auto">
            <a:xfrm>
              <a:off x="4181" y="1636"/>
              <a:ext cx="108" cy="109"/>
            </a:xfrm>
            <a:custGeom>
              <a:avLst/>
              <a:gdLst>
                <a:gd name="T0" fmla="*/ 0 w 217"/>
                <a:gd name="T1" fmla="*/ 1 h 218"/>
                <a:gd name="T2" fmla="*/ 0 w 217"/>
                <a:gd name="T3" fmla="*/ 1 h 218"/>
                <a:gd name="T4" fmla="*/ 0 w 217"/>
                <a:gd name="T5" fmla="*/ 1 h 218"/>
                <a:gd name="T6" fmla="*/ 0 w 217"/>
                <a:gd name="T7" fmla="*/ 1 h 218"/>
                <a:gd name="T8" fmla="*/ 0 w 217"/>
                <a:gd name="T9" fmla="*/ 1 h 218"/>
                <a:gd name="T10" fmla="*/ 0 w 217"/>
                <a:gd name="T11" fmla="*/ 1 h 218"/>
                <a:gd name="T12" fmla="*/ 0 w 217"/>
                <a:gd name="T13" fmla="*/ 1 h 218"/>
                <a:gd name="T14" fmla="*/ 0 w 217"/>
                <a:gd name="T15" fmla="*/ 1 h 218"/>
                <a:gd name="T16" fmla="*/ 0 w 217"/>
                <a:gd name="T17" fmla="*/ 1 h 218"/>
                <a:gd name="T18" fmla="*/ 0 w 217"/>
                <a:gd name="T19" fmla="*/ 1 h 218"/>
                <a:gd name="T20" fmla="*/ 0 w 217"/>
                <a:gd name="T21" fmla="*/ 1 h 218"/>
                <a:gd name="T22" fmla="*/ 0 w 217"/>
                <a:gd name="T23" fmla="*/ 1 h 218"/>
                <a:gd name="T24" fmla="*/ 0 w 217"/>
                <a:gd name="T25" fmla="*/ 1 h 218"/>
                <a:gd name="T26" fmla="*/ 0 w 217"/>
                <a:gd name="T27" fmla="*/ 1 h 218"/>
                <a:gd name="T28" fmla="*/ 0 w 217"/>
                <a:gd name="T29" fmla="*/ 1 h 218"/>
                <a:gd name="T30" fmla="*/ 0 w 217"/>
                <a:gd name="T31" fmla="*/ 1 h 218"/>
                <a:gd name="T32" fmla="*/ 0 w 217"/>
                <a:gd name="T33" fmla="*/ 1 h 218"/>
                <a:gd name="T34" fmla="*/ 0 w 217"/>
                <a:gd name="T35" fmla="*/ 1 h 218"/>
                <a:gd name="T36" fmla="*/ 0 w 217"/>
                <a:gd name="T37" fmla="*/ 1 h 218"/>
                <a:gd name="T38" fmla="*/ 0 w 217"/>
                <a:gd name="T39" fmla="*/ 1 h 218"/>
                <a:gd name="T40" fmla="*/ 0 w 217"/>
                <a:gd name="T41" fmla="*/ 1 h 218"/>
                <a:gd name="T42" fmla="*/ 0 w 217"/>
                <a:gd name="T43" fmla="*/ 1 h 218"/>
                <a:gd name="T44" fmla="*/ 0 w 217"/>
                <a:gd name="T45" fmla="*/ 1 h 218"/>
                <a:gd name="T46" fmla="*/ 0 w 217"/>
                <a:gd name="T47" fmla="*/ 1 h 218"/>
                <a:gd name="T48" fmla="*/ 0 w 217"/>
                <a:gd name="T49" fmla="*/ 1 h 218"/>
                <a:gd name="T50" fmla="*/ 0 w 217"/>
                <a:gd name="T51" fmla="*/ 1 h 218"/>
                <a:gd name="T52" fmla="*/ 0 w 217"/>
                <a:gd name="T53" fmla="*/ 1 h 218"/>
                <a:gd name="T54" fmla="*/ 0 w 217"/>
                <a:gd name="T55" fmla="*/ 1 h 218"/>
                <a:gd name="T56" fmla="*/ 0 w 217"/>
                <a:gd name="T57" fmla="*/ 1 h 218"/>
                <a:gd name="T58" fmla="*/ 0 w 217"/>
                <a:gd name="T59" fmla="*/ 1 h 218"/>
                <a:gd name="T60" fmla="*/ 0 w 217"/>
                <a:gd name="T61" fmla="*/ 0 h 218"/>
                <a:gd name="T62" fmla="*/ 0 w 217"/>
                <a:gd name="T63" fmla="*/ 1 h 218"/>
                <a:gd name="T64" fmla="*/ 0 w 217"/>
                <a:gd name="T65" fmla="*/ 1 h 218"/>
                <a:gd name="T66" fmla="*/ 0 w 217"/>
                <a:gd name="T67" fmla="*/ 1 h 2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7"/>
                <a:gd name="T103" fmla="*/ 0 h 218"/>
                <a:gd name="T104" fmla="*/ 217 w 217"/>
                <a:gd name="T105" fmla="*/ 218 h 2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7" h="218">
                  <a:moveTo>
                    <a:pt x="213" y="9"/>
                  </a:moveTo>
                  <a:lnTo>
                    <a:pt x="188" y="24"/>
                  </a:lnTo>
                  <a:lnTo>
                    <a:pt x="178" y="34"/>
                  </a:lnTo>
                  <a:lnTo>
                    <a:pt x="167" y="44"/>
                  </a:lnTo>
                  <a:lnTo>
                    <a:pt x="148" y="54"/>
                  </a:lnTo>
                  <a:lnTo>
                    <a:pt x="129" y="60"/>
                  </a:lnTo>
                  <a:lnTo>
                    <a:pt x="87" y="65"/>
                  </a:lnTo>
                  <a:lnTo>
                    <a:pt x="62" y="54"/>
                  </a:lnTo>
                  <a:lnTo>
                    <a:pt x="38" y="46"/>
                  </a:lnTo>
                  <a:lnTo>
                    <a:pt x="24" y="105"/>
                  </a:lnTo>
                  <a:lnTo>
                    <a:pt x="25" y="149"/>
                  </a:lnTo>
                  <a:lnTo>
                    <a:pt x="33" y="169"/>
                  </a:lnTo>
                  <a:lnTo>
                    <a:pt x="47" y="189"/>
                  </a:lnTo>
                  <a:lnTo>
                    <a:pt x="92" y="203"/>
                  </a:lnTo>
                  <a:lnTo>
                    <a:pt x="136" y="204"/>
                  </a:lnTo>
                  <a:lnTo>
                    <a:pt x="142" y="208"/>
                  </a:lnTo>
                  <a:lnTo>
                    <a:pt x="137" y="213"/>
                  </a:lnTo>
                  <a:lnTo>
                    <a:pt x="85" y="218"/>
                  </a:lnTo>
                  <a:lnTo>
                    <a:pt x="32" y="208"/>
                  </a:lnTo>
                  <a:lnTo>
                    <a:pt x="15" y="182"/>
                  </a:lnTo>
                  <a:lnTo>
                    <a:pt x="4" y="156"/>
                  </a:lnTo>
                  <a:lnTo>
                    <a:pt x="0" y="100"/>
                  </a:lnTo>
                  <a:lnTo>
                    <a:pt x="6" y="83"/>
                  </a:lnTo>
                  <a:lnTo>
                    <a:pt x="13" y="70"/>
                  </a:lnTo>
                  <a:lnTo>
                    <a:pt x="28" y="39"/>
                  </a:lnTo>
                  <a:lnTo>
                    <a:pt x="34" y="34"/>
                  </a:lnTo>
                  <a:lnTo>
                    <a:pt x="91" y="38"/>
                  </a:lnTo>
                  <a:lnTo>
                    <a:pt x="124" y="36"/>
                  </a:lnTo>
                  <a:lnTo>
                    <a:pt x="153" y="25"/>
                  </a:lnTo>
                  <a:lnTo>
                    <a:pt x="180" y="9"/>
                  </a:lnTo>
                  <a:lnTo>
                    <a:pt x="212" y="0"/>
                  </a:lnTo>
                  <a:lnTo>
                    <a:pt x="217" y="4"/>
                  </a:lnTo>
                  <a:lnTo>
                    <a:pt x="21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6" name="Freeform 150"/>
            <p:cNvSpPr>
              <a:spLocks/>
            </p:cNvSpPr>
            <p:nvPr/>
          </p:nvSpPr>
          <p:spPr bwMode="auto">
            <a:xfrm>
              <a:off x="4180" y="1732"/>
              <a:ext cx="23" cy="64"/>
            </a:xfrm>
            <a:custGeom>
              <a:avLst/>
              <a:gdLst>
                <a:gd name="T0" fmla="*/ 1 w 46"/>
                <a:gd name="T1" fmla="*/ 1 h 128"/>
                <a:gd name="T2" fmla="*/ 1 w 46"/>
                <a:gd name="T3" fmla="*/ 1 h 128"/>
                <a:gd name="T4" fmla="*/ 1 w 46"/>
                <a:gd name="T5" fmla="*/ 1 h 128"/>
                <a:gd name="T6" fmla="*/ 1 w 46"/>
                <a:gd name="T7" fmla="*/ 1 h 128"/>
                <a:gd name="T8" fmla="*/ 1 w 46"/>
                <a:gd name="T9" fmla="*/ 1 h 128"/>
                <a:gd name="T10" fmla="*/ 0 w 46"/>
                <a:gd name="T11" fmla="*/ 1 h 128"/>
                <a:gd name="T12" fmla="*/ 1 w 46"/>
                <a:gd name="T13" fmla="*/ 1 h 128"/>
                <a:gd name="T14" fmla="*/ 1 w 46"/>
                <a:gd name="T15" fmla="*/ 1 h 128"/>
                <a:gd name="T16" fmla="*/ 1 w 46"/>
                <a:gd name="T17" fmla="*/ 1 h 128"/>
                <a:gd name="T18" fmla="*/ 1 w 46"/>
                <a:gd name="T19" fmla="*/ 0 h 128"/>
                <a:gd name="T20" fmla="*/ 1 w 46"/>
                <a:gd name="T21" fmla="*/ 1 h 128"/>
                <a:gd name="T22" fmla="*/ 1 w 46"/>
                <a:gd name="T23" fmla="*/ 1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"/>
                <a:gd name="T37" fmla="*/ 0 h 128"/>
                <a:gd name="T38" fmla="*/ 46 w 4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" h="128">
                  <a:moveTo>
                    <a:pt x="46" y="11"/>
                  </a:moveTo>
                  <a:lnTo>
                    <a:pt x="32" y="95"/>
                  </a:lnTo>
                  <a:lnTo>
                    <a:pt x="21" y="121"/>
                  </a:lnTo>
                  <a:lnTo>
                    <a:pt x="13" y="127"/>
                  </a:lnTo>
                  <a:lnTo>
                    <a:pt x="6" y="128"/>
                  </a:lnTo>
                  <a:lnTo>
                    <a:pt x="0" y="114"/>
                  </a:lnTo>
                  <a:lnTo>
                    <a:pt x="6" y="87"/>
                  </a:lnTo>
                  <a:lnTo>
                    <a:pt x="27" y="7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7" name="Freeform 151"/>
            <p:cNvSpPr>
              <a:spLocks/>
            </p:cNvSpPr>
            <p:nvPr/>
          </p:nvSpPr>
          <p:spPr bwMode="auto">
            <a:xfrm>
              <a:off x="4321" y="1354"/>
              <a:ext cx="58" cy="229"/>
            </a:xfrm>
            <a:custGeom>
              <a:avLst/>
              <a:gdLst>
                <a:gd name="T0" fmla="*/ 1 w 116"/>
                <a:gd name="T1" fmla="*/ 0 h 459"/>
                <a:gd name="T2" fmla="*/ 1 w 116"/>
                <a:gd name="T3" fmla="*/ 0 h 459"/>
                <a:gd name="T4" fmla="*/ 1 w 116"/>
                <a:gd name="T5" fmla="*/ 0 h 459"/>
                <a:gd name="T6" fmla="*/ 1 w 116"/>
                <a:gd name="T7" fmla="*/ 0 h 459"/>
                <a:gd name="T8" fmla="*/ 1 w 116"/>
                <a:gd name="T9" fmla="*/ 0 h 459"/>
                <a:gd name="T10" fmla="*/ 1 w 116"/>
                <a:gd name="T11" fmla="*/ 0 h 459"/>
                <a:gd name="T12" fmla="*/ 1 w 116"/>
                <a:gd name="T13" fmla="*/ 0 h 459"/>
                <a:gd name="T14" fmla="*/ 1 w 116"/>
                <a:gd name="T15" fmla="*/ 0 h 459"/>
                <a:gd name="T16" fmla="*/ 1 w 116"/>
                <a:gd name="T17" fmla="*/ 0 h 459"/>
                <a:gd name="T18" fmla="*/ 1 w 116"/>
                <a:gd name="T19" fmla="*/ 0 h 459"/>
                <a:gd name="T20" fmla="*/ 0 w 116"/>
                <a:gd name="T21" fmla="*/ 0 h 459"/>
                <a:gd name="T22" fmla="*/ 1 w 116"/>
                <a:gd name="T23" fmla="*/ 0 h 459"/>
                <a:gd name="T24" fmla="*/ 1 w 116"/>
                <a:gd name="T25" fmla="*/ 0 h 459"/>
                <a:gd name="T26" fmla="*/ 0 w 116"/>
                <a:gd name="T27" fmla="*/ 0 h 459"/>
                <a:gd name="T28" fmla="*/ 1 w 116"/>
                <a:gd name="T29" fmla="*/ 0 h 459"/>
                <a:gd name="T30" fmla="*/ 1 w 116"/>
                <a:gd name="T31" fmla="*/ 0 h 459"/>
                <a:gd name="T32" fmla="*/ 1 w 116"/>
                <a:gd name="T33" fmla="*/ 0 h 459"/>
                <a:gd name="T34" fmla="*/ 1 w 116"/>
                <a:gd name="T35" fmla="*/ 0 h 459"/>
                <a:gd name="T36" fmla="*/ 1 w 116"/>
                <a:gd name="T37" fmla="*/ 0 h 459"/>
                <a:gd name="T38" fmla="*/ 1 w 116"/>
                <a:gd name="T39" fmla="*/ 0 h 459"/>
                <a:gd name="T40" fmla="*/ 1 w 116"/>
                <a:gd name="T41" fmla="*/ 0 h 459"/>
                <a:gd name="T42" fmla="*/ 1 w 116"/>
                <a:gd name="T43" fmla="*/ 0 h 459"/>
                <a:gd name="T44" fmla="*/ 1 w 116"/>
                <a:gd name="T45" fmla="*/ 0 h 459"/>
                <a:gd name="T46" fmla="*/ 1 w 116"/>
                <a:gd name="T47" fmla="*/ 0 h 459"/>
                <a:gd name="T48" fmla="*/ 1 w 116"/>
                <a:gd name="T49" fmla="*/ 0 h 459"/>
                <a:gd name="T50" fmla="*/ 1 w 116"/>
                <a:gd name="T51" fmla="*/ 0 h 459"/>
                <a:gd name="T52" fmla="*/ 1 w 116"/>
                <a:gd name="T53" fmla="*/ 0 h 459"/>
                <a:gd name="T54" fmla="*/ 1 w 116"/>
                <a:gd name="T55" fmla="*/ 0 h 4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459"/>
                <a:gd name="T86" fmla="*/ 116 w 116"/>
                <a:gd name="T87" fmla="*/ 459 h 45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459">
                  <a:moveTo>
                    <a:pt x="81" y="3"/>
                  </a:moveTo>
                  <a:lnTo>
                    <a:pt x="116" y="148"/>
                  </a:lnTo>
                  <a:lnTo>
                    <a:pt x="87" y="216"/>
                  </a:lnTo>
                  <a:lnTo>
                    <a:pt x="80" y="231"/>
                  </a:lnTo>
                  <a:lnTo>
                    <a:pt x="71" y="245"/>
                  </a:lnTo>
                  <a:lnTo>
                    <a:pt x="54" y="274"/>
                  </a:lnTo>
                  <a:lnTo>
                    <a:pt x="23" y="352"/>
                  </a:lnTo>
                  <a:lnTo>
                    <a:pt x="27" y="381"/>
                  </a:lnTo>
                  <a:lnTo>
                    <a:pt x="20" y="419"/>
                  </a:lnTo>
                  <a:lnTo>
                    <a:pt x="10" y="459"/>
                  </a:lnTo>
                  <a:lnTo>
                    <a:pt x="0" y="458"/>
                  </a:lnTo>
                  <a:lnTo>
                    <a:pt x="2" y="419"/>
                  </a:lnTo>
                  <a:lnTo>
                    <a:pt x="1" y="381"/>
                  </a:lnTo>
                  <a:lnTo>
                    <a:pt x="0" y="350"/>
                  </a:lnTo>
                  <a:lnTo>
                    <a:pt x="7" y="327"/>
                  </a:lnTo>
                  <a:lnTo>
                    <a:pt x="14" y="307"/>
                  </a:lnTo>
                  <a:lnTo>
                    <a:pt x="33" y="264"/>
                  </a:lnTo>
                  <a:lnTo>
                    <a:pt x="57" y="205"/>
                  </a:lnTo>
                  <a:lnTo>
                    <a:pt x="68" y="167"/>
                  </a:lnTo>
                  <a:lnTo>
                    <a:pt x="77" y="151"/>
                  </a:lnTo>
                  <a:lnTo>
                    <a:pt x="88" y="133"/>
                  </a:lnTo>
                  <a:lnTo>
                    <a:pt x="95" y="99"/>
                  </a:lnTo>
                  <a:lnTo>
                    <a:pt x="92" y="69"/>
                  </a:lnTo>
                  <a:lnTo>
                    <a:pt x="83" y="40"/>
                  </a:lnTo>
                  <a:lnTo>
                    <a:pt x="72" y="5"/>
                  </a:lnTo>
                  <a:lnTo>
                    <a:pt x="75" y="0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8" name="Freeform 152"/>
            <p:cNvSpPr>
              <a:spLocks/>
            </p:cNvSpPr>
            <p:nvPr/>
          </p:nvSpPr>
          <p:spPr bwMode="auto">
            <a:xfrm>
              <a:off x="4001" y="1464"/>
              <a:ext cx="121" cy="224"/>
            </a:xfrm>
            <a:custGeom>
              <a:avLst/>
              <a:gdLst>
                <a:gd name="T0" fmla="*/ 1 w 242"/>
                <a:gd name="T1" fmla="*/ 0 h 449"/>
                <a:gd name="T2" fmla="*/ 1 w 242"/>
                <a:gd name="T3" fmla="*/ 0 h 449"/>
                <a:gd name="T4" fmla="*/ 1 w 242"/>
                <a:gd name="T5" fmla="*/ 0 h 449"/>
                <a:gd name="T6" fmla="*/ 1 w 242"/>
                <a:gd name="T7" fmla="*/ 0 h 449"/>
                <a:gd name="T8" fmla="*/ 1 w 242"/>
                <a:gd name="T9" fmla="*/ 0 h 449"/>
                <a:gd name="T10" fmla="*/ 1 w 242"/>
                <a:gd name="T11" fmla="*/ 0 h 449"/>
                <a:gd name="T12" fmla="*/ 1 w 242"/>
                <a:gd name="T13" fmla="*/ 0 h 449"/>
                <a:gd name="T14" fmla="*/ 1 w 242"/>
                <a:gd name="T15" fmla="*/ 0 h 449"/>
                <a:gd name="T16" fmla="*/ 1 w 242"/>
                <a:gd name="T17" fmla="*/ 0 h 449"/>
                <a:gd name="T18" fmla="*/ 1 w 242"/>
                <a:gd name="T19" fmla="*/ 0 h 449"/>
                <a:gd name="T20" fmla="*/ 1 w 242"/>
                <a:gd name="T21" fmla="*/ 0 h 449"/>
                <a:gd name="T22" fmla="*/ 1 w 242"/>
                <a:gd name="T23" fmla="*/ 0 h 449"/>
                <a:gd name="T24" fmla="*/ 1 w 242"/>
                <a:gd name="T25" fmla="*/ 0 h 449"/>
                <a:gd name="T26" fmla="*/ 1 w 242"/>
                <a:gd name="T27" fmla="*/ 0 h 449"/>
                <a:gd name="T28" fmla="*/ 1 w 242"/>
                <a:gd name="T29" fmla="*/ 0 h 449"/>
                <a:gd name="T30" fmla="*/ 1 w 242"/>
                <a:gd name="T31" fmla="*/ 0 h 449"/>
                <a:gd name="T32" fmla="*/ 1 w 242"/>
                <a:gd name="T33" fmla="*/ 0 h 449"/>
                <a:gd name="T34" fmla="*/ 1 w 242"/>
                <a:gd name="T35" fmla="*/ 0 h 449"/>
                <a:gd name="T36" fmla="*/ 1 w 242"/>
                <a:gd name="T37" fmla="*/ 0 h 449"/>
                <a:gd name="T38" fmla="*/ 1 w 242"/>
                <a:gd name="T39" fmla="*/ 0 h 449"/>
                <a:gd name="T40" fmla="*/ 1 w 242"/>
                <a:gd name="T41" fmla="*/ 0 h 449"/>
                <a:gd name="T42" fmla="*/ 1 w 242"/>
                <a:gd name="T43" fmla="*/ 0 h 449"/>
                <a:gd name="T44" fmla="*/ 1 w 242"/>
                <a:gd name="T45" fmla="*/ 0 h 449"/>
                <a:gd name="T46" fmla="*/ 1 w 242"/>
                <a:gd name="T47" fmla="*/ 0 h 449"/>
                <a:gd name="T48" fmla="*/ 1 w 242"/>
                <a:gd name="T49" fmla="*/ 0 h 449"/>
                <a:gd name="T50" fmla="*/ 1 w 242"/>
                <a:gd name="T51" fmla="*/ 0 h 449"/>
                <a:gd name="T52" fmla="*/ 1 w 242"/>
                <a:gd name="T53" fmla="*/ 0 h 449"/>
                <a:gd name="T54" fmla="*/ 1 w 242"/>
                <a:gd name="T55" fmla="*/ 0 h 449"/>
                <a:gd name="T56" fmla="*/ 1 w 242"/>
                <a:gd name="T57" fmla="*/ 0 h 449"/>
                <a:gd name="T58" fmla="*/ 1 w 242"/>
                <a:gd name="T59" fmla="*/ 0 h 449"/>
                <a:gd name="T60" fmla="*/ 1 w 242"/>
                <a:gd name="T61" fmla="*/ 0 h 449"/>
                <a:gd name="T62" fmla="*/ 0 w 242"/>
                <a:gd name="T63" fmla="*/ 0 h 449"/>
                <a:gd name="T64" fmla="*/ 1 w 242"/>
                <a:gd name="T65" fmla="*/ 0 h 449"/>
                <a:gd name="T66" fmla="*/ 1 w 242"/>
                <a:gd name="T67" fmla="*/ 0 h 4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2"/>
                <a:gd name="T103" fmla="*/ 0 h 449"/>
                <a:gd name="T104" fmla="*/ 242 w 242"/>
                <a:gd name="T105" fmla="*/ 449 h 4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2" h="449">
                  <a:moveTo>
                    <a:pt x="6" y="0"/>
                  </a:moveTo>
                  <a:lnTo>
                    <a:pt x="36" y="23"/>
                  </a:lnTo>
                  <a:lnTo>
                    <a:pt x="49" y="55"/>
                  </a:lnTo>
                  <a:lnTo>
                    <a:pt x="57" y="94"/>
                  </a:lnTo>
                  <a:lnTo>
                    <a:pt x="62" y="114"/>
                  </a:lnTo>
                  <a:lnTo>
                    <a:pt x="72" y="132"/>
                  </a:lnTo>
                  <a:lnTo>
                    <a:pt x="100" y="212"/>
                  </a:lnTo>
                  <a:lnTo>
                    <a:pt x="120" y="243"/>
                  </a:lnTo>
                  <a:lnTo>
                    <a:pt x="138" y="278"/>
                  </a:lnTo>
                  <a:lnTo>
                    <a:pt x="150" y="298"/>
                  </a:lnTo>
                  <a:lnTo>
                    <a:pt x="162" y="316"/>
                  </a:lnTo>
                  <a:lnTo>
                    <a:pt x="176" y="333"/>
                  </a:lnTo>
                  <a:lnTo>
                    <a:pt x="193" y="350"/>
                  </a:lnTo>
                  <a:lnTo>
                    <a:pt x="223" y="387"/>
                  </a:lnTo>
                  <a:lnTo>
                    <a:pt x="237" y="414"/>
                  </a:lnTo>
                  <a:lnTo>
                    <a:pt x="242" y="444"/>
                  </a:lnTo>
                  <a:lnTo>
                    <a:pt x="238" y="449"/>
                  </a:lnTo>
                  <a:lnTo>
                    <a:pt x="233" y="445"/>
                  </a:lnTo>
                  <a:lnTo>
                    <a:pt x="223" y="420"/>
                  </a:lnTo>
                  <a:lnTo>
                    <a:pt x="206" y="397"/>
                  </a:lnTo>
                  <a:lnTo>
                    <a:pt x="181" y="362"/>
                  </a:lnTo>
                  <a:lnTo>
                    <a:pt x="123" y="287"/>
                  </a:lnTo>
                  <a:lnTo>
                    <a:pt x="113" y="269"/>
                  </a:lnTo>
                  <a:lnTo>
                    <a:pt x="102" y="254"/>
                  </a:lnTo>
                  <a:lnTo>
                    <a:pt x="77" y="226"/>
                  </a:lnTo>
                  <a:lnTo>
                    <a:pt x="47" y="144"/>
                  </a:lnTo>
                  <a:lnTo>
                    <a:pt x="35" y="105"/>
                  </a:lnTo>
                  <a:lnTo>
                    <a:pt x="34" y="66"/>
                  </a:lnTo>
                  <a:lnTo>
                    <a:pt x="29" y="32"/>
                  </a:lnTo>
                  <a:lnTo>
                    <a:pt x="20" y="19"/>
                  </a:lnTo>
                  <a:lnTo>
                    <a:pt x="2" y="8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09" name="Freeform 153"/>
            <p:cNvSpPr>
              <a:spLocks/>
            </p:cNvSpPr>
            <p:nvPr/>
          </p:nvSpPr>
          <p:spPr bwMode="auto">
            <a:xfrm>
              <a:off x="3950" y="1418"/>
              <a:ext cx="62" cy="191"/>
            </a:xfrm>
            <a:custGeom>
              <a:avLst/>
              <a:gdLst>
                <a:gd name="T0" fmla="*/ 1 w 123"/>
                <a:gd name="T1" fmla="*/ 0 h 382"/>
                <a:gd name="T2" fmla="*/ 1 w 123"/>
                <a:gd name="T3" fmla="*/ 1 h 382"/>
                <a:gd name="T4" fmla="*/ 1 w 123"/>
                <a:gd name="T5" fmla="*/ 1 h 382"/>
                <a:gd name="T6" fmla="*/ 1 w 123"/>
                <a:gd name="T7" fmla="*/ 1 h 382"/>
                <a:gd name="T8" fmla="*/ 1 w 123"/>
                <a:gd name="T9" fmla="*/ 1 h 382"/>
                <a:gd name="T10" fmla="*/ 1 w 123"/>
                <a:gd name="T11" fmla="*/ 1 h 382"/>
                <a:gd name="T12" fmla="*/ 1 w 123"/>
                <a:gd name="T13" fmla="*/ 1 h 382"/>
                <a:gd name="T14" fmla="*/ 1 w 123"/>
                <a:gd name="T15" fmla="*/ 1 h 382"/>
                <a:gd name="T16" fmla="*/ 1 w 123"/>
                <a:gd name="T17" fmla="*/ 1 h 382"/>
                <a:gd name="T18" fmla="*/ 1 w 123"/>
                <a:gd name="T19" fmla="*/ 1 h 382"/>
                <a:gd name="T20" fmla="*/ 1 w 123"/>
                <a:gd name="T21" fmla="*/ 1 h 382"/>
                <a:gd name="T22" fmla="*/ 1 w 123"/>
                <a:gd name="T23" fmla="*/ 1 h 382"/>
                <a:gd name="T24" fmla="*/ 1 w 123"/>
                <a:gd name="T25" fmla="*/ 1 h 382"/>
                <a:gd name="T26" fmla="*/ 1 w 123"/>
                <a:gd name="T27" fmla="*/ 1 h 382"/>
                <a:gd name="T28" fmla="*/ 1 w 123"/>
                <a:gd name="T29" fmla="*/ 1 h 382"/>
                <a:gd name="T30" fmla="*/ 1 w 123"/>
                <a:gd name="T31" fmla="*/ 1 h 382"/>
                <a:gd name="T32" fmla="*/ 1 w 123"/>
                <a:gd name="T33" fmla="*/ 1 h 382"/>
                <a:gd name="T34" fmla="*/ 1 w 123"/>
                <a:gd name="T35" fmla="*/ 1 h 382"/>
                <a:gd name="T36" fmla="*/ 1 w 123"/>
                <a:gd name="T37" fmla="*/ 1 h 382"/>
                <a:gd name="T38" fmla="*/ 1 w 123"/>
                <a:gd name="T39" fmla="*/ 1 h 382"/>
                <a:gd name="T40" fmla="*/ 1 w 123"/>
                <a:gd name="T41" fmla="*/ 1 h 382"/>
                <a:gd name="T42" fmla="*/ 0 w 123"/>
                <a:gd name="T43" fmla="*/ 1 h 382"/>
                <a:gd name="T44" fmla="*/ 1 w 123"/>
                <a:gd name="T45" fmla="*/ 1 h 382"/>
                <a:gd name="T46" fmla="*/ 1 w 123"/>
                <a:gd name="T47" fmla="*/ 1 h 382"/>
                <a:gd name="T48" fmla="*/ 1 w 123"/>
                <a:gd name="T49" fmla="*/ 1 h 382"/>
                <a:gd name="T50" fmla="*/ 1 w 123"/>
                <a:gd name="T51" fmla="*/ 1 h 382"/>
                <a:gd name="T52" fmla="*/ 1 w 123"/>
                <a:gd name="T53" fmla="*/ 1 h 382"/>
                <a:gd name="T54" fmla="*/ 1 w 123"/>
                <a:gd name="T55" fmla="*/ 1 h 382"/>
                <a:gd name="T56" fmla="*/ 1 w 123"/>
                <a:gd name="T57" fmla="*/ 1 h 382"/>
                <a:gd name="T58" fmla="*/ 1 w 123"/>
                <a:gd name="T59" fmla="*/ 1 h 382"/>
                <a:gd name="T60" fmla="*/ 1 w 123"/>
                <a:gd name="T61" fmla="*/ 1 h 382"/>
                <a:gd name="T62" fmla="*/ 1 w 123"/>
                <a:gd name="T63" fmla="*/ 0 h 382"/>
                <a:gd name="T64" fmla="*/ 1 w 123"/>
                <a:gd name="T65" fmla="*/ 0 h 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3"/>
                <a:gd name="T100" fmla="*/ 0 h 382"/>
                <a:gd name="T101" fmla="*/ 123 w 123"/>
                <a:gd name="T102" fmla="*/ 382 h 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3" h="382">
                  <a:moveTo>
                    <a:pt x="29" y="0"/>
                  </a:moveTo>
                  <a:lnTo>
                    <a:pt x="70" y="24"/>
                  </a:lnTo>
                  <a:lnTo>
                    <a:pt x="78" y="55"/>
                  </a:lnTo>
                  <a:lnTo>
                    <a:pt x="72" y="89"/>
                  </a:lnTo>
                  <a:lnTo>
                    <a:pt x="64" y="113"/>
                  </a:lnTo>
                  <a:lnTo>
                    <a:pt x="55" y="135"/>
                  </a:lnTo>
                  <a:lnTo>
                    <a:pt x="37" y="174"/>
                  </a:lnTo>
                  <a:lnTo>
                    <a:pt x="30" y="214"/>
                  </a:lnTo>
                  <a:lnTo>
                    <a:pt x="34" y="234"/>
                  </a:lnTo>
                  <a:lnTo>
                    <a:pt x="44" y="256"/>
                  </a:lnTo>
                  <a:lnTo>
                    <a:pt x="59" y="277"/>
                  </a:lnTo>
                  <a:lnTo>
                    <a:pt x="75" y="294"/>
                  </a:lnTo>
                  <a:lnTo>
                    <a:pt x="109" y="330"/>
                  </a:lnTo>
                  <a:lnTo>
                    <a:pt x="123" y="373"/>
                  </a:lnTo>
                  <a:lnTo>
                    <a:pt x="120" y="382"/>
                  </a:lnTo>
                  <a:lnTo>
                    <a:pt x="110" y="379"/>
                  </a:lnTo>
                  <a:lnTo>
                    <a:pt x="97" y="364"/>
                  </a:lnTo>
                  <a:lnTo>
                    <a:pt x="82" y="351"/>
                  </a:lnTo>
                  <a:lnTo>
                    <a:pt x="63" y="331"/>
                  </a:lnTo>
                  <a:lnTo>
                    <a:pt x="47" y="314"/>
                  </a:lnTo>
                  <a:lnTo>
                    <a:pt x="14" y="273"/>
                  </a:lnTo>
                  <a:lnTo>
                    <a:pt x="0" y="226"/>
                  </a:lnTo>
                  <a:lnTo>
                    <a:pt x="2" y="204"/>
                  </a:lnTo>
                  <a:lnTo>
                    <a:pt x="9" y="182"/>
                  </a:lnTo>
                  <a:lnTo>
                    <a:pt x="18" y="159"/>
                  </a:lnTo>
                  <a:lnTo>
                    <a:pt x="30" y="136"/>
                  </a:lnTo>
                  <a:lnTo>
                    <a:pt x="51" y="84"/>
                  </a:lnTo>
                  <a:lnTo>
                    <a:pt x="58" y="35"/>
                  </a:lnTo>
                  <a:lnTo>
                    <a:pt x="42" y="20"/>
                  </a:lnTo>
                  <a:lnTo>
                    <a:pt x="24" y="11"/>
                  </a:lnTo>
                  <a:lnTo>
                    <a:pt x="22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0" name="Freeform 154"/>
            <p:cNvSpPr>
              <a:spLocks/>
            </p:cNvSpPr>
            <p:nvPr/>
          </p:nvSpPr>
          <p:spPr bwMode="auto">
            <a:xfrm>
              <a:off x="3883" y="1311"/>
              <a:ext cx="154" cy="297"/>
            </a:xfrm>
            <a:custGeom>
              <a:avLst/>
              <a:gdLst>
                <a:gd name="T0" fmla="*/ 0 w 309"/>
                <a:gd name="T1" fmla="*/ 0 h 595"/>
                <a:gd name="T2" fmla="*/ 0 w 309"/>
                <a:gd name="T3" fmla="*/ 0 h 595"/>
                <a:gd name="T4" fmla="*/ 0 w 309"/>
                <a:gd name="T5" fmla="*/ 0 h 595"/>
                <a:gd name="T6" fmla="*/ 0 w 309"/>
                <a:gd name="T7" fmla="*/ 0 h 595"/>
                <a:gd name="T8" fmla="*/ 0 w 309"/>
                <a:gd name="T9" fmla="*/ 0 h 595"/>
                <a:gd name="T10" fmla="*/ 0 w 309"/>
                <a:gd name="T11" fmla="*/ 0 h 595"/>
                <a:gd name="T12" fmla="*/ 0 w 309"/>
                <a:gd name="T13" fmla="*/ 0 h 595"/>
                <a:gd name="T14" fmla="*/ 0 w 309"/>
                <a:gd name="T15" fmla="*/ 0 h 595"/>
                <a:gd name="T16" fmla="*/ 0 w 309"/>
                <a:gd name="T17" fmla="*/ 0 h 595"/>
                <a:gd name="T18" fmla="*/ 0 w 309"/>
                <a:gd name="T19" fmla="*/ 0 h 595"/>
                <a:gd name="T20" fmla="*/ 0 w 309"/>
                <a:gd name="T21" fmla="*/ 0 h 595"/>
                <a:gd name="T22" fmla="*/ 0 w 309"/>
                <a:gd name="T23" fmla="*/ 0 h 595"/>
                <a:gd name="T24" fmla="*/ 0 w 309"/>
                <a:gd name="T25" fmla="*/ 0 h 595"/>
                <a:gd name="T26" fmla="*/ 0 w 309"/>
                <a:gd name="T27" fmla="*/ 0 h 595"/>
                <a:gd name="T28" fmla="*/ 0 w 309"/>
                <a:gd name="T29" fmla="*/ 0 h 595"/>
                <a:gd name="T30" fmla="*/ 0 w 309"/>
                <a:gd name="T31" fmla="*/ 0 h 595"/>
                <a:gd name="T32" fmla="*/ 0 w 309"/>
                <a:gd name="T33" fmla="*/ 0 h 595"/>
                <a:gd name="T34" fmla="*/ 0 w 309"/>
                <a:gd name="T35" fmla="*/ 0 h 595"/>
                <a:gd name="T36" fmla="*/ 0 w 309"/>
                <a:gd name="T37" fmla="*/ 0 h 595"/>
                <a:gd name="T38" fmla="*/ 0 w 309"/>
                <a:gd name="T39" fmla="*/ 0 h 595"/>
                <a:gd name="T40" fmla="*/ 0 w 309"/>
                <a:gd name="T41" fmla="*/ 0 h 595"/>
                <a:gd name="T42" fmla="*/ 0 w 309"/>
                <a:gd name="T43" fmla="*/ 0 h 595"/>
                <a:gd name="T44" fmla="*/ 0 w 309"/>
                <a:gd name="T45" fmla="*/ 0 h 595"/>
                <a:gd name="T46" fmla="*/ 0 w 309"/>
                <a:gd name="T47" fmla="*/ 0 h 595"/>
                <a:gd name="T48" fmla="*/ 0 w 309"/>
                <a:gd name="T49" fmla="*/ 0 h 595"/>
                <a:gd name="T50" fmla="*/ 0 w 309"/>
                <a:gd name="T51" fmla="*/ 0 h 595"/>
                <a:gd name="T52" fmla="*/ 0 w 309"/>
                <a:gd name="T53" fmla="*/ 0 h 595"/>
                <a:gd name="T54" fmla="*/ 0 w 309"/>
                <a:gd name="T55" fmla="*/ 0 h 595"/>
                <a:gd name="T56" fmla="*/ 0 w 309"/>
                <a:gd name="T57" fmla="*/ 0 h 595"/>
                <a:gd name="T58" fmla="*/ 0 w 309"/>
                <a:gd name="T59" fmla="*/ 0 h 595"/>
                <a:gd name="T60" fmla="*/ 0 w 309"/>
                <a:gd name="T61" fmla="*/ 0 h 595"/>
                <a:gd name="T62" fmla="*/ 0 w 309"/>
                <a:gd name="T63" fmla="*/ 0 h 595"/>
                <a:gd name="T64" fmla="*/ 0 w 309"/>
                <a:gd name="T65" fmla="*/ 0 h 595"/>
                <a:gd name="T66" fmla="*/ 0 w 309"/>
                <a:gd name="T67" fmla="*/ 0 h 595"/>
                <a:gd name="T68" fmla="*/ 0 w 309"/>
                <a:gd name="T69" fmla="*/ 0 h 595"/>
                <a:gd name="T70" fmla="*/ 0 w 309"/>
                <a:gd name="T71" fmla="*/ 0 h 595"/>
                <a:gd name="T72" fmla="*/ 0 w 309"/>
                <a:gd name="T73" fmla="*/ 0 h 595"/>
                <a:gd name="T74" fmla="*/ 0 w 309"/>
                <a:gd name="T75" fmla="*/ 0 h 595"/>
                <a:gd name="T76" fmla="*/ 0 w 309"/>
                <a:gd name="T77" fmla="*/ 0 h 595"/>
                <a:gd name="T78" fmla="*/ 0 w 309"/>
                <a:gd name="T79" fmla="*/ 0 h 595"/>
                <a:gd name="T80" fmla="*/ 0 w 309"/>
                <a:gd name="T81" fmla="*/ 0 h 595"/>
                <a:gd name="T82" fmla="*/ 0 w 309"/>
                <a:gd name="T83" fmla="*/ 0 h 595"/>
                <a:gd name="T84" fmla="*/ 0 w 309"/>
                <a:gd name="T85" fmla="*/ 0 h 595"/>
                <a:gd name="T86" fmla="*/ 0 w 309"/>
                <a:gd name="T87" fmla="*/ 0 h 595"/>
                <a:gd name="T88" fmla="*/ 0 w 309"/>
                <a:gd name="T89" fmla="*/ 0 h 595"/>
                <a:gd name="T90" fmla="*/ 0 w 309"/>
                <a:gd name="T91" fmla="*/ 0 h 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9"/>
                <a:gd name="T139" fmla="*/ 0 h 595"/>
                <a:gd name="T140" fmla="*/ 309 w 309"/>
                <a:gd name="T141" fmla="*/ 595 h 59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9" h="595">
                  <a:moveTo>
                    <a:pt x="307" y="9"/>
                  </a:moveTo>
                  <a:lnTo>
                    <a:pt x="265" y="40"/>
                  </a:lnTo>
                  <a:lnTo>
                    <a:pt x="249" y="60"/>
                  </a:lnTo>
                  <a:lnTo>
                    <a:pt x="234" y="84"/>
                  </a:lnTo>
                  <a:lnTo>
                    <a:pt x="218" y="104"/>
                  </a:lnTo>
                  <a:lnTo>
                    <a:pt x="203" y="123"/>
                  </a:lnTo>
                  <a:lnTo>
                    <a:pt x="175" y="156"/>
                  </a:lnTo>
                  <a:lnTo>
                    <a:pt x="164" y="175"/>
                  </a:lnTo>
                  <a:lnTo>
                    <a:pt x="153" y="188"/>
                  </a:lnTo>
                  <a:lnTo>
                    <a:pt x="127" y="218"/>
                  </a:lnTo>
                  <a:lnTo>
                    <a:pt x="116" y="248"/>
                  </a:lnTo>
                  <a:lnTo>
                    <a:pt x="109" y="265"/>
                  </a:lnTo>
                  <a:lnTo>
                    <a:pt x="103" y="294"/>
                  </a:lnTo>
                  <a:lnTo>
                    <a:pt x="93" y="321"/>
                  </a:lnTo>
                  <a:lnTo>
                    <a:pt x="72" y="377"/>
                  </a:lnTo>
                  <a:lnTo>
                    <a:pt x="63" y="400"/>
                  </a:lnTo>
                  <a:lnTo>
                    <a:pt x="54" y="419"/>
                  </a:lnTo>
                  <a:lnTo>
                    <a:pt x="38" y="459"/>
                  </a:lnTo>
                  <a:lnTo>
                    <a:pt x="31" y="489"/>
                  </a:lnTo>
                  <a:lnTo>
                    <a:pt x="31" y="536"/>
                  </a:lnTo>
                  <a:lnTo>
                    <a:pt x="21" y="566"/>
                  </a:lnTo>
                  <a:lnTo>
                    <a:pt x="8" y="592"/>
                  </a:lnTo>
                  <a:lnTo>
                    <a:pt x="2" y="595"/>
                  </a:lnTo>
                  <a:lnTo>
                    <a:pt x="0" y="589"/>
                  </a:lnTo>
                  <a:lnTo>
                    <a:pt x="10" y="534"/>
                  </a:lnTo>
                  <a:lnTo>
                    <a:pt x="14" y="487"/>
                  </a:lnTo>
                  <a:lnTo>
                    <a:pt x="14" y="454"/>
                  </a:lnTo>
                  <a:lnTo>
                    <a:pt x="22" y="431"/>
                  </a:lnTo>
                  <a:lnTo>
                    <a:pt x="31" y="411"/>
                  </a:lnTo>
                  <a:lnTo>
                    <a:pt x="50" y="368"/>
                  </a:lnTo>
                  <a:lnTo>
                    <a:pt x="67" y="343"/>
                  </a:lnTo>
                  <a:lnTo>
                    <a:pt x="85" y="318"/>
                  </a:lnTo>
                  <a:lnTo>
                    <a:pt x="99" y="265"/>
                  </a:lnTo>
                  <a:lnTo>
                    <a:pt x="100" y="239"/>
                  </a:lnTo>
                  <a:lnTo>
                    <a:pt x="119" y="213"/>
                  </a:lnTo>
                  <a:lnTo>
                    <a:pt x="167" y="153"/>
                  </a:lnTo>
                  <a:lnTo>
                    <a:pt x="181" y="106"/>
                  </a:lnTo>
                  <a:lnTo>
                    <a:pt x="210" y="69"/>
                  </a:lnTo>
                  <a:lnTo>
                    <a:pt x="229" y="44"/>
                  </a:lnTo>
                  <a:lnTo>
                    <a:pt x="238" y="35"/>
                  </a:lnTo>
                  <a:lnTo>
                    <a:pt x="247" y="28"/>
                  </a:lnTo>
                  <a:lnTo>
                    <a:pt x="268" y="13"/>
                  </a:lnTo>
                  <a:lnTo>
                    <a:pt x="296" y="0"/>
                  </a:lnTo>
                  <a:lnTo>
                    <a:pt x="309" y="4"/>
                  </a:lnTo>
                  <a:lnTo>
                    <a:pt x="30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1" name="Freeform 155"/>
            <p:cNvSpPr>
              <a:spLocks/>
            </p:cNvSpPr>
            <p:nvPr/>
          </p:nvSpPr>
          <p:spPr bwMode="auto">
            <a:xfrm>
              <a:off x="3926" y="1560"/>
              <a:ext cx="47" cy="58"/>
            </a:xfrm>
            <a:custGeom>
              <a:avLst/>
              <a:gdLst>
                <a:gd name="T0" fmla="*/ 1 w 94"/>
                <a:gd name="T1" fmla="*/ 1 h 116"/>
                <a:gd name="T2" fmla="*/ 1 w 94"/>
                <a:gd name="T3" fmla="*/ 1 h 116"/>
                <a:gd name="T4" fmla="*/ 1 w 94"/>
                <a:gd name="T5" fmla="*/ 1 h 116"/>
                <a:gd name="T6" fmla="*/ 1 w 94"/>
                <a:gd name="T7" fmla="*/ 1 h 116"/>
                <a:gd name="T8" fmla="*/ 1 w 94"/>
                <a:gd name="T9" fmla="*/ 1 h 116"/>
                <a:gd name="T10" fmla="*/ 1 w 94"/>
                <a:gd name="T11" fmla="*/ 1 h 116"/>
                <a:gd name="T12" fmla="*/ 1 w 94"/>
                <a:gd name="T13" fmla="*/ 1 h 116"/>
                <a:gd name="T14" fmla="*/ 1 w 94"/>
                <a:gd name="T15" fmla="*/ 1 h 116"/>
                <a:gd name="T16" fmla="*/ 1 w 94"/>
                <a:gd name="T17" fmla="*/ 1 h 116"/>
                <a:gd name="T18" fmla="*/ 1 w 94"/>
                <a:gd name="T19" fmla="*/ 1 h 116"/>
                <a:gd name="T20" fmla="*/ 1 w 94"/>
                <a:gd name="T21" fmla="*/ 1 h 116"/>
                <a:gd name="T22" fmla="*/ 1 w 94"/>
                <a:gd name="T23" fmla="*/ 1 h 116"/>
                <a:gd name="T24" fmla="*/ 1 w 94"/>
                <a:gd name="T25" fmla="*/ 1 h 116"/>
                <a:gd name="T26" fmla="*/ 1 w 94"/>
                <a:gd name="T27" fmla="*/ 1 h 116"/>
                <a:gd name="T28" fmla="*/ 0 w 94"/>
                <a:gd name="T29" fmla="*/ 1 h 116"/>
                <a:gd name="T30" fmla="*/ 1 w 94"/>
                <a:gd name="T31" fmla="*/ 0 h 116"/>
                <a:gd name="T32" fmla="*/ 1 w 94"/>
                <a:gd name="T33" fmla="*/ 1 h 116"/>
                <a:gd name="T34" fmla="*/ 1 w 94"/>
                <a:gd name="T35" fmla="*/ 1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4"/>
                <a:gd name="T55" fmla="*/ 0 h 116"/>
                <a:gd name="T56" fmla="*/ 94 w 94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4" h="116">
                  <a:moveTo>
                    <a:pt x="8" y="3"/>
                  </a:moveTo>
                  <a:lnTo>
                    <a:pt x="14" y="27"/>
                  </a:lnTo>
                  <a:lnTo>
                    <a:pt x="23" y="48"/>
                  </a:lnTo>
                  <a:lnTo>
                    <a:pt x="33" y="66"/>
                  </a:lnTo>
                  <a:lnTo>
                    <a:pt x="49" y="84"/>
                  </a:lnTo>
                  <a:lnTo>
                    <a:pt x="57" y="93"/>
                  </a:lnTo>
                  <a:lnTo>
                    <a:pt x="66" y="100"/>
                  </a:lnTo>
                  <a:lnTo>
                    <a:pt x="88" y="105"/>
                  </a:lnTo>
                  <a:lnTo>
                    <a:pt x="94" y="109"/>
                  </a:lnTo>
                  <a:lnTo>
                    <a:pt x="88" y="115"/>
                  </a:lnTo>
                  <a:lnTo>
                    <a:pt x="55" y="116"/>
                  </a:lnTo>
                  <a:lnTo>
                    <a:pt x="29" y="103"/>
                  </a:lnTo>
                  <a:lnTo>
                    <a:pt x="13" y="81"/>
                  </a:lnTo>
                  <a:lnTo>
                    <a:pt x="7" y="58"/>
                  </a:lnTo>
                  <a:lnTo>
                    <a:pt x="0" y="5"/>
                  </a:lnTo>
                  <a:lnTo>
                    <a:pt x="3" y="0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2" name="Freeform 156"/>
            <p:cNvSpPr>
              <a:spLocks/>
            </p:cNvSpPr>
            <p:nvPr/>
          </p:nvSpPr>
          <p:spPr bwMode="auto">
            <a:xfrm>
              <a:off x="4001" y="1119"/>
              <a:ext cx="140" cy="108"/>
            </a:xfrm>
            <a:custGeom>
              <a:avLst/>
              <a:gdLst>
                <a:gd name="T0" fmla="*/ 1 w 279"/>
                <a:gd name="T1" fmla="*/ 1 h 215"/>
                <a:gd name="T2" fmla="*/ 1 w 279"/>
                <a:gd name="T3" fmla="*/ 1 h 215"/>
                <a:gd name="T4" fmla="*/ 1 w 279"/>
                <a:gd name="T5" fmla="*/ 1 h 215"/>
                <a:gd name="T6" fmla="*/ 1 w 279"/>
                <a:gd name="T7" fmla="*/ 1 h 215"/>
                <a:gd name="T8" fmla="*/ 1 w 279"/>
                <a:gd name="T9" fmla="*/ 1 h 215"/>
                <a:gd name="T10" fmla="*/ 1 w 279"/>
                <a:gd name="T11" fmla="*/ 1 h 215"/>
                <a:gd name="T12" fmla="*/ 1 w 279"/>
                <a:gd name="T13" fmla="*/ 1 h 215"/>
                <a:gd name="T14" fmla="*/ 1 w 279"/>
                <a:gd name="T15" fmla="*/ 1 h 215"/>
                <a:gd name="T16" fmla="*/ 1 w 279"/>
                <a:gd name="T17" fmla="*/ 1 h 215"/>
                <a:gd name="T18" fmla="*/ 1 w 279"/>
                <a:gd name="T19" fmla="*/ 1 h 215"/>
                <a:gd name="T20" fmla="*/ 1 w 279"/>
                <a:gd name="T21" fmla="*/ 1 h 215"/>
                <a:gd name="T22" fmla="*/ 1 w 279"/>
                <a:gd name="T23" fmla="*/ 1 h 215"/>
                <a:gd name="T24" fmla="*/ 1 w 279"/>
                <a:gd name="T25" fmla="*/ 1 h 215"/>
                <a:gd name="T26" fmla="*/ 1 w 279"/>
                <a:gd name="T27" fmla="*/ 1 h 215"/>
                <a:gd name="T28" fmla="*/ 0 w 279"/>
                <a:gd name="T29" fmla="*/ 1 h 215"/>
                <a:gd name="T30" fmla="*/ 1 w 279"/>
                <a:gd name="T31" fmla="*/ 1 h 215"/>
                <a:gd name="T32" fmla="*/ 1 w 279"/>
                <a:gd name="T33" fmla="*/ 1 h 215"/>
                <a:gd name="T34" fmla="*/ 1 w 279"/>
                <a:gd name="T35" fmla="*/ 1 h 215"/>
                <a:gd name="T36" fmla="*/ 1 w 279"/>
                <a:gd name="T37" fmla="*/ 1 h 215"/>
                <a:gd name="T38" fmla="*/ 1 w 279"/>
                <a:gd name="T39" fmla="*/ 1 h 215"/>
                <a:gd name="T40" fmla="*/ 1 w 279"/>
                <a:gd name="T41" fmla="*/ 1 h 215"/>
                <a:gd name="T42" fmla="*/ 1 w 279"/>
                <a:gd name="T43" fmla="*/ 1 h 215"/>
                <a:gd name="T44" fmla="*/ 1 w 279"/>
                <a:gd name="T45" fmla="*/ 1 h 215"/>
                <a:gd name="T46" fmla="*/ 1 w 279"/>
                <a:gd name="T47" fmla="*/ 1 h 215"/>
                <a:gd name="T48" fmla="*/ 1 w 279"/>
                <a:gd name="T49" fmla="*/ 1 h 215"/>
                <a:gd name="T50" fmla="*/ 1 w 279"/>
                <a:gd name="T51" fmla="*/ 1 h 215"/>
                <a:gd name="T52" fmla="*/ 1 w 279"/>
                <a:gd name="T53" fmla="*/ 1 h 215"/>
                <a:gd name="T54" fmla="*/ 1 w 279"/>
                <a:gd name="T55" fmla="*/ 1 h 215"/>
                <a:gd name="T56" fmla="*/ 1 w 279"/>
                <a:gd name="T57" fmla="*/ 1 h 215"/>
                <a:gd name="T58" fmla="*/ 1 w 279"/>
                <a:gd name="T59" fmla="*/ 0 h 215"/>
                <a:gd name="T60" fmla="*/ 1 w 279"/>
                <a:gd name="T61" fmla="*/ 1 h 215"/>
                <a:gd name="T62" fmla="*/ 1 w 279"/>
                <a:gd name="T63" fmla="*/ 1 h 215"/>
                <a:gd name="T64" fmla="*/ 1 w 279"/>
                <a:gd name="T65" fmla="*/ 1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9"/>
                <a:gd name="T100" fmla="*/ 0 h 215"/>
                <a:gd name="T101" fmla="*/ 279 w 279"/>
                <a:gd name="T102" fmla="*/ 215 h 2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9" h="215">
                  <a:moveTo>
                    <a:pt x="274" y="9"/>
                  </a:moveTo>
                  <a:lnTo>
                    <a:pt x="219" y="13"/>
                  </a:lnTo>
                  <a:lnTo>
                    <a:pt x="168" y="36"/>
                  </a:lnTo>
                  <a:lnTo>
                    <a:pt x="151" y="53"/>
                  </a:lnTo>
                  <a:lnTo>
                    <a:pt x="142" y="61"/>
                  </a:lnTo>
                  <a:lnTo>
                    <a:pt x="133" y="71"/>
                  </a:lnTo>
                  <a:lnTo>
                    <a:pt x="124" y="77"/>
                  </a:lnTo>
                  <a:lnTo>
                    <a:pt x="99" y="87"/>
                  </a:lnTo>
                  <a:lnTo>
                    <a:pt x="80" y="111"/>
                  </a:lnTo>
                  <a:lnTo>
                    <a:pt x="61" y="133"/>
                  </a:lnTo>
                  <a:lnTo>
                    <a:pt x="32" y="156"/>
                  </a:lnTo>
                  <a:lnTo>
                    <a:pt x="27" y="176"/>
                  </a:lnTo>
                  <a:lnTo>
                    <a:pt x="21" y="193"/>
                  </a:lnTo>
                  <a:lnTo>
                    <a:pt x="9" y="215"/>
                  </a:lnTo>
                  <a:lnTo>
                    <a:pt x="0" y="215"/>
                  </a:lnTo>
                  <a:lnTo>
                    <a:pt x="4" y="185"/>
                  </a:lnTo>
                  <a:lnTo>
                    <a:pt x="9" y="172"/>
                  </a:lnTo>
                  <a:lnTo>
                    <a:pt x="18" y="145"/>
                  </a:lnTo>
                  <a:lnTo>
                    <a:pt x="33" y="131"/>
                  </a:lnTo>
                  <a:lnTo>
                    <a:pt x="49" y="119"/>
                  </a:lnTo>
                  <a:lnTo>
                    <a:pt x="89" y="77"/>
                  </a:lnTo>
                  <a:lnTo>
                    <a:pt x="102" y="66"/>
                  </a:lnTo>
                  <a:lnTo>
                    <a:pt x="119" y="59"/>
                  </a:lnTo>
                  <a:lnTo>
                    <a:pt x="129" y="52"/>
                  </a:lnTo>
                  <a:lnTo>
                    <a:pt x="138" y="39"/>
                  </a:lnTo>
                  <a:lnTo>
                    <a:pt x="147" y="30"/>
                  </a:lnTo>
                  <a:lnTo>
                    <a:pt x="157" y="22"/>
                  </a:lnTo>
                  <a:lnTo>
                    <a:pt x="187" y="8"/>
                  </a:lnTo>
                  <a:lnTo>
                    <a:pt x="215" y="1"/>
                  </a:lnTo>
                  <a:lnTo>
                    <a:pt x="276" y="0"/>
                  </a:lnTo>
                  <a:lnTo>
                    <a:pt x="279" y="5"/>
                  </a:lnTo>
                  <a:lnTo>
                    <a:pt x="27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3" name="Freeform 157"/>
            <p:cNvSpPr>
              <a:spLocks/>
            </p:cNvSpPr>
            <p:nvPr/>
          </p:nvSpPr>
          <p:spPr bwMode="auto">
            <a:xfrm>
              <a:off x="4014" y="1194"/>
              <a:ext cx="152" cy="63"/>
            </a:xfrm>
            <a:custGeom>
              <a:avLst/>
              <a:gdLst>
                <a:gd name="T0" fmla="*/ 1 w 304"/>
                <a:gd name="T1" fmla="*/ 1 h 125"/>
                <a:gd name="T2" fmla="*/ 1 w 304"/>
                <a:gd name="T3" fmla="*/ 1 h 125"/>
                <a:gd name="T4" fmla="*/ 1 w 304"/>
                <a:gd name="T5" fmla="*/ 1 h 125"/>
                <a:gd name="T6" fmla="*/ 1 w 304"/>
                <a:gd name="T7" fmla="*/ 1 h 125"/>
                <a:gd name="T8" fmla="*/ 1 w 304"/>
                <a:gd name="T9" fmla="*/ 1 h 125"/>
                <a:gd name="T10" fmla="*/ 1 w 304"/>
                <a:gd name="T11" fmla="*/ 1 h 125"/>
                <a:gd name="T12" fmla="*/ 1 w 304"/>
                <a:gd name="T13" fmla="*/ 1 h 125"/>
                <a:gd name="T14" fmla="*/ 1 w 304"/>
                <a:gd name="T15" fmla="*/ 1 h 125"/>
                <a:gd name="T16" fmla="*/ 1 w 304"/>
                <a:gd name="T17" fmla="*/ 1 h 125"/>
                <a:gd name="T18" fmla="*/ 1 w 304"/>
                <a:gd name="T19" fmla="*/ 1 h 125"/>
                <a:gd name="T20" fmla="*/ 1 w 304"/>
                <a:gd name="T21" fmla="*/ 1 h 125"/>
                <a:gd name="T22" fmla="*/ 1 w 304"/>
                <a:gd name="T23" fmla="*/ 1 h 125"/>
                <a:gd name="T24" fmla="*/ 1 w 304"/>
                <a:gd name="T25" fmla="*/ 0 h 125"/>
                <a:gd name="T26" fmla="*/ 1 w 304"/>
                <a:gd name="T27" fmla="*/ 1 h 125"/>
                <a:gd name="T28" fmla="*/ 1 w 304"/>
                <a:gd name="T29" fmla="*/ 1 h 125"/>
                <a:gd name="T30" fmla="*/ 1 w 304"/>
                <a:gd name="T31" fmla="*/ 1 h 125"/>
                <a:gd name="T32" fmla="*/ 1 w 304"/>
                <a:gd name="T33" fmla="*/ 1 h 125"/>
                <a:gd name="T34" fmla="*/ 1 w 304"/>
                <a:gd name="T35" fmla="*/ 1 h 125"/>
                <a:gd name="T36" fmla="*/ 1 w 304"/>
                <a:gd name="T37" fmla="*/ 1 h 125"/>
                <a:gd name="T38" fmla="*/ 1 w 304"/>
                <a:gd name="T39" fmla="*/ 1 h 125"/>
                <a:gd name="T40" fmla="*/ 1 w 304"/>
                <a:gd name="T41" fmla="*/ 1 h 125"/>
                <a:gd name="T42" fmla="*/ 1 w 304"/>
                <a:gd name="T43" fmla="*/ 1 h 125"/>
                <a:gd name="T44" fmla="*/ 1 w 304"/>
                <a:gd name="T45" fmla="*/ 1 h 125"/>
                <a:gd name="T46" fmla="*/ 1 w 304"/>
                <a:gd name="T47" fmla="*/ 1 h 125"/>
                <a:gd name="T48" fmla="*/ 1 w 304"/>
                <a:gd name="T49" fmla="*/ 1 h 125"/>
                <a:gd name="T50" fmla="*/ 1 w 304"/>
                <a:gd name="T51" fmla="*/ 1 h 125"/>
                <a:gd name="T52" fmla="*/ 1 w 304"/>
                <a:gd name="T53" fmla="*/ 1 h 125"/>
                <a:gd name="T54" fmla="*/ 1 w 304"/>
                <a:gd name="T55" fmla="*/ 1 h 125"/>
                <a:gd name="T56" fmla="*/ 0 w 304"/>
                <a:gd name="T57" fmla="*/ 1 h 125"/>
                <a:gd name="T58" fmla="*/ 1 w 304"/>
                <a:gd name="T59" fmla="*/ 1 h 125"/>
                <a:gd name="T60" fmla="*/ 1 w 304"/>
                <a:gd name="T61" fmla="*/ 1 h 125"/>
                <a:gd name="T62" fmla="*/ 1 w 304"/>
                <a:gd name="T63" fmla="*/ 1 h 1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4"/>
                <a:gd name="T97" fmla="*/ 0 h 125"/>
                <a:gd name="T98" fmla="*/ 304 w 304"/>
                <a:gd name="T99" fmla="*/ 125 h 1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4" h="125">
                  <a:moveTo>
                    <a:pt x="7" y="90"/>
                  </a:moveTo>
                  <a:lnTo>
                    <a:pt x="17" y="100"/>
                  </a:lnTo>
                  <a:lnTo>
                    <a:pt x="27" y="106"/>
                  </a:lnTo>
                  <a:lnTo>
                    <a:pt x="50" y="112"/>
                  </a:lnTo>
                  <a:lnTo>
                    <a:pt x="103" y="109"/>
                  </a:lnTo>
                  <a:lnTo>
                    <a:pt x="153" y="96"/>
                  </a:lnTo>
                  <a:lnTo>
                    <a:pt x="190" y="56"/>
                  </a:lnTo>
                  <a:lnTo>
                    <a:pt x="215" y="44"/>
                  </a:lnTo>
                  <a:lnTo>
                    <a:pt x="243" y="35"/>
                  </a:lnTo>
                  <a:lnTo>
                    <a:pt x="264" y="20"/>
                  </a:lnTo>
                  <a:lnTo>
                    <a:pt x="272" y="10"/>
                  </a:lnTo>
                  <a:lnTo>
                    <a:pt x="283" y="1"/>
                  </a:lnTo>
                  <a:lnTo>
                    <a:pt x="293" y="0"/>
                  </a:lnTo>
                  <a:lnTo>
                    <a:pt x="301" y="6"/>
                  </a:lnTo>
                  <a:lnTo>
                    <a:pt x="304" y="16"/>
                  </a:lnTo>
                  <a:lnTo>
                    <a:pt x="296" y="24"/>
                  </a:lnTo>
                  <a:lnTo>
                    <a:pt x="275" y="44"/>
                  </a:lnTo>
                  <a:lnTo>
                    <a:pt x="266" y="54"/>
                  </a:lnTo>
                  <a:lnTo>
                    <a:pt x="253" y="62"/>
                  </a:lnTo>
                  <a:lnTo>
                    <a:pt x="211" y="74"/>
                  </a:lnTo>
                  <a:lnTo>
                    <a:pt x="201" y="89"/>
                  </a:lnTo>
                  <a:lnTo>
                    <a:pt x="191" y="100"/>
                  </a:lnTo>
                  <a:lnTo>
                    <a:pt x="179" y="109"/>
                  </a:lnTo>
                  <a:lnTo>
                    <a:pt x="166" y="116"/>
                  </a:lnTo>
                  <a:lnTo>
                    <a:pt x="137" y="123"/>
                  </a:lnTo>
                  <a:lnTo>
                    <a:pt x="103" y="125"/>
                  </a:lnTo>
                  <a:lnTo>
                    <a:pt x="46" y="123"/>
                  </a:lnTo>
                  <a:lnTo>
                    <a:pt x="21" y="115"/>
                  </a:lnTo>
                  <a:lnTo>
                    <a:pt x="0" y="96"/>
                  </a:lnTo>
                  <a:lnTo>
                    <a:pt x="1" y="89"/>
                  </a:lnTo>
                  <a:lnTo>
                    <a:pt x="7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4" name="Freeform 158"/>
            <p:cNvSpPr>
              <a:spLocks/>
            </p:cNvSpPr>
            <p:nvPr/>
          </p:nvSpPr>
          <p:spPr bwMode="auto">
            <a:xfrm>
              <a:off x="4158" y="1123"/>
              <a:ext cx="64" cy="109"/>
            </a:xfrm>
            <a:custGeom>
              <a:avLst/>
              <a:gdLst>
                <a:gd name="T0" fmla="*/ 1 w 127"/>
                <a:gd name="T1" fmla="*/ 0 h 218"/>
                <a:gd name="T2" fmla="*/ 1 w 127"/>
                <a:gd name="T3" fmla="*/ 1 h 218"/>
                <a:gd name="T4" fmla="*/ 1 w 127"/>
                <a:gd name="T5" fmla="*/ 1 h 218"/>
                <a:gd name="T6" fmla="*/ 1 w 127"/>
                <a:gd name="T7" fmla="*/ 1 h 218"/>
                <a:gd name="T8" fmla="*/ 1 w 127"/>
                <a:gd name="T9" fmla="*/ 1 h 218"/>
                <a:gd name="T10" fmla="*/ 1 w 127"/>
                <a:gd name="T11" fmla="*/ 1 h 218"/>
                <a:gd name="T12" fmla="*/ 1 w 127"/>
                <a:gd name="T13" fmla="*/ 1 h 218"/>
                <a:gd name="T14" fmla="*/ 1 w 127"/>
                <a:gd name="T15" fmla="*/ 1 h 218"/>
                <a:gd name="T16" fmla="*/ 1 w 127"/>
                <a:gd name="T17" fmla="*/ 1 h 218"/>
                <a:gd name="T18" fmla="*/ 1 w 127"/>
                <a:gd name="T19" fmla="*/ 1 h 218"/>
                <a:gd name="T20" fmla="*/ 1 w 127"/>
                <a:gd name="T21" fmla="*/ 1 h 218"/>
                <a:gd name="T22" fmla="*/ 1 w 127"/>
                <a:gd name="T23" fmla="*/ 1 h 218"/>
                <a:gd name="T24" fmla="*/ 1 w 127"/>
                <a:gd name="T25" fmla="*/ 1 h 218"/>
                <a:gd name="T26" fmla="*/ 1 w 127"/>
                <a:gd name="T27" fmla="*/ 1 h 218"/>
                <a:gd name="T28" fmla="*/ 1 w 127"/>
                <a:gd name="T29" fmla="*/ 1 h 218"/>
                <a:gd name="T30" fmla="*/ 1 w 127"/>
                <a:gd name="T31" fmla="*/ 1 h 218"/>
                <a:gd name="T32" fmla="*/ 1 w 127"/>
                <a:gd name="T33" fmla="*/ 1 h 218"/>
                <a:gd name="T34" fmla="*/ 1 w 127"/>
                <a:gd name="T35" fmla="*/ 1 h 218"/>
                <a:gd name="T36" fmla="*/ 1 w 127"/>
                <a:gd name="T37" fmla="*/ 1 h 218"/>
                <a:gd name="T38" fmla="*/ 1 w 127"/>
                <a:gd name="T39" fmla="*/ 1 h 218"/>
                <a:gd name="T40" fmla="*/ 1 w 127"/>
                <a:gd name="T41" fmla="*/ 1 h 218"/>
                <a:gd name="T42" fmla="*/ 1 w 127"/>
                <a:gd name="T43" fmla="*/ 1 h 218"/>
                <a:gd name="T44" fmla="*/ 1 w 127"/>
                <a:gd name="T45" fmla="*/ 1 h 218"/>
                <a:gd name="T46" fmla="*/ 1 w 127"/>
                <a:gd name="T47" fmla="*/ 1 h 218"/>
                <a:gd name="T48" fmla="*/ 0 w 127"/>
                <a:gd name="T49" fmla="*/ 1 h 218"/>
                <a:gd name="T50" fmla="*/ 1 w 127"/>
                <a:gd name="T51" fmla="*/ 0 h 218"/>
                <a:gd name="T52" fmla="*/ 1 w 127"/>
                <a:gd name="T53" fmla="*/ 0 h 2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218"/>
                <a:gd name="T83" fmla="*/ 127 w 127"/>
                <a:gd name="T84" fmla="*/ 218 h 2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218">
                  <a:moveTo>
                    <a:pt x="4" y="0"/>
                  </a:moveTo>
                  <a:lnTo>
                    <a:pt x="33" y="4"/>
                  </a:lnTo>
                  <a:lnTo>
                    <a:pt x="56" y="16"/>
                  </a:lnTo>
                  <a:lnTo>
                    <a:pt x="77" y="35"/>
                  </a:lnTo>
                  <a:lnTo>
                    <a:pt x="98" y="56"/>
                  </a:lnTo>
                  <a:lnTo>
                    <a:pt x="115" y="71"/>
                  </a:lnTo>
                  <a:lnTo>
                    <a:pt x="124" y="90"/>
                  </a:lnTo>
                  <a:lnTo>
                    <a:pt x="127" y="138"/>
                  </a:lnTo>
                  <a:lnTo>
                    <a:pt x="112" y="173"/>
                  </a:lnTo>
                  <a:lnTo>
                    <a:pt x="109" y="192"/>
                  </a:lnTo>
                  <a:lnTo>
                    <a:pt x="112" y="213"/>
                  </a:lnTo>
                  <a:lnTo>
                    <a:pt x="108" y="218"/>
                  </a:lnTo>
                  <a:lnTo>
                    <a:pt x="103" y="214"/>
                  </a:lnTo>
                  <a:lnTo>
                    <a:pt x="92" y="170"/>
                  </a:lnTo>
                  <a:lnTo>
                    <a:pt x="92" y="150"/>
                  </a:lnTo>
                  <a:lnTo>
                    <a:pt x="99" y="129"/>
                  </a:lnTo>
                  <a:lnTo>
                    <a:pt x="96" y="100"/>
                  </a:lnTo>
                  <a:lnTo>
                    <a:pt x="91" y="89"/>
                  </a:lnTo>
                  <a:lnTo>
                    <a:pt x="80" y="80"/>
                  </a:lnTo>
                  <a:lnTo>
                    <a:pt x="63" y="56"/>
                  </a:lnTo>
                  <a:lnTo>
                    <a:pt x="47" y="34"/>
                  </a:lnTo>
                  <a:lnTo>
                    <a:pt x="39" y="24"/>
                  </a:lnTo>
                  <a:lnTo>
                    <a:pt x="29" y="17"/>
                  </a:lnTo>
                  <a:lnTo>
                    <a:pt x="4" y="10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5" name="Freeform 159"/>
            <p:cNvSpPr>
              <a:spLocks/>
            </p:cNvSpPr>
            <p:nvPr/>
          </p:nvSpPr>
          <p:spPr bwMode="auto">
            <a:xfrm>
              <a:off x="4156" y="1226"/>
              <a:ext cx="23" cy="53"/>
            </a:xfrm>
            <a:custGeom>
              <a:avLst/>
              <a:gdLst>
                <a:gd name="T0" fmla="*/ 1 w 46"/>
                <a:gd name="T1" fmla="*/ 0 h 107"/>
                <a:gd name="T2" fmla="*/ 1 w 46"/>
                <a:gd name="T3" fmla="*/ 0 h 107"/>
                <a:gd name="T4" fmla="*/ 1 w 46"/>
                <a:gd name="T5" fmla="*/ 0 h 107"/>
                <a:gd name="T6" fmla="*/ 1 w 46"/>
                <a:gd name="T7" fmla="*/ 0 h 107"/>
                <a:gd name="T8" fmla="*/ 1 w 46"/>
                <a:gd name="T9" fmla="*/ 0 h 107"/>
                <a:gd name="T10" fmla="*/ 1 w 46"/>
                <a:gd name="T11" fmla="*/ 0 h 107"/>
                <a:gd name="T12" fmla="*/ 1 w 46"/>
                <a:gd name="T13" fmla="*/ 0 h 107"/>
                <a:gd name="T14" fmla="*/ 1 w 46"/>
                <a:gd name="T15" fmla="*/ 0 h 107"/>
                <a:gd name="T16" fmla="*/ 1 w 46"/>
                <a:gd name="T17" fmla="*/ 0 h 107"/>
                <a:gd name="T18" fmla="*/ 1 w 46"/>
                <a:gd name="T19" fmla="*/ 0 h 107"/>
                <a:gd name="T20" fmla="*/ 1 w 46"/>
                <a:gd name="T21" fmla="*/ 0 h 107"/>
                <a:gd name="T22" fmla="*/ 1 w 46"/>
                <a:gd name="T23" fmla="*/ 0 h 107"/>
                <a:gd name="T24" fmla="*/ 0 w 46"/>
                <a:gd name="T25" fmla="*/ 0 h 107"/>
                <a:gd name="T26" fmla="*/ 1 w 46"/>
                <a:gd name="T27" fmla="*/ 0 h 107"/>
                <a:gd name="T28" fmla="*/ 1 w 46"/>
                <a:gd name="T29" fmla="*/ 0 h 1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07"/>
                <a:gd name="T47" fmla="*/ 46 w 46"/>
                <a:gd name="T48" fmla="*/ 107 h 1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07">
                  <a:moveTo>
                    <a:pt x="6" y="0"/>
                  </a:moveTo>
                  <a:lnTo>
                    <a:pt x="22" y="14"/>
                  </a:lnTo>
                  <a:lnTo>
                    <a:pt x="26" y="35"/>
                  </a:lnTo>
                  <a:lnTo>
                    <a:pt x="30" y="57"/>
                  </a:lnTo>
                  <a:lnTo>
                    <a:pt x="37" y="78"/>
                  </a:lnTo>
                  <a:lnTo>
                    <a:pt x="44" y="99"/>
                  </a:lnTo>
                  <a:lnTo>
                    <a:pt x="46" y="105"/>
                  </a:lnTo>
                  <a:lnTo>
                    <a:pt x="39" y="107"/>
                  </a:lnTo>
                  <a:lnTo>
                    <a:pt x="18" y="79"/>
                  </a:lnTo>
                  <a:lnTo>
                    <a:pt x="7" y="33"/>
                  </a:lnTo>
                  <a:lnTo>
                    <a:pt x="8" y="18"/>
                  </a:ln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6" name="Freeform 160"/>
            <p:cNvSpPr>
              <a:spLocks/>
            </p:cNvSpPr>
            <p:nvPr/>
          </p:nvSpPr>
          <p:spPr bwMode="auto">
            <a:xfrm>
              <a:off x="4193" y="1225"/>
              <a:ext cx="32" cy="74"/>
            </a:xfrm>
            <a:custGeom>
              <a:avLst/>
              <a:gdLst>
                <a:gd name="T0" fmla="*/ 0 w 62"/>
                <a:gd name="T1" fmla="*/ 0 h 149"/>
                <a:gd name="T2" fmla="*/ 1 w 62"/>
                <a:gd name="T3" fmla="*/ 0 h 149"/>
                <a:gd name="T4" fmla="*/ 1 w 62"/>
                <a:gd name="T5" fmla="*/ 0 h 149"/>
                <a:gd name="T6" fmla="*/ 1 w 62"/>
                <a:gd name="T7" fmla="*/ 0 h 149"/>
                <a:gd name="T8" fmla="*/ 1 w 62"/>
                <a:gd name="T9" fmla="*/ 0 h 149"/>
                <a:gd name="T10" fmla="*/ 1 w 62"/>
                <a:gd name="T11" fmla="*/ 0 h 149"/>
                <a:gd name="T12" fmla="*/ 1 w 62"/>
                <a:gd name="T13" fmla="*/ 0 h 149"/>
                <a:gd name="T14" fmla="*/ 1 w 62"/>
                <a:gd name="T15" fmla="*/ 0 h 149"/>
                <a:gd name="T16" fmla="*/ 1 w 62"/>
                <a:gd name="T17" fmla="*/ 0 h 149"/>
                <a:gd name="T18" fmla="*/ 1 w 62"/>
                <a:gd name="T19" fmla="*/ 0 h 149"/>
                <a:gd name="T20" fmla="*/ 1 w 62"/>
                <a:gd name="T21" fmla="*/ 0 h 149"/>
                <a:gd name="T22" fmla="*/ 1 w 62"/>
                <a:gd name="T23" fmla="*/ 0 h 149"/>
                <a:gd name="T24" fmla="*/ 1 w 62"/>
                <a:gd name="T25" fmla="*/ 0 h 149"/>
                <a:gd name="T26" fmla="*/ 1 w 62"/>
                <a:gd name="T27" fmla="*/ 0 h 149"/>
                <a:gd name="T28" fmla="*/ 1 w 62"/>
                <a:gd name="T29" fmla="*/ 0 h 149"/>
                <a:gd name="T30" fmla="*/ 1 w 62"/>
                <a:gd name="T31" fmla="*/ 0 h 149"/>
                <a:gd name="T32" fmla="*/ 1 w 62"/>
                <a:gd name="T33" fmla="*/ 0 h 149"/>
                <a:gd name="T34" fmla="*/ 1 w 62"/>
                <a:gd name="T35" fmla="*/ 0 h 149"/>
                <a:gd name="T36" fmla="*/ 1 w 62"/>
                <a:gd name="T37" fmla="*/ 0 h 149"/>
                <a:gd name="T38" fmla="*/ 1 w 62"/>
                <a:gd name="T39" fmla="*/ 0 h 149"/>
                <a:gd name="T40" fmla="*/ 1 w 62"/>
                <a:gd name="T41" fmla="*/ 0 h 149"/>
                <a:gd name="T42" fmla="*/ 0 w 62"/>
                <a:gd name="T43" fmla="*/ 0 h 149"/>
                <a:gd name="T44" fmla="*/ 0 w 62"/>
                <a:gd name="T45" fmla="*/ 0 h 1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149"/>
                <a:gd name="T71" fmla="*/ 62 w 62"/>
                <a:gd name="T72" fmla="*/ 149 h 1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149">
                  <a:moveTo>
                    <a:pt x="0" y="34"/>
                  </a:moveTo>
                  <a:lnTo>
                    <a:pt x="11" y="12"/>
                  </a:lnTo>
                  <a:lnTo>
                    <a:pt x="20" y="4"/>
                  </a:lnTo>
                  <a:lnTo>
                    <a:pt x="31" y="0"/>
                  </a:lnTo>
                  <a:lnTo>
                    <a:pt x="54" y="12"/>
                  </a:lnTo>
                  <a:lnTo>
                    <a:pt x="62" y="36"/>
                  </a:lnTo>
                  <a:lnTo>
                    <a:pt x="56" y="53"/>
                  </a:lnTo>
                  <a:lnTo>
                    <a:pt x="49" y="69"/>
                  </a:lnTo>
                  <a:lnTo>
                    <a:pt x="53" y="115"/>
                  </a:lnTo>
                  <a:lnTo>
                    <a:pt x="42" y="132"/>
                  </a:lnTo>
                  <a:lnTo>
                    <a:pt x="28" y="147"/>
                  </a:lnTo>
                  <a:lnTo>
                    <a:pt x="22" y="149"/>
                  </a:lnTo>
                  <a:lnTo>
                    <a:pt x="21" y="142"/>
                  </a:lnTo>
                  <a:lnTo>
                    <a:pt x="31" y="111"/>
                  </a:lnTo>
                  <a:lnTo>
                    <a:pt x="28" y="66"/>
                  </a:lnTo>
                  <a:lnTo>
                    <a:pt x="40" y="34"/>
                  </a:lnTo>
                  <a:lnTo>
                    <a:pt x="39" y="21"/>
                  </a:lnTo>
                  <a:lnTo>
                    <a:pt x="31" y="15"/>
                  </a:lnTo>
                  <a:lnTo>
                    <a:pt x="16" y="22"/>
                  </a:lnTo>
                  <a:lnTo>
                    <a:pt x="8" y="38"/>
                  </a:lnTo>
                  <a:lnTo>
                    <a:pt x="2" y="4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7" name="Freeform 161"/>
            <p:cNvSpPr>
              <a:spLocks/>
            </p:cNvSpPr>
            <p:nvPr/>
          </p:nvSpPr>
          <p:spPr bwMode="auto">
            <a:xfrm>
              <a:off x="4019" y="1264"/>
              <a:ext cx="102" cy="157"/>
            </a:xfrm>
            <a:custGeom>
              <a:avLst/>
              <a:gdLst>
                <a:gd name="T0" fmla="*/ 0 w 205"/>
                <a:gd name="T1" fmla="*/ 1 h 313"/>
                <a:gd name="T2" fmla="*/ 0 w 205"/>
                <a:gd name="T3" fmla="*/ 1 h 313"/>
                <a:gd name="T4" fmla="*/ 0 w 205"/>
                <a:gd name="T5" fmla="*/ 1 h 313"/>
                <a:gd name="T6" fmla="*/ 0 w 205"/>
                <a:gd name="T7" fmla="*/ 1 h 313"/>
                <a:gd name="T8" fmla="*/ 0 w 205"/>
                <a:gd name="T9" fmla="*/ 1 h 313"/>
                <a:gd name="T10" fmla="*/ 0 w 205"/>
                <a:gd name="T11" fmla="*/ 1 h 313"/>
                <a:gd name="T12" fmla="*/ 0 w 205"/>
                <a:gd name="T13" fmla="*/ 1 h 313"/>
                <a:gd name="T14" fmla="*/ 0 w 205"/>
                <a:gd name="T15" fmla="*/ 1 h 313"/>
                <a:gd name="T16" fmla="*/ 0 w 205"/>
                <a:gd name="T17" fmla="*/ 1 h 313"/>
                <a:gd name="T18" fmla="*/ 0 w 205"/>
                <a:gd name="T19" fmla="*/ 1 h 313"/>
                <a:gd name="T20" fmla="*/ 0 w 205"/>
                <a:gd name="T21" fmla="*/ 1 h 313"/>
                <a:gd name="T22" fmla="*/ 0 w 205"/>
                <a:gd name="T23" fmla="*/ 1 h 313"/>
                <a:gd name="T24" fmla="*/ 0 w 205"/>
                <a:gd name="T25" fmla="*/ 1 h 313"/>
                <a:gd name="T26" fmla="*/ 0 w 205"/>
                <a:gd name="T27" fmla="*/ 1 h 313"/>
                <a:gd name="T28" fmla="*/ 0 w 205"/>
                <a:gd name="T29" fmla="*/ 1 h 313"/>
                <a:gd name="T30" fmla="*/ 0 w 205"/>
                <a:gd name="T31" fmla="*/ 1 h 313"/>
                <a:gd name="T32" fmla="*/ 0 w 205"/>
                <a:gd name="T33" fmla="*/ 1 h 313"/>
                <a:gd name="T34" fmla="*/ 0 w 205"/>
                <a:gd name="T35" fmla="*/ 1 h 313"/>
                <a:gd name="T36" fmla="*/ 0 w 205"/>
                <a:gd name="T37" fmla="*/ 1 h 313"/>
                <a:gd name="T38" fmla="*/ 0 w 205"/>
                <a:gd name="T39" fmla="*/ 1 h 313"/>
                <a:gd name="T40" fmla="*/ 0 w 205"/>
                <a:gd name="T41" fmla="*/ 1 h 313"/>
                <a:gd name="T42" fmla="*/ 0 w 205"/>
                <a:gd name="T43" fmla="*/ 1 h 313"/>
                <a:gd name="T44" fmla="*/ 0 w 205"/>
                <a:gd name="T45" fmla="*/ 1 h 313"/>
                <a:gd name="T46" fmla="*/ 0 w 205"/>
                <a:gd name="T47" fmla="*/ 1 h 313"/>
                <a:gd name="T48" fmla="*/ 0 w 205"/>
                <a:gd name="T49" fmla="*/ 1 h 313"/>
                <a:gd name="T50" fmla="*/ 0 w 205"/>
                <a:gd name="T51" fmla="*/ 1 h 313"/>
                <a:gd name="T52" fmla="*/ 0 w 205"/>
                <a:gd name="T53" fmla="*/ 1 h 313"/>
                <a:gd name="T54" fmla="*/ 0 w 205"/>
                <a:gd name="T55" fmla="*/ 1 h 313"/>
                <a:gd name="T56" fmla="*/ 0 w 205"/>
                <a:gd name="T57" fmla="*/ 1 h 313"/>
                <a:gd name="T58" fmla="*/ 0 w 205"/>
                <a:gd name="T59" fmla="*/ 1 h 313"/>
                <a:gd name="T60" fmla="*/ 0 w 205"/>
                <a:gd name="T61" fmla="*/ 1 h 313"/>
                <a:gd name="T62" fmla="*/ 0 w 205"/>
                <a:gd name="T63" fmla="*/ 1 h 313"/>
                <a:gd name="T64" fmla="*/ 0 w 205"/>
                <a:gd name="T65" fmla="*/ 1 h 313"/>
                <a:gd name="T66" fmla="*/ 0 w 205"/>
                <a:gd name="T67" fmla="*/ 1 h 313"/>
                <a:gd name="T68" fmla="*/ 0 w 205"/>
                <a:gd name="T69" fmla="*/ 0 h 313"/>
                <a:gd name="T70" fmla="*/ 0 w 205"/>
                <a:gd name="T71" fmla="*/ 1 h 313"/>
                <a:gd name="T72" fmla="*/ 0 w 205"/>
                <a:gd name="T73" fmla="*/ 1 h 31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5"/>
                <a:gd name="T112" fmla="*/ 0 h 313"/>
                <a:gd name="T113" fmla="*/ 205 w 205"/>
                <a:gd name="T114" fmla="*/ 313 h 31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5" h="313">
                  <a:moveTo>
                    <a:pt x="10" y="3"/>
                  </a:moveTo>
                  <a:lnTo>
                    <a:pt x="18" y="58"/>
                  </a:lnTo>
                  <a:lnTo>
                    <a:pt x="26" y="79"/>
                  </a:lnTo>
                  <a:lnTo>
                    <a:pt x="35" y="87"/>
                  </a:lnTo>
                  <a:lnTo>
                    <a:pt x="45" y="94"/>
                  </a:lnTo>
                  <a:lnTo>
                    <a:pt x="62" y="104"/>
                  </a:lnTo>
                  <a:lnTo>
                    <a:pt x="73" y="144"/>
                  </a:lnTo>
                  <a:lnTo>
                    <a:pt x="73" y="163"/>
                  </a:lnTo>
                  <a:lnTo>
                    <a:pt x="81" y="179"/>
                  </a:lnTo>
                  <a:lnTo>
                    <a:pt x="93" y="195"/>
                  </a:lnTo>
                  <a:lnTo>
                    <a:pt x="106" y="211"/>
                  </a:lnTo>
                  <a:lnTo>
                    <a:pt x="115" y="223"/>
                  </a:lnTo>
                  <a:lnTo>
                    <a:pt x="134" y="245"/>
                  </a:lnTo>
                  <a:lnTo>
                    <a:pt x="144" y="254"/>
                  </a:lnTo>
                  <a:lnTo>
                    <a:pt x="154" y="259"/>
                  </a:lnTo>
                  <a:lnTo>
                    <a:pt x="169" y="273"/>
                  </a:lnTo>
                  <a:lnTo>
                    <a:pt x="199" y="297"/>
                  </a:lnTo>
                  <a:lnTo>
                    <a:pt x="204" y="305"/>
                  </a:lnTo>
                  <a:lnTo>
                    <a:pt x="205" y="311"/>
                  </a:lnTo>
                  <a:lnTo>
                    <a:pt x="200" y="313"/>
                  </a:lnTo>
                  <a:lnTo>
                    <a:pt x="188" y="311"/>
                  </a:lnTo>
                  <a:lnTo>
                    <a:pt x="175" y="299"/>
                  </a:lnTo>
                  <a:lnTo>
                    <a:pt x="159" y="287"/>
                  </a:lnTo>
                  <a:lnTo>
                    <a:pt x="143" y="275"/>
                  </a:lnTo>
                  <a:lnTo>
                    <a:pt x="134" y="267"/>
                  </a:lnTo>
                  <a:lnTo>
                    <a:pt x="121" y="257"/>
                  </a:lnTo>
                  <a:lnTo>
                    <a:pt x="101" y="235"/>
                  </a:lnTo>
                  <a:lnTo>
                    <a:pt x="91" y="223"/>
                  </a:lnTo>
                  <a:lnTo>
                    <a:pt x="55" y="143"/>
                  </a:lnTo>
                  <a:lnTo>
                    <a:pt x="52" y="114"/>
                  </a:lnTo>
                  <a:lnTo>
                    <a:pt x="41" y="111"/>
                  </a:lnTo>
                  <a:lnTo>
                    <a:pt x="19" y="95"/>
                  </a:lnTo>
                  <a:lnTo>
                    <a:pt x="10" y="70"/>
                  </a:lnTo>
                  <a:lnTo>
                    <a:pt x="0" y="5"/>
                  </a:lnTo>
                  <a:lnTo>
                    <a:pt x="4" y="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8" name="Freeform 162"/>
            <p:cNvSpPr>
              <a:spLocks/>
            </p:cNvSpPr>
            <p:nvPr/>
          </p:nvSpPr>
          <p:spPr bwMode="auto">
            <a:xfrm>
              <a:off x="4136" y="1313"/>
              <a:ext cx="68" cy="105"/>
            </a:xfrm>
            <a:custGeom>
              <a:avLst/>
              <a:gdLst>
                <a:gd name="T0" fmla="*/ 1 w 136"/>
                <a:gd name="T1" fmla="*/ 1 h 209"/>
                <a:gd name="T2" fmla="*/ 1 w 136"/>
                <a:gd name="T3" fmla="*/ 1 h 209"/>
                <a:gd name="T4" fmla="*/ 1 w 136"/>
                <a:gd name="T5" fmla="*/ 1 h 209"/>
                <a:gd name="T6" fmla="*/ 1 w 136"/>
                <a:gd name="T7" fmla="*/ 1 h 209"/>
                <a:gd name="T8" fmla="*/ 1 w 136"/>
                <a:gd name="T9" fmla="*/ 1 h 209"/>
                <a:gd name="T10" fmla="*/ 1 w 136"/>
                <a:gd name="T11" fmla="*/ 1 h 209"/>
                <a:gd name="T12" fmla="*/ 1 w 136"/>
                <a:gd name="T13" fmla="*/ 1 h 209"/>
                <a:gd name="T14" fmla="*/ 1 w 136"/>
                <a:gd name="T15" fmla="*/ 1 h 209"/>
                <a:gd name="T16" fmla="*/ 0 w 136"/>
                <a:gd name="T17" fmla="*/ 1 h 209"/>
                <a:gd name="T18" fmla="*/ 1 w 136"/>
                <a:gd name="T19" fmla="*/ 1 h 209"/>
                <a:gd name="T20" fmla="*/ 1 w 136"/>
                <a:gd name="T21" fmla="*/ 1 h 209"/>
                <a:gd name="T22" fmla="*/ 1 w 136"/>
                <a:gd name="T23" fmla="*/ 1 h 209"/>
                <a:gd name="T24" fmla="*/ 1 w 136"/>
                <a:gd name="T25" fmla="*/ 1 h 209"/>
                <a:gd name="T26" fmla="*/ 1 w 136"/>
                <a:gd name="T27" fmla="*/ 1 h 209"/>
                <a:gd name="T28" fmla="*/ 1 w 136"/>
                <a:gd name="T29" fmla="*/ 1 h 209"/>
                <a:gd name="T30" fmla="*/ 1 w 136"/>
                <a:gd name="T31" fmla="*/ 1 h 209"/>
                <a:gd name="T32" fmla="*/ 1 w 136"/>
                <a:gd name="T33" fmla="*/ 1 h 209"/>
                <a:gd name="T34" fmla="*/ 1 w 136"/>
                <a:gd name="T35" fmla="*/ 1 h 209"/>
                <a:gd name="T36" fmla="*/ 1 w 136"/>
                <a:gd name="T37" fmla="*/ 0 h 209"/>
                <a:gd name="T38" fmla="*/ 1 w 136"/>
                <a:gd name="T39" fmla="*/ 1 h 209"/>
                <a:gd name="T40" fmla="*/ 1 w 136"/>
                <a:gd name="T41" fmla="*/ 1 h 20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6"/>
                <a:gd name="T64" fmla="*/ 0 h 209"/>
                <a:gd name="T65" fmla="*/ 136 w 136"/>
                <a:gd name="T66" fmla="*/ 209 h 20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6" h="209">
                  <a:moveTo>
                    <a:pt x="136" y="6"/>
                  </a:moveTo>
                  <a:lnTo>
                    <a:pt x="103" y="106"/>
                  </a:lnTo>
                  <a:lnTo>
                    <a:pt x="81" y="139"/>
                  </a:lnTo>
                  <a:lnTo>
                    <a:pt x="72" y="156"/>
                  </a:lnTo>
                  <a:lnTo>
                    <a:pt x="62" y="175"/>
                  </a:lnTo>
                  <a:lnTo>
                    <a:pt x="48" y="187"/>
                  </a:lnTo>
                  <a:lnTo>
                    <a:pt x="34" y="196"/>
                  </a:lnTo>
                  <a:lnTo>
                    <a:pt x="6" y="209"/>
                  </a:lnTo>
                  <a:lnTo>
                    <a:pt x="0" y="206"/>
                  </a:lnTo>
                  <a:lnTo>
                    <a:pt x="2" y="200"/>
                  </a:lnTo>
                  <a:lnTo>
                    <a:pt x="23" y="182"/>
                  </a:lnTo>
                  <a:lnTo>
                    <a:pt x="40" y="158"/>
                  </a:lnTo>
                  <a:lnTo>
                    <a:pt x="60" y="124"/>
                  </a:lnTo>
                  <a:lnTo>
                    <a:pt x="68" y="108"/>
                  </a:lnTo>
                  <a:lnTo>
                    <a:pt x="79" y="90"/>
                  </a:lnTo>
                  <a:lnTo>
                    <a:pt x="93" y="68"/>
                  </a:lnTo>
                  <a:lnTo>
                    <a:pt x="104" y="49"/>
                  </a:lnTo>
                  <a:lnTo>
                    <a:pt x="127" y="3"/>
                  </a:lnTo>
                  <a:lnTo>
                    <a:pt x="134" y="0"/>
                  </a:lnTo>
                  <a:lnTo>
                    <a:pt x="1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19" name="Freeform 163"/>
            <p:cNvSpPr>
              <a:spLocks/>
            </p:cNvSpPr>
            <p:nvPr/>
          </p:nvSpPr>
          <p:spPr bwMode="auto">
            <a:xfrm>
              <a:off x="4095" y="1367"/>
              <a:ext cx="43" cy="19"/>
            </a:xfrm>
            <a:custGeom>
              <a:avLst/>
              <a:gdLst>
                <a:gd name="T0" fmla="*/ 1 w 84"/>
                <a:gd name="T1" fmla="*/ 0 h 40"/>
                <a:gd name="T2" fmla="*/ 1 w 84"/>
                <a:gd name="T3" fmla="*/ 0 h 40"/>
                <a:gd name="T4" fmla="*/ 1 w 84"/>
                <a:gd name="T5" fmla="*/ 0 h 40"/>
                <a:gd name="T6" fmla="*/ 1 w 84"/>
                <a:gd name="T7" fmla="*/ 0 h 40"/>
                <a:gd name="T8" fmla="*/ 1 w 84"/>
                <a:gd name="T9" fmla="*/ 0 h 40"/>
                <a:gd name="T10" fmla="*/ 1 w 84"/>
                <a:gd name="T11" fmla="*/ 0 h 40"/>
                <a:gd name="T12" fmla="*/ 1 w 84"/>
                <a:gd name="T13" fmla="*/ 0 h 40"/>
                <a:gd name="T14" fmla="*/ 1 w 84"/>
                <a:gd name="T15" fmla="*/ 0 h 40"/>
                <a:gd name="T16" fmla="*/ 1 w 84"/>
                <a:gd name="T17" fmla="*/ 0 h 40"/>
                <a:gd name="T18" fmla="*/ 0 w 84"/>
                <a:gd name="T19" fmla="*/ 0 h 40"/>
                <a:gd name="T20" fmla="*/ 1 w 84"/>
                <a:gd name="T21" fmla="*/ 0 h 40"/>
                <a:gd name="T22" fmla="*/ 1 w 84"/>
                <a:gd name="T23" fmla="*/ 0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4"/>
                <a:gd name="T37" fmla="*/ 0 h 40"/>
                <a:gd name="T38" fmla="*/ 84 w 84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4" h="40">
                  <a:moveTo>
                    <a:pt x="4" y="30"/>
                  </a:moveTo>
                  <a:lnTo>
                    <a:pt x="36" y="19"/>
                  </a:lnTo>
                  <a:lnTo>
                    <a:pt x="52" y="9"/>
                  </a:lnTo>
                  <a:lnTo>
                    <a:pt x="70" y="0"/>
                  </a:lnTo>
                  <a:lnTo>
                    <a:pt x="84" y="8"/>
                  </a:lnTo>
                  <a:lnTo>
                    <a:pt x="84" y="17"/>
                  </a:lnTo>
                  <a:lnTo>
                    <a:pt x="77" y="23"/>
                  </a:lnTo>
                  <a:lnTo>
                    <a:pt x="40" y="34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0" name="Freeform 164"/>
            <p:cNvSpPr>
              <a:spLocks/>
            </p:cNvSpPr>
            <p:nvPr/>
          </p:nvSpPr>
          <p:spPr bwMode="auto">
            <a:xfrm>
              <a:off x="4073" y="1294"/>
              <a:ext cx="16" cy="65"/>
            </a:xfrm>
            <a:custGeom>
              <a:avLst/>
              <a:gdLst>
                <a:gd name="T0" fmla="*/ 1 w 31"/>
                <a:gd name="T1" fmla="*/ 1 h 130"/>
                <a:gd name="T2" fmla="*/ 1 w 31"/>
                <a:gd name="T3" fmla="*/ 1 h 130"/>
                <a:gd name="T4" fmla="*/ 1 w 31"/>
                <a:gd name="T5" fmla="*/ 1 h 130"/>
                <a:gd name="T6" fmla="*/ 1 w 31"/>
                <a:gd name="T7" fmla="*/ 1 h 130"/>
                <a:gd name="T8" fmla="*/ 1 w 31"/>
                <a:gd name="T9" fmla="*/ 1 h 130"/>
                <a:gd name="T10" fmla="*/ 1 w 31"/>
                <a:gd name="T11" fmla="*/ 1 h 130"/>
                <a:gd name="T12" fmla="*/ 0 w 31"/>
                <a:gd name="T13" fmla="*/ 1 h 130"/>
                <a:gd name="T14" fmla="*/ 1 w 31"/>
                <a:gd name="T15" fmla="*/ 0 h 130"/>
                <a:gd name="T16" fmla="*/ 1 w 31"/>
                <a:gd name="T17" fmla="*/ 1 h 130"/>
                <a:gd name="T18" fmla="*/ 1 w 31"/>
                <a:gd name="T19" fmla="*/ 1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130"/>
                <a:gd name="T32" fmla="*/ 31 w 31"/>
                <a:gd name="T33" fmla="*/ 130 h 1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130">
                  <a:moveTo>
                    <a:pt x="8" y="3"/>
                  </a:moveTo>
                  <a:lnTo>
                    <a:pt x="31" y="78"/>
                  </a:lnTo>
                  <a:lnTo>
                    <a:pt x="24" y="125"/>
                  </a:lnTo>
                  <a:lnTo>
                    <a:pt x="20" y="130"/>
                  </a:lnTo>
                  <a:lnTo>
                    <a:pt x="14" y="125"/>
                  </a:lnTo>
                  <a:lnTo>
                    <a:pt x="7" y="79"/>
                  </a:lnTo>
                  <a:lnTo>
                    <a:pt x="0" y="6"/>
                  </a:lnTo>
                  <a:lnTo>
                    <a:pt x="3" y="0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1" name="Freeform 165"/>
            <p:cNvSpPr>
              <a:spLocks/>
            </p:cNvSpPr>
            <p:nvPr/>
          </p:nvSpPr>
          <p:spPr bwMode="auto">
            <a:xfrm>
              <a:off x="4091" y="1347"/>
              <a:ext cx="28" cy="11"/>
            </a:xfrm>
            <a:custGeom>
              <a:avLst/>
              <a:gdLst>
                <a:gd name="T0" fmla="*/ 0 w 58"/>
                <a:gd name="T1" fmla="*/ 0 h 23"/>
                <a:gd name="T2" fmla="*/ 0 w 58"/>
                <a:gd name="T3" fmla="*/ 0 h 23"/>
                <a:gd name="T4" fmla="*/ 0 w 58"/>
                <a:gd name="T5" fmla="*/ 0 h 23"/>
                <a:gd name="T6" fmla="*/ 0 w 58"/>
                <a:gd name="T7" fmla="*/ 0 h 23"/>
                <a:gd name="T8" fmla="*/ 0 w 58"/>
                <a:gd name="T9" fmla="*/ 0 h 23"/>
                <a:gd name="T10" fmla="*/ 0 w 58"/>
                <a:gd name="T11" fmla="*/ 0 h 23"/>
                <a:gd name="T12" fmla="*/ 0 w 58"/>
                <a:gd name="T13" fmla="*/ 0 h 23"/>
                <a:gd name="T14" fmla="*/ 0 w 58"/>
                <a:gd name="T15" fmla="*/ 0 h 23"/>
                <a:gd name="T16" fmla="*/ 0 w 58"/>
                <a:gd name="T17" fmla="*/ 0 h 23"/>
                <a:gd name="T18" fmla="*/ 0 w 58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"/>
                <a:gd name="T31" fmla="*/ 0 h 23"/>
                <a:gd name="T32" fmla="*/ 58 w 58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" h="23">
                  <a:moveTo>
                    <a:pt x="6" y="10"/>
                  </a:moveTo>
                  <a:lnTo>
                    <a:pt x="38" y="0"/>
                  </a:lnTo>
                  <a:lnTo>
                    <a:pt x="45" y="0"/>
                  </a:lnTo>
                  <a:lnTo>
                    <a:pt x="58" y="7"/>
                  </a:lnTo>
                  <a:lnTo>
                    <a:pt x="51" y="19"/>
                  </a:lnTo>
                  <a:lnTo>
                    <a:pt x="40" y="23"/>
                  </a:lnTo>
                  <a:lnTo>
                    <a:pt x="6" y="20"/>
                  </a:lnTo>
                  <a:lnTo>
                    <a:pt x="0" y="1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2" name="Freeform 166"/>
            <p:cNvSpPr>
              <a:spLocks/>
            </p:cNvSpPr>
            <p:nvPr/>
          </p:nvSpPr>
          <p:spPr bwMode="auto">
            <a:xfrm>
              <a:off x="4105" y="1272"/>
              <a:ext cx="43" cy="12"/>
            </a:xfrm>
            <a:custGeom>
              <a:avLst/>
              <a:gdLst>
                <a:gd name="T0" fmla="*/ 1 w 85"/>
                <a:gd name="T1" fmla="*/ 0 h 25"/>
                <a:gd name="T2" fmla="*/ 1 w 85"/>
                <a:gd name="T3" fmla="*/ 0 h 25"/>
                <a:gd name="T4" fmla="*/ 1 w 85"/>
                <a:gd name="T5" fmla="*/ 0 h 25"/>
                <a:gd name="T6" fmla="*/ 1 w 85"/>
                <a:gd name="T7" fmla="*/ 0 h 25"/>
                <a:gd name="T8" fmla="*/ 1 w 85"/>
                <a:gd name="T9" fmla="*/ 0 h 25"/>
                <a:gd name="T10" fmla="*/ 1 w 85"/>
                <a:gd name="T11" fmla="*/ 0 h 25"/>
                <a:gd name="T12" fmla="*/ 1 w 85"/>
                <a:gd name="T13" fmla="*/ 0 h 25"/>
                <a:gd name="T14" fmla="*/ 1 w 85"/>
                <a:gd name="T15" fmla="*/ 0 h 25"/>
                <a:gd name="T16" fmla="*/ 1 w 85"/>
                <a:gd name="T17" fmla="*/ 0 h 25"/>
                <a:gd name="T18" fmla="*/ 1 w 85"/>
                <a:gd name="T19" fmla="*/ 0 h 25"/>
                <a:gd name="T20" fmla="*/ 0 w 85"/>
                <a:gd name="T21" fmla="*/ 0 h 25"/>
                <a:gd name="T22" fmla="*/ 1 w 85"/>
                <a:gd name="T23" fmla="*/ 0 h 25"/>
                <a:gd name="T24" fmla="*/ 1 w 85"/>
                <a:gd name="T25" fmla="*/ 0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25"/>
                <a:gd name="T41" fmla="*/ 85 w 85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25">
                  <a:moveTo>
                    <a:pt x="2" y="9"/>
                  </a:moveTo>
                  <a:lnTo>
                    <a:pt x="30" y="0"/>
                  </a:lnTo>
                  <a:lnTo>
                    <a:pt x="61" y="4"/>
                  </a:lnTo>
                  <a:lnTo>
                    <a:pt x="78" y="8"/>
                  </a:lnTo>
                  <a:lnTo>
                    <a:pt x="85" y="19"/>
                  </a:lnTo>
                  <a:lnTo>
                    <a:pt x="81" y="24"/>
                  </a:lnTo>
                  <a:lnTo>
                    <a:pt x="74" y="25"/>
                  </a:lnTo>
                  <a:lnTo>
                    <a:pt x="60" y="24"/>
                  </a:lnTo>
                  <a:lnTo>
                    <a:pt x="32" y="15"/>
                  </a:lnTo>
                  <a:lnTo>
                    <a:pt x="7" y="16"/>
                  </a:lnTo>
                  <a:lnTo>
                    <a:pt x="0" y="15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3" name="Freeform 167"/>
            <p:cNvSpPr>
              <a:spLocks/>
            </p:cNvSpPr>
            <p:nvPr/>
          </p:nvSpPr>
          <p:spPr bwMode="auto">
            <a:xfrm>
              <a:off x="4095" y="1297"/>
              <a:ext cx="52" cy="10"/>
            </a:xfrm>
            <a:custGeom>
              <a:avLst/>
              <a:gdLst>
                <a:gd name="T0" fmla="*/ 1 w 103"/>
                <a:gd name="T1" fmla="*/ 1 h 20"/>
                <a:gd name="T2" fmla="*/ 1 w 103"/>
                <a:gd name="T3" fmla="*/ 0 h 20"/>
                <a:gd name="T4" fmla="*/ 1 w 103"/>
                <a:gd name="T5" fmla="*/ 1 h 20"/>
                <a:gd name="T6" fmla="*/ 1 w 103"/>
                <a:gd name="T7" fmla="*/ 1 h 20"/>
                <a:gd name="T8" fmla="*/ 1 w 103"/>
                <a:gd name="T9" fmla="*/ 1 h 20"/>
                <a:gd name="T10" fmla="*/ 1 w 103"/>
                <a:gd name="T11" fmla="*/ 1 h 20"/>
                <a:gd name="T12" fmla="*/ 1 w 103"/>
                <a:gd name="T13" fmla="*/ 1 h 20"/>
                <a:gd name="T14" fmla="*/ 1 w 103"/>
                <a:gd name="T15" fmla="*/ 1 h 20"/>
                <a:gd name="T16" fmla="*/ 1 w 103"/>
                <a:gd name="T17" fmla="*/ 1 h 20"/>
                <a:gd name="T18" fmla="*/ 0 w 103"/>
                <a:gd name="T19" fmla="*/ 1 h 20"/>
                <a:gd name="T20" fmla="*/ 1 w 103"/>
                <a:gd name="T21" fmla="*/ 1 h 20"/>
                <a:gd name="T22" fmla="*/ 1 w 103"/>
                <a:gd name="T23" fmla="*/ 1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3"/>
                <a:gd name="T37" fmla="*/ 0 h 20"/>
                <a:gd name="T38" fmla="*/ 103 w 103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3" h="20">
                  <a:moveTo>
                    <a:pt x="2" y="12"/>
                  </a:moveTo>
                  <a:lnTo>
                    <a:pt x="27" y="0"/>
                  </a:lnTo>
                  <a:lnTo>
                    <a:pt x="54" y="1"/>
                  </a:lnTo>
                  <a:lnTo>
                    <a:pt x="77" y="6"/>
                  </a:lnTo>
                  <a:lnTo>
                    <a:pt x="100" y="5"/>
                  </a:lnTo>
                  <a:lnTo>
                    <a:pt x="103" y="14"/>
                  </a:lnTo>
                  <a:lnTo>
                    <a:pt x="49" y="18"/>
                  </a:lnTo>
                  <a:lnTo>
                    <a:pt x="27" y="15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4" name="Freeform 168"/>
            <p:cNvSpPr>
              <a:spLocks/>
            </p:cNvSpPr>
            <p:nvPr/>
          </p:nvSpPr>
          <p:spPr bwMode="auto">
            <a:xfrm>
              <a:off x="4036" y="1306"/>
              <a:ext cx="27" cy="13"/>
            </a:xfrm>
            <a:custGeom>
              <a:avLst/>
              <a:gdLst>
                <a:gd name="T0" fmla="*/ 1 w 53"/>
                <a:gd name="T1" fmla="*/ 1 h 25"/>
                <a:gd name="T2" fmla="*/ 1 w 53"/>
                <a:gd name="T3" fmla="*/ 0 h 25"/>
                <a:gd name="T4" fmla="*/ 1 w 53"/>
                <a:gd name="T5" fmla="*/ 0 h 25"/>
                <a:gd name="T6" fmla="*/ 1 w 53"/>
                <a:gd name="T7" fmla="*/ 1 h 25"/>
                <a:gd name="T8" fmla="*/ 1 w 53"/>
                <a:gd name="T9" fmla="*/ 1 h 25"/>
                <a:gd name="T10" fmla="*/ 1 w 53"/>
                <a:gd name="T11" fmla="*/ 1 h 25"/>
                <a:gd name="T12" fmla="*/ 1 w 53"/>
                <a:gd name="T13" fmla="*/ 1 h 25"/>
                <a:gd name="T14" fmla="*/ 0 w 53"/>
                <a:gd name="T15" fmla="*/ 1 h 25"/>
                <a:gd name="T16" fmla="*/ 1 w 53"/>
                <a:gd name="T17" fmla="*/ 1 h 25"/>
                <a:gd name="T18" fmla="*/ 1 w 53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3"/>
                <a:gd name="T31" fmla="*/ 0 h 25"/>
                <a:gd name="T32" fmla="*/ 53 w 53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3" h="25">
                  <a:moveTo>
                    <a:pt x="4" y="14"/>
                  </a:moveTo>
                  <a:lnTo>
                    <a:pt x="11" y="0"/>
                  </a:lnTo>
                  <a:lnTo>
                    <a:pt x="48" y="0"/>
                  </a:lnTo>
                  <a:lnTo>
                    <a:pt x="53" y="4"/>
                  </a:lnTo>
                  <a:lnTo>
                    <a:pt x="49" y="10"/>
                  </a:lnTo>
                  <a:lnTo>
                    <a:pt x="23" y="25"/>
                  </a:lnTo>
                  <a:lnTo>
                    <a:pt x="5" y="23"/>
                  </a:lnTo>
                  <a:lnTo>
                    <a:pt x="0" y="19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5" name="Freeform 169"/>
            <p:cNvSpPr>
              <a:spLocks/>
            </p:cNvSpPr>
            <p:nvPr/>
          </p:nvSpPr>
          <p:spPr bwMode="auto">
            <a:xfrm>
              <a:off x="4023" y="1280"/>
              <a:ext cx="38" cy="16"/>
            </a:xfrm>
            <a:custGeom>
              <a:avLst/>
              <a:gdLst>
                <a:gd name="T0" fmla="*/ 0 w 77"/>
                <a:gd name="T1" fmla="*/ 1 h 32"/>
                <a:gd name="T2" fmla="*/ 0 w 77"/>
                <a:gd name="T3" fmla="*/ 1 h 32"/>
                <a:gd name="T4" fmla="*/ 0 w 77"/>
                <a:gd name="T5" fmla="*/ 0 h 32"/>
                <a:gd name="T6" fmla="*/ 0 w 77"/>
                <a:gd name="T7" fmla="*/ 1 h 32"/>
                <a:gd name="T8" fmla="*/ 0 w 77"/>
                <a:gd name="T9" fmla="*/ 1 h 32"/>
                <a:gd name="T10" fmla="*/ 0 w 77"/>
                <a:gd name="T11" fmla="*/ 1 h 32"/>
                <a:gd name="T12" fmla="*/ 0 w 77"/>
                <a:gd name="T13" fmla="*/ 1 h 32"/>
                <a:gd name="T14" fmla="*/ 0 w 77"/>
                <a:gd name="T15" fmla="*/ 1 h 32"/>
                <a:gd name="T16" fmla="*/ 0 w 77"/>
                <a:gd name="T17" fmla="*/ 1 h 32"/>
                <a:gd name="T18" fmla="*/ 0 w 77"/>
                <a:gd name="T19" fmla="*/ 1 h 32"/>
                <a:gd name="T20" fmla="*/ 0 w 77"/>
                <a:gd name="T21" fmla="*/ 1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7"/>
                <a:gd name="T34" fmla="*/ 0 h 32"/>
                <a:gd name="T35" fmla="*/ 77 w 77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7" h="32">
                  <a:moveTo>
                    <a:pt x="2" y="24"/>
                  </a:moveTo>
                  <a:lnTo>
                    <a:pt x="11" y="14"/>
                  </a:lnTo>
                  <a:lnTo>
                    <a:pt x="72" y="0"/>
                  </a:lnTo>
                  <a:lnTo>
                    <a:pt x="77" y="4"/>
                  </a:lnTo>
                  <a:lnTo>
                    <a:pt x="73" y="9"/>
                  </a:lnTo>
                  <a:lnTo>
                    <a:pt x="18" y="25"/>
                  </a:lnTo>
                  <a:lnTo>
                    <a:pt x="10" y="32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6" name="Freeform 170"/>
            <p:cNvSpPr>
              <a:spLocks/>
            </p:cNvSpPr>
            <p:nvPr/>
          </p:nvSpPr>
          <p:spPr bwMode="auto">
            <a:xfrm>
              <a:off x="4030" y="1169"/>
              <a:ext cx="117" cy="63"/>
            </a:xfrm>
            <a:custGeom>
              <a:avLst/>
              <a:gdLst>
                <a:gd name="T0" fmla="*/ 1 w 234"/>
                <a:gd name="T1" fmla="*/ 1 h 126"/>
                <a:gd name="T2" fmla="*/ 1 w 234"/>
                <a:gd name="T3" fmla="*/ 1 h 126"/>
                <a:gd name="T4" fmla="*/ 1 w 234"/>
                <a:gd name="T5" fmla="*/ 1 h 126"/>
                <a:gd name="T6" fmla="*/ 1 w 234"/>
                <a:gd name="T7" fmla="*/ 1 h 126"/>
                <a:gd name="T8" fmla="*/ 1 w 234"/>
                <a:gd name="T9" fmla="*/ 1 h 126"/>
                <a:gd name="T10" fmla="*/ 1 w 234"/>
                <a:gd name="T11" fmla="*/ 1 h 126"/>
                <a:gd name="T12" fmla="*/ 1 w 234"/>
                <a:gd name="T13" fmla="*/ 1 h 126"/>
                <a:gd name="T14" fmla="*/ 1 w 234"/>
                <a:gd name="T15" fmla="*/ 1 h 126"/>
                <a:gd name="T16" fmla="*/ 1 w 234"/>
                <a:gd name="T17" fmla="*/ 1 h 126"/>
                <a:gd name="T18" fmla="*/ 1 w 234"/>
                <a:gd name="T19" fmla="*/ 1 h 126"/>
                <a:gd name="T20" fmla="*/ 1 w 234"/>
                <a:gd name="T21" fmla="*/ 0 h 126"/>
                <a:gd name="T22" fmla="*/ 1 w 234"/>
                <a:gd name="T23" fmla="*/ 1 h 126"/>
                <a:gd name="T24" fmla="*/ 1 w 234"/>
                <a:gd name="T25" fmla="*/ 1 h 126"/>
                <a:gd name="T26" fmla="*/ 1 w 234"/>
                <a:gd name="T27" fmla="*/ 1 h 126"/>
                <a:gd name="T28" fmla="*/ 1 w 234"/>
                <a:gd name="T29" fmla="*/ 1 h 126"/>
                <a:gd name="T30" fmla="*/ 1 w 234"/>
                <a:gd name="T31" fmla="*/ 1 h 126"/>
                <a:gd name="T32" fmla="*/ 1 w 234"/>
                <a:gd name="T33" fmla="*/ 1 h 126"/>
                <a:gd name="T34" fmla="*/ 1 w 234"/>
                <a:gd name="T35" fmla="*/ 1 h 126"/>
                <a:gd name="T36" fmla="*/ 1 w 234"/>
                <a:gd name="T37" fmla="*/ 1 h 126"/>
                <a:gd name="T38" fmla="*/ 1 w 234"/>
                <a:gd name="T39" fmla="*/ 1 h 126"/>
                <a:gd name="T40" fmla="*/ 1 w 234"/>
                <a:gd name="T41" fmla="*/ 1 h 126"/>
                <a:gd name="T42" fmla="*/ 1 w 234"/>
                <a:gd name="T43" fmla="*/ 1 h 126"/>
                <a:gd name="T44" fmla="*/ 1 w 234"/>
                <a:gd name="T45" fmla="*/ 1 h 126"/>
                <a:gd name="T46" fmla="*/ 0 w 234"/>
                <a:gd name="T47" fmla="*/ 1 h 126"/>
                <a:gd name="T48" fmla="*/ 1 w 234"/>
                <a:gd name="T49" fmla="*/ 1 h 126"/>
                <a:gd name="T50" fmla="*/ 1 w 234"/>
                <a:gd name="T51" fmla="*/ 1 h 1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4"/>
                <a:gd name="T79" fmla="*/ 0 h 126"/>
                <a:gd name="T80" fmla="*/ 234 w 234"/>
                <a:gd name="T81" fmla="*/ 126 h 1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4" h="126">
                  <a:moveTo>
                    <a:pt x="4" y="117"/>
                  </a:moveTo>
                  <a:lnTo>
                    <a:pt x="58" y="108"/>
                  </a:lnTo>
                  <a:lnTo>
                    <a:pt x="81" y="97"/>
                  </a:lnTo>
                  <a:lnTo>
                    <a:pt x="105" y="80"/>
                  </a:lnTo>
                  <a:lnTo>
                    <a:pt x="114" y="71"/>
                  </a:lnTo>
                  <a:lnTo>
                    <a:pt x="124" y="65"/>
                  </a:lnTo>
                  <a:lnTo>
                    <a:pt x="149" y="54"/>
                  </a:lnTo>
                  <a:lnTo>
                    <a:pt x="171" y="46"/>
                  </a:lnTo>
                  <a:lnTo>
                    <a:pt x="188" y="29"/>
                  </a:lnTo>
                  <a:lnTo>
                    <a:pt x="205" y="10"/>
                  </a:lnTo>
                  <a:lnTo>
                    <a:pt x="228" y="0"/>
                  </a:lnTo>
                  <a:lnTo>
                    <a:pt x="234" y="5"/>
                  </a:lnTo>
                  <a:lnTo>
                    <a:pt x="229" y="11"/>
                  </a:lnTo>
                  <a:lnTo>
                    <a:pt x="207" y="24"/>
                  </a:lnTo>
                  <a:lnTo>
                    <a:pt x="192" y="46"/>
                  </a:lnTo>
                  <a:lnTo>
                    <a:pt x="177" y="67"/>
                  </a:lnTo>
                  <a:lnTo>
                    <a:pt x="167" y="73"/>
                  </a:lnTo>
                  <a:lnTo>
                    <a:pt x="155" y="76"/>
                  </a:lnTo>
                  <a:lnTo>
                    <a:pt x="123" y="101"/>
                  </a:lnTo>
                  <a:lnTo>
                    <a:pt x="109" y="109"/>
                  </a:lnTo>
                  <a:lnTo>
                    <a:pt x="95" y="116"/>
                  </a:lnTo>
                  <a:lnTo>
                    <a:pt x="67" y="124"/>
                  </a:lnTo>
                  <a:lnTo>
                    <a:pt x="4" y="126"/>
                  </a:lnTo>
                  <a:lnTo>
                    <a:pt x="0" y="122"/>
                  </a:lnTo>
                  <a:lnTo>
                    <a:pt x="4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7" name="Freeform 171"/>
            <p:cNvSpPr>
              <a:spLocks/>
            </p:cNvSpPr>
            <p:nvPr/>
          </p:nvSpPr>
          <p:spPr bwMode="auto">
            <a:xfrm>
              <a:off x="4172" y="1212"/>
              <a:ext cx="23" cy="11"/>
            </a:xfrm>
            <a:custGeom>
              <a:avLst/>
              <a:gdLst>
                <a:gd name="T0" fmla="*/ 0 w 47"/>
                <a:gd name="T1" fmla="*/ 1 h 22"/>
                <a:gd name="T2" fmla="*/ 0 w 47"/>
                <a:gd name="T3" fmla="*/ 0 h 22"/>
                <a:gd name="T4" fmla="*/ 0 w 47"/>
                <a:gd name="T5" fmla="*/ 1 h 22"/>
                <a:gd name="T6" fmla="*/ 0 w 47"/>
                <a:gd name="T7" fmla="*/ 1 h 22"/>
                <a:gd name="T8" fmla="*/ 0 w 47"/>
                <a:gd name="T9" fmla="*/ 1 h 22"/>
                <a:gd name="T10" fmla="*/ 0 w 47"/>
                <a:gd name="T11" fmla="*/ 1 h 22"/>
                <a:gd name="T12" fmla="*/ 0 w 47"/>
                <a:gd name="T13" fmla="*/ 1 h 22"/>
                <a:gd name="T14" fmla="*/ 0 w 47"/>
                <a:gd name="T15" fmla="*/ 1 h 22"/>
                <a:gd name="T16" fmla="*/ 0 w 47"/>
                <a:gd name="T17" fmla="*/ 1 h 22"/>
                <a:gd name="T18" fmla="*/ 0 w 47"/>
                <a:gd name="T19" fmla="*/ 1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22"/>
                <a:gd name="T32" fmla="*/ 47 w 47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22">
                  <a:moveTo>
                    <a:pt x="5" y="1"/>
                  </a:moveTo>
                  <a:lnTo>
                    <a:pt x="36" y="0"/>
                  </a:lnTo>
                  <a:lnTo>
                    <a:pt x="44" y="4"/>
                  </a:lnTo>
                  <a:lnTo>
                    <a:pt x="47" y="11"/>
                  </a:lnTo>
                  <a:lnTo>
                    <a:pt x="44" y="19"/>
                  </a:lnTo>
                  <a:lnTo>
                    <a:pt x="36" y="22"/>
                  </a:lnTo>
                  <a:lnTo>
                    <a:pt x="4" y="11"/>
                  </a:lnTo>
                  <a:lnTo>
                    <a:pt x="0" y="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8" name="Freeform 172"/>
            <p:cNvSpPr>
              <a:spLocks/>
            </p:cNvSpPr>
            <p:nvPr/>
          </p:nvSpPr>
          <p:spPr bwMode="auto">
            <a:xfrm>
              <a:off x="4173" y="1233"/>
              <a:ext cx="17" cy="9"/>
            </a:xfrm>
            <a:custGeom>
              <a:avLst/>
              <a:gdLst>
                <a:gd name="T0" fmla="*/ 1 w 34"/>
                <a:gd name="T1" fmla="*/ 0 h 20"/>
                <a:gd name="T2" fmla="*/ 1 w 34"/>
                <a:gd name="T3" fmla="*/ 0 h 20"/>
                <a:gd name="T4" fmla="*/ 1 w 34"/>
                <a:gd name="T5" fmla="*/ 0 h 20"/>
                <a:gd name="T6" fmla="*/ 1 w 34"/>
                <a:gd name="T7" fmla="*/ 0 h 20"/>
                <a:gd name="T8" fmla="*/ 1 w 34"/>
                <a:gd name="T9" fmla="*/ 0 h 20"/>
                <a:gd name="T10" fmla="*/ 1 w 34"/>
                <a:gd name="T11" fmla="*/ 0 h 20"/>
                <a:gd name="T12" fmla="*/ 0 w 34"/>
                <a:gd name="T13" fmla="*/ 0 h 20"/>
                <a:gd name="T14" fmla="*/ 1 w 34"/>
                <a:gd name="T15" fmla="*/ 0 h 20"/>
                <a:gd name="T16" fmla="*/ 1 w 34"/>
                <a:gd name="T17" fmla="*/ 0 h 20"/>
                <a:gd name="T18" fmla="*/ 1 w 34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20"/>
                <a:gd name="T32" fmla="*/ 34 w 34"/>
                <a:gd name="T33" fmla="*/ 20 h 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20">
                  <a:moveTo>
                    <a:pt x="12" y="0"/>
                  </a:moveTo>
                  <a:lnTo>
                    <a:pt x="17" y="0"/>
                  </a:lnTo>
                  <a:lnTo>
                    <a:pt x="32" y="9"/>
                  </a:lnTo>
                  <a:lnTo>
                    <a:pt x="34" y="15"/>
                  </a:lnTo>
                  <a:lnTo>
                    <a:pt x="27" y="15"/>
                  </a:lnTo>
                  <a:lnTo>
                    <a:pt x="7" y="20"/>
                  </a:lnTo>
                  <a:lnTo>
                    <a:pt x="0" y="8"/>
                  </a:lnTo>
                  <a:lnTo>
                    <a:pt x="3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29" name="Freeform 173"/>
            <p:cNvSpPr>
              <a:spLocks/>
            </p:cNvSpPr>
            <p:nvPr/>
          </p:nvSpPr>
          <p:spPr bwMode="auto">
            <a:xfrm>
              <a:off x="4221" y="1241"/>
              <a:ext cx="69" cy="25"/>
            </a:xfrm>
            <a:custGeom>
              <a:avLst/>
              <a:gdLst>
                <a:gd name="T0" fmla="*/ 0 w 140"/>
                <a:gd name="T1" fmla="*/ 0 h 50"/>
                <a:gd name="T2" fmla="*/ 0 w 140"/>
                <a:gd name="T3" fmla="*/ 1 h 50"/>
                <a:gd name="T4" fmla="*/ 0 w 140"/>
                <a:gd name="T5" fmla="*/ 1 h 50"/>
                <a:gd name="T6" fmla="*/ 0 w 140"/>
                <a:gd name="T7" fmla="*/ 1 h 50"/>
                <a:gd name="T8" fmla="*/ 0 w 140"/>
                <a:gd name="T9" fmla="*/ 1 h 50"/>
                <a:gd name="T10" fmla="*/ 0 w 140"/>
                <a:gd name="T11" fmla="*/ 1 h 50"/>
                <a:gd name="T12" fmla="*/ 0 w 140"/>
                <a:gd name="T13" fmla="*/ 1 h 50"/>
                <a:gd name="T14" fmla="*/ 0 w 140"/>
                <a:gd name="T15" fmla="*/ 1 h 50"/>
                <a:gd name="T16" fmla="*/ 0 w 140"/>
                <a:gd name="T17" fmla="*/ 1 h 50"/>
                <a:gd name="T18" fmla="*/ 0 w 140"/>
                <a:gd name="T19" fmla="*/ 1 h 50"/>
                <a:gd name="T20" fmla="*/ 0 w 140"/>
                <a:gd name="T21" fmla="*/ 1 h 50"/>
                <a:gd name="T22" fmla="*/ 0 w 140"/>
                <a:gd name="T23" fmla="*/ 0 h 50"/>
                <a:gd name="T24" fmla="*/ 0 w 140"/>
                <a:gd name="T25" fmla="*/ 0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0"/>
                <a:gd name="T40" fmla="*/ 0 h 50"/>
                <a:gd name="T41" fmla="*/ 140 w 140"/>
                <a:gd name="T42" fmla="*/ 50 h 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0" h="50">
                  <a:moveTo>
                    <a:pt x="4" y="0"/>
                  </a:moveTo>
                  <a:lnTo>
                    <a:pt x="50" y="1"/>
                  </a:lnTo>
                  <a:lnTo>
                    <a:pt x="89" y="18"/>
                  </a:lnTo>
                  <a:lnTo>
                    <a:pt x="138" y="42"/>
                  </a:lnTo>
                  <a:lnTo>
                    <a:pt x="140" y="48"/>
                  </a:lnTo>
                  <a:lnTo>
                    <a:pt x="134" y="50"/>
                  </a:lnTo>
                  <a:lnTo>
                    <a:pt x="78" y="37"/>
                  </a:lnTo>
                  <a:lnTo>
                    <a:pt x="62" y="26"/>
                  </a:lnTo>
                  <a:lnTo>
                    <a:pt x="44" y="17"/>
                  </a:lnTo>
                  <a:lnTo>
                    <a:pt x="4" y="9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0" name="Freeform 174"/>
            <p:cNvSpPr>
              <a:spLocks/>
            </p:cNvSpPr>
            <p:nvPr/>
          </p:nvSpPr>
          <p:spPr bwMode="auto">
            <a:xfrm>
              <a:off x="4267" y="1268"/>
              <a:ext cx="167" cy="151"/>
            </a:xfrm>
            <a:custGeom>
              <a:avLst/>
              <a:gdLst>
                <a:gd name="T0" fmla="*/ 1 w 334"/>
                <a:gd name="T1" fmla="*/ 0 h 302"/>
                <a:gd name="T2" fmla="*/ 1 w 334"/>
                <a:gd name="T3" fmla="*/ 1 h 302"/>
                <a:gd name="T4" fmla="*/ 1 w 334"/>
                <a:gd name="T5" fmla="*/ 1 h 302"/>
                <a:gd name="T6" fmla="*/ 1 w 334"/>
                <a:gd name="T7" fmla="*/ 1 h 302"/>
                <a:gd name="T8" fmla="*/ 1 w 334"/>
                <a:gd name="T9" fmla="*/ 1 h 302"/>
                <a:gd name="T10" fmla="*/ 1 w 334"/>
                <a:gd name="T11" fmla="*/ 1 h 302"/>
                <a:gd name="T12" fmla="*/ 1 w 334"/>
                <a:gd name="T13" fmla="*/ 1 h 302"/>
                <a:gd name="T14" fmla="*/ 1 w 334"/>
                <a:gd name="T15" fmla="*/ 1 h 302"/>
                <a:gd name="T16" fmla="*/ 1 w 334"/>
                <a:gd name="T17" fmla="*/ 1 h 302"/>
                <a:gd name="T18" fmla="*/ 1 w 334"/>
                <a:gd name="T19" fmla="*/ 1 h 302"/>
                <a:gd name="T20" fmla="*/ 1 w 334"/>
                <a:gd name="T21" fmla="*/ 1 h 302"/>
                <a:gd name="T22" fmla="*/ 1 w 334"/>
                <a:gd name="T23" fmla="*/ 1 h 302"/>
                <a:gd name="T24" fmla="*/ 1 w 334"/>
                <a:gd name="T25" fmla="*/ 1 h 302"/>
                <a:gd name="T26" fmla="*/ 1 w 334"/>
                <a:gd name="T27" fmla="*/ 1 h 302"/>
                <a:gd name="T28" fmla="*/ 1 w 334"/>
                <a:gd name="T29" fmla="*/ 1 h 302"/>
                <a:gd name="T30" fmla="*/ 1 w 334"/>
                <a:gd name="T31" fmla="*/ 1 h 302"/>
                <a:gd name="T32" fmla="*/ 1 w 334"/>
                <a:gd name="T33" fmla="*/ 1 h 302"/>
                <a:gd name="T34" fmla="*/ 1 w 334"/>
                <a:gd name="T35" fmla="*/ 1 h 302"/>
                <a:gd name="T36" fmla="*/ 1 w 334"/>
                <a:gd name="T37" fmla="*/ 1 h 302"/>
                <a:gd name="T38" fmla="*/ 1 w 334"/>
                <a:gd name="T39" fmla="*/ 1 h 302"/>
                <a:gd name="T40" fmla="*/ 1 w 334"/>
                <a:gd name="T41" fmla="*/ 1 h 302"/>
                <a:gd name="T42" fmla="*/ 1 w 334"/>
                <a:gd name="T43" fmla="*/ 1 h 302"/>
                <a:gd name="T44" fmla="*/ 1 w 334"/>
                <a:gd name="T45" fmla="*/ 1 h 302"/>
                <a:gd name="T46" fmla="*/ 1 w 334"/>
                <a:gd name="T47" fmla="*/ 1 h 302"/>
                <a:gd name="T48" fmla="*/ 1 w 334"/>
                <a:gd name="T49" fmla="*/ 1 h 302"/>
                <a:gd name="T50" fmla="*/ 1 w 334"/>
                <a:gd name="T51" fmla="*/ 1 h 302"/>
                <a:gd name="T52" fmla="*/ 1 w 334"/>
                <a:gd name="T53" fmla="*/ 1 h 302"/>
                <a:gd name="T54" fmla="*/ 1 w 334"/>
                <a:gd name="T55" fmla="*/ 1 h 302"/>
                <a:gd name="T56" fmla="*/ 1 w 334"/>
                <a:gd name="T57" fmla="*/ 1 h 302"/>
                <a:gd name="T58" fmla="*/ 1 w 334"/>
                <a:gd name="T59" fmla="*/ 1 h 302"/>
                <a:gd name="T60" fmla="*/ 1 w 334"/>
                <a:gd name="T61" fmla="*/ 1 h 302"/>
                <a:gd name="T62" fmla="*/ 1 w 334"/>
                <a:gd name="T63" fmla="*/ 1 h 302"/>
                <a:gd name="T64" fmla="*/ 1 w 334"/>
                <a:gd name="T65" fmla="*/ 1 h 302"/>
                <a:gd name="T66" fmla="*/ 1 w 334"/>
                <a:gd name="T67" fmla="*/ 1 h 302"/>
                <a:gd name="T68" fmla="*/ 0 w 334"/>
                <a:gd name="T69" fmla="*/ 1 h 302"/>
                <a:gd name="T70" fmla="*/ 1 w 334"/>
                <a:gd name="T71" fmla="*/ 0 h 302"/>
                <a:gd name="T72" fmla="*/ 1 w 334"/>
                <a:gd name="T73" fmla="*/ 0 h 30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4"/>
                <a:gd name="T112" fmla="*/ 0 h 302"/>
                <a:gd name="T113" fmla="*/ 334 w 334"/>
                <a:gd name="T114" fmla="*/ 302 h 30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4" h="302">
                  <a:moveTo>
                    <a:pt x="5" y="0"/>
                  </a:moveTo>
                  <a:lnTo>
                    <a:pt x="104" y="1"/>
                  </a:lnTo>
                  <a:lnTo>
                    <a:pt x="134" y="17"/>
                  </a:lnTo>
                  <a:lnTo>
                    <a:pt x="161" y="34"/>
                  </a:lnTo>
                  <a:lnTo>
                    <a:pt x="172" y="45"/>
                  </a:lnTo>
                  <a:lnTo>
                    <a:pt x="183" y="55"/>
                  </a:lnTo>
                  <a:lnTo>
                    <a:pt x="196" y="68"/>
                  </a:lnTo>
                  <a:lnTo>
                    <a:pt x="209" y="80"/>
                  </a:lnTo>
                  <a:lnTo>
                    <a:pt x="216" y="102"/>
                  </a:lnTo>
                  <a:lnTo>
                    <a:pt x="230" y="125"/>
                  </a:lnTo>
                  <a:lnTo>
                    <a:pt x="251" y="146"/>
                  </a:lnTo>
                  <a:lnTo>
                    <a:pt x="274" y="181"/>
                  </a:lnTo>
                  <a:lnTo>
                    <a:pt x="291" y="216"/>
                  </a:lnTo>
                  <a:lnTo>
                    <a:pt x="309" y="250"/>
                  </a:lnTo>
                  <a:lnTo>
                    <a:pt x="319" y="267"/>
                  </a:lnTo>
                  <a:lnTo>
                    <a:pt x="332" y="286"/>
                  </a:lnTo>
                  <a:lnTo>
                    <a:pt x="334" y="295"/>
                  </a:lnTo>
                  <a:lnTo>
                    <a:pt x="330" y="302"/>
                  </a:lnTo>
                  <a:lnTo>
                    <a:pt x="313" y="299"/>
                  </a:lnTo>
                  <a:lnTo>
                    <a:pt x="290" y="264"/>
                  </a:lnTo>
                  <a:lnTo>
                    <a:pt x="274" y="229"/>
                  </a:lnTo>
                  <a:lnTo>
                    <a:pt x="259" y="195"/>
                  </a:lnTo>
                  <a:lnTo>
                    <a:pt x="248" y="177"/>
                  </a:lnTo>
                  <a:lnTo>
                    <a:pt x="236" y="158"/>
                  </a:lnTo>
                  <a:lnTo>
                    <a:pt x="197" y="107"/>
                  </a:lnTo>
                  <a:lnTo>
                    <a:pt x="191" y="93"/>
                  </a:lnTo>
                  <a:lnTo>
                    <a:pt x="169" y="70"/>
                  </a:lnTo>
                  <a:lnTo>
                    <a:pt x="159" y="59"/>
                  </a:lnTo>
                  <a:lnTo>
                    <a:pt x="149" y="51"/>
                  </a:lnTo>
                  <a:lnTo>
                    <a:pt x="139" y="42"/>
                  </a:lnTo>
                  <a:lnTo>
                    <a:pt x="128" y="34"/>
                  </a:lnTo>
                  <a:lnTo>
                    <a:pt x="100" y="21"/>
                  </a:lnTo>
                  <a:lnTo>
                    <a:pt x="53" y="15"/>
                  </a:lnTo>
                  <a:lnTo>
                    <a:pt x="5" y="9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1" name="Freeform 175"/>
            <p:cNvSpPr>
              <a:spLocks/>
            </p:cNvSpPr>
            <p:nvPr/>
          </p:nvSpPr>
          <p:spPr bwMode="auto">
            <a:xfrm>
              <a:off x="3668" y="1150"/>
              <a:ext cx="156" cy="177"/>
            </a:xfrm>
            <a:custGeom>
              <a:avLst/>
              <a:gdLst>
                <a:gd name="T0" fmla="*/ 1 w 312"/>
                <a:gd name="T1" fmla="*/ 1 h 354"/>
                <a:gd name="T2" fmla="*/ 1 w 312"/>
                <a:gd name="T3" fmla="*/ 1 h 354"/>
                <a:gd name="T4" fmla="*/ 1 w 312"/>
                <a:gd name="T5" fmla="*/ 1 h 354"/>
                <a:gd name="T6" fmla="*/ 1 w 312"/>
                <a:gd name="T7" fmla="*/ 1 h 354"/>
                <a:gd name="T8" fmla="*/ 1 w 312"/>
                <a:gd name="T9" fmla="*/ 1 h 354"/>
                <a:gd name="T10" fmla="*/ 1 w 312"/>
                <a:gd name="T11" fmla="*/ 1 h 354"/>
                <a:gd name="T12" fmla="*/ 1 w 312"/>
                <a:gd name="T13" fmla="*/ 1 h 354"/>
                <a:gd name="T14" fmla="*/ 1 w 312"/>
                <a:gd name="T15" fmla="*/ 1 h 354"/>
                <a:gd name="T16" fmla="*/ 1 w 312"/>
                <a:gd name="T17" fmla="*/ 1 h 354"/>
                <a:gd name="T18" fmla="*/ 1 w 312"/>
                <a:gd name="T19" fmla="*/ 1 h 354"/>
                <a:gd name="T20" fmla="*/ 1 w 312"/>
                <a:gd name="T21" fmla="*/ 1 h 354"/>
                <a:gd name="T22" fmla="*/ 1 w 312"/>
                <a:gd name="T23" fmla="*/ 1 h 354"/>
                <a:gd name="T24" fmla="*/ 1 w 312"/>
                <a:gd name="T25" fmla="*/ 1 h 354"/>
                <a:gd name="T26" fmla="*/ 1 w 312"/>
                <a:gd name="T27" fmla="*/ 1 h 354"/>
                <a:gd name="T28" fmla="*/ 1 w 312"/>
                <a:gd name="T29" fmla="*/ 1 h 354"/>
                <a:gd name="T30" fmla="*/ 1 w 312"/>
                <a:gd name="T31" fmla="*/ 1 h 354"/>
                <a:gd name="T32" fmla="*/ 1 w 312"/>
                <a:gd name="T33" fmla="*/ 1 h 354"/>
                <a:gd name="T34" fmla="*/ 1 w 312"/>
                <a:gd name="T35" fmla="*/ 1 h 354"/>
                <a:gd name="T36" fmla="*/ 1 w 312"/>
                <a:gd name="T37" fmla="*/ 1 h 354"/>
                <a:gd name="T38" fmla="*/ 1 w 312"/>
                <a:gd name="T39" fmla="*/ 1 h 354"/>
                <a:gd name="T40" fmla="*/ 1 w 312"/>
                <a:gd name="T41" fmla="*/ 1 h 354"/>
                <a:gd name="T42" fmla="*/ 1 w 312"/>
                <a:gd name="T43" fmla="*/ 1 h 354"/>
                <a:gd name="T44" fmla="*/ 1 w 312"/>
                <a:gd name="T45" fmla="*/ 1 h 354"/>
                <a:gd name="T46" fmla="*/ 1 w 312"/>
                <a:gd name="T47" fmla="*/ 1 h 354"/>
                <a:gd name="T48" fmla="*/ 1 w 312"/>
                <a:gd name="T49" fmla="*/ 1 h 354"/>
                <a:gd name="T50" fmla="*/ 1 w 312"/>
                <a:gd name="T51" fmla="*/ 1 h 354"/>
                <a:gd name="T52" fmla="*/ 1 w 312"/>
                <a:gd name="T53" fmla="*/ 1 h 354"/>
                <a:gd name="T54" fmla="*/ 1 w 312"/>
                <a:gd name="T55" fmla="*/ 1 h 354"/>
                <a:gd name="T56" fmla="*/ 1 w 312"/>
                <a:gd name="T57" fmla="*/ 1 h 354"/>
                <a:gd name="T58" fmla="*/ 1 w 312"/>
                <a:gd name="T59" fmla="*/ 1 h 354"/>
                <a:gd name="T60" fmla="*/ 1 w 312"/>
                <a:gd name="T61" fmla="*/ 1 h 354"/>
                <a:gd name="T62" fmla="*/ 1 w 312"/>
                <a:gd name="T63" fmla="*/ 1 h 354"/>
                <a:gd name="T64" fmla="*/ 1 w 312"/>
                <a:gd name="T65" fmla="*/ 1 h 354"/>
                <a:gd name="T66" fmla="*/ 1 w 312"/>
                <a:gd name="T67" fmla="*/ 0 h 354"/>
                <a:gd name="T68" fmla="*/ 1 w 312"/>
                <a:gd name="T69" fmla="*/ 1 h 354"/>
                <a:gd name="T70" fmla="*/ 1 w 312"/>
                <a:gd name="T71" fmla="*/ 1 h 354"/>
                <a:gd name="T72" fmla="*/ 1 w 312"/>
                <a:gd name="T73" fmla="*/ 1 h 35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2"/>
                <a:gd name="T112" fmla="*/ 0 h 354"/>
                <a:gd name="T113" fmla="*/ 312 w 312"/>
                <a:gd name="T114" fmla="*/ 354 h 35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2" h="354">
                  <a:moveTo>
                    <a:pt x="307" y="33"/>
                  </a:moveTo>
                  <a:lnTo>
                    <a:pt x="275" y="23"/>
                  </a:lnTo>
                  <a:lnTo>
                    <a:pt x="241" y="18"/>
                  </a:lnTo>
                  <a:lnTo>
                    <a:pt x="208" y="23"/>
                  </a:lnTo>
                  <a:lnTo>
                    <a:pt x="163" y="47"/>
                  </a:lnTo>
                  <a:lnTo>
                    <a:pt x="156" y="51"/>
                  </a:lnTo>
                  <a:lnTo>
                    <a:pt x="114" y="64"/>
                  </a:lnTo>
                  <a:lnTo>
                    <a:pt x="92" y="76"/>
                  </a:lnTo>
                  <a:lnTo>
                    <a:pt x="68" y="104"/>
                  </a:lnTo>
                  <a:lnTo>
                    <a:pt x="51" y="137"/>
                  </a:lnTo>
                  <a:lnTo>
                    <a:pt x="53" y="161"/>
                  </a:lnTo>
                  <a:lnTo>
                    <a:pt x="50" y="184"/>
                  </a:lnTo>
                  <a:lnTo>
                    <a:pt x="43" y="206"/>
                  </a:lnTo>
                  <a:lnTo>
                    <a:pt x="16" y="241"/>
                  </a:lnTo>
                  <a:lnTo>
                    <a:pt x="16" y="267"/>
                  </a:lnTo>
                  <a:lnTo>
                    <a:pt x="23" y="295"/>
                  </a:lnTo>
                  <a:lnTo>
                    <a:pt x="27" y="327"/>
                  </a:lnTo>
                  <a:lnTo>
                    <a:pt x="64" y="335"/>
                  </a:lnTo>
                  <a:lnTo>
                    <a:pt x="102" y="327"/>
                  </a:lnTo>
                  <a:lnTo>
                    <a:pt x="121" y="313"/>
                  </a:lnTo>
                  <a:lnTo>
                    <a:pt x="137" y="296"/>
                  </a:lnTo>
                  <a:lnTo>
                    <a:pt x="154" y="281"/>
                  </a:lnTo>
                  <a:lnTo>
                    <a:pt x="169" y="266"/>
                  </a:lnTo>
                  <a:lnTo>
                    <a:pt x="187" y="242"/>
                  </a:lnTo>
                  <a:lnTo>
                    <a:pt x="180" y="219"/>
                  </a:lnTo>
                  <a:lnTo>
                    <a:pt x="174" y="196"/>
                  </a:lnTo>
                  <a:lnTo>
                    <a:pt x="179" y="179"/>
                  </a:lnTo>
                  <a:lnTo>
                    <a:pt x="186" y="165"/>
                  </a:lnTo>
                  <a:lnTo>
                    <a:pt x="198" y="154"/>
                  </a:lnTo>
                  <a:lnTo>
                    <a:pt x="210" y="143"/>
                  </a:lnTo>
                  <a:lnTo>
                    <a:pt x="225" y="134"/>
                  </a:lnTo>
                  <a:lnTo>
                    <a:pt x="240" y="125"/>
                  </a:lnTo>
                  <a:lnTo>
                    <a:pt x="273" y="104"/>
                  </a:lnTo>
                  <a:lnTo>
                    <a:pt x="278" y="111"/>
                  </a:lnTo>
                  <a:lnTo>
                    <a:pt x="265" y="121"/>
                  </a:lnTo>
                  <a:lnTo>
                    <a:pt x="253" y="131"/>
                  </a:lnTo>
                  <a:lnTo>
                    <a:pt x="230" y="148"/>
                  </a:lnTo>
                  <a:lnTo>
                    <a:pt x="213" y="169"/>
                  </a:lnTo>
                  <a:lnTo>
                    <a:pt x="204" y="197"/>
                  </a:lnTo>
                  <a:lnTo>
                    <a:pt x="207" y="242"/>
                  </a:lnTo>
                  <a:lnTo>
                    <a:pt x="200" y="265"/>
                  </a:lnTo>
                  <a:lnTo>
                    <a:pt x="192" y="274"/>
                  </a:lnTo>
                  <a:lnTo>
                    <a:pt x="182" y="281"/>
                  </a:lnTo>
                  <a:lnTo>
                    <a:pt x="157" y="316"/>
                  </a:lnTo>
                  <a:lnTo>
                    <a:pt x="135" y="332"/>
                  </a:lnTo>
                  <a:lnTo>
                    <a:pt x="109" y="343"/>
                  </a:lnTo>
                  <a:lnTo>
                    <a:pt x="85" y="352"/>
                  </a:lnTo>
                  <a:lnTo>
                    <a:pt x="62" y="354"/>
                  </a:lnTo>
                  <a:lnTo>
                    <a:pt x="16" y="342"/>
                  </a:lnTo>
                  <a:lnTo>
                    <a:pt x="11" y="337"/>
                  </a:lnTo>
                  <a:lnTo>
                    <a:pt x="0" y="296"/>
                  </a:lnTo>
                  <a:lnTo>
                    <a:pt x="2" y="236"/>
                  </a:lnTo>
                  <a:lnTo>
                    <a:pt x="16" y="218"/>
                  </a:lnTo>
                  <a:lnTo>
                    <a:pt x="31" y="200"/>
                  </a:lnTo>
                  <a:lnTo>
                    <a:pt x="35" y="163"/>
                  </a:lnTo>
                  <a:lnTo>
                    <a:pt x="36" y="133"/>
                  </a:lnTo>
                  <a:lnTo>
                    <a:pt x="45" y="113"/>
                  </a:lnTo>
                  <a:lnTo>
                    <a:pt x="57" y="97"/>
                  </a:lnTo>
                  <a:lnTo>
                    <a:pt x="70" y="83"/>
                  </a:lnTo>
                  <a:lnTo>
                    <a:pt x="86" y="68"/>
                  </a:lnTo>
                  <a:lnTo>
                    <a:pt x="95" y="59"/>
                  </a:lnTo>
                  <a:lnTo>
                    <a:pt x="108" y="51"/>
                  </a:lnTo>
                  <a:lnTo>
                    <a:pt x="130" y="41"/>
                  </a:lnTo>
                  <a:lnTo>
                    <a:pt x="154" y="38"/>
                  </a:lnTo>
                  <a:lnTo>
                    <a:pt x="158" y="37"/>
                  </a:lnTo>
                  <a:lnTo>
                    <a:pt x="181" y="23"/>
                  </a:lnTo>
                  <a:lnTo>
                    <a:pt x="204" y="12"/>
                  </a:lnTo>
                  <a:lnTo>
                    <a:pt x="243" y="0"/>
                  </a:lnTo>
                  <a:lnTo>
                    <a:pt x="283" y="2"/>
                  </a:lnTo>
                  <a:lnTo>
                    <a:pt x="296" y="14"/>
                  </a:lnTo>
                  <a:lnTo>
                    <a:pt x="309" y="23"/>
                  </a:lnTo>
                  <a:lnTo>
                    <a:pt x="312" y="30"/>
                  </a:lnTo>
                  <a:lnTo>
                    <a:pt x="30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2" name="Freeform 176"/>
            <p:cNvSpPr>
              <a:spLocks/>
            </p:cNvSpPr>
            <p:nvPr/>
          </p:nvSpPr>
          <p:spPr bwMode="auto">
            <a:xfrm>
              <a:off x="3813" y="1198"/>
              <a:ext cx="62" cy="92"/>
            </a:xfrm>
            <a:custGeom>
              <a:avLst/>
              <a:gdLst>
                <a:gd name="T0" fmla="*/ 1 w 124"/>
                <a:gd name="T1" fmla="*/ 0 h 184"/>
                <a:gd name="T2" fmla="*/ 1 w 124"/>
                <a:gd name="T3" fmla="*/ 0 h 184"/>
                <a:gd name="T4" fmla="*/ 1 w 124"/>
                <a:gd name="T5" fmla="*/ 1 h 184"/>
                <a:gd name="T6" fmla="*/ 1 w 124"/>
                <a:gd name="T7" fmla="*/ 1 h 184"/>
                <a:gd name="T8" fmla="*/ 1 w 124"/>
                <a:gd name="T9" fmla="*/ 1 h 184"/>
                <a:gd name="T10" fmla="*/ 1 w 124"/>
                <a:gd name="T11" fmla="*/ 1 h 184"/>
                <a:gd name="T12" fmla="*/ 1 w 124"/>
                <a:gd name="T13" fmla="*/ 1 h 184"/>
                <a:gd name="T14" fmla="*/ 1 w 124"/>
                <a:gd name="T15" fmla="*/ 1 h 184"/>
                <a:gd name="T16" fmla="*/ 1 w 124"/>
                <a:gd name="T17" fmla="*/ 1 h 184"/>
                <a:gd name="T18" fmla="*/ 1 w 124"/>
                <a:gd name="T19" fmla="*/ 1 h 184"/>
                <a:gd name="T20" fmla="*/ 1 w 124"/>
                <a:gd name="T21" fmla="*/ 1 h 184"/>
                <a:gd name="T22" fmla="*/ 1 w 124"/>
                <a:gd name="T23" fmla="*/ 1 h 184"/>
                <a:gd name="T24" fmla="*/ 1 w 124"/>
                <a:gd name="T25" fmla="*/ 1 h 184"/>
                <a:gd name="T26" fmla="*/ 1 w 124"/>
                <a:gd name="T27" fmla="*/ 1 h 184"/>
                <a:gd name="T28" fmla="*/ 1 w 124"/>
                <a:gd name="T29" fmla="*/ 1 h 184"/>
                <a:gd name="T30" fmla="*/ 1 w 124"/>
                <a:gd name="T31" fmla="*/ 1 h 184"/>
                <a:gd name="T32" fmla="*/ 1 w 124"/>
                <a:gd name="T33" fmla="*/ 1 h 184"/>
                <a:gd name="T34" fmla="*/ 1 w 124"/>
                <a:gd name="T35" fmla="*/ 1 h 184"/>
                <a:gd name="T36" fmla="*/ 1 w 124"/>
                <a:gd name="T37" fmla="*/ 1 h 184"/>
                <a:gd name="T38" fmla="*/ 1 w 124"/>
                <a:gd name="T39" fmla="*/ 1 h 184"/>
                <a:gd name="T40" fmla="*/ 1 w 124"/>
                <a:gd name="T41" fmla="*/ 1 h 184"/>
                <a:gd name="T42" fmla="*/ 1 w 124"/>
                <a:gd name="T43" fmla="*/ 1 h 184"/>
                <a:gd name="T44" fmla="*/ 0 w 124"/>
                <a:gd name="T45" fmla="*/ 1 h 184"/>
                <a:gd name="T46" fmla="*/ 1 w 124"/>
                <a:gd name="T47" fmla="*/ 0 h 184"/>
                <a:gd name="T48" fmla="*/ 1 w 124"/>
                <a:gd name="T49" fmla="*/ 0 h 1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4"/>
                <a:gd name="T76" fmla="*/ 0 h 184"/>
                <a:gd name="T77" fmla="*/ 124 w 124"/>
                <a:gd name="T78" fmla="*/ 184 h 1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4" h="184">
                  <a:moveTo>
                    <a:pt x="4" y="0"/>
                  </a:moveTo>
                  <a:lnTo>
                    <a:pt x="30" y="0"/>
                  </a:lnTo>
                  <a:lnTo>
                    <a:pt x="34" y="6"/>
                  </a:lnTo>
                  <a:lnTo>
                    <a:pt x="30" y="34"/>
                  </a:lnTo>
                  <a:lnTo>
                    <a:pt x="22" y="60"/>
                  </a:lnTo>
                  <a:lnTo>
                    <a:pt x="20" y="84"/>
                  </a:lnTo>
                  <a:lnTo>
                    <a:pt x="24" y="94"/>
                  </a:lnTo>
                  <a:lnTo>
                    <a:pt x="33" y="104"/>
                  </a:lnTo>
                  <a:lnTo>
                    <a:pt x="81" y="113"/>
                  </a:lnTo>
                  <a:lnTo>
                    <a:pt x="113" y="134"/>
                  </a:lnTo>
                  <a:lnTo>
                    <a:pt x="124" y="172"/>
                  </a:lnTo>
                  <a:lnTo>
                    <a:pt x="121" y="180"/>
                  </a:lnTo>
                  <a:lnTo>
                    <a:pt x="114" y="184"/>
                  </a:lnTo>
                  <a:lnTo>
                    <a:pt x="103" y="172"/>
                  </a:lnTo>
                  <a:lnTo>
                    <a:pt x="96" y="149"/>
                  </a:lnTo>
                  <a:lnTo>
                    <a:pt x="88" y="142"/>
                  </a:lnTo>
                  <a:lnTo>
                    <a:pt x="76" y="137"/>
                  </a:lnTo>
                  <a:lnTo>
                    <a:pt x="20" y="124"/>
                  </a:lnTo>
                  <a:lnTo>
                    <a:pt x="6" y="100"/>
                  </a:lnTo>
                  <a:lnTo>
                    <a:pt x="9" y="73"/>
                  </a:lnTo>
                  <a:lnTo>
                    <a:pt x="24" y="10"/>
                  </a:lnTo>
                  <a:lnTo>
                    <a:pt x="4" y="1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3" name="Freeform 177"/>
            <p:cNvSpPr>
              <a:spLocks/>
            </p:cNvSpPr>
            <p:nvPr/>
          </p:nvSpPr>
          <p:spPr bwMode="auto">
            <a:xfrm>
              <a:off x="3729" y="1311"/>
              <a:ext cx="141" cy="99"/>
            </a:xfrm>
            <a:custGeom>
              <a:avLst/>
              <a:gdLst>
                <a:gd name="T0" fmla="*/ 0 w 283"/>
                <a:gd name="T1" fmla="*/ 1 h 197"/>
                <a:gd name="T2" fmla="*/ 0 w 283"/>
                <a:gd name="T3" fmla="*/ 1 h 197"/>
                <a:gd name="T4" fmla="*/ 0 w 283"/>
                <a:gd name="T5" fmla="*/ 1 h 197"/>
                <a:gd name="T6" fmla="*/ 0 w 283"/>
                <a:gd name="T7" fmla="*/ 1 h 197"/>
                <a:gd name="T8" fmla="*/ 0 w 283"/>
                <a:gd name="T9" fmla="*/ 1 h 197"/>
                <a:gd name="T10" fmla="*/ 0 w 283"/>
                <a:gd name="T11" fmla="*/ 1 h 197"/>
                <a:gd name="T12" fmla="*/ 0 w 283"/>
                <a:gd name="T13" fmla="*/ 1 h 197"/>
                <a:gd name="T14" fmla="*/ 0 w 283"/>
                <a:gd name="T15" fmla="*/ 1 h 197"/>
                <a:gd name="T16" fmla="*/ 0 w 283"/>
                <a:gd name="T17" fmla="*/ 1 h 197"/>
                <a:gd name="T18" fmla="*/ 0 w 283"/>
                <a:gd name="T19" fmla="*/ 1 h 197"/>
                <a:gd name="T20" fmla="*/ 0 w 283"/>
                <a:gd name="T21" fmla="*/ 1 h 197"/>
                <a:gd name="T22" fmla="*/ 0 w 283"/>
                <a:gd name="T23" fmla="*/ 1 h 197"/>
                <a:gd name="T24" fmla="*/ 0 w 283"/>
                <a:gd name="T25" fmla="*/ 1 h 197"/>
                <a:gd name="T26" fmla="*/ 0 w 283"/>
                <a:gd name="T27" fmla="*/ 1 h 197"/>
                <a:gd name="T28" fmla="*/ 0 w 283"/>
                <a:gd name="T29" fmla="*/ 1 h 197"/>
                <a:gd name="T30" fmla="*/ 0 w 283"/>
                <a:gd name="T31" fmla="*/ 1 h 197"/>
                <a:gd name="T32" fmla="*/ 0 w 283"/>
                <a:gd name="T33" fmla="*/ 0 h 197"/>
                <a:gd name="T34" fmla="*/ 0 w 283"/>
                <a:gd name="T35" fmla="*/ 0 h 197"/>
                <a:gd name="T36" fmla="*/ 0 w 283"/>
                <a:gd name="T37" fmla="*/ 1 h 197"/>
                <a:gd name="T38" fmla="*/ 0 w 283"/>
                <a:gd name="T39" fmla="*/ 1 h 197"/>
                <a:gd name="T40" fmla="*/ 0 w 283"/>
                <a:gd name="T41" fmla="*/ 1 h 197"/>
                <a:gd name="T42" fmla="*/ 0 w 283"/>
                <a:gd name="T43" fmla="*/ 1 h 197"/>
                <a:gd name="T44" fmla="*/ 0 w 283"/>
                <a:gd name="T45" fmla="*/ 1 h 197"/>
                <a:gd name="T46" fmla="*/ 0 w 283"/>
                <a:gd name="T47" fmla="*/ 1 h 197"/>
                <a:gd name="T48" fmla="*/ 0 w 283"/>
                <a:gd name="T49" fmla="*/ 1 h 197"/>
                <a:gd name="T50" fmla="*/ 0 w 283"/>
                <a:gd name="T51" fmla="*/ 1 h 197"/>
                <a:gd name="T52" fmla="*/ 0 w 283"/>
                <a:gd name="T53" fmla="*/ 1 h 197"/>
                <a:gd name="T54" fmla="*/ 0 w 283"/>
                <a:gd name="T55" fmla="*/ 1 h 197"/>
                <a:gd name="T56" fmla="*/ 0 w 283"/>
                <a:gd name="T57" fmla="*/ 1 h 197"/>
                <a:gd name="T58" fmla="*/ 0 w 283"/>
                <a:gd name="T59" fmla="*/ 1 h 197"/>
                <a:gd name="T60" fmla="*/ 0 w 283"/>
                <a:gd name="T61" fmla="*/ 1 h 197"/>
                <a:gd name="T62" fmla="*/ 0 w 283"/>
                <a:gd name="T63" fmla="*/ 1 h 197"/>
                <a:gd name="T64" fmla="*/ 0 w 283"/>
                <a:gd name="T65" fmla="*/ 1 h 197"/>
                <a:gd name="T66" fmla="*/ 0 w 283"/>
                <a:gd name="T67" fmla="*/ 1 h 197"/>
                <a:gd name="T68" fmla="*/ 0 w 283"/>
                <a:gd name="T69" fmla="*/ 1 h 197"/>
                <a:gd name="T70" fmla="*/ 0 w 283"/>
                <a:gd name="T71" fmla="*/ 1 h 197"/>
                <a:gd name="T72" fmla="*/ 0 w 283"/>
                <a:gd name="T73" fmla="*/ 1 h 197"/>
                <a:gd name="T74" fmla="*/ 0 w 283"/>
                <a:gd name="T75" fmla="*/ 1 h 197"/>
                <a:gd name="T76" fmla="*/ 0 w 283"/>
                <a:gd name="T77" fmla="*/ 1 h 19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83"/>
                <a:gd name="T118" fmla="*/ 0 h 197"/>
                <a:gd name="T119" fmla="*/ 283 w 283"/>
                <a:gd name="T120" fmla="*/ 197 h 19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83" h="197">
                  <a:moveTo>
                    <a:pt x="9" y="53"/>
                  </a:moveTo>
                  <a:lnTo>
                    <a:pt x="19" y="82"/>
                  </a:lnTo>
                  <a:lnTo>
                    <a:pt x="33" y="106"/>
                  </a:lnTo>
                  <a:lnTo>
                    <a:pt x="49" y="128"/>
                  </a:lnTo>
                  <a:lnTo>
                    <a:pt x="60" y="138"/>
                  </a:lnTo>
                  <a:lnTo>
                    <a:pt x="73" y="148"/>
                  </a:lnTo>
                  <a:lnTo>
                    <a:pt x="96" y="164"/>
                  </a:lnTo>
                  <a:lnTo>
                    <a:pt x="119" y="178"/>
                  </a:lnTo>
                  <a:lnTo>
                    <a:pt x="142" y="183"/>
                  </a:lnTo>
                  <a:lnTo>
                    <a:pt x="165" y="174"/>
                  </a:lnTo>
                  <a:lnTo>
                    <a:pt x="178" y="161"/>
                  </a:lnTo>
                  <a:lnTo>
                    <a:pt x="190" y="150"/>
                  </a:lnTo>
                  <a:lnTo>
                    <a:pt x="204" y="138"/>
                  </a:lnTo>
                  <a:lnTo>
                    <a:pt x="218" y="127"/>
                  </a:lnTo>
                  <a:lnTo>
                    <a:pt x="232" y="116"/>
                  </a:lnTo>
                  <a:lnTo>
                    <a:pt x="262" y="55"/>
                  </a:lnTo>
                  <a:lnTo>
                    <a:pt x="274" y="0"/>
                  </a:lnTo>
                  <a:lnTo>
                    <a:pt x="283" y="0"/>
                  </a:lnTo>
                  <a:lnTo>
                    <a:pt x="280" y="61"/>
                  </a:lnTo>
                  <a:lnTo>
                    <a:pt x="264" y="95"/>
                  </a:lnTo>
                  <a:lnTo>
                    <a:pt x="255" y="110"/>
                  </a:lnTo>
                  <a:lnTo>
                    <a:pt x="242" y="127"/>
                  </a:lnTo>
                  <a:lnTo>
                    <a:pt x="228" y="139"/>
                  </a:lnTo>
                  <a:lnTo>
                    <a:pt x="214" y="151"/>
                  </a:lnTo>
                  <a:lnTo>
                    <a:pt x="201" y="162"/>
                  </a:lnTo>
                  <a:lnTo>
                    <a:pt x="189" y="173"/>
                  </a:lnTo>
                  <a:lnTo>
                    <a:pt x="177" y="185"/>
                  </a:lnTo>
                  <a:lnTo>
                    <a:pt x="163" y="193"/>
                  </a:lnTo>
                  <a:lnTo>
                    <a:pt x="150" y="197"/>
                  </a:lnTo>
                  <a:lnTo>
                    <a:pt x="122" y="190"/>
                  </a:lnTo>
                  <a:lnTo>
                    <a:pt x="95" y="175"/>
                  </a:lnTo>
                  <a:lnTo>
                    <a:pt x="81" y="165"/>
                  </a:lnTo>
                  <a:lnTo>
                    <a:pt x="67" y="156"/>
                  </a:lnTo>
                  <a:lnTo>
                    <a:pt x="43" y="135"/>
                  </a:lnTo>
                  <a:lnTo>
                    <a:pt x="25" y="112"/>
                  </a:lnTo>
                  <a:lnTo>
                    <a:pt x="0" y="56"/>
                  </a:lnTo>
                  <a:lnTo>
                    <a:pt x="2" y="50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4" name="Freeform 178"/>
            <p:cNvSpPr>
              <a:spLocks/>
            </p:cNvSpPr>
            <p:nvPr/>
          </p:nvSpPr>
          <p:spPr bwMode="auto">
            <a:xfrm>
              <a:off x="3749" y="1388"/>
              <a:ext cx="55" cy="202"/>
            </a:xfrm>
            <a:custGeom>
              <a:avLst/>
              <a:gdLst>
                <a:gd name="T0" fmla="*/ 0 w 112"/>
                <a:gd name="T1" fmla="*/ 1 h 403"/>
                <a:gd name="T2" fmla="*/ 0 w 112"/>
                <a:gd name="T3" fmla="*/ 1 h 403"/>
                <a:gd name="T4" fmla="*/ 0 w 112"/>
                <a:gd name="T5" fmla="*/ 1 h 403"/>
                <a:gd name="T6" fmla="*/ 0 w 112"/>
                <a:gd name="T7" fmla="*/ 1 h 403"/>
                <a:gd name="T8" fmla="*/ 0 w 112"/>
                <a:gd name="T9" fmla="*/ 1 h 403"/>
                <a:gd name="T10" fmla="*/ 0 w 112"/>
                <a:gd name="T11" fmla="*/ 1 h 403"/>
                <a:gd name="T12" fmla="*/ 0 w 112"/>
                <a:gd name="T13" fmla="*/ 1 h 403"/>
                <a:gd name="T14" fmla="*/ 0 w 112"/>
                <a:gd name="T15" fmla="*/ 1 h 403"/>
                <a:gd name="T16" fmla="*/ 0 w 112"/>
                <a:gd name="T17" fmla="*/ 1 h 403"/>
                <a:gd name="T18" fmla="*/ 0 w 112"/>
                <a:gd name="T19" fmla="*/ 1 h 403"/>
                <a:gd name="T20" fmla="*/ 0 w 112"/>
                <a:gd name="T21" fmla="*/ 1 h 403"/>
                <a:gd name="T22" fmla="*/ 0 w 112"/>
                <a:gd name="T23" fmla="*/ 1 h 403"/>
                <a:gd name="T24" fmla="*/ 0 w 112"/>
                <a:gd name="T25" fmla="*/ 1 h 403"/>
                <a:gd name="T26" fmla="*/ 0 w 112"/>
                <a:gd name="T27" fmla="*/ 1 h 403"/>
                <a:gd name="T28" fmla="*/ 0 w 112"/>
                <a:gd name="T29" fmla="*/ 1 h 403"/>
                <a:gd name="T30" fmla="*/ 0 w 112"/>
                <a:gd name="T31" fmla="*/ 1 h 403"/>
                <a:gd name="T32" fmla="*/ 0 w 112"/>
                <a:gd name="T33" fmla="*/ 1 h 403"/>
                <a:gd name="T34" fmla="*/ 0 w 112"/>
                <a:gd name="T35" fmla="*/ 1 h 403"/>
                <a:gd name="T36" fmla="*/ 0 w 112"/>
                <a:gd name="T37" fmla="*/ 1 h 403"/>
                <a:gd name="T38" fmla="*/ 0 w 112"/>
                <a:gd name="T39" fmla="*/ 0 h 403"/>
                <a:gd name="T40" fmla="*/ 0 w 112"/>
                <a:gd name="T41" fmla="*/ 1 h 403"/>
                <a:gd name="T42" fmla="*/ 0 w 112"/>
                <a:gd name="T43" fmla="*/ 1 h 40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2"/>
                <a:gd name="T67" fmla="*/ 0 h 403"/>
                <a:gd name="T68" fmla="*/ 112 w 112"/>
                <a:gd name="T69" fmla="*/ 403 h 40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2" h="403">
                  <a:moveTo>
                    <a:pt x="8" y="1"/>
                  </a:moveTo>
                  <a:lnTo>
                    <a:pt x="57" y="103"/>
                  </a:lnTo>
                  <a:lnTo>
                    <a:pt x="62" y="121"/>
                  </a:lnTo>
                  <a:lnTo>
                    <a:pt x="72" y="137"/>
                  </a:lnTo>
                  <a:lnTo>
                    <a:pt x="80" y="159"/>
                  </a:lnTo>
                  <a:lnTo>
                    <a:pt x="94" y="233"/>
                  </a:lnTo>
                  <a:lnTo>
                    <a:pt x="100" y="317"/>
                  </a:lnTo>
                  <a:lnTo>
                    <a:pt x="101" y="355"/>
                  </a:lnTo>
                  <a:lnTo>
                    <a:pt x="112" y="397"/>
                  </a:lnTo>
                  <a:lnTo>
                    <a:pt x="108" y="403"/>
                  </a:lnTo>
                  <a:lnTo>
                    <a:pt x="102" y="400"/>
                  </a:lnTo>
                  <a:lnTo>
                    <a:pt x="87" y="320"/>
                  </a:lnTo>
                  <a:lnTo>
                    <a:pt x="76" y="238"/>
                  </a:lnTo>
                  <a:lnTo>
                    <a:pt x="63" y="165"/>
                  </a:lnTo>
                  <a:lnTo>
                    <a:pt x="52" y="148"/>
                  </a:lnTo>
                  <a:lnTo>
                    <a:pt x="34" y="104"/>
                  </a:lnTo>
                  <a:lnTo>
                    <a:pt x="25" y="53"/>
                  </a:lnTo>
                  <a:lnTo>
                    <a:pt x="15" y="30"/>
                  </a:lnTo>
                  <a:lnTo>
                    <a:pt x="0" y="6"/>
                  </a:lnTo>
                  <a:lnTo>
                    <a:pt x="1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5" name="Freeform 179"/>
            <p:cNvSpPr>
              <a:spLocks/>
            </p:cNvSpPr>
            <p:nvPr/>
          </p:nvSpPr>
          <p:spPr bwMode="auto">
            <a:xfrm>
              <a:off x="3817" y="1365"/>
              <a:ext cx="53" cy="194"/>
            </a:xfrm>
            <a:custGeom>
              <a:avLst/>
              <a:gdLst>
                <a:gd name="T0" fmla="*/ 1 w 105"/>
                <a:gd name="T1" fmla="*/ 1 h 387"/>
                <a:gd name="T2" fmla="*/ 1 w 105"/>
                <a:gd name="T3" fmla="*/ 1 h 387"/>
                <a:gd name="T4" fmla="*/ 1 w 105"/>
                <a:gd name="T5" fmla="*/ 1 h 387"/>
                <a:gd name="T6" fmla="*/ 1 w 105"/>
                <a:gd name="T7" fmla="*/ 1 h 387"/>
                <a:gd name="T8" fmla="*/ 1 w 105"/>
                <a:gd name="T9" fmla="*/ 1 h 387"/>
                <a:gd name="T10" fmla="*/ 1 w 105"/>
                <a:gd name="T11" fmla="*/ 1 h 387"/>
                <a:gd name="T12" fmla="*/ 1 w 105"/>
                <a:gd name="T13" fmla="*/ 1 h 387"/>
                <a:gd name="T14" fmla="*/ 1 w 105"/>
                <a:gd name="T15" fmla="*/ 1 h 387"/>
                <a:gd name="T16" fmla="*/ 1 w 105"/>
                <a:gd name="T17" fmla="*/ 1 h 387"/>
                <a:gd name="T18" fmla="*/ 1 w 105"/>
                <a:gd name="T19" fmla="*/ 1 h 387"/>
                <a:gd name="T20" fmla="*/ 1 w 105"/>
                <a:gd name="T21" fmla="*/ 1 h 387"/>
                <a:gd name="T22" fmla="*/ 1 w 105"/>
                <a:gd name="T23" fmla="*/ 1 h 387"/>
                <a:gd name="T24" fmla="*/ 1 w 105"/>
                <a:gd name="T25" fmla="*/ 1 h 387"/>
                <a:gd name="T26" fmla="*/ 1 w 105"/>
                <a:gd name="T27" fmla="*/ 1 h 387"/>
                <a:gd name="T28" fmla="*/ 1 w 105"/>
                <a:gd name="T29" fmla="*/ 1 h 387"/>
                <a:gd name="T30" fmla="*/ 0 w 105"/>
                <a:gd name="T31" fmla="*/ 1 h 387"/>
                <a:gd name="T32" fmla="*/ 1 w 105"/>
                <a:gd name="T33" fmla="*/ 1 h 387"/>
                <a:gd name="T34" fmla="*/ 1 w 105"/>
                <a:gd name="T35" fmla="*/ 1 h 387"/>
                <a:gd name="T36" fmla="*/ 1 w 105"/>
                <a:gd name="T37" fmla="*/ 1 h 387"/>
                <a:gd name="T38" fmla="*/ 1 w 105"/>
                <a:gd name="T39" fmla="*/ 1 h 387"/>
                <a:gd name="T40" fmla="*/ 1 w 105"/>
                <a:gd name="T41" fmla="*/ 1 h 387"/>
                <a:gd name="T42" fmla="*/ 1 w 105"/>
                <a:gd name="T43" fmla="*/ 1 h 387"/>
                <a:gd name="T44" fmla="*/ 1 w 105"/>
                <a:gd name="T45" fmla="*/ 1 h 387"/>
                <a:gd name="T46" fmla="*/ 1 w 105"/>
                <a:gd name="T47" fmla="*/ 1 h 387"/>
                <a:gd name="T48" fmla="*/ 1 w 105"/>
                <a:gd name="T49" fmla="*/ 1 h 387"/>
                <a:gd name="T50" fmla="*/ 1 w 105"/>
                <a:gd name="T51" fmla="*/ 1 h 387"/>
                <a:gd name="T52" fmla="*/ 1 w 105"/>
                <a:gd name="T53" fmla="*/ 1 h 387"/>
                <a:gd name="T54" fmla="*/ 1 w 105"/>
                <a:gd name="T55" fmla="*/ 1 h 387"/>
                <a:gd name="T56" fmla="*/ 1 w 105"/>
                <a:gd name="T57" fmla="*/ 1 h 387"/>
                <a:gd name="T58" fmla="*/ 1 w 105"/>
                <a:gd name="T59" fmla="*/ 0 h 387"/>
                <a:gd name="T60" fmla="*/ 1 w 105"/>
                <a:gd name="T61" fmla="*/ 1 h 387"/>
                <a:gd name="T62" fmla="*/ 1 w 105"/>
                <a:gd name="T63" fmla="*/ 1 h 38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5"/>
                <a:gd name="T97" fmla="*/ 0 h 387"/>
                <a:gd name="T98" fmla="*/ 105 w 105"/>
                <a:gd name="T99" fmla="*/ 387 h 38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5" h="387">
                  <a:moveTo>
                    <a:pt x="77" y="2"/>
                  </a:moveTo>
                  <a:lnTo>
                    <a:pt x="105" y="66"/>
                  </a:lnTo>
                  <a:lnTo>
                    <a:pt x="99" y="92"/>
                  </a:lnTo>
                  <a:lnTo>
                    <a:pt x="84" y="119"/>
                  </a:lnTo>
                  <a:lnTo>
                    <a:pt x="76" y="155"/>
                  </a:lnTo>
                  <a:lnTo>
                    <a:pt x="97" y="224"/>
                  </a:lnTo>
                  <a:lnTo>
                    <a:pt x="97" y="256"/>
                  </a:lnTo>
                  <a:lnTo>
                    <a:pt x="91" y="273"/>
                  </a:lnTo>
                  <a:lnTo>
                    <a:pt x="83" y="290"/>
                  </a:lnTo>
                  <a:lnTo>
                    <a:pt x="72" y="302"/>
                  </a:lnTo>
                  <a:lnTo>
                    <a:pt x="61" y="313"/>
                  </a:lnTo>
                  <a:lnTo>
                    <a:pt x="42" y="335"/>
                  </a:lnTo>
                  <a:lnTo>
                    <a:pt x="25" y="358"/>
                  </a:lnTo>
                  <a:lnTo>
                    <a:pt x="8" y="385"/>
                  </a:lnTo>
                  <a:lnTo>
                    <a:pt x="2" y="387"/>
                  </a:lnTo>
                  <a:lnTo>
                    <a:pt x="0" y="381"/>
                  </a:lnTo>
                  <a:lnTo>
                    <a:pt x="24" y="321"/>
                  </a:lnTo>
                  <a:lnTo>
                    <a:pt x="36" y="295"/>
                  </a:lnTo>
                  <a:lnTo>
                    <a:pt x="45" y="283"/>
                  </a:lnTo>
                  <a:lnTo>
                    <a:pt x="56" y="269"/>
                  </a:lnTo>
                  <a:lnTo>
                    <a:pt x="68" y="242"/>
                  </a:lnTo>
                  <a:lnTo>
                    <a:pt x="69" y="217"/>
                  </a:lnTo>
                  <a:lnTo>
                    <a:pt x="62" y="191"/>
                  </a:lnTo>
                  <a:lnTo>
                    <a:pt x="53" y="163"/>
                  </a:lnTo>
                  <a:lnTo>
                    <a:pt x="54" y="138"/>
                  </a:lnTo>
                  <a:lnTo>
                    <a:pt x="61" y="112"/>
                  </a:lnTo>
                  <a:lnTo>
                    <a:pt x="83" y="66"/>
                  </a:lnTo>
                  <a:lnTo>
                    <a:pt x="79" y="34"/>
                  </a:lnTo>
                  <a:lnTo>
                    <a:pt x="68" y="6"/>
                  </a:lnTo>
                  <a:lnTo>
                    <a:pt x="71" y="0"/>
                  </a:lnTo>
                  <a:lnTo>
                    <a:pt x="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6" name="Freeform 180"/>
            <p:cNvSpPr>
              <a:spLocks/>
            </p:cNvSpPr>
            <p:nvPr/>
          </p:nvSpPr>
          <p:spPr bwMode="auto">
            <a:xfrm>
              <a:off x="3801" y="1463"/>
              <a:ext cx="53" cy="39"/>
            </a:xfrm>
            <a:custGeom>
              <a:avLst/>
              <a:gdLst>
                <a:gd name="T0" fmla="*/ 0 w 107"/>
                <a:gd name="T1" fmla="*/ 1 h 78"/>
                <a:gd name="T2" fmla="*/ 0 w 107"/>
                <a:gd name="T3" fmla="*/ 1 h 78"/>
                <a:gd name="T4" fmla="*/ 0 w 107"/>
                <a:gd name="T5" fmla="*/ 1 h 78"/>
                <a:gd name="T6" fmla="*/ 0 w 107"/>
                <a:gd name="T7" fmla="*/ 1 h 78"/>
                <a:gd name="T8" fmla="*/ 0 w 107"/>
                <a:gd name="T9" fmla="*/ 0 h 78"/>
                <a:gd name="T10" fmla="*/ 0 w 107"/>
                <a:gd name="T11" fmla="*/ 1 h 78"/>
                <a:gd name="T12" fmla="*/ 0 w 107"/>
                <a:gd name="T13" fmla="*/ 1 h 78"/>
                <a:gd name="T14" fmla="*/ 0 w 107"/>
                <a:gd name="T15" fmla="*/ 1 h 78"/>
                <a:gd name="T16" fmla="*/ 0 w 107"/>
                <a:gd name="T17" fmla="*/ 1 h 78"/>
                <a:gd name="T18" fmla="*/ 0 w 107"/>
                <a:gd name="T19" fmla="*/ 1 h 78"/>
                <a:gd name="T20" fmla="*/ 0 w 107"/>
                <a:gd name="T21" fmla="*/ 1 h 78"/>
                <a:gd name="T22" fmla="*/ 0 w 107"/>
                <a:gd name="T23" fmla="*/ 1 h 78"/>
                <a:gd name="T24" fmla="*/ 0 w 107"/>
                <a:gd name="T25" fmla="*/ 1 h 78"/>
                <a:gd name="T26" fmla="*/ 0 w 107"/>
                <a:gd name="T27" fmla="*/ 1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7"/>
                <a:gd name="T43" fmla="*/ 0 h 78"/>
                <a:gd name="T44" fmla="*/ 107 w 107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7" h="78">
                  <a:moveTo>
                    <a:pt x="7" y="65"/>
                  </a:moveTo>
                  <a:lnTo>
                    <a:pt x="42" y="59"/>
                  </a:lnTo>
                  <a:lnTo>
                    <a:pt x="57" y="47"/>
                  </a:lnTo>
                  <a:lnTo>
                    <a:pt x="70" y="31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99" y="53"/>
                  </a:lnTo>
                  <a:lnTo>
                    <a:pt x="89" y="63"/>
                  </a:lnTo>
                  <a:lnTo>
                    <a:pt x="79" y="70"/>
                  </a:lnTo>
                  <a:lnTo>
                    <a:pt x="56" y="78"/>
                  </a:lnTo>
                  <a:lnTo>
                    <a:pt x="4" y="73"/>
                  </a:lnTo>
                  <a:lnTo>
                    <a:pt x="0" y="68"/>
                  </a:lnTo>
                  <a:lnTo>
                    <a:pt x="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7" name="Freeform 181"/>
            <p:cNvSpPr>
              <a:spLocks/>
            </p:cNvSpPr>
            <p:nvPr/>
          </p:nvSpPr>
          <p:spPr bwMode="auto">
            <a:xfrm>
              <a:off x="3893" y="1311"/>
              <a:ext cx="47" cy="16"/>
            </a:xfrm>
            <a:custGeom>
              <a:avLst/>
              <a:gdLst>
                <a:gd name="T0" fmla="*/ 1 w 94"/>
                <a:gd name="T1" fmla="*/ 0 h 33"/>
                <a:gd name="T2" fmla="*/ 1 w 94"/>
                <a:gd name="T3" fmla="*/ 0 h 33"/>
                <a:gd name="T4" fmla="*/ 1 w 94"/>
                <a:gd name="T5" fmla="*/ 0 h 33"/>
                <a:gd name="T6" fmla="*/ 1 w 94"/>
                <a:gd name="T7" fmla="*/ 0 h 33"/>
                <a:gd name="T8" fmla="*/ 1 w 94"/>
                <a:gd name="T9" fmla="*/ 0 h 33"/>
                <a:gd name="T10" fmla="*/ 1 w 94"/>
                <a:gd name="T11" fmla="*/ 0 h 33"/>
                <a:gd name="T12" fmla="*/ 1 w 94"/>
                <a:gd name="T13" fmla="*/ 0 h 33"/>
                <a:gd name="T14" fmla="*/ 1 w 94"/>
                <a:gd name="T15" fmla="*/ 0 h 33"/>
                <a:gd name="T16" fmla="*/ 1 w 94"/>
                <a:gd name="T17" fmla="*/ 0 h 33"/>
                <a:gd name="T18" fmla="*/ 0 w 94"/>
                <a:gd name="T19" fmla="*/ 0 h 33"/>
                <a:gd name="T20" fmla="*/ 1 w 94"/>
                <a:gd name="T21" fmla="*/ 0 h 33"/>
                <a:gd name="T22" fmla="*/ 1 w 94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4"/>
                <a:gd name="T37" fmla="*/ 0 h 33"/>
                <a:gd name="T38" fmla="*/ 94 w 94"/>
                <a:gd name="T39" fmla="*/ 33 h 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4" h="33">
                  <a:moveTo>
                    <a:pt x="5" y="0"/>
                  </a:moveTo>
                  <a:lnTo>
                    <a:pt x="82" y="9"/>
                  </a:lnTo>
                  <a:lnTo>
                    <a:pt x="91" y="13"/>
                  </a:lnTo>
                  <a:lnTo>
                    <a:pt x="94" y="21"/>
                  </a:lnTo>
                  <a:lnTo>
                    <a:pt x="91" y="30"/>
                  </a:lnTo>
                  <a:lnTo>
                    <a:pt x="82" y="33"/>
                  </a:lnTo>
                  <a:lnTo>
                    <a:pt x="43" y="22"/>
                  </a:lnTo>
                  <a:lnTo>
                    <a:pt x="25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8" name="Freeform 182"/>
            <p:cNvSpPr>
              <a:spLocks/>
            </p:cNvSpPr>
            <p:nvPr/>
          </p:nvSpPr>
          <p:spPr bwMode="auto">
            <a:xfrm>
              <a:off x="3946" y="1314"/>
              <a:ext cx="34" cy="60"/>
            </a:xfrm>
            <a:custGeom>
              <a:avLst/>
              <a:gdLst>
                <a:gd name="T0" fmla="*/ 1 w 68"/>
                <a:gd name="T1" fmla="*/ 0 h 120"/>
                <a:gd name="T2" fmla="*/ 1 w 68"/>
                <a:gd name="T3" fmla="*/ 1 h 120"/>
                <a:gd name="T4" fmla="*/ 1 w 68"/>
                <a:gd name="T5" fmla="*/ 1 h 120"/>
                <a:gd name="T6" fmla="*/ 1 w 68"/>
                <a:gd name="T7" fmla="*/ 1 h 120"/>
                <a:gd name="T8" fmla="*/ 1 w 68"/>
                <a:gd name="T9" fmla="*/ 1 h 120"/>
                <a:gd name="T10" fmla="*/ 1 w 68"/>
                <a:gd name="T11" fmla="*/ 1 h 120"/>
                <a:gd name="T12" fmla="*/ 1 w 68"/>
                <a:gd name="T13" fmla="*/ 1 h 120"/>
                <a:gd name="T14" fmla="*/ 1 w 68"/>
                <a:gd name="T15" fmla="*/ 1 h 120"/>
                <a:gd name="T16" fmla="*/ 1 w 68"/>
                <a:gd name="T17" fmla="*/ 1 h 120"/>
                <a:gd name="T18" fmla="*/ 1 w 68"/>
                <a:gd name="T19" fmla="*/ 1 h 120"/>
                <a:gd name="T20" fmla="*/ 1 w 68"/>
                <a:gd name="T21" fmla="*/ 1 h 120"/>
                <a:gd name="T22" fmla="*/ 0 w 68"/>
                <a:gd name="T23" fmla="*/ 1 h 120"/>
                <a:gd name="T24" fmla="*/ 1 w 68"/>
                <a:gd name="T25" fmla="*/ 0 h 120"/>
                <a:gd name="T26" fmla="*/ 1 w 68"/>
                <a:gd name="T27" fmla="*/ 0 h 120"/>
                <a:gd name="T28" fmla="*/ 1 w 68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"/>
                <a:gd name="T46" fmla="*/ 0 h 120"/>
                <a:gd name="T47" fmla="*/ 68 w 68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" h="120">
                  <a:moveTo>
                    <a:pt x="15" y="0"/>
                  </a:moveTo>
                  <a:lnTo>
                    <a:pt x="41" y="11"/>
                  </a:lnTo>
                  <a:lnTo>
                    <a:pt x="59" y="37"/>
                  </a:lnTo>
                  <a:lnTo>
                    <a:pt x="68" y="71"/>
                  </a:lnTo>
                  <a:lnTo>
                    <a:pt x="64" y="120"/>
                  </a:lnTo>
                  <a:lnTo>
                    <a:pt x="55" y="120"/>
                  </a:lnTo>
                  <a:lnTo>
                    <a:pt x="50" y="74"/>
                  </a:lnTo>
                  <a:lnTo>
                    <a:pt x="45" y="47"/>
                  </a:lnTo>
                  <a:lnTo>
                    <a:pt x="41" y="36"/>
                  </a:lnTo>
                  <a:lnTo>
                    <a:pt x="33" y="27"/>
                  </a:lnTo>
                  <a:lnTo>
                    <a:pt x="8" y="22"/>
                  </a:lnTo>
                  <a:lnTo>
                    <a:pt x="0" y="7"/>
                  </a:lnTo>
                  <a:lnTo>
                    <a:pt x="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39" name="Freeform 183"/>
            <p:cNvSpPr>
              <a:spLocks/>
            </p:cNvSpPr>
            <p:nvPr/>
          </p:nvSpPr>
          <p:spPr bwMode="auto">
            <a:xfrm>
              <a:off x="3933" y="1340"/>
              <a:ext cx="19" cy="78"/>
            </a:xfrm>
            <a:custGeom>
              <a:avLst/>
              <a:gdLst>
                <a:gd name="T0" fmla="*/ 1 w 38"/>
                <a:gd name="T1" fmla="*/ 1 h 156"/>
                <a:gd name="T2" fmla="*/ 1 w 38"/>
                <a:gd name="T3" fmla="*/ 1 h 156"/>
                <a:gd name="T4" fmla="*/ 1 w 38"/>
                <a:gd name="T5" fmla="*/ 1 h 156"/>
                <a:gd name="T6" fmla="*/ 1 w 38"/>
                <a:gd name="T7" fmla="*/ 1 h 156"/>
                <a:gd name="T8" fmla="*/ 1 w 38"/>
                <a:gd name="T9" fmla="*/ 1 h 156"/>
                <a:gd name="T10" fmla="*/ 1 w 38"/>
                <a:gd name="T11" fmla="*/ 1 h 156"/>
                <a:gd name="T12" fmla="*/ 1 w 38"/>
                <a:gd name="T13" fmla="*/ 1 h 156"/>
                <a:gd name="T14" fmla="*/ 1 w 38"/>
                <a:gd name="T15" fmla="*/ 1 h 156"/>
                <a:gd name="T16" fmla="*/ 0 w 38"/>
                <a:gd name="T17" fmla="*/ 1 h 156"/>
                <a:gd name="T18" fmla="*/ 1 w 38"/>
                <a:gd name="T19" fmla="*/ 0 h 156"/>
                <a:gd name="T20" fmla="*/ 1 w 38"/>
                <a:gd name="T21" fmla="*/ 1 h 156"/>
                <a:gd name="T22" fmla="*/ 1 w 38"/>
                <a:gd name="T23" fmla="*/ 1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156"/>
                <a:gd name="T38" fmla="*/ 38 w 38"/>
                <a:gd name="T39" fmla="*/ 156 h 1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156">
                  <a:moveTo>
                    <a:pt x="8" y="1"/>
                  </a:moveTo>
                  <a:lnTo>
                    <a:pt x="31" y="43"/>
                  </a:lnTo>
                  <a:lnTo>
                    <a:pt x="38" y="91"/>
                  </a:lnTo>
                  <a:lnTo>
                    <a:pt x="33" y="123"/>
                  </a:lnTo>
                  <a:lnTo>
                    <a:pt x="27" y="156"/>
                  </a:lnTo>
                  <a:lnTo>
                    <a:pt x="18" y="156"/>
                  </a:lnTo>
                  <a:lnTo>
                    <a:pt x="14" y="123"/>
                  </a:lnTo>
                  <a:lnTo>
                    <a:pt x="10" y="91"/>
                  </a:lnTo>
                  <a:lnTo>
                    <a:pt x="0" y="6"/>
                  </a:lnTo>
                  <a:lnTo>
                    <a:pt x="1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0" name="Freeform 184"/>
            <p:cNvSpPr>
              <a:spLocks/>
            </p:cNvSpPr>
            <p:nvPr/>
          </p:nvSpPr>
          <p:spPr bwMode="auto">
            <a:xfrm>
              <a:off x="3626" y="1323"/>
              <a:ext cx="80" cy="56"/>
            </a:xfrm>
            <a:custGeom>
              <a:avLst/>
              <a:gdLst>
                <a:gd name="T0" fmla="*/ 0 w 161"/>
                <a:gd name="T1" fmla="*/ 1 h 111"/>
                <a:gd name="T2" fmla="*/ 0 w 161"/>
                <a:gd name="T3" fmla="*/ 1 h 111"/>
                <a:gd name="T4" fmla="*/ 0 w 161"/>
                <a:gd name="T5" fmla="*/ 1 h 111"/>
                <a:gd name="T6" fmla="*/ 0 w 161"/>
                <a:gd name="T7" fmla="*/ 1 h 111"/>
                <a:gd name="T8" fmla="*/ 0 w 161"/>
                <a:gd name="T9" fmla="*/ 1 h 111"/>
                <a:gd name="T10" fmla="*/ 0 w 161"/>
                <a:gd name="T11" fmla="*/ 1 h 111"/>
                <a:gd name="T12" fmla="*/ 0 w 161"/>
                <a:gd name="T13" fmla="*/ 1 h 111"/>
                <a:gd name="T14" fmla="*/ 0 w 161"/>
                <a:gd name="T15" fmla="*/ 1 h 111"/>
                <a:gd name="T16" fmla="*/ 0 w 161"/>
                <a:gd name="T17" fmla="*/ 1 h 111"/>
                <a:gd name="T18" fmla="*/ 0 w 161"/>
                <a:gd name="T19" fmla="*/ 1 h 111"/>
                <a:gd name="T20" fmla="*/ 0 w 161"/>
                <a:gd name="T21" fmla="*/ 1 h 111"/>
                <a:gd name="T22" fmla="*/ 0 w 161"/>
                <a:gd name="T23" fmla="*/ 1 h 111"/>
                <a:gd name="T24" fmla="*/ 0 w 161"/>
                <a:gd name="T25" fmla="*/ 1 h 111"/>
                <a:gd name="T26" fmla="*/ 0 w 161"/>
                <a:gd name="T27" fmla="*/ 1 h 111"/>
                <a:gd name="T28" fmla="*/ 0 w 161"/>
                <a:gd name="T29" fmla="*/ 1 h 111"/>
                <a:gd name="T30" fmla="*/ 0 w 161"/>
                <a:gd name="T31" fmla="*/ 1 h 111"/>
                <a:gd name="T32" fmla="*/ 0 w 161"/>
                <a:gd name="T33" fmla="*/ 1 h 111"/>
                <a:gd name="T34" fmla="*/ 0 w 161"/>
                <a:gd name="T35" fmla="*/ 1 h 111"/>
                <a:gd name="T36" fmla="*/ 0 w 161"/>
                <a:gd name="T37" fmla="*/ 0 h 111"/>
                <a:gd name="T38" fmla="*/ 0 w 161"/>
                <a:gd name="T39" fmla="*/ 1 h 111"/>
                <a:gd name="T40" fmla="*/ 0 w 161"/>
                <a:gd name="T41" fmla="*/ 1 h 111"/>
                <a:gd name="T42" fmla="*/ 0 w 161"/>
                <a:gd name="T43" fmla="*/ 1 h 1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1"/>
                <a:gd name="T67" fmla="*/ 0 h 111"/>
                <a:gd name="T68" fmla="*/ 161 w 161"/>
                <a:gd name="T69" fmla="*/ 111 h 1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1" h="111">
                  <a:moveTo>
                    <a:pt x="155" y="9"/>
                  </a:moveTo>
                  <a:lnTo>
                    <a:pt x="122" y="19"/>
                  </a:lnTo>
                  <a:lnTo>
                    <a:pt x="107" y="31"/>
                  </a:lnTo>
                  <a:lnTo>
                    <a:pt x="93" y="42"/>
                  </a:lnTo>
                  <a:lnTo>
                    <a:pt x="67" y="57"/>
                  </a:lnTo>
                  <a:lnTo>
                    <a:pt x="46" y="73"/>
                  </a:lnTo>
                  <a:lnTo>
                    <a:pt x="26" y="89"/>
                  </a:lnTo>
                  <a:lnTo>
                    <a:pt x="6" y="110"/>
                  </a:lnTo>
                  <a:lnTo>
                    <a:pt x="0" y="111"/>
                  </a:lnTo>
                  <a:lnTo>
                    <a:pt x="0" y="105"/>
                  </a:lnTo>
                  <a:lnTo>
                    <a:pt x="19" y="80"/>
                  </a:lnTo>
                  <a:lnTo>
                    <a:pt x="35" y="59"/>
                  </a:lnTo>
                  <a:lnTo>
                    <a:pt x="44" y="49"/>
                  </a:lnTo>
                  <a:lnTo>
                    <a:pt x="54" y="39"/>
                  </a:lnTo>
                  <a:lnTo>
                    <a:pt x="66" y="31"/>
                  </a:lnTo>
                  <a:lnTo>
                    <a:pt x="80" y="22"/>
                  </a:lnTo>
                  <a:lnTo>
                    <a:pt x="98" y="11"/>
                  </a:lnTo>
                  <a:lnTo>
                    <a:pt x="116" y="4"/>
                  </a:lnTo>
                  <a:lnTo>
                    <a:pt x="156" y="0"/>
                  </a:lnTo>
                  <a:lnTo>
                    <a:pt x="161" y="5"/>
                  </a:lnTo>
                  <a:lnTo>
                    <a:pt x="15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1" name="Freeform 185"/>
            <p:cNvSpPr>
              <a:spLocks/>
            </p:cNvSpPr>
            <p:nvPr/>
          </p:nvSpPr>
          <p:spPr bwMode="auto">
            <a:xfrm>
              <a:off x="3643" y="1381"/>
              <a:ext cx="89" cy="252"/>
            </a:xfrm>
            <a:custGeom>
              <a:avLst/>
              <a:gdLst>
                <a:gd name="T0" fmla="*/ 0 w 179"/>
                <a:gd name="T1" fmla="*/ 0 h 504"/>
                <a:gd name="T2" fmla="*/ 0 w 179"/>
                <a:gd name="T3" fmla="*/ 1 h 504"/>
                <a:gd name="T4" fmla="*/ 0 w 179"/>
                <a:gd name="T5" fmla="*/ 1 h 504"/>
                <a:gd name="T6" fmla="*/ 0 w 179"/>
                <a:gd name="T7" fmla="*/ 1 h 504"/>
                <a:gd name="T8" fmla="*/ 0 w 179"/>
                <a:gd name="T9" fmla="*/ 1 h 504"/>
                <a:gd name="T10" fmla="*/ 0 w 179"/>
                <a:gd name="T11" fmla="*/ 1 h 504"/>
                <a:gd name="T12" fmla="*/ 0 w 179"/>
                <a:gd name="T13" fmla="*/ 1 h 504"/>
                <a:gd name="T14" fmla="*/ 0 w 179"/>
                <a:gd name="T15" fmla="*/ 1 h 504"/>
                <a:gd name="T16" fmla="*/ 0 w 179"/>
                <a:gd name="T17" fmla="*/ 1 h 504"/>
                <a:gd name="T18" fmla="*/ 0 w 179"/>
                <a:gd name="T19" fmla="*/ 1 h 504"/>
                <a:gd name="T20" fmla="*/ 0 w 179"/>
                <a:gd name="T21" fmla="*/ 1 h 504"/>
                <a:gd name="T22" fmla="*/ 0 w 179"/>
                <a:gd name="T23" fmla="*/ 1 h 504"/>
                <a:gd name="T24" fmla="*/ 0 w 179"/>
                <a:gd name="T25" fmla="*/ 1 h 504"/>
                <a:gd name="T26" fmla="*/ 0 w 179"/>
                <a:gd name="T27" fmla="*/ 1 h 504"/>
                <a:gd name="T28" fmla="*/ 0 w 179"/>
                <a:gd name="T29" fmla="*/ 1 h 504"/>
                <a:gd name="T30" fmla="*/ 0 w 179"/>
                <a:gd name="T31" fmla="*/ 1 h 504"/>
                <a:gd name="T32" fmla="*/ 0 w 179"/>
                <a:gd name="T33" fmla="*/ 1 h 504"/>
                <a:gd name="T34" fmla="*/ 0 w 179"/>
                <a:gd name="T35" fmla="*/ 1 h 504"/>
                <a:gd name="T36" fmla="*/ 0 w 179"/>
                <a:gd name="T37" fmla="*/ 1 h 504"/>
                <a:gd name="T38" fmla="*/ 0 w 179"/>
                <a:gd name="T39" fmla="*/ 1 h 504"/>
                <a:gd name="T40" fmla="*/ 0 w 179"/>
                <a:gd name="T41" fmla="*/ 1 h 504"/>
                <a:gd name="T42" fmla="*/ 0 w 179"/>
                <a:gd name="T43" fmla="*/ 1 h 504"/>
                <a:gd name="T44" fmla="*/ 0 w 179"/>
                <a:gd name="T45" fmla="*/ 1 h 504"/>
                <a:gd name="T46" fmla="*/ 0 w 179"/>
                <a:gd name="T47" fmla="*/ 1 h 504"/>
                <a:gd name="T48" fmla="*/ 0 w 179"/>
                <a:gd name="T49" fmla="*/ 1 h 504"/>
                <a:gd name="T50" fmla="*/ 0 w 179"/>
                <a:gd name="T51" fmla="*/ 1 h 504"/>
                <a:gd name="T52" fmla="*/ 0 w 179"/>
                <a:gd name="T53" fmla="*/ 1 h 504"/>
                <a:gd name="T54" fmla="*/ 0 w 179"/>
                <a:gd name="T55" fmla="*/ 1 h 504"/>
                <a:gd name="T56" fmla="*/ 0 w 179"/>
                <a:gd name="T57" fmla="*/ 1 h 504"/>
                <a:gd name="T58" fmla="*/ 0 w 179"/>
                <a:gd name="T59" fmla="*/ 1 h 504"/>
                <a:gd name="T60" fmla="*/ 0 w 179"/>
                <a:gd name="T61" fmla="*/ 1 h 504"/>
                <a:gd name="T62" fmla="*/ 0 w 179"/>
                <a:gd name="T63" fmla="*/ 1 h 504"/>
                <a:gd name="T64" fmla="*/ 0 w 179"/>
                <a:gd name="T65" fmla="*/ 1 h 504"/>
                <a:gd name="T66" fmla="*/ 0 w 179"/>
                <a:gd name="T67" fmla="*/ 1 h 504"/>
                <a:gd name="T68" fmla="*/ 0 w 179"/>
                <a:gd name="T69" fmla="*/ 1 h 504"/>
                <a:gd name="T70" fmla="*/ 0 w 179"/>
                <a:gd name="T71" fmla="*/ 1 h 504"/>
                <a:gd name="T72" fmla="*/ 0 w 179"/>
                <a:gd name="T73" fmla="*/ 1 h 504"/>
                <a:gd name="T74" fmla="*/ 0 w 179"/>
                <a:gd name="T75" fmla="*/ 0 h 504"/>
                <a:gd name="T76" fmla="*/ 0 w 179"/>
                <a:gd name="T77" fmla="*/ 0 h 5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9"/>
                <a:gd name="T118" fmla="*/ 0 h 504"/>
                <a:gd name="T119" fmla="*/ 179 w 179"/>
                <a:gd name="T120" fmla="*/ 504 h 5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9" h="504">
                  <a:moveTo>
                    <a:pt x="6" y="0"/>
                  </a:moveTo>
                  <a:lnTo>
                    <a:pt x="33" y="8"/>
                  </a:lnTo>
                  <a:lnTo>
                    <a:pt x="53" y="23"/>
                  </a:lnTo>
                  <a:lnTo>
                    <a:pt x="70" y="46"/>
                  </a:lnTo>
                  <a:lnTo>
                    <a:pt x="85" y="72"/>
                  </a:lnTo>
                  <a:lnTo>
                    <a:pt x="99" y="92"/>
                  </a:lnTo>
                  <a:lnTo>
                    <a:pt x="114" y="112"/>
                  </a:lnTo>
                  <a:lnTo>
                    <a:pt x="130" y="167"/>
                  </a:lnTo>
                  <a:lnTo>
                    <a:pt x="128" y="185"/>
                  </a:lnTo>
                  <a:lnTo>
                    <a:pt x="135" y="237"/>
                  </a:lnTo>
                  <a:lnTo>
                    <a:pt x="140" y="289"/>
                  </a:lnTo>
                  <a:lnTo>
                    <a:pt x="147" y="307"/>
                  </a:lnTo>
                  <a:lnTo>
                    <a:pt x="158" y="322"/>
                  </a:lnTo>
                  <a:lnTo>
                    <a:pt x="174" y="355"/>
                  </a:lnTo>
                  <a:lnTo>
                    <a:pt x="179" y="393"/>
                  </a:lnTo>
                  <a:lnTo>
                    <a:pt x="173" y="427"/>
                  </a:lnTo>
                  <a:lnTo>
                    <a:pt x="163" y="461"/>
                  </a:lnTo>
                  <a:lnTo>
                    <a:pt x="153" y="501"/>
                  </a:lnTo>
                  <a:lnTo>
                    <a:pt x="147" y="504"/>
                  </a:lnTo>
                  <a:lnTo>
                    <a:pt x="143" y="499"/>
                  </a:lnTo>
                  <a:lnTo>
                    <a:pt x="157" y="429"/>
                  </a:lnTo>
                  <a:lnTo>
                    <a:pt x="151" y="361"/>
                  </a:lnTo>
                  <a:lnTo>
                    <a:pt x="143" y="343"/>
                  </a:lnTo>
                  <a:lnTo>
                    <a:pt x="133" y="329"/>
                  </a:lnTo>
                  <a:lnTo>
                    <a:pt x="115" y="295"/>
                  </a:lnTo>
                  <a:lnTo>
                    <a:pt x="109" y="240"/>
                  </a:lnTo>
                  <a:lnTo>
                    <a:pt x="104" y="186"/>
                  </a:lnTo>
                  <a:lnTo>
                    <a:pt x="101" y="167"/>
                  </a:lnTo>
                  <a:lnTo>
                    <a:pt x="98" y="145"/>
                  </a:lnTo>
                  <a:lnTo>
                    <a:pt x="90" y="124"/>
                  </a:lnTo>
                  <a:lnTo>
                    <a:pt x="76" y="103"/>
                  </a:lnTo>
                  <a:lnTo>
                    <a:pt x="63" y="84"/>
                  </a:lnTo>
                  <a:lnTo>
                    <a:pt x="52" y="59"/>
                  </a:lnTo>
                  <a:lnTo>
                    <a:pt x="41" y="35"/>
                  </a:lnTo>
                  <a:lnTo>
                    <a:pt x="26" y="18"/>
                  </a:lnTo>
                  <a:lnTo>
                    <a:pt x="4" y="10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2" name="Freeform 186"/>
            <p:cNvSpPr>
              <a:spLocks/>
            </p:cNvSpPr>
            <p:nvPr/>
          </p:nvSpPr>
          <p:spPr bwMode="auto">
            <a:xfrm>
              <a:off x="3722" y="1466"/>
              <a:ext cx="27" cy="77"/>
            </a:xfrm>
            <a:custGeom>
              <a:avLst/>
              <a:gdLst>
                <a:gd name="T0" fmla="*/ 1 w 53"/>
                <a:gd name="T1" fmla="*/ 0 h 156"/>
                <a:gd name="T2" fmla="*/ 1 w 53"/>
                <a:gd name="T3" fmla="*/ 0 h 156"/>
                <a:gd name="T4" fmla="*/ 1 w 53"/>
                <a:gd name="T5" fmla="*/ 0 h 156"/>
                <a:gd name="T6" fmla="*/ 1 w 53"/>
                <a:gd name="T7" fmla="*/ 0 h 156"/>
                <a:gd name="T8" fmla="*/ 1 w 53"/>
                <a:gd name="T9" fmla="*/ 0 h 156"/>
                <a:gd name="T10" fmla="*/ 1 w 53"/>
                <a:gd name="T11" fmla="*/ 0 h 156"/>
                <a:gd name="T12" fmla="*/ 1 w 53"/>
                <a:gd name="T13" fmla="*/ 0 h 156"/>
                <a:gd name="T14" fmla="*/ 1 w 53"/>
                <a:gd name="T15" fmla="*/ 0 h 156"/>
                <a:gd name="T16" fmla="*/ 0 w 53"/>
                <a:gd name="T17" fmla="*/ 0 h 156"/>
                <a:gd name="T18" fmla="*/ 1 w 53"/>
                <a:gd name="T19" fmla="*/ 0 h 156"/>
                <a:gd name="T20" fmla="*/ 1 w 53"/>
                <a:gd name="T21" fmla="*/ 0 h 156"/>
                <a:gd name="T22" fmla="*/ 1 w 53"/>
                <a:gd name="T23" fmla="*/ 0 h 156"/>
                <a:gd name="T24" fmla="*/ 1 w 53"/>
                <a:gd name="T25" fmla="*/ 0 h 156"/>
                <a:gd name="T26" fmla="*/ 1 w 53"/>
                <a:gd name="T27" fmla="*/ 0 h 156"/>
                <a:gd name="T28" fmla="*/ 1 w 53"/>
                <a:gd name="T29" fmla="*/ 0 h 1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56"/>
                <a:gd name="T47" fmla="*/ 53 w 53"/>
                <a:gd name="T48" fmla="*/ 156 h 1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56">
                  <a:moveTo>
                    <a:pt x="46" y="3"/>
                  </a:moveTo>
                  <a:lnTo>
                    <a:pt x="53" y="75"/>
                  </a:lnTo>
                  <a:lnTo>
                    <a:pt x="39" y="112"/>
                  </a:lnTo>
                  <a:lnTo>
                    <a:pt x="31" y="127"/>
                  </a:lnTo>
                  <a:lnTo>
                    <a:pt x="22" y="144"/>
                  </a:lnTo>
                  <a:lnTo>
                    <a:pt x="10" y="153"/>
                  </a:lnTo>
                  <a:lnTo>
                    <a:pt x="3" y="156"/>
                  </a:lnTo>
                  <a:lnTo>
                    <a:pt x="1" y="149"/>
                  </a:lnTo>
                  <a:lnTo>
                    <a:pt x="0" y="134"/>
                  </a:lnTo>
                  <a:lnTo>
                    <a:pt x="30" y="68"/>
                  </a:lnTo>
                  <a:lnTo>
                    <a:pt x="39" y="37"/>
                  </a:lnTo>
                  <a:lnTo>
                    <a:pt x="36" y="5"/>
                  </a:lnTo>
                  <a:lnTo>
                    <a:pt x="39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3" name="Freeform 187"/>
            <p:cNvSpPr>
              <a:spLocks/>
            </p:cNvSpPr>
            <p:nvPr/>
          </p:nvSpPr>
          <p:spPr bwMode="auto">
            <a:xfrm>
              <a:off x="3638" y="1418"/>
              <a:ext cx="37" cy="72"/>
            </a:xfrm>
            <a:custGeom>
              <a:avLst/>
              <a:gdLst>
                <a:gd name="T0" fmla="*/ 0 w 75"/>
                <a:gd name="T1" fmla="*/ 0 h 145"/>
                <a:gd name="T2" fmla="*/ 0 w 75"/>
                <a:gd name="T3" fmla="*/ 0 h 145"/>
                <a:gd name="T4" fmla="*/ 0 w 75"/>
                <a:gd name="T5" fmla="*/ 0 h 145"/>
                <a:gd name="T6" fmla="*/ 0 w 75"/>
                <a:gd name="T7" fmla="*/ 0 h 145"/>
                <a:gd name="T8" fmla="*/ 0 w 75"/>
                <a:gd name="T9" fmla="*/ 0 h 145"/>
                <a:gd name="T10" fmla="*/ 0 w 75"/>
                <a:gd name="T11" fmla="*/ 0 h 145"/>
                <a:gd name="T12" fmla="*/ 0 w 75"/>
                <a:gd name="T13" fmla="*/ 0 h 145"/>
                <a:gd name="T14" fmla="*/ 0 w 75"/>
                <a:gd name="T15" fmla="*/ 0 h 145"/>
                <a:gd name="T16" fmla="*/ 0 w 75"/>
                <a:gd name="T17" fmla="*/ 0 h 145"/>
                <a:gd name="T18" fmla="*/ 0 w 75"/>
                <a:gd name="T19" fmla="*/ 0 h 145"/>
                <a:gd name="T20" fmla="*/ 0 w 75"/>
                <a:gd name="T21" fmla="*/ 0 h 145"/>
                <a:gd name="T22" fmla="*/ 0 w 75"/>
                <a:gd name="T23" fmla="*/ 0 h 145"/>
                <a:gd name="T24" fmla="*/ 0 w 75"/>
                <a:gd name="T25" fmla="*/ 0 h 1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5"/>
                <a:gd name="T40" fmla="*/ 0 h 145"/>
                <a:gd name="T41" fmla="*/ 75 w 75"/>
                <a:gd name="T42" fmla="*/ 145 h 1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5" h="145">
                  <a:moveTo>
                    <a:pt x="10" y="4"/>
                  </a:moveTo>
                  <a:lnTo>
                    <a:pt x="19" y="32"/>
                  </a:lnTo>
                  <a:lnTo>
                    <a:pt x="31" y="53"/>
                  </a:lnTo>
                  <a:lnTo>
                    <a:pt x="46" y="74"/>
                  </a:lnTo>
                  <a:lnTo>
                    <a:pt x="60" y="99"/>
                  </a:lnTo>
                  <a:lnTo>
                    <a:pt x="75" y="139"/>
                  </a:lnTo>
                  <a:lnTo>
                    <a:pt x="74" y="145"/>
                  </a:lnTo>
                  <a:lnTo>
                    <a:pt x="67" y="144"/>
                  </a:lnTo>
                  <a:lnTo>
                    <a:pt x="36" y="110"/>
                  </a:lnTo>
                  <a:lnTo>
                    <a:pt x="0" y="5"/>
                  </a:lnTo>
                  <a:lnTo>
                    <a:pt x="4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4" name="Freeform 188"/>
            <p:cNvSpPr>
              <a:spLocks/>
            </p:cNvSpPr>
            <p:nvPr/>
          </p:nvSpPr>
          <p:spPr bwMode="auto">
            <a:xfrm>
              <a:off x="3774" y="1298"/>
              <a:ext cx="8" cy="46"/>
            </a:xfrm>
            <a:custGeom>
              <a:avLst/>
              <a:gdLst>
                <a:gd name="T0" fmla="*/ 0 w 17"/>
                <a:gd name="T1" fmla="*/ 0 h 92"/>
                <a:gd name="T2" fmla="*/ 0 w 17"/>
                <a:gd name="T3" fmla="*/ 1 h 92"/>
                <a:gd name="T4" fmla="*/ 0 w 17"/>
                <a:gd name="T5" fmla="*/ 1 h 92"/>
                <a:gd name="T6" fmla="*/ 0 w 17"/>
                <a:gd name="T7" fmla="*/ 1 h 92"/>
                <a:gd name="T8" fmla="*/ 0 w 17"/>
                <a:gd name="T9" fmla="*/ 1 h 92"/>
                <a:gd name="T10" fmla="*/ 0 w 17"/>
                <a:gd name="T11" fmla="*/ 1 h 92"/>
                <a:gd name="T12" fmla="*/ 0 w 17"/>
                <a:gd name="T13" fmla="*/ 1 h 92"/>
                <a:gd name="T14" fmla="*/ 0 w 17"/>
                <a:gd name="T15" fmla="*/ 1 h 92"/>
                <a:gd name="T16" fmla="*/ 0 w 17"/>
                <a:gd name="T17" fmla="*/ 0 h 92"/>
                <a:gd name="T18" fmla="*/ 0 w 17"/>
                <a:gd name="T19" fmla="*/ 0 h 92"/>
                <a:gd name="T20" fmla="*/ 0 w 17"/>
                <a:gd name="T21" fmla="*/ 0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92"/>
                <a:gd name="T35" fmla="*/ 17 w 17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92">
                  <a:moveTo>
                    <a:pt x="13" y="0"/>
                  </a:moveTo>
                  <a:lnTo>
                    <a:pt x="11" y="41"/>
                  </a:lnTo>
                  <a:lnTo>
                    <a:pt x="16" y="86"/>
                  </a:lnTo>
                  <a:lnTo>
                    <a:pt x="17" y="89"/>
                  </a:lnTo>
                  <a:lnTo>
                    <a:pt x="16" y="92"/>
                  </a:lnTo>
                  <a:lnTo>
                    <a:pt x="8" y="92"/>
                  </a:lnTo>
                  <a:lnTo>
                    <a:pt x="0" y="69"/>
                  </a:lnTo>
                  <a:lnTo>
                    <a:pt x="2" y="41"/>
                  </a:lnTo>
                  <a:lnTo>
                    <a:pt x="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5" name="Freeform 189"/>
            <p:cNvSpPr>
              <a:spLocks/>
            </p:cNvSpPr>
            <p:nvPr/>
          </p:nvSpPr>
          <p:spPr bwMode="auto">
            <a:xfrm>
              <a:off x="3786" y="1341"/>
              <a:ext cx="18" cy="8"/>
            </a:xfrm>
            <a:custGeom>
              <a:avLst/>
              <a:gdLst>
                <a:gd name="T0" fmla="*/ 0 w 37"/>
                <a:gd name="T1" fmla="*/ 1 h 16"/>
                <a:gd name="T2" fmla="*/ 0 w 37"/>
                <a:gd name="T3" fmla="*/ 1 h 16"/>
                <a:gd name="T4" fmla="*/ 0 w 37"/>
                <a:gd name="T5" fmla="*/ 0 h 16"/>
                <a:gd name="T6" fmla="*/ 0 w 37"/>
                <a:gd name="T7" fmla="*/ 1 h 16"/>
                <a:gd name="T8" fmla="*/ 0 w 37"/>
                <a:gd name="T9" fmla="*/ 1 h 16"/>
                <a:gd name="T10" fmla="*/ 0 w 37"/>
                <a:gd name="T11" fmla="*/ 1 h 16"/>
                <a:gd name="T12" fmla="*/ 0 w 37"/>
                <a:gd name="T13" fmla="*/ 1 h 16"/>
                <a:gd name="T14" fmla="*/ 0 w 37"/>
                <a:gd name="T15" fmla="*/ 1 h 16"/>
                <a:gd name="T16" fmla="*/ 0 w 37"/>
                <a:gd name="T17" fmla="*/ 1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16"/>
                <a:gd name="T29" fmla="*/ 37 w 37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16">
                  <a:moveTo>
                    <a:pt x="4" y="4"/>
                  </a:moveTo>
                  <a:lnTo>
                    <a:pt x="20" y="1"/>
                  </a:lnTo>
                  <a:lnTo>
                    <a:pt x="31" y="0"/>
                  </a:lnTo>
                  <a:lnTo>
                    <a:pt x="37" y="7"/>
                  </a:lnTo>
                  <a:lnTo>
                    <a:pt x="21" y="16"/>
                  </a:lnTo>
                  <a:lnTo>
                    <a:pt x="4" y="14"/>
                  </a:lnTo>
                  <a:lnTo>
                    <a:pt x="0" y="8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6" name="Freeform 190"/>
            <p:cNvSpPr>
              <a:spLocks/>
            </p:cNvSpPr>
            <p:nvPr/>
          </p:nvSpPr>
          <p:spPr bwMode="auto">
            <a:xfrm>
              <a:off x="3771" y="1357"/>
              <a:ext cx="47" cy="12"/>
            </a:xfrm>
            <a:custGeom>
              <a:avLst/>
              <a:gdLst>
                <a:gd name="T0" fmla="*/ 1 w 93"/>
                <a:gd name="T1" fmla="*/ 1 h 23"/>
                <a:gd name="T2" fmla="*/ 1 w 93"/>
                <a:gd name="T3" fmla="*/ 1 h 23"/>
                <a:gd name="T4" fmla="*/ 1 w 93"/>
                <a:gd name="T5" fmla="*/ 1 h 23"/>
                <a:gd name="T6" fmla="*/ 1 w 93"/>
                <a:gd name="T7" fmla="*/ 1 h 23"/>
                <a:gd name="T8" fmla="*/ 1 w 93"/>
                <a:gd name="T9" fmla="*/ 0 h 23"/>
                <a:gd name="T10" fmla="*/ 1 w 93"/>
                <a:gd name="T11" fmla="*/ 1 h 23"/>
                <a:gd name="T12" fmla="*/ 1 w 93"/>
                <a:gd name="T13" fmla="*/ 1 h 23"/>
                <a:gd name="T14" fmla="*/ 1 w 93"/>
                <a:gd name="T15" fmla="*/ 1 h 23"/>
                <a:gd name="T16" fmla="*/ 1 w 93"/>
                <a:gd name="T17" fmla="*/ 1 h 23"/>
                <a:gd name="T18" fmla="*/ 1 w 93"/>
                <a:gd name="T19" fmla="*/ 1 h 23"/>
                <a:gd name="T20" fmla="*/ 1 w 93"/>
                <a:gd name="T21" fmla="*/ 1 h 23"/>
                <a:gd name="T22" fmla="*/ 1 w 93"/>
                <a:gd name="T23" fmla="*/ 1 h 23"/>
                <a:gd name="T24" fmla="*/ 1 w 93"/>
                <a:gd name="T25" fmla="*/ 1 h 23"/>
                <a:gd name="T26" fmla="*/ 1 w 93"/>
                <a:gd name="T27" fmla="*/ 1 h 23"/>
                <a:gd name="T28" fmla="*/ 1 w 93"/>
                <a:gd name="T29" fmla="*/ 1 h 23"/>
                <a:gd name="T30" fmla="*/ 1 w 93"/>
                <a:gd name="T31" fmla="*/ 1 h 23"/>
                <a:gd name="T32" fmla="*/ 1 w 93"/>
                <a:gd name="T33" fmla="*/ 1 h 23"/>
                <a:gd name="T34" fmla="*/ 1 w 93"/>
                <a:gd name="T35" fmla="*/ 1 h 23"/>
                <a:gd name="T36" fmla="*/ 1 w 93"/>
                <a:gd name="T37" fmla="*/ 1 h 23"/>
                <a:gd name="T38" fmla="*/ 1 w 93"/>
                <a:gd name="T39" fmla="*/ 1 h 23"/>
                <a:gd name="T40" fmla="*/ 0 w 93"/>
                <a:gd name="T41" fmla="*/ 1 h 23"/>
                <a:gd name="T42" fmla="*/ 1 w 93"/>
                <a:gd name="T43" fmla="*/ 1 h 23"/>
                <a:gd name="T44" fmla="*/ 1 w 93"/>
                <a:gd name="T45" fmla="*/ 1 h 2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3"/>
                <a:gd name="T70" fmla="*/ 0 h 23"/>
                <a:gd name="T71" fmla="*/ 93 w 93"/>
                <a:gd name="T72" fmla="*/ 23 h 2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3" h="23">
                  <a:moveTo>
                    <a:pt x="3" y="13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33" y="10"/>
                  </a:lnTo>
                  <a:lnTo>
                    <a:pt x="50" y="0"/>
                  </a:lnTo>
                  <a:lnTo>
                    <a:pt x="69" y="4"/>
                  </a:lnTo>
                  <a:lnTo>
                    <a:pt x="79" y="8"/>
                  </a:lnTo>
                  <a:lnTo>
                    <a:pt x="86" y="9"/>
                  </a:lnTo>
                  <a:lnTo>
                    <a:pt x="93" y="12"/>
                  </a:lnTo>
                  <a:lnTo>
                    <a:pt x="90" y="17"/>
                  </a:lnTo>
                  <a:lnTo>
                    <a:pt x="76" y="23"/>
                  </a:lnTo>
                  <a:lnTo>
                    <a:pt x="73" y="22"/>
                  </a:lnTo>
                  <a:lnTo>
                    <a:pt x="64" y="19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0" y="22"/>
                  </a:lnTo>
                  <a:lnTo>
                    <a:pt x="32" y="22"/>
                  </a:lnTo>
                  <a:lnTo>
                    <a:pt x="29" y="21"/>
                  </a:lnTo>
                  <a:lnTo>
                    <a:pt x="20" y="13"/>
                  </a:lnTo>
                  <a:lnTo>
                    <a:pt x="6" y="22"/>
                  </a:lnTo>
                  <a:lnTo>
                    <a:pt x="0" y="19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7" name="Freeform 191"/>
            <p:cNvSpPr>
              <a:spLocks/>
            </p:cNvSpPr>
            <p:nvPr/>
          </p:nvSpPr>
          <p:spPr bwMode="auto">
            <a:xfrm>
              <a:off x="3777" y="1368"/>
              <a:ext cx="34" cy="16"/>
            </a:xfrm>
            <a:custGeom>
              <a:avLst/>
              <a:gdLst>
                <a:gd name="T0" fmla="*/ 1 w 68"/>
                <a:gd name="T1" fmla="*/ 1 h 31"/>
                <a:gd name="T2" fmla="*/ 1 w 68"/>
                <a:gd name="T3" fmla="*/ 1 h 31"/>
                <a:gd name="T4" fmla="*/ 1 w 68"/>
                <a:gd name="T5" fmla="*/ 1 h 31"/>
                <a:gd name="T6" fmla="*/ 1 w 68"/>
                <a:gd name="T7" fmla="*/ 0 h 31"/>
                <a:gd name="T8" fmla="*/ 1 w 68"/>
                <a:gd name="T9" fmla="*/ 1 h 31"/>
                <a:gd name="T10" fmla="*/ 1 w 68"/>
                <a:gd name="T11" fmla="*/ 1 h 31"/>
                <a:gd name="T12" fmla="*/ 1 w 68"/>
                <a:gd name="T13" fmla="*/ 1 h 31"/>
                <a:gd name="T14" fmla="*/ 1 w 68"/>
                <a:gd name="T15" fmla="*/ 1 h 31"/>
                <a:gd name="T16" fmla="*/ 1 w 68"/>
                <a:gd name="T17" fmla="*/ 1 h 31"/>
                <a:gd name="T18" fmla="*/ 0 w 68"/>
                <a:gd name="T19" fmla="*/ 1 h 31"/>
                <a:gd name="T20" fmla="*/ 1 w 68"/>
                <a:gd name="T21" fmla="*/ 1 h 31"/>
                <a:gd name="T22" fmla="*/ 1 w 68"/>
                <a:gd name="T23" fmla="*/ 1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8"/>
                <a:gd name="T37" fmla="*/ 0 h 31"/>
                <a:gd name="T38" fmla="*/ 68 w 68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8" h="31">
                  <a:moveTo>
                    <a:pt x="7" y="8"/>
                  </a:moveTo>
                  <a:lnTo>
                    <a:pt x="39" y="12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8"/>
                  </a:lnTo>
                  <a:lnTo>
                    <a:pt x="46" y="30"/>
                  </a:lnTo>
                  <a:lnTo>
                    <a:pt x="41" y="31"/>
                  </a:lnTo>
                  <a:lnTo>
                    <a:pt x="22" y="26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8" name="Freeform 192"/>
            <p:cNvSpPr>
              <a:spLocks/>
            </p:cNvSpPr>
            <p:nvPr/>
          </p:nvSpPr>
          <p:spPr bwMode="auto">
            <a:xfrm>
              <a:off x="3704" y="1228"/>
              <a:ext cx="48" cy="69"/>
            </a:xfrm>
            <a:custGeom>
              <a:avLst/>
              <a:gdLst>
                <a:gd name="T0" fmla="*/ 1 w 96"/>
                <a:gd name="T1" fmla="*/ 1 h 137"/>
                <a:gd name="T2" fmla="*/ 1 w 96"/>
                <a:gd name="T3" fmla="*/ 1 h 137"/>
                <a:gd name="T4" fmla="*/ 1 w 96"/>
                <a:gd name="T5" fmla="*/ 1 h 137"/>
                <a:gd name="T6" fmla="*/ 1 w 96"/>
                <a:gd name="T7" fmla="*/ 1 h 137"/>
                <a:gd name="T8" fmla="*/ 1 w 96"/>
                <a:gd name="T9" fmla="*/ 1 h 137"/>
                <a:gd name="T10" fmla="*/ 1 w 96"/>
                <a:gd name="T11" fmla="*/ 1 h 137"/>
                <a:gd name="T12" fmla="*/ 1 w 96"/>
                <a:gd name="T13" fmla="*/ 1 h 137"/>
                <a:gd name="T14" fmla="*/ 1 w 96"/>
                <a:gd name="T15" fmla="*/ 1 h 137"/>
                <a:gd name="T16" fmla="*/ 1 w 96"/>
                <a:gd name="T17" fmla="*/ 1 h 137"/>
                <a:gd name="T18" fmla="*/ 1 w 96"/>
                <a:gd name="T19" fmla="*/ 1 h 137"/>
                <a:gd name="T20" fmla="*/ 1 w 96"/>
                <a:gd name="T21" fmla="*/ 1 h 137"/>
                <a:gd name="T22" fmla="*/ 0 w 96"/>
                <a:gd name="T23" fmla="*/ 1 h 137"/>
                <a:gd name="T24" fmla="*/ 0 w 96"/>
                <a:gd name="T25" fmla="*/ 1 h 137"/>
                <a:gd name="T26" fmla="*/ 1 w 96"/>
                <a:gd name="T27" fmla="*/ 1 h 137"/>
                <a:gd name="T28" fmla="*/ 1 w 96"/>
                <a:gd name="T29" fmla="*/ 1 h 137"/>
                <a:gd name="T30" fmla="*/ 1 w 96"/>
                <a:gd name="T31" fmla="*/ 1 h 137"/>
                <a:gd name="T32" fmla="*/ 1 w 96"/>
                <a:gd name="T33" fmla="*/ 1 h 137"/>
                <a:gd name="T34" fmla="*/ 1 w 96"/>
                <a:gd name="T35" fmla="*/ 1 h 137"/>
                <a:gd name="T36" fmla="*/ 1 w 96"/>
                <a:gd name="T37" fmla="*/ 1 h 137"/>
                <a:gd name="T38" fmla="*/ 1 w 96"/>
                <a:gd name="T39" fmla="*/ 1 h 137"/>
                <a:gd name="T40" fmla="*/ 1 w 96"/>
                <a:gd name="T41" fmla="*/ 1 h 137"/>
                <a:gd name="T42" fmla="*/ 1 w 96"/>
                <a:gd name="T43" fmla="*/ 1 h 137"/>
                <a:gd name="T44" fmla="*/ 1 w 96"/>
                <a:gd name="T45" fmla="*/ 1 h 137"/>
                <a:gd name="T46" fmla="*/ 1 w 96"/>
                <a:gd name="T47" fmla="*/ 0 h 137"/>
                <a:gd name="T48" fmla="*/ 1 w 96"/>
                <a:gd name="T49" fmla="*/ 1 h 137"/>
                <a:gd name="T50" fmla="*/ 1 w 96"/>
                <a:gd name="T51" fmla="*/ 1 h 1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6"/>
                <a:gd name="T79" fmla="*/ 0 h 137"/>
                <a:gd name="T80" fmla="*/ 96 w 96"/>
                <a:gd name="T81" fmla="*/ 137 h 1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6" h="137">
                  <a:moveTo>
                    <a:pt x="94" y="7"/>
                  </a:moveTo>
                  <a:lnTo>
                    <a:pt x="83" y="23"/>
                  </a:lnTo>
                  <a:lnTo>
                    <a:pt x="85" y="36"/>
                  </a:lnTo>
                  <a:lnTo>
                    <a:pt x="91" y="49"/>
                  </a:lnTo>
                  <a:lnTo>
                    <a:pt x="96" y="75"/>
                  </a:lnTo>
                  <a:lnTo>
                    <a:pt x="90" y="84"/>
                  </a:lnTo>
                  <a:lnTo>
                    <a:pt x="81" y="89"/>
                  </a:lnTo>
                  <a:lnTo>
                    <a:pt x="64" y="105"/>
                  </a:lnTo>
                  <a:lnTo>
                    <a:pt x="49" y="126"/>
                  </a:lnTo>
                  <a:lnTo>
                    <a:pt x="37" y="133"/>
                  </a:lnTo>
                  <a:lnTo>
                    <a:pt x="24" y="137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8" y="123"/>
                  </a:lnTo>
                  <a:lnTo>
                    <a:pt x="19" y="122"/>
                  </a:lnTo>
                  <a:lnTo>
                    <a:pt x="33" y="109"/>
                  </a:lnTo>
                  <a:lnTo>
                    <a:pt x="43" y="95"/>
                  </a:lnTo>
                  <a:lnTo>
                    <a:pt x="49" y="86"/>
                  </a:lnTo>
                  <a:lnTo>
                    <a:pt x="59" y="82"/>
                  </a:lnTo>
                  <a:lnTo>
                    <a:pt x="73" y="69"/>
                  </a:lnTo>
                  <a:lnTo>
                    <a:pt x="73" y="22"/>
                  </a:lnTo>
                  <a:lnTo>
                    <a:pt x="77" y="11"/>
                  </a:lnTo>
                  <a:lnTo>
                    <a:pt x="87" y="1"/>
                  </a:lnTo>
                  <a:lnTo>
                    <a:pt x="93" y="0"/>
                  </a:lnTo>
                  <a:lnTo>
                    <a:pt x="9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49" name="Freeform 193"/>
            <p:cNvSpPr>
              <a:spLocks/>
            </p:cNvSpPr>
            <p:nvPr/>
          </p:nvSpPr>
          <p:spPr bwMode="auto">
            <a:xfrm>
              <a:off x="3865" y="1297"/>
              <a:ext cx="28" cy="35"/>
            </a:xfrm>
            <a:custGeom>
              <a:avLst/>
              <a:gdLst>
                <a:gd name="T0" fmla="*/ 1 w 56"/>
                <a:gd name="T1" fmla="*/ 0 h 71"/>
                <a:gd name="T2" fmla="*/ 1 w 56"/>
                <a:gd name="T3" fmla="*/ 0 h 71"/>
                <a:gd name="T4" fmla="*/ 1 w 56"/>
                <a:gd name="T5" fmla="*/ 0 h 71"/>
                <a:gd name="T6" fmla="*/ 1 w 56"/>
                <a:gd name="T7" fmla="*/ 0 h 71"/>
                <a:gd name="T8" fmla="*/ 1 w 56"/>
                <a:gd name="T9" fmla="*/ 0 h 71"/>
                <a:gd name="T10" fmla="*/ 1 w 56"/>
                <a:gd name="T11" fmla="*/ 0 h 71"/>
                <a:gd name="T12" fmla="*/ 1 w 56"/>
                <a:gd name="T13" fmla="*/ 0 h 71"/>
                <a:gd name="T14" fmla="*/ 1 w 56"/>
                <a:gd name="T15" fmla="*/ 0 h 71"/>
                <a:gd name="T16" fmla="*/ 1 w 56"/>
                <a:gd name="T17" fmla="*/ 0 h 71"/>
                <a:gd name="T18" fmla="*/ 0 w 56"/>
                <a:gd name="T19" fmla="*/ 0 h 71"/>
                <a:gd name="T20" fmla="*/ 1 w 56"/>
                <a:gd name="T21" fmla="*/ 0 h 71"/>
                <a:gd name="T22" fmla="*/ 1 w 56"/>
                <a:gd name="T23" fmla="*/ 0 h 71"/>
                <a:gd name="T24" fmla="*/ 1 w 56"/>
                <a:gd name="T25" fmla="*/ 0 h 71"/>
                <a:gd name="T26" fmla="*/ 1 w 56"/>
                <a:gd name="T27" fmla="*/ 0 h 71"/>
                <a:gd name="T28" fmla="*/ 1 w 56"/>
                <a:gd name="T29" fmla="*/ 0 h 71"/>
                <a:gd name="T30" fmla="*/ 1 w 56"/>
                <a:gd name="T31" fmla="*/ 0 h 71"/>
                <a:gd name="T32" fmla="*/ 1 w 56"/>
                <a:gd name="T33" fmla="*/ 0 h 71"/>
                <a:gd name="T34" fmla="*/ 1 w 56"/>
                <a:gd name="T35" fmla="*/ 0 h 71"/>
                <a:gd name="T36" fmla="*/ 1 w 56"/>
                <a:gd name="T37" fmla="*/ 0 h 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6"/>
                <a:gd name="T58" fmla="*/ 0 h 71"/>
                <a:gd name="T59" fmla="*/ 56 w 56"/>
                <a:gd name="T60" fmla="*/ 71 h 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6" h="71">
                  <a:moveTo>
                    <a:pt x="36" y="0"/>
                  </a:moveTo>
                  <a:lnTo>
                    <a:pt x="51" y="8"/>
                  </a:lnTo>
                  <a:lnTo>
                    <a:pt x="56" y="23"/>
                  </a:lnTo>
                  <a:lnTo>
                    <a:pt x="55" y="50"/>
                  </a:lnTo>
                  <a:lnTo>
                    <a:pt x="49" y="62"/>
                  </a:lnTo>
                  <a:lnTo>
                    <a:pt x="36" y="70"/>
                  </a:lnTo>
                  <a:lnTo>
                    <a:pt x="31" y="71"/>
                  </a:lnTo>
                  <a:lnTo>
                    <a:pt x="8" y="69"/>
                  </a:lnTo>
                  <a:lnTo>
                    <a:pt x="1" y="64"/>
                  </a:lnTo>
                  <a:lnTo>
                    <a:pt x="0" y="55"/>
                  </a:lnTo>
                  <a:lnTo>
                    <a:pt x="5" y="47"/>
                  </a:lnTo>
                  <a:lnTo>
                    <a:pt x="15" y="46"/>
                  </a:lnTo>
                  <a:lnTo>
                    <a:pt x="28" y="47"/>
                  </a:lnTo>
                  <a:lnTo>
                    <a:pt x="48" y="24"/>
                  </a:lnTo>
                  <a:lnTo>
                    <a:pt x="43" y="14"/>
                  </a:lnTo>
                  <a:lnTo>
                    <a:pt x="35" y="10"/>
                  </a:lnTo>
                  <a:lnTo>
                    <a:pt x="31" y="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0" name="Freeform 194"/>
            <p:cNvSpPr>
              <a:spLocks/>
            </p:cNvSpPr>
            <p:nvPr/>
          </p:nvSpPr>
          <p:spPr bwMode="auto">
            <a:xfrm>
              <a:off x="3602" y="1450"/>
              <a:ext cx="35" cy="17"/>
            </a:xfrm>
            <a:custGeom>
              <a:avLst/>
              <a:gdLst>
                <a:gd name="T0" fmla="*/ 1 w 69"/>
                <a:gd name="T1" fmla="*/ 1 h 33"/>
                <a:gd name="T2" fmla="*/ 1 w 69"/>
                <a:gd name="T3" fmla="*/ 0 h 33"/>
                <a:gd name="T4" fmla="*/ 1 w 69"/>
                <a:gd name="T5" fmla="*/ 1 h 33"/>
                <a:gd name="T6" fmla="*/ 1 w 69"/>
                <a:gd name="T7" fmla="*/ 1 h 33"/>
                <a:gd name="T8" fmla="*/ 1 w 69"/>
                <a:gd name="T9" fmla="*/ 1 h 33"/>
                <a:gd name="T10" fmla="*/ 1 w 69"/>
                <a:gd name="T11" fmla="*/ 1 h 33"/>
                <a:gd name="T12" fmla="*/ 1 w 69"/>
                <a:gd name="T13" fmla="*/ 1 h 33"/>
                <a:gd name="T14" fmla="*/ 1 w 69"/>
                <a:gd name="T15" fmla="*/ 1 h 33"/>
                <a:gd name="T16" fmla="*/ 1 w 69"/>
                <a:gd name="T17" fmla="*/ 1 h 33"/>
                <a:gd name="T18" fmla="*/ 1 w 69"/>
                <a:gd name="T19" fmla="*/ 1 h 33"/>
                <a:gd name="T20" fmla="*/ 1 w 69"/>
                <a:gd name="T21" fmla="*/ 1 h 33"/>
                <a:gd name="T22" fmla="*/ 1 w 69"/>
                <a:gd name="T23" fmla="*/ 1 h 33"/>
                <a:gd name="T24" fmla="*/ 1 w 69"/>
                <a:gd name="T25" fmla="*/ 1 h 33"/>
                <a:gd name="T26" fmla="*/ 1 w 69"/>
                <a:gd name="T27" fmla="*/ 1 h 33"/>
                <a:gd name="T28" fmla="*/ 0 w 69"/>
                <a:gd name="T29" fmla="*/ 1 h 33"/>
                <a:gd name="T30" fmla="*/ 1 w 69"/>
                <a:gd name="T31" fmla="*/ 1 h 33"/>
                <a:gd name="T32" fmla="*/ 1 w 69"/>
                <a:gd name="T33" fmla="*/ 1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33"/>
                <a:gd name="T53" fmla="*/ 69 w 69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33">
                  <a:moveTo>
                    <a:pt x="5" y="6"/>
                  </a:moveTo>
                  <a:lnTo>
                    <a:pt x="28" y="0"/>
                  </a:lnTo>
                  <a:lnTo>
                    <a:pt x="50" y="4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6" y="17"/>
                  </a:lnTo>
                  <a:lnTo>
                    <a:pt x="69" y="25"/>
                  </a:lnTo>
                  <a:lnTo>
                    <a:pt x="66" y="32"/>
                  </a:lnTo>
                  <a:lnTo>
                    <a:pt x="49" y="32"/>
                  </a:lnTo>
                  <a:lnTo>
                    <a:pt x="46" y="30"/>
                  </a:lnTo>
                  <a:lnTo>
                    <a:pt x="49" y="33"/>
                  </a:lnTo>
                  <a:lnTo>
                    <a:pt x="36" y="24"/>
                  </a:lnTo>
                  <a:lnTo>
                    <a:pt x="22" y="16"/>
                  </a:lnTo>
                  <a:lnTo>
                    <a:pt x="5" y="16"/>
                  </a:lnTo>
                  <a:lnTo>
                    <a:pt x="0" y="1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1" name="Freeform 195"/>
            <p:cNvSpPr>
              <a:spLocks/>
            </p:cNvSpPr>
            <p:nvPr/>
          </p:nvSpPr>
          <p:spPr bwMode="auto">
            <a:xfrm>
              <a:off x="3537" y="1479"/>
              <a:ext cx="44" cy="12"/>
            </a:xfrm>
            <a:custGeom>
              <a:avLst/>
              <a:gdLst>
                <a:gd name="T0" fmla="*/ 1 w 87"/>
                <a:gd name="T1" fmla="*/ 1 h 24"/>
                <a:gd name="T2" fmla="*/ 1 w 87"/>
                <a:gd name="T3" fmla="*/ 1 h 24"/>
                <a:gd name="T4" fmla="*/ 1 w 87"/>
                <a:gd name="T5" fmla="*/ 0 h 24"/>
                <a:gd name="T6" fmla="*/ 1 w 87"/>
                <a:gd name="T7" fmla="*/ 1 h 24"/>
                <a:gd name="T8" fmla="*/ 1 w 87"/>
                <a:gd name="T9" fmla="*/ 1 h 24"/>
                <a:gd name="T10" fmla="*/ 1 w 87"/>
                <a:gd name="T11" fmla="*/ 1 h 24"/>
                <a:gd name="T12" fmla="*/ 1 w 87"/>
                <a:gd name="T13" fmla="*/ 1 h 24"/>
                <a:gd name="T14" fmla="*/ 1 w 87"/>
                <a:gd name="T15" fmla="*/ 1 h 24"/>
                <a:gd name="T16" fmla="*/ 1 w 87"/>
                <a:gd name="T17" fmla="*/ 1 h 24"/>
                <a:gd name="T18" fmla="*/ 0 w 87"/>
                <a:gd name="T19" fmla="*/ 1 h 24"/>
                <a:gd name="T20" fmla="*/ 1 w 87"/>
                <a:gd name="T21" fmla="*/ 1 h 24"/>
                <a:gd name="T22" fmla="*/ 1 w 87"/>
                <a:gd name="T23" fmla="*/ 1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7"/>
                <a:gd name="T37" fmla="*/ 0 h 24"/>
                <a:gd name="T38" fmla="*/ 87 w 87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7" h="24">
                  <a:moveTo>
                    <a:pt x="4" y="15"/>
                  </a:moveTo>
                  <a:lnTo>
                    <a:pt x="28" y="9"/>
                  </a:lnTo>
                  <a:lnTo>
                    <a:pt x="51" y="0"/>
                  </a:lnTo>
                  <a:lnTo>
                    <a:pt x="67" y="7"/>
                  </a:lnTo>
                  <a:lnTo>
                    <a:pt x="84" y="16"/>
                  </a:lnTo>
                  <a:lnTo>
                    <a:pt x="87" y="21"/>
                  </a:lnTo>
                  <a:lnTo>
                    <a:pt x="81" y="24"/>
                  </a:lnTo>
                  <a:lnTo>
                    <a:pt x="52" y="19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2" name="Freeform 196"/>
            <p:cNvSpPr>
              <a:spLocks/>
            </p:cNvSpPr>
            <p:nvPr/>
          </p:nvSpPr>
          <p:spPr bwMode="auto">
            <a:xfrm>
              <a:off x="3561" y="1487"/>
              <a:ext cx="11" cy="8"/>
            </a:xfrm>
            <a:custGeom>
              <a:avLst/>
              <a:gdLst>
                <a:gd name="T0" fmla="*/ 0 w 23"/>
                <a:gd name="T1" fmla="*/ 1 h 16"/>
                <a:gd name="T2" fmla="*/ 0 w 23"/>
                <a:gd name="T3" fmla="*/ 1 h 16"/>
                <a:gd name="T4" fmla="*/ 0 w 23"/>
                <a:gd name="T5" fmla="*/ 1 h 16"/>
                <a:gd name="T6" fmla="*/ 0 w 23"/>
                <a:gd name="T7" fmla="*/ 1 h 16"/>
                <a:gd name="T8" fmla="*/ 0 w 23"/>
                <a:gd name="T9" fmla="*/ 1 h 16"/>
                <a:gd name="T10" fmla="*/ 0 w 23"/>
                <a:gd name="T11" fmla="*/ 0 h 16"/>
                <a:gd name="T12" fmla="*/ 0 w 23"/>
                <a:gd name="T13" fmla="*/ 1 h 16"/>
                <a:gd name="T14" fmla="*/ 0 w 23"/>
                <a:gd name="T15" fmla="*/ 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16"/>
                <a:gd name="T26" fmla="*/ 23 w 23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16">
                  <a:moveTo>
                    <a:pt x="8" y="1"/>
                  </a:moveTo>
                  <a:lnTo>
                    <a:pt x="19" y="3"/>
                  </a:lnTo>
                  <a:lnTo>
                    <a:pt x="23" y="9"/>
                  </a:lnTo>
                  <a:lnTo>
                    <a:pt x="17" y="16"/>
                  </a:lnTo>
                  <a:lnTo>
                    <a:pt x="0" y="6"/>
                  </a:lnTo>
                  <a:lnTo>
                    <a:pt x="3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3" name="Freeform 197"/>
            <p:cNvSpPr>
              <a:spLocks/>
            </p:cNvSpPr>
            <p:nvPr/>
          </p:nvSpPr>
          <p:spPr bwMode="auto">
            <a:xfrm>
              <a:off x="3605" y="1477"/>
              <a:ext cx="27" cy="10"/>
            </a:xfrm>
            <a:custGeom>
              <a:avLst/>
              <a:gdLst>
                <a:gd name="T0" fmla="*/ 1 w 54"/>
                <a:gd name="T1" fmla="*/ 0 h 21"/>
                <a:gd name="T2" fmla="*/ 1 w 54"/>
                <a:gd name="T3" fmla="*/ 0 h 21"/>
                <a:gd name="T4" fmla="*/ 1 w 54"/>
                <a:gd name="T5" fmla="*/ 0 h 21"/>
                <a:gd name="T6" fmla="*/ 1 w 54"/>
                <a:gd name="T7" fmla="*/ 0 h 21"/>
                <a:gd name="T8" fmla="*/ 1 w 54"/>
                <a:gd name="T9" fmla="*/ 0 h 21"/>
                <a:gd name="T10" fmla="*/ 1 w 54"/>
                <a:gd name="T11" fmla="*/ 0 h 21"/>
                <a:gd name="T12" fmla="*/ 1 w 54"/>
                <a:gd name="T13" fmla="*/ 0 h 21"/>
                <a:gd name="T14" fmla="*/ 0 w 54"/>
                <a:gd name="T15" fmla="*/ 0 h 21"/>
                <a:gd name="T16" fmla="*/ 1 w 54"/>
                <a:gd name="T17" fmla="*/ 0 h 21"/>
                <a:gd name="T18" fmla="*/ 1 w 54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"/>
                <a:gd name="T31" fmla="*/ 0 h 21"/>
                <a:gd name="T32" fmla="*/ 54 w 54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" h="21">
                  <a:moveTo>
                    <a:pt x="5" y="9"/>
                  </a:moveTo>
                  <a:lnTo>
                    <a:pt x="27" y="0"/>
                  </a:lnTo>
                  <a:lnTo>
                    <a:pt x="53" y="13"/>
                  </a:lnTo>
                  <a:lnTo>
                    <a:pt x="54" y="19"/>
                  </a:lnTo>
                  <a:lnTo>
                    <a:pt x="48" y="21"/>
                  </a:lnTo>
                  <a:lnTo>
                    <a:pt x="28" y="17"/>
                  </a:lnTo>
                  <a:lnTo>
                    <a:pt x="5" y="19"/>
                  </a:lnTo>
                  <a:lnTo>
                    <a:pt x="0" y="1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4" name="Freeform 198"/>
            <p:cNvSpPr>
              <a:spLocks/>
            </p:cNvSpPr>
            <p:nvPr/>
          </p:nvSpPr>
          <p:spPr bwMode="auto">
            <a:xfrm>
              <a:off x="3620" y="1484"/>
              <a:ext cx="8" cy="8"/>
            </a:xfrm>
            <a:custGeom>
              <a:avLst/>
              <a:gdLst>
                <a:gd name="T0" fmla="*/ 0 w 17"/>
                <a:gd name="T1" fmla="*/ 0 h 16"/>
                <a:gd name="T2" fmla="*/ 0 w 17"/>
                <a:gd name="T3" fmla="*/ 1 h 16"/>
                <a:gd name="T4" fmla="*/ 0 w 17"/>
                <a:gd name="T5" fmla="*/ 1 h 16"/>
                <a:gd name="T6" fmla="*/ 0 w 17"/>
                <a:gd name="T7" fmla="*/ 1 h 16"/>
                <a:gd name="T8" fmla="*/ 0 w 17"/>
                <a:gd name="T9" fmla="*/ 1 h 16"/>
                <a:gd name="T10" fmla="*/ 0 w 17"/>
                <a:gd name="T11" fmla="*/ 1 h 16"/>
                <a:gd name="T12" fmla="*/ 0 w 17"/>
                <a:gd name="T13" fmla="*/ 0 h 16"/>
                <a:gd name="T14" fmla="*/ 0 w 17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6"/>
                <a:gd name="T26" fmla="*/ 17 w 17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6">
                  <a:moveTo>
                    <a:pt x="5" y="0"/>
                  </a:moveTo>
                  <a:lnTo>
                    <a:pt x="15" y="1"/>
                  </a:lnTo>
                  <a:lnTo>
                    <a:pt x="17" y="11"/>
                  </a:lnTo>
                  <a:lnTo>
                    <a:pt x="5" y="16"/>
                  </a:lnTo>
                  <a:lnTo>
                    <a:pt x="0" y="12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5" name="Freeform 199"/>
            <p:cNvSpPr>
              <a:spLocks/>
            </p:cNvSpPr>
            <p:nvPr/>
          </p:nvSpPr>
          <p:spPr bwMode="auto">
            <a:xfrm>
              <a:off x="3592" y="1468"/>
              <a:ext cx="21" cy="63"/>
            </a:xfrm>
            <a:custGeom>
              <a:avLst/>
              <a:gdLst>
                <a:gd name="T0" fmla="*/ 0 w 44"/>
                <a:gd name="T1" fmla="*/ 0 h 127"/>
                <a:gd name="T2" fmla="*/ 0 w 44"/>
                <a:gd name="T3" fmla="*/ 0 h 127"/>
                <a:gd name="T4" fmla="*/ 0 w 44"/>
                <a:gd name="T5" fmla="*/ 0 h 127"/>
                <a:gd name="T6" fmla="*/ 0 w 44"/>
                <a:gd name="T7" fmla="*/ 0 h 127"/>
                <a:gd name="T8" fmla="*/ 0 w 44"/>
                <a:gd name="T9" fmla="*/ 0 h 127"/>
                <a:gd name="T10" fmla="*/ 0 w 44"/>
                <a:gd name="T11" fmla="*/ 0 h 127"/>
                <a:gd name="T12" fmla="*/ 0 w 44"/>
                <a:gd name="T13" fmla="*/ 0 h 127"/>
                <a:gd name="T14" fmla="*/ 0 w 44"/>
                <a:gd name="T15" fmla="*/ 0 h 127"/>
                <a:gd name="T16" fmla="*/ 0 w 44"/>
                <a:gd name="T17" fmla="*/ 0 h 127"/>
                <a:gd name="T18" fmla="*/ 0 w 44"/>
                <a:gd name="T19" fmla="*/ 0 h 127"/>
                <a:gd name="T20" fmla="*/ 0 w 44"/>
                <a:gd name="T21" fmla="*/ 0 h 127"/>
                <a:gd name="T22" fmla="*/ 0 w 44"/>
                <a:gd name="T23" fmla="*/ 0 h 127"/>
                <a:gd name="T24" fmla="*/ 0 w 44"/>
                <a:gd name="T25" fmla="*/ 0 h 1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127"/>
                <a:gd name="T41" fmla="*/ 44 w 44"/>
                <a:gd name="T42" fmla="*/ 127 h 1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127">
                  <a:moveTo>
                    <a:pt x="8" y="2"/>
                  </a:moveTo>
                  <a:lnTo>
                    <a:pt x="25" y="36"/>
                  </a:lnTo>
                  <a:lnTo>
                    <a:pt x="31" y="73"/>
                  </a:lnTo>
                  <a:lnTo>
                    <a:pt x="39" y="99"/>
                  </a:lnTo>
                  <a:lnTo>
                    <a:pt x="44" y="127"/>
                  </a:lnTo>
                  <a:lnTo>
                    <a:pt x="34" y="127"/>
                  </a:lnTo>
                  <a:lnTo>
                    <a:pt x="28" y="102"/>
                  </a:lnTo>
                  <a:lnTo>
                    <a:pt x="21" y="74"/>
                  </a:lnTo>
                  <a:lnTo>
                    <a:pt x="16" y="39"/>
                  </a:lnTo>
                  <a:lnTo>
                    <a:pt x="0" y="7"/>
                  </a:lnTo>
                  <a:lnTo>
                    <a:pt x="2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6" name="Freeform 200"/>
            <p:cNvSpPr>
              <a:spLocks/>
            </p:cNvSpPr>
            <p:nvPr/>
          </p:nvSpPr>
          <p:spPr bwMode="auto">
            <a:xfrm>
              <a:off x="3574" y="1530"/>
              <a:ext cx="27" cy="10"/>
            </a:xfrm>
            <a:custGeom>
              <a:avLst/>
              <a:gdLst>
                <a:gd name="T0" fmla="*/ 1 w 54"/>
                <a:gd name="T1" fmla="*/ 1 h 20"/>
                <a:gd name="T2" fmla="*/ 1 w 54"/>
                <a:gd name="T3" fmla="*/ 0 h 20"/>
                <a:gd name="T4" fmla="*/ 1 w 54"/>
                <a:gd name="T5" fmla="*/ 0 h 20"/>
                <a:gd name="T6" fmla="*/ 1 w 54"/>
                <a:gd name="T7" fmla="*/ 1 h 20"/>
                <a:gd name="T8" fmla="*/ 1 w 54"/>
                <a:gd name="T9" fmla="*/ 1 h 20"/>
                <a:gd name="T10" fmla="*/ 1 w 54"/>
                <a:gd name="T11" fmla="*/ 1 h 20"/>
                <a:gd name="T12" fmla="*/ 1 w 54"/>
                <a:gd name="T13" fmla="*/ 1 h 20"/>
                <a:gd name="T14" fmla="*/ 1 w 54"/>
                <a:gd name="T15" fmla="*/ 1 h 20"/>
                <a:gd name="T16" fmla="*/ 1 w 54"/>
                <a:gd name="T17" fmla="*/ 1 h 20"/>
                <a:gd name="T18" fmla="*/ 0 w 54"/>
                <a:gd name="T19" fmla="*/ 1 h 20"/>
                <a:gd name="T20" fmla="*/ 1 w 54"/>
                <a:gd name="T21" fmla="*/ 1 h 20"/>
                <a:gd name="T22" fmla="*/ 1 w 54"/>
                <a:gd name="T23" fmla="*/ 1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20"/>
                <a:gd name="T38" fmla="*/ 54 w 54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20">
                  <a:moveTo>
                    <a:pt x="6" y="2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4" y="10"/>
                  </a:lnTo>
                  <a:lnTo>
                    <a:pt x="52" y="16"/>
                  </a:lnTo>
                  <a:lnTo>
                    <a:pt x="44" y="19"/>
                  </a:lnTo>
                  <a:lnTo>
                    <a:pt x="38" y="20"/>
                  </a:lnTo>
                  <a:lnTo>
                    <a:pt x="20" y="19"/>
                  </a:lnTo>
                  <a:lnTo>
                    <a:pt x="2" y="10"/>
                  </a:lnTo>
                  <a:lnTo>
                    <a:pt x="0" y="5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7" name="Freeform 201"/>
            <p:cNvSpPr>
              <a:spLocks/>
            </p:cNvSpPr>
            <p:nvPr/>
          </p:nvSpPr>
          <p:spPr bwMode="auto">
            <a:xfrm>
              <a:off x="4554" y="1615"/>
              <a:ext cx="183" cy="309"/>
            </a:xfrm>
            <a:custGeom>
              <a:avLst/>
              <a:gdLst>
                <a:gd name="T0" fmla="*/ 1 w 366"/>
                <a:gd name="T1" fmla="*/ 0 h 618"/>
                <a:gd name="T2" fmla="*/ 1 w 366"/>
                <a:gd name="T3" fmla="*/ 1 h 618"/>
                <a:gd name="T4" fmla="*/ 1 w 366"/>
                <a:gd name="T5" fmla="*/ 1 h 618"/>
                <a:gd name="T6" fmla="*/ 1 w 366"/>
                <a:gd name="T7" fmla="*/ 1 h 618"/>
                <a:gd name="T8" fmla="*/ 1 w 366"/>
                <a:gd name="T9" fmla="*/ 1 h 618"/>
                <a:gd name="T10" fmla="*/ 1 w 366"/>
                <a:gd name="T11" fmla="*/ 1 h 618"/>
                <a:gd name="T12" fmla="*/ 1 w 366"/>
                <a:gd name="T13" fmla="*/ 1 h 618"/>
                <a:gd name="T14" fmla="*/ 1 w 366"/>
                <a:gd name="T15" fmla="*/ 1 h 618"/>
                <a:gd name="T16" fmla="*/ 1 w 366"/>
                <a:gd name="T17" fmla="*/ 1 h 618"/>
                <a:gd name="T18" fmla="*/ 1 w 366"/>
                <a:gd name="T19" fmla="*/ 1 h 618"/>
                <a:gd name="T20" fmla="*/ 1 w 366"/>
                <a:gd name="T21" fmla="*/ 1 h 618"/>
                <a:gd name="T22" fmla="*/ 1 w 366"/>
                <a:gd name="T23" fmla="*/ 1 h 618"/>
                <a:gd name="T24" fmla="*/ 1 w 366"/>
                <a:gd name="T25" fmla="*/ 1 h 618"/>
                <a:gd name="T26" fmla="*/ 1 w 366"/>
                <a:gd name="T27" fmla="*/ 1 h 618"/>
                <a:gd name="T28" fmla="*/ 1 w 366"/>
                <a:gd name="T29" fmla="*/ 1 h 618"/>
                <a:gd name="T30" fmla="*/ 1 w 366"/>
                <a:gd name="T31" fmla="*/ 1 h 618"/>
                <a:gd name="T32" fmla="*/ 1 w 366"/>
                <a:gd name="T33" fmla="*/ 1 h 618"/>
                <a:gd name="T34" fmla="*/ 1 w 366"/>
                <a:gd name="T35" fmla="*/ 1 h 618"/>
                <a:gd name="T36" fmla="*/ 1 w 366"/>
                <a:gd name="T37" fmla="*/ 1 h 618"/>
                <a:gd name="T38" fmla="*/ 1 w 366"/>
                <a:gd name="T39" fmla="*/ 1 h 618"/>
                <a:gd name="T40" fmla="*/ 1 w 366"/>
                <a:gd name="T41" fmla="*/ 1 h 618"/>
                <a:gd name="T42" fmla="*/ 1 w 366"/>
                <a:gd name="T43" fmla="*/ 1 h 618"/>
                <a:gd name="T44" fmla="*/ 1 w 366"/>
                <a:gd name="T45" fmla="*/ 1 h 618"/>
                <a:gd name="T46" fmla="*/ 1 w 366"/>
                <a:gd name="T47" fmla="*/ 1 h 618"/>
                <a:gd name="T48" fmla="*/ 1 w 366"/>
                <a:gd name="T49" fmla="*/ 1 h 618"/>
                <a:gd name="T50" fmla="*/ 1 w 366"/>
                <a:gd name="T51" fmla="*/ 1 h 618"/>
                <a:gd name="T52" fmla="*/ 1 w 366"/>
                <a:gd name="T53" fmla="*/ 1 h 618"/>
                <a:gd name="T54" fmla="*/ 1 w 366"/>
                <a:gd name="T55" fmla="*/ 1 h 618"/>
                <a:gd name="T56" fmla="*/ 1 w 366"/>
                <a:gd name="T57" fmla="*/ 1 h 618"/>
                <a:gd name="T58" fmla="*/ 1 w 366"/>
                <a:gd name="T59" fmla="*/ 1 h 618"/>
                <a:gd name="T60" fmla="*/ 1 w 366"/>
                <a:gd name="T61" fmla="*/ 1 h 618"/>
                <a:gd name="T62" fmla="*/ 1 w 366"/>
                <a:gd name="T63" fmla="*/ 1 h 618"/>
                <a:gd name="T64" fmla="*/ 1 w 366"/>
                <a:gd name="T65" fmla="*/ 1 h 618"/>
                <a:gd name="T66" fmla="*/ 1 w 366"/>
                <a:gd name="T67" fmla="*/ 1 h 618"/>
                <a:gd name="T68" fmla="*/ 1 w 366"/>
                <a:gd name="T69" fmla="*/ 1 h 618"/>
                <a:gd name="T70" fmla="*/ 1 w 366"/>
                <a:gd name="T71" fmla="*/ 1 h 618"/>
                <a:gd name="T72" fmla="*/ 1 w 366"/>
                <a:gd name="T73" fmla="*/ 1 h 618"/>
                <a:gd name="T74" fmla="*/ 1 w 366"/>
                <a:gd name="T75" fmla="*/ 1 h 618"/>
                <a:gd name="T76" fmla="*/ 1 w 366"/>
                <a:gd name="T77" fmla="*/ 1 h 618"/>
                <a:gd name="T78" fmla="*/ 1 w 366"/>
                <a:gd name="T79" fmla="*/ 1 h 618"/>
                <a:gd name="T80" fmla="*/ 1 w 366"/>
                <a:gd name="T81" fmla="*/ 1 h 618"/>
                <a:gd name="T82" fmla="*/ 1 w 366"/>
                <a:gd name="T83" fmla="*/ 1 h 618"/>
                <a:gd name="T84" fmla="*/ 1 w 366"/>
                <a:gd name="T85" fmla="*/ 1 h 618"/>
                <a:gd name="T86" fmla="*/ 1 w 366"/>
                <a:gd name="T87" fmla="*/ 1 h 618"/>
                <a:gd name="T88" fmla="*/ 1 w 366"/>
                <a:gd name="T89" fmla="*/ 1 h 618"/>
                <a:gd name="T90" fmla="*/ 1 w 366"/>
                <a:gd name="T91" fmla="*/ 1 h 618"/>
                <a:gd name="T92" fmla="*/ 1 w 366"/>
                <a:gd name="T93" fmla="*/ 1 h 618"/>
                <a:gd name="T94" fmla="*/ 1 w 366"/>
                <a:gd name="T95" fmla="*/ 1 h 618"/>
                <a:gd name="T96" fmla="*/ 1 w 366"/>
                <a:gd name="T97" fmla="*/ 1 h 618"/>
                <a:gd name="T98" fmla="*/ 1 w 366"/>
                <a:gd name="T99" fmla="*/ 1 h 618"/>
                <a:gd name="T100" fmla="*/ 1 w 366"/>
                <a:gd name="T101" fmla="*/ 1 h 618"/>
                <a:gd name="T102" fmla="*/ 1 w 366"/>
                <a:gd name="T103" fmla="*/ 1 h 618"/>
                <a:gd name="T104" fmla="*/ 0 w 366"/>
                <a:gd name="T105" fmla="*/ 1 h 618"/>
                <a:gd name="T106" fmla="*/ 1 w 366"/>
                <a:gd name="T107" fmla="*/ 0 h 618"/>
                <a:gd name="T108" fmla="*/ 1 w 366"/>
                <a:gd name="T109" fmla="*/ 0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6"/>
                <a:gd name="T166" fmla="*/ 0 h 618"/>
                <a:gd name="T167" fmla="*/ 366 w 366"/>
                <a:gd name="T168" fmla="*/ 618 h 6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6" h="618">
                  <a:moveTo>
                    <a:pt x="7" y="0"/>
                  </a:moveTo>
                  <a:lnTo>
                    <a:pt x="27" y="17"/>
                  </a:lnTo>
                  <a:lnTo>
                    <a:pt x="47" y="34"/>
                  </a:lnTo>
                  <a:lnTo>
                    <a:pt x="64" y="50"/>
                  </a:lnTo>
                  <a:lnTo>
                    <a:pt x="81" y="66"/>
                  </a:lnTo>
                  <a:lnTo>
                    <a:pt x="111" y="97"/>
                  </a:lnTo>
                  <a:lnTo>
                    <a:pt x="138" y="129"/>
                  </a:lnTo>
                  <a:lnTo>
                    <a:pt x="152" y="145"/>
                  </a:lnTo>
                  <a:lnTo>
                    <a:pt x="164" y="162"/>
                  </a:lnTo>
                  <a:lnTo>
                    <a:pt x="178" y="180"/>
                  </a:lnTo>
                  <a:lnTo>
                    <a:pt x="191" y="197"/>
                  </a:lnTo>
                  <a:lnTo>
                    <a:pt x="204" y="216"/>
                  </a:lnTo>
                  <a:lnTo>
                    <a:pt x="218" y="235"/>
                  </a:lnTo>
                  <a:lnTo>
                    <a:pt x="232" y="256"/>
                  </a:lnTo>
                  <a:lnTo>
                    <a:pt x="248" y="278"/>
                  </a:lnTo>
                  <a:lnTo>
                    <a:pt x="274" y="307"/>
                  </a:lnTo>
                  <a:lnTo>
                    <a:pt x="293" y="337"/>
                  </a:lnTo>
                  <a:lnTo>
                    <a:pt x="307" y="371"/>
                  </a:lnTo>
                  <a:lnTo>
                    <a:pt x="321" y="408"/>
                  </a:lnTo>
                  <a:lnTo>
                    <a:pt x="331" y="435"/>
                  </a:lnTo>
                  <a:lnTo>
                    <a:pt x="342" y="459"/>
                  </a:lnTo>
                  <a:lnTo>
                    <a:pt x="358" y="512"/>
                  </a:lnTo>
                  <a:lnTo>
                    <a:pt x="366" y="611"/>
                  </a:lnTo>
                  <a:lnTo>
                    <a:pt x="362" y="618"/>
                  </a:lnTo>
                  <a:lnTo>
                    <a:pt x="356" y="614"/>
                  </a:lnTo>
                  <a:lnTo>
                    <a:pt x="345" y="565"/>
                  </a:lnTo>
                  <a:lnTo>
                    <a:pt x="332" y="517"/>
                  </a:lnTo>
                  <a:lnTo>
                    <a:pt x="325" y="489"/>
                  </a:lnTo>
                  <a:lnTo>
                    <a:pt x="317" y="465"/>
                  </a:lnTo>
                  <a:lnTo>
                    <a:pt x="296" y="416"/>
                  </a:lnTo>
                  <a:lnTo>
                    <a:pt x="282" y="382"/>
                  </a:lnTo>
                  <a:lnTo>
                    <a:pt x="269" y="351"/>
                  </a:lnTo>
                  <a:lnTo>
                    <a:pt x="261" y="336"/>
                  </a:lnTo>
                  <a:lnTo>
                    <a:pt x="252" y="323"/>
                  </a:lnTo>
                  <a:lnTo>
                    <a:pt x="241" y="308"/>
                  </a:lnTo>
                  <a:lnTo>
                    <a:pt x="227" y="294"/>
                  </a:lnTo>
                  <a:lnTo>
                    <a:pt x="212" y="273"/>
                  </a:lnTo>
                  <a:lnTo>
                    <a:pt x="199" y="253"/>
                  </a:lnTo>
                  <a:lnTo>
                    <a:pt x="185" y="232"/>
                  </a:lnTo>
                  <a:lnTo>
                    <a:pt x="173" y="213"/>
                  </a:lnTo>
                  <a:lnTo>
                    <a:pt x="161" y="194"/>
                  </a:lnTo>
                  <a:lnTo>
                    <a:pt x="149" y="177"/>
                  </a:lnTo>
                  <a:lnTo>
                    <a:pt x="137" y="159"/>
                  </a:lnTo>
                  <a:lnTo>
                    <a:pt x="126" y="141"/>
                  </a:lnTo>
                  <a:lnTo>
                    <a:pt x="113" y="124"/>
                  </a:lnTo>
                  <a:lnTo>
                    <a:pt x="100" y="108"/>
                  </a:lnTo>
                  <a:lnTo>
                    <a:pt x="87" y="91"/>
                  </a:lnTo>
                  <a:lnTo>
                    <a:pt x="73" y="74"/>
                  </a:lnTo>
                  <a:lnTo>
                    <a:pt x="57" y="58"/>
                  </a:lnTo>
                  <a:lnTo>
                    <a:pt x="39" y="41"/>
                  </a:lnTo>
                  <a:lnTo>
                    <a:pt x="22" y="24"/>
                  </a:lnTo>
                  <a:lnTo>
                    <a:pt x="1" y="8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8" name="Freeform 202"/>
            <p:cNvSpPr>
              <a:spLocks/>
            </p:cNvSpPr>
            <p:nvPr/>
          </p:nvSpPr>
          <p:spPr bwMode="auto">
            <a:xfrm>
              <a:off x="4507" y="1748"/>
              <a:ext cx="72" cy="195"/>
            </a:xfrm>
            <a:custGeom>
              <a:avLst/>
              <a:gdLst>
                <a:gd name="T0" fmla="*/ 1 w 144"/>
                <a:gd name="T1" fmla="*/ 0 h 391"/>
                <a:gd name="T2" fmla="*/ 1 w 144"/>
                <a:gd name="T3" fmla="*/ 0 h 391"/>
                <a:gd name="T4" fmla="*/ 1 w 144"/>
                <a:gd name="T5" fmla="*/ 0 h 391"/>
                <a:gd name="T6" fmla="*/ 1 w 144"/>
                <a:gd name="T7" fmla="*/ 0 h 391"/>
                <a:gd name="T8" fmla="*/ 1 w 144"/>
                <a:gd name="T9" fmla="*/ 0 h 391"/>
                <a:gd name="T10" fmla="*/ 1 w 144"/>
                <a:gd name="T11" fmla="*/ 0 h 391"/>
                <a:gd name="T12" fmla="*/ 1 w 144"/>
                <a:gd name="T13" fmla="*/ 0 h 391"/>
                <a:gd name="T14" fmla="*/ 1 w 144"/>
                <a:gd name="T15" fmla="*/ 0 h 391"/>
                <a:gd name="T16" fmla="*/ 1 w 144"/>
                <a:gd name="T17" fmla="*/ 0 h 391"/>
                <a:gd name="T18" fmla="*/ 1 w 144"/>
                <a:gd name="T19" fmla="*/ 0 h 391"/>
                <a:gd name="T20" fmla="*/ 1 w 144"/>
                <a:gd name="T21" fmla="*/ 0 h 391"/>
                <a:gd name="T22" fmla="*/ 1 w 144"/>
                <a:gd name="T23" fmla="*/ 0 h 391"/>
                <a:gd name="T24" fmla="*/ 1 w 144"/>
                <a:gd name="T25" fmla="*/ 0 h 391"/>
                <a:gd name="T26" fmla="*/ 0 w 144"/>
                <a:gd name="T27" fmla="*/ 0 h 391"/>
                <a:gd name="T28" fmla="*/ 1 w 144"/>
                <a:gd name="T29" fmla="*/ 0 h 391"/>
                <a:gd name="T30" fmla="*/ 1 w 144"/>
                <a:gd name="T31" fmla="*/ 0 h 391"/>
                <a:gd name="T32" fmla="*/ 1 w 144"/>
                <a:gd name="T33" fmla="*/ 0 h 391"/>
                <a:gd name="T34" fmla="*/ 1 w 144"/>
                <a:gd name="T35" fmla="*/ 0 h 391"/>
                <a:gd name="T36" fmla="*/ 1 w 144"/>
                <a:gd name="T37" fmla="*/ 0 h 391"/>
                <a:gd name="T38" fmla="*/ 1 w 144"/>
                <a:gd name="T39" fmla="*/ 0 h 391"/>
                <a:gd name="T40" fmla="*/ 1 w 144"/>
                <a:gd name="T41" fmla="*/ 0 h 391"/>
                <a:gd name="T42" fmla="*/ 1 w 144"/>
                <a:gd name="T43" fmla="*/ 0 h 391"/>
                <a:gd name="T44" fmla="*/ 1 w 144"/>
                <a:gd name="T45" fmla="*/ 0 h 391"/>
                <a:gd name="T46" fmla="*/ 1 w 144"/>
                <a:gd name="T47" fmla="*/ 0 h 391"/>
                <a:gd name="T48" fmla="*/ 1 w 144"/>
                <a:gd name="T49" fmla="*/ 0 h 391"/>
                <a:gd name="T50" fmla="*/ 1 w 144"/>
                <a:gd name="T51" fmla="*/ 0 h 391"/>
                <a:gd name="T52" fmla="*/ 1 w 144"/>
                <a:gd name="T53" fmla="*/ 0 h 391"/>
                <a:gd name="T54" fmla="*/ 1 w 144"/>
                <a:gd name="T55" fmla="*/ 0 h 39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4"/>
                <a:gd name="T85" fmla="*/ 0 h 391"/>
                <a:gd name="T86" fmla="*/ 144 w 144"/>
                <a:gd name="T87" fmla="*/ 391 h 39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4" h="391">
                  <a:moveTo>
                    <a:pt x="141" y="10"/>
                  </a:moveTo>
                  <a:lnTo>
                    <a:pt x="106" y="25"/>
                  </a:lnTo>
                  <a:lnTo>
                    <a:pt x="81" y="46"/>
                  </a:lnTo>
                  <a:lnTo>
                    <a:pt x="60" y="72"/>
                  </a:lnTo>
                  <a:lnTo>
                    <a:pt x="40" y="103"/>
                  </a:lnTo>
                  <a:lnTo>
                    <a:pt x="34" y="125"/>
                  </a:lnTo>
                  <a:lnTo>
                    <a:pt x="36" y="147"/>
                  </a:lnTo>
                  <a:lnTo>
                    <a:pt x="44" y="194"/>
                  </a:lnTo>
                  <a:lnTo>
                    <a:pt x="40" y="295"/>
                  </a:lnTo>
                  <a:lnTo>
                    <a:pt x="29" y="340"/>
                  </a:lnTo>
                  <a:lnTo>
                    <a:pt x="21" y="364"/>
                  </a:lnTo>
                  <a:lnTo>
                    <a:pt x="8" y="389"/>
                  </a:lnTo>
                  <a:lnTo>
                    <a:pt x="2" y="391"/>
                  </a:lnTo>
                  <a:lnTo>
                    <a:pt x="0" y="385"/>
                  </a:lnTo>
                  <a:lnTo>
                    <a:pt x="16" y="337"/>
                  </a:lnTo>
                  <a:lnTo>
                    <a:pt x="20" y="292"/>
                  </a:lnTo>
                  <a:lnTo>
                    <a:pt x="13" y="193"/>
                  </a:lnTo>
                  <a:lnTo>
                    <a:pt x="21" y="92"/>
                  </a:lnTo>
                  <a:lnTo>
                    <a:pt x="32" y="74"/>
                  </a:lnTo>
                  <a:lnTo>
                    <a:pt x="44" y="60"/>
                  </a:lnTo>
                  <a:lnTo>
                    <a:pt x="55" y="46"/>
                  </a:lnTo>
                  <a:lnTo>
                    <a:pt x="69" y="35"/>
                  </a:lnTo>
                  <a:lnTo>
                    <a:pt x="83" y="25"/>
                  </a:lnTo>
                  <a:lnTo>
                    <a:pt x="100" y="16"/>
                  </a:lnTo>
                  <a:lnTo>
                    <a:pt x="138" y="0"/>
                  </a:lnTo>
                  <a:lnTo>
                    <a:pt x="144" y="3"/>
                  </a:lnTo>
                  <a:lnTo>
                    <a:pt x="14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59" name="Freeform 203"/>
            <p:cNvSpPr>
              <a:spLocks/>
            </p:cNvSpPr>
            <p:nvPr/>
          </p:nvSpPr>
          <p:spPr bwMode="auto">
            <a:xfrm>
              <a:off x="4585" y="1836"/>
              <a:ext cx="93" cy="191"/>
            </a:xfrm>
            <a:custGeom>
              <a:avLst/>
              <a:gdLst>
                <a:gd name="T0" fmla="*/ 1 w 186"/>
                <a:gd name="T1" fmla="*/ 0 h 381"/>
                <a:gd name="T2" fmla="*/ 1 w 186"/>
                <a:gd name="T3" fmla="*/ 1 h 381"/>
                <a:gd name="T4" fmla="*/ 1 w 186"/>
                <a:gd name="T5" fmla="*/ 1 h 381"/>
                <a:gd name="T6" fmla="*/ 1 w 186"/>
                <a:gd name="T7" fmla="*/ 1 h 381"/>
                <a:gd name="T8" fmla="*/ 1 w 186"/>
                <a:gd name="T9" fmla="*/ 1 h 381"/>
                <a:gd name="T10" fmla="*/ 1 w 186"/>
                <a:gd name="T11" fmla="*/ 1 h 381"/>
                <a:gd name="T12" fmla="*/ 1 w 186"/>
                <a:gd name="T13" fmla="*/ 1 h 381"/>
                <a:gd name="T14" fmla="*/ 1 w 186"/>
                <a:gd name="T15" fmla="*/ 1 h 381"/>
                <a:gd name="T16" fmla="*/ 1 w 186"/>
                <a:gd name="T17" fmla="*/ 1 h 381"/>
                <a:gd name="T18" fmla="*/ 1 w 186"/>
                <a:gd name="T19" fmla="*/ 1 h 381"/>
                <a:gd name="T20" fmla="*/ 1 w 186"/>
                <a:gd name="T21" fmla="*/ 1 h 381"/>
                <a:gd name="T22" fmla="*/ 1 w 186"/>
                <a:gd name="T23" fmla="*/ 1 h 381"/>
                <a:gd name="T24" fmla="*/ 1 w 186"/>
                <a:gd name="T25" fmla="*/ 1 h 381"/>
                <a:gd name="T26" fmla="*/ 1 w 186"/>
                <a:gd name="T27" fmla="*/ 1 h 381"/>
                <a:gd name="T28" fmla="*/ 1 w 186"/>
                <a:gd name="T29" fmla="*/ 1 h 381"/>
                <a:gd name="T30" fmla="*/ 1 w 186"/>
                <a:gd name="T31" fmla="*/ 1 h 381"/>
                <a:gd name="T32" fmla="*/ 1 w 186"/>
                <a:gd name="T33" fmla="*/ 1 h 381"/>
                <a:gd name="T34" fmla="*/ 1 w 186"/>
                <a:gd name="T35" fmla="*/ 1 h 381"/>
                <a:gd name="T36" fmla="*/ 0 w 186"/>
                <a:gd name="T37" fmla="*/ 1 h 381"/>
                <a:gd name="T38" fmla="*/ 1 w 186"/>
                <a:gd name="T39" fmla="*/ 1 h 381"/>
                <a:gd name="T40" fmla="*/ 1 w 186"/>
                <a:gd name="T41" fmla="*/ 1 h 381"/>
                <a:gd name="T42" fmla="*/ 1 w 186"/>
                <a:gd name="T43" fmla="*/ 1 h 381"/>
                <a:gd name="T44" fmla="*/ 1 w 186"/>
                <a:gd name="T45" fmla="*/ 1 h 381"/>
                <a:gd name="T46" fmla="*/ 1 w 186"/>
                <a:gd name="T47" fmla="*/ 1 h 381"/>
                <a:gd name="T48" fmla="*/ 1 w 186"/>
                <a:gd name="T49" fmla="*/ 1 h 381"/>
                <a:gd name="T50" fmla="*/ 1 w 186"/>
                <a:gd name="T51" fmla="*/ 1 h 381"/>
                <a:gd name="T52" fmla="*/ 1 w 186"/>
                <a:gd name="T53" fmla="*/ 1 h 381"/>
                <a:gd name="T54" fmla="*/ 1 w 186"/>
                <a:gd name="T55" fmla="*/ 1 h 381"/>
                <a:gd name="T56" fmla="*/ 1 w 186"/>
                <a:gd name="T57" fmla="*/ 1 h 381"/>
                <a:gd name="T58" fmla="*/ 1 w 186"/>
                <a:gd name="T59" fmla="*/ 1 h 381"/>
                <a:gd name="T60" fmla="*/ 1 w 186"/>
                <a:gd name="T61" fmla="*/ 1 h 381"/>
                <a:gd name="T62" fmla="*/ 1 w 186"/>
                <a:gd name="T63" fmla="*/ 1 h 381"/>
                <a:gd name="T64" fmla="*/ 1 w 186"/>
                <a:gd name="T65" fmla="*/ 0 h 381"/>
                <a:gd name="T66" fmla="*/ 1 w 186"/>
                <a:gd name="T67" fmla="*/ 0 h 381"/>
                <a:gd name="T68" fmla="*/ 1 w 186"/>
                <a:gd name="T69" fmla="*/ 0 h 3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6"/>
                <a:gd name="T106" fmla="*/ 0 h 381"/>
                <a:gd name="T107" fmla="*/ 186 w 186"/>
                <a:gd name="T108" fmla="*/ 381 h 3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6" h="381">
                  <a:moveTo>
                    <a:pt x="186" y="0"/>
                  </a:moveTo>
                  <a:lnTo>
                    <a:pt x="186" y="43"/>
                  </a:lnTo>
                  <a:lnTo>
                    <a:pt x="173" y="60"/>
                  </a:lnTo>
                  <a:lnTo>
                    <a:pt x="161" y="77"/>
                  </a:lnTo>
                  <a:lnTo>
                    <a:pt x="157" y="108"/>
                  </a:lnTo>
                  <a:lnTo>
                    <a:pt x="160" y="141"/>
                  </a:lnTo>
                  <a:lnTo>
                    <a:pt x="156" y="182"/>
                  </a:lnTo>
                  <a:lnTo>
                    <a:pt x="144" y="218"/>
                  </a:lnTo>
                  <a:lnTo>
                    <a:pt x="136" y="235"/>
                  </a:lnTo>
                  <a:lnTo>
                    <a:pt x="124" y="252"/>
                  </a:lnTo>
                  <a:lnTo>
                    <a:pt x="113" y="270"/>
                  </a:lnTo>
                  <a:lnTo>
                    <a:pt x="99" y="287"/>
                  </a:lnTo>
                  <a:lnTo>
                    <a:pt x="50" y="339"/>
                  </a:lnTo>
                  <a:lnTo>
                    <a:pt x="39" y="361"/>
                  </a:lnTo>
                  <a:lnTo>
                    <a:pt x="31" y="370"/>
                  </a:lnTo>
                  <a:lnTo>
                    <a:pt x="21" y="379"/>
                  </a:lnTo>
                  <a:lnTo>
                    <a:pt x="11" y="381"/>
                  </a:lnTo>
                  <a:lnTo>
                    <a:pt x="2" y="376"/>
                  </a:lnTo>
                  <a:lnTo>
                    <a:pt x="0" y="367"/>
                  </a:lnTo>
                  <a:lnTo>
                    <a:pt x="5" y="357"/>
                  </a:lnTo>
                  <a:lnTo>
                    <a:pt x="27" y="326"/>
                  </a:lnTo>
                  <a:lnTo>
                    <a:pt x="52" y="297"/>
                  </a:lnTo>
                  <a:lnTo>
                    <a:pt x="78" y="270"/>
                  </a:lnTo>
                  <a:lnTo>
                    <a:pt x="102" y="238"/>
                  </a:lnTo>
                  <a:lnTo>
                    <a:pt x="122" y="209"/>
                  </a:lnTo>
                  <a:lnTo>
                    <a:pt x="134" y="178"/>
                  </a:lnTo>
                  <a:lnTo>
                    <a:pt x="138" y="141"/>
                  </a:lnTo>
                  <a:lnTo>
                    <a:pt x="142" y="69"/>
                  </a:lnTo>
                  <a:lnTo>
                    <a:pt x="149" y="61"/>
                  </a:lnTo>
                  <a:lnTo>
                    <a:pt x="160" y="55"/>
                  </a:lnTo>
                  <a:lnTo>
                    <a:pt x="176" y="39"/>
                  </a:lnTo>
                  <a:lnTo>
                    <a:pt x="179" y="19"/>
                  </a:lnTo>
                  <a:lnTo>
                    <a:pt x="17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0" name="Freeform 204"/>
            <p:cNvSpPr>
              <a:spLocks/>
            </p:cNvSpPr>
            <p:nvPr/>
          </p:nvSpPr>
          <p:spPr bwMode="auto">
            <a:xfrm>
              <a:off x="4427" y="1904"/>
              <a:ext cx="102" cy="153"/>
            </a:xfrm>
            <a:custGeom>
              <a:avLst/>
              <a:gdLst>
                <a:gd name="T0" fmla="*/ 0 w 206"/>
                <a:gd name="T1" fmla="*/ 0 h 307"/>
                <a:gd name="T2" fmla="*/ 0 w 206"/>
                <a:gd name="T3" fmla="*/ 0 h 307"/>
                <a:gd name="T4" fmla="*/ 0 w 206"/>
                <a:gd name="T5" fmla="*/ 0 h 307"/>
                <a:gd name="T6" fmla="*/ 0 w 206"/>
                <a:gd name="T7" fmla="*/ 0 h 307"/>
                <a:gd name="T8" fmla="*/ 0 w 206"/>
                <a:gd name="T9" fmla="*/ 0 h 307"/>
                <a:gd name="T10" fmla="*/ 0 w 206"/>
                <a:gd name="T11" fmla="*/ 0 h 307"/>
                <a:gd name="T12" fmla="*/ 0 w 206"/>
                <a:gd name="T13" fmla="*/ 0 h 307"/>
                <a:gd name="T14" fmla="*/ 0 w 206"/>
                <a:gd name="T15" fmla="*/ 0 h 307"/>
                <a:gd name="T16" fmla="*/ 0 w 206"/>
                <a:gd name="T17" fmla="*/ 0 h 307"/>
                <a:gd name="T18" fmla="*/ 0 w 206"/>
                <a:gd name="T19" fmla="*/ 0 h 307"/>
                <a:gd name="T20" fmla="*/ 0 w 206"/>
                <a:gd name="T21" fmla="*/ 0 h 307"/>
                <a:gd name="T22" fmla="*/ 0 w 206"/>
                <a:gd name="T23" fmla="*/ 0 h 307"/>
                <a:gd name="T24" fmla="*/ 0 w 206"/>
                <a:gd name="T25" fmla="*/ 0 h 307"/>
                <a:gd name="T26" fmla="*/ 0 w 206"/>
                <a:gd name="T27" fmla="*/ 0 h 307"/>
                <a:gd name="T28" fmla="*/ 0 w 206"/>
                <a:gd name="T29" fmla="*/ 0 h 307"/>
                <a:gd name="T30" fmla="*/ 0 w 206"/>
                <a:gd name="T31" fmla="*/ 0 h 307"/>
                <a:gd name="T32" fmla="*/ 0 w 206"/>
                <a:gd name="T33" fmla="*/ 0 h 307"/>
                <a:gd name="T34" fmla="*/ 0 w 206"/>
                <a:gd name="T35" fmla="*/ 0 h 307"/>
                <a:gd name="T36" fmla="*/ 0 w 206"/>
                <a:gd name="T37" fmla="*/ 0 h 307"/>
                <a:gd name="T38" fmla="*/ 0 w 206"/>
                <a:gd name="T39" fmla="*/ 0 h 307"/>
                <a:gd name="T40" fmla="*/ 0 w 206"/>
                <a:gd name="T41" fmla="*/ 0 h 307"/>
                <a:gd name="T42" fmla="*/ 0 w 206"/>
                <a:gd name="T43" fmla="*/ 0 h 307"/>
                <a:gd name="T44" fmla="*/ 0 w 206"/>
                <a:gd name="T45" fmla="*/ 0 h 307"/>
                <a:gd name="T46" fmla="*/ 0 w 206"/>
                <a:gd name="T47" fmla="*/ 0 h 307"/>
                <a:gd name="T48" fmla="*/ 0 w 206"/>
                <a:gd name="T49" fmla="*/ 0 h 307"/>
                <a:gd name="T50" fmla="*/ 0 w 206"/>
                <a:gd name="T51" fmla="*/ 0 h 307"/>
                <a:gd name="T52" fmla="*/ 0 w 206"/>
                <a:gd name="T53" fmla="*/ 0 h 307"/>
                <a:gd name="T54" fmla="*/ 0 w 206"/>
                <a:gd name="T55" fmla="*/ 0 h 307"/>
                <a:gd name="T56" fmla="*/ 0 w 206"/>
                <a:gd name="T57" fmla="*/ 0 h 307"/>
                <a:gd name="T58" fmla="*/ 0 w 206"/>
                <a:gd name="T59" fmla="*/ 0 h 307"/>
                <a:gd name="T60" fmla="*/ 0 w 206"/>
                <a:gd name="T61" fmla="*/ 0 h 307"/>
                <a:gd name="T62" fmla="*/ 0 w 206"/>
                <a:gd name="T63" fmla="*/ 0 h 307"/>
                <a:gd name="T64" fmla="*/ 0 w 206"/>
                <a:gd name="T65" fmla="*/ 0 h 307"/>
                <a:gd name="T66" fmla="*/ 0 w 206"/>
                <a:gd name="T67" fmla="*/ 0 h 307"/>
                <a:gd name="T68" fmla="*/ 0 w 206"/>
                <a:gd name="T69" fmla="*/ 0 h 307"/>
                <a:gd name="T70" fmla="*/ 0 w 206"/>
                <a:gd name="T71" fmla="*/ 0 h 307"/>
                <a:gd name="T72" fmla="*/ 0 w 206"/>
                <a:gd name="T73" fmla="*/ 0 h 307"/>
                <a:gd name="T74" fmla="*/ 0 w 206"/>
                <a:gd name="T75" fmla="*/ 0 h 307"/>
                <a:gd name="T76" fmla="*/ 0 w 206"/>
                <a:gd name="T77" fmla="*/ 0 h 307"/>
                <a:gd name="T78" fmla="*/ 0 w 206"/>
                <a:gd name="T79" fmla="*/ 0 h 307"/>
                <a:gd name="T80" fmla="*/ 0 w 206"/>
                <a:gd name="T81" fmla="*/ 0 h 307"/>
                <a:gd name="T82" fmla="*/ 0 w 206"/>
                <a:gd name="T83" fmla="*/ 0 h 307"/>
                <a:gd name="T84" fmla="*/ 0 w 206"/>
                <a:gd name="T85" fmla="*/ 0 h 30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6"/>
                <a:gd name="T130" fmla="*/ 0 h 307"/>
                <a:gd name="T131" fmla="*/ 206 w 206"/>
                <a:gd name="T132" fmla="*/ 307 h 30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6" h="307">
                  <a:moveTo>
                    <a:pt x="172" y="22"/>
                  </a:moveTo>
                  <a:lnTo>
                    <a:pt x="146" y="17"/>
                  </a:lnTo>
                  <a:lnTo>
                    <a:pt x="122" y="19"/>
                  </a:lnTo>
                  <a:lnTo>
                    <a:pt x="108" y="39"/>
                  </a:lnTo>
                  <a:lnTo>
                    <a:pt x="96" y="56"/>
                  </a:lnTo>
                  <a:lnTo>
                    <a:pt x="76" y="91"/>
                  </a:lnTo>
                  <a:lnTo>
                    <a:pt x="67" y="107"/>
                  </a:lnTo>
                  <a:lnTo>
                    <a:pt x="57" y="125"/>
                  </a:lnTo>
                  <a:lnTo>
                    <a:pt x="46" y="144"/>
                  </a:lnTo>
                  <a:lnTo>
                    <a:pt x="32" y="164"/>
                  </a:lnTo>
                  <a:lnTo>
                    <a:pt x="23" y="185"/>
                  </a:lnTo>
                  <a:lnTo>
                    <a:pt x="27" y="216"/>
                  </a:lnTo>
                  <a:lnTo>
                    <a:pt x="41" y="243"/>
                  </a:lnTo>
                  <a:lnTo>
                    <a:pt x="52" y="251"/>
                  </a:lnTo>
                  <a:lnTo>
                    <a:pt x="66" y="256"/>
                  </a:lnTo>
                  <a:lnTo>
                    <a:pt x="94" y="265"/>
                  </a:lnTo>
                  <a:lnTo>
                    <a:pt x="106" y="274"/>
                  </a:lnTo>
                  <a:lnTo>
                    <a:pt x="119" y="282"/>
                  </a:lnTo>
                  <a:lnTo>
                    <a:pt x="144" y="291"/>
                  </a:lnTo>
                  <a:lnTo>
                    <a:pt x="200" y="291"/>
                  </a:lnTo>
                  <a:lnTo>
                    <a:pt x="206" y="294"/>
                  </a:lnTo>
                  <a:lnTo>
                    <a:pt x="202" y="299"/>
                  </a:lnTo>
                  <a:lnTo>
                    <a:pt x="138" y="307"/>
                  </a:lnTo>
                  <a:lnTo>
                    <a:pt x="109" y="300"/>
                  </a:lnTo>
                  <a:lnTo>
                    <a:pt x="80" y="284"/>
                  </a:lnTo>
                  <a:lnTo>
                    <a:pt x="24" y="259"/>
                  </a:lnTo>
                  <a:lnTo>
                    <a:pt x="5" y="223"/>
                  </a:lnTo>
                  <a:lnTo>
                    <a:pt x="0" y="183"/>
                  </a:lnTo>
                  <a:lnTo>
                    <a:pt x="8" y="153"/>
                  </a:lnTo>
                  <a:lnTo>
                    <a:pt x="23" y="134"/>
                  </a:lnTo>
                  <a:lnTo>
                    <a:pt x="36" y="115"/>
                  </a:lnTo>
                  <a:lnTo>
                    <a:pt x="49" y="98"/>
                  </a:lnTo>
                  <a:lnTo>
                    <a:pt x="62" y="81"/>
                  </a:lnTo>
                  <a:lnTo>
                    <a:pt x="74" y="66"/>
                  </a:lnTo>
                  <a:lnTo>
                    <a:pt x="88" y="49"/>
                  </a:lnTo>
                  <a:lnTo>
                    <a:pt x="101" y="31"/>
                  </a:lnTo>
                  <a:lnTo>
                    <a:pt x="117" y="13"/>
                  </a:lnTo>
                  <a:lnTo>
                    <a:pt x="144" y="2"/>
                  </a:lnTo>
                  <a:lnTo>
                    <a:pt x="173" y="0"/>
                  </a:lnTo>
                  <a:lnTo>
                    <a:pt x="184" y="12"/>
                  </a:lnTo>
                  <a:lnTo>
                    <a:pt x="181" y="19"/>
                  </a:lnTo>
                  <a:lnTo>
                    <a:pt x="172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1" name="Freeform 205"/>
            <p:cNvSpPr>
              <a:spLocks/>
            </p:cNvSpPr>
            <p:nvPr/>
          </p:nvSpPr>
          <p:spPr bwMode="auto">
            <a:xfrm>
              <a:off x="4495" y="1971"/>
              <a:ext cx="56" cy="81"/>
            </a:xfrm>
            <a:custGeom>
              <a:avLst/>
              <a:gdLst>
                <a:gd name="T0" fmla="*/ 1 w 110"/>
                <a:gd name="T1" fmla="*/ 0 h 160"/>
                <a:gd name="T2" fmla="*/ 1 w 110"/>
                <a:gd name="T3" fmla="*/ 1 h 160"/>
                <a:gd name="T4" fmla="*/ 1 w 110"/>
                <a:gd name="T5" fmla="*/ 1 h 160"/>
                <a:gd name="T6" fmla="*/ 1 w 110"/>
                <a:gd name="T7" fmla="*/ 1 h 160"/>
                <a:gd name="T8" fmla="*/ 1 w 110"/>
                <a:gd name="T9" fmla="*/ 1 h 160"/>
                <a:gd name="T10" fmla="*/ 1 w 110"/>
                <a:gd name="T11" fmla="*/ 1 h 160"/>
                <a:gd name="T12" fmla="*/ 1 w 110"/>
                <a:gd name="T13" fmla="*/ 1 h 160"/>
                <a:gd name="T14" fmla="*/ 1 w 110"/>
                <a:gd name="T15" fmla="*/ 1 h 160"/>
                <a:gd name="T16" fmla="*/ 1 w 110"/>
                <a:gd name="T17" fmla="*/ 1 h 160"/>
                <a:gd name="T18" fmla="*/ 1 w 110"/>
                <a:gd name="T19" fmla="*/ 1 h 160"/>
                <a:gd name="T20" fmla="*/ 1 w 110"/>
                <a:gd name="T21" fmla="*/ 1 h 160"/>
                <a:gd name="T22" fmla="*/ 1 w 110"/>
                <a:gd name="T23" fmla="*/ 1 h 160"/>
                <a:gd name="T24" fmla="*/ 1 w 110"/>
                <a:gd name="T25" fmla="*/ 1 h 160"/>
                <a:gd name="T26" fmla="*/ 1 w 110"/>
                <a:gd name="T27" fmla="*/ 1 h 160"/>
                <a:gd name="T28" fmla="*/ 1 w 110"/>
                <a:gd name="T29" fmla="*/ 1 h 160"/>
                <a:gd name="T30" fmla="*/ 0 w 110"/>
                <a:gd name="T31" fmla="*/ 1 h 160"/>
                <a:gd name="T32" fmla="*/ 1 w 110"/>
                <a:gd name="T33" fmla="*/ 0 h 160"/>
                <a:gd name="T34" fmla="*/ 1 w 110"/>
                <a:gd name="T35" fmla="*/ 0 h 160"/>
                <a:gd name="T36" fmla="*/ 1 w 110"/>
                <a:gd name="T37" fmla="*/ 0 h 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160"/>
                <a:gd name="T59" fmla="*/ 110 w 110"/>
                <a:gd name="T60" fmla="*/ 160 h 1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160">
                  <a:moveTo>
                    <a:pt x="15" y="0"/>
                  </a:moveTo>
                  <a:lnTo>
                    <a:pt x="22" y="51"/>
                  </a:lnTo>
                  <a:lnTo>
                    <a:pt x="27" y="75"/>
                  </a:lnTo>
                  <a:lnTo>
                    <a:pt x="42" y="93"/>
                  </a:lnTo>
                  <a:lnTo>
                    <a:pt x="49" y="108"/>
                  </a:lnTo>
                  <a:lnTo>
                    <a:pt x="59" y="119"/>
                  </a:lnTo>
                  <a:lnTo>
                    <a:pt x="79" y="129"/>
                  </a:lnTo>
                  <a:lnTo>
                    <a:pt x="94" y="141"/>
                  </a:lnTo>
                  <a:lnTo>
                    <a:pt x="108" y="152"/>
                  </a:lnTo>
                  <a:lnTo>
                    <a:pt x="110" y="158"/>
                  </a:lnTo>
                  <a:lnTo>
                    <a:pt x="104" y="160"/>
                  </a:lnTo>
                  <a:lnTo>
                    <a:pt x="71" y="142"/>
                  </a:lnTo>
                  <a:lnTo>
                    <a:pt x="53" y="133"/>
                  </a:lnTo>
                  <a:lnTo>
                    <a:pt x="25" y="107"/>
                  </a:lnTo>
                  <a:lnTo>
                    <a:pt x="6" y="83"/>
                  </a:lnTo>
                  <a:lnTo>
                    <a:pt x="0" y="51"/>
                  </a:lnTo>
                  <a:lnTo>
                    <a:pt x="7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2" name="Freeform 206"/>
            <p:cNvSpPr>
              <a:spLocks/>
            </p:cNvSpPr>
            <p:nvPr/>
          </p:nvSpPr>
          <p:spPr bwMode="auto">
            <a:xfrm>
              <a:off x="4371" y="1943"/>
              <a:ext cx="54" cy="51"/>
            </a:xfrm>
            <a:custGeom>
              <a:avLst/>
              <a:gdLst>
                <a:gd name="T0" fmla="*/ 1 w 108"/>
                <a:gd name="T1" fmla="*/ 0 h 103"/>
                <a:gd name="T2" fmla="*/ 1 w 108"/>
                <a:gd name="T3" fmla="*/ 0 h 103"/>
                <a:gd name="T4" fmla="*/ 1 w 108"/>
                <a:gd name="T5" fmla="*/ 0 h 103"/>
                <a:gd name="T6" fmla="*/ 1 w 108"/>
                <a:gd name="T7" fmla="*/ 0 h 103"/>
                <a:gd name="T8" fmla="*/ 1 w 108"/>
                <a:gd name="T9" fmla="*/ 0 h 103"/>
                <a:gd name="T10" fmla="*/ 1 w 108"/>
                <a:gd name="T11" fmla="*/ 0 h 103"/>
                <a:gd name="T12" fmla="*/ 1 w 108"/>
                <a:gd name="T13" fmla="*/ 0 h 103"/>
                <a:gd name="T14" fmla="*/ 1 w 108"/>
                <a:gd name="T15" fmla="*/ 0 h 103"/>
                <a:gd name="T16" fmla="*/ 1 w 108"/>
                <a:gd name="T17" fmla="*/ 0 h 103"/>
                <a:gd name="T18" fmla="*/ 1 w 108"/>
                <a:gd name="T19" fmla="*/ 0 h 103"/>
                <a:gd name="T20" fmla="*/ 1 w 108"/>
                <a:gd name="T21" fmla="*/ 0 h 103"/>
                <a:gd name="T22" fmla="*/ 1 w 108"/>
                <a:gd name="T23" fmla="*/ 0 h 103"/>
                <a:gd name="T24" fmla="*/ 1 w 108"/>
                <a:gd name="T25" fmla="*/ 0 h 103"/>
                <a:gd name="T26" fmla="*/ 1 w 108"/>
                <a:gd name="T27" fmla="*/ 0 h 103"/>
                <a:gd name="T28" fmla="*/ 1 w 108"/>
                <a:gd name="T29" fmla="*/ 0 h 103"/>
                <a:gd name="T30" fmla="*/ 1 w 108"/>
                <a:gd name="T31" fmla="*/ 0 h 103"/>
                <a:gd name="T32" fmla="*/ 0 w 108"/>
                <a:gd name="T33" fmla="*/ 0 h 103"/>
                <a:gd name="T34" fmla="*/ 1 w 108"/>
                <a:gd name="T35" fmla="*/ 0 h 103"/>
                <a:gd name="T36" fmla="*/ 1 w 108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"/>
                <a:gd name="T58" fmla="*/ 0 h 103"/>
                <a:gd name="T59" fmla="*/ 108 w 108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" h="103">
                  <a:moveTo>
                    <a:pt x="6" y="0"/>
                  </a:moveTo>
                  <a:lnTo>
                    <a:pt x="19" y="12"/>
                  </a:lnTo>
                  <a:lnTo>
                    <a:pt x="32" y="22"/>
                  </a:lnTo>
                  <a:lnTo>
                    <a:pt x="44" y="33"/>
                  </a:lnTo>
                  <a:lnTo>
                    <a:pt x="56" y="42"/>
                  </a:lnTo>
                  <a:lnTo>
                    <a:pt x="79" y="62"/>
                  </a:lnTo>
                  <a:lnTo>
                    <a:pt x="91" y="73"/>
                  </a:lnTo>
                  <a:lnTo>
                    <a:pt x="105" y="86"/>
                  </a:lnTo>
                  <a:lnTo>
                    <a:pt x="108" y="95"/>
                  </a:lnTo>
                  <a:lnTo>
                    <a:pt x="105" y="103"/>
                  </a:lnTo>
                  <a:lnTo>
                    <a:pt x="87" y="103"/>
                  </a:lnTo>
                  <a:lnTo>
                    <a:pt x="64" y="77"/>
                  </a:lnTo>
                  <a:lnTo>
                    <a:pt x="44" y="54"/>
                  </a:lnTo>
                  <a:lnTo>
                    <a:pt x="25" y="31"/>
                  </a:lnTo>
                  <a:lnTo>
                    <a:pt x="13" y="20"/>
                  </a:lnTo>
                  <a:lnTo>
                    <a:pt x="1" y="8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3" name="Freeform 207"/>
            <p:cNvSpPr>
              <a:spLocks/>
            </p:cNvSpPr>
            <p:nvPr/>
          </p:nvSpPr>
          <p:spPr bwMode="auto">
            <a:xfrm>
              <a:off x="4203" y="1886"/>
              <a:ext cx="95" cy="26"/>
            </a:xfrm>
            <a:custGeom>
              <a:avLst/>
              <a:gdLst>
                <a:gd name="T0" fmla="*/ 1 w 190"/>
                <a:gd name="T1" fmla="*/ 0 h 52"/>
                <a:gd name="T2" fmla="*/ 1 w 190"/>
                <a:gd name="T3" fmla="*/ 1 h 52"/>
                <a:gd name="T4" fmla="*/ 1 w 190"/>
                <a:gd name="T5" fmla="*/ 1 h 52"/>
                <a:gd name="T6" fmla="*/ 1 w 190"/>
                <a:gd name="T7" fmla="*/ 1 h 52"/>
                <a:gd name="T8" fmla="*/ 1 w 190"/>
                <a:gd name="T9" fmla="*/ 1 h 52"/>
                <a:gd name="T10" fmla="*/ 1 w 190"/>
                <a:gd name="T11" fmla="*/ 1 h 52"/>
                <a:gd name="T12" fmla="*/ 1 w 190"/>
                <a:gd name="T13" fmla="*/ 1 h 52"/>
                <a:gd name="T14" fmla="*/ 1 w 190"/>
                <a:gd name="T15" fmla="*/ 1 h 52"/>
                <a:gd name="T16" fmla="*/ 1 w 190"/>
                <a:gd name="T17" fmla="*/ 1 h 52"/>
                <a:gd name="T18" fmla="*/ 0 w 190"/>
                <a:gd name="T19" fmla="*/ 1 h 52"/>
                <a:gd name="T20" fmla="*/ 1 w 190"/>
                <a:gd name="T21" fmla="*/ 1 h 52"/>
                <a:gd name="T22" fmla="*/ 1 w 190"/>
                <a:gd name="T23" fmla="*/ 0 h 52"/>
                <a:gd name="T24" fmla="*/ 1 w 190"/>
                <a:gd name="T25" fmla="*/ 0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0"/>
                <a:gd name="T40" fmla="*/ 0 h 52"/>
                <a:gd name="T41" fmla="*/ 190 w 190"/>
                <a:gd name="T42" fmla="*/ 52 h 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0" h="52">
                  <a:moveTo>
                    <a:pt x="44" y="0"/>
                  </a:moveTo>
                  <a:lnTo>
                    <a:pt x="185" y="33"/>
                  </a:lnTo>
                  <a:lnTo>
                    <a:pt x="190" y="45"/>
                  </a:lnTo>
                  <a:lnTo>
                    <a:pt x="183" y="52"/>
                  </a:lnTo>
                  <a:lnTo>
                    <a:pt x="173" y="52"/>
                  </a:lnTo>
                  <a:lnTo>
                    <a:pt x="131" y="39"/>
                  </a:lnTo>
                  <a:lnTo>
                    <a:pt x="89" y="28"/>
                  </a:lnTo>
                  <a:lnTo>
                    <a:pt x="47" y="17"/>
                  </a:lnTo>
                  <a:lnTo>
                    <a:pt x="5" y="11"/>
                  </a:lnTo>
                  <a:lnTo>
                    <a:pt x="0" y="8"/>
                  </a:lnTo>
                  <a:lnTo>
                    <a:pt x="13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4" name="Freeform 208"/>
            <p:cNvSpPr>
              <a:spLocks/>
            </p:cNvSpPr>
            <p:nvPr/>
          </p:nvSpPr>
          <p:spPr bwMode="auto">
            <a:xfrm>
              <a:off x="4358" y="1507"/>
              <a:ext cx="17" cy="88"/>
            </a:xfrm>
            <a:custGeom>
              <a:avLst/>
              <a:gdLst>
                <a:gd name="T0" fmla="*/ 0 w 35"/>
                <a:gd name="T1" fmla="*/ 0 h 177"/>
                <a:gd name="T2" fmla="*/ 0 w 35"/>
                <a:gd name="T3" fmla="*/ 0 h 177"/>
                <a:gd name="T4" fmla="*/ 0 w 35"/>
                <a:gd name="T5" fmla="*/ 0 h 177"/>
                <a:gd name="T6" fmla="*/ 0 w 35"/>
                <a:gd name="T7" fmla="*/ 0 h 177"/>
                <a:gd name="T8" fmla="*/ 0 w 35"/>
                <a:gd name="T9" fmla="*/ 0 h 177"/>
                <a:gd name="T10" fmla="*/ 0 w 35"/>
                <a:gd name="T11" fmla="*/ 0 h 177"/>
                <a:gd name="T12" fmla="*/ 0 w 35"/>
                <a:gd name="T13" fmla="*/ 0 h 177"/>
                <a:gd name="T14" fmla="*/ 0 w 35"/>
                <a:gd name="T15" fmla="*/ 0 h 177"/>
                <a:gd name="T16" fmla="*/ 0 w 35"/>
                <a:gd name="T17" fmla="*/ 0 h 177"/>
                <a:gd name="T18" fmla="*/ 0 w 35"/>
                <a:gd name="T19" fmla="*/ 0 h 177"/>
                <a:gd name="T20" fmla="*/ 0 w 35"/>
                <a:gd name="T21" fmla="*/ 0 h 177"/>
                <a:gd name="T22" fmla="*/ 0 w 35"/>
                <a:gd name="T23" fmla="*/ 0 h 177"/>
                <a:gd name="T24" fmla="*/ 0 w 35"/>
                <a:gd name="T25" fmla="*/ 0 h 177"/>
                <a:gd name="T26" fmla="*/ 0 w 35"/>
                <a:gd name="T27" fmla="*/ 0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5"/>
                <a:gd name="T43" fmla="*/ 0 h 177"/>
                <a:gd name="T44" fmla="*/ 35 w 35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5" h="177">
                  <a:moveTo>
                    <a:pt x="15" y="0"/>
                  </a:moveTo>
                  <a:lnTo>
                    <a:pt x="10" y="66"/>
                  </a:lnTo>
                  <a:lnTo>
                    <a:pt x="12" y="78"/>
                  </a:lnTo>
                  <a:lnTo>
                    <a:pt x="18" y="87"/>
                  </a:lnTo>
                  <a:lnTo>
                    <a:pt x="32" y="106"/>
                  </a:lnTo>
                  <a:lnTo>
                    <a:pt x="35" y="149"/>
                  </a:lnTo>
                  <a:lnTo>
                    <a:pt x="25" y="177"/>
                  </a:lnTo>
                  <a:lnTo>
                    <a:pt x="16" y="176"/>
                  </a:lnTo>
                  <a:lnTo>
                    <a:pt x="16" y="148"/>
                  </a:lnTo>
                  <a:lnTo>
                    <a:pt x="15" y="113"/>
                  </a:lnTo>
                  <a:lnTo>
                    <a:pt x="0" y="66"/>
                  </a:lnTo>
                  <a:lnTo>
                    <a:pt x="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5" name="Freeform 209"/>
            <p:cNvSpPr>
              <a:spLocks/>
            </p:cNvSpPr>
            <p:nvPr/>
          </p:nvSpPr>
          <p:spPr bwMode="auto">
            <a:xfrm>
              <a:off x="4366" y="1620"/>
              <a:ext cx="36" cy="13"/>
            </a:xfrm>
            <a:custGeom>
              <a:avLst/>
              <a:gdLst>
                <a:gd name="T0" fmla="*/ 1 w 72"/>
                <a:gd name="T1" fmla="*/ 0 h 25"/>
                <a:gd name="T2" fmla="*/ 1 w 72"/>
                <a:gd name="T3" fmla="*/ 1 h 25"/>
                <a:gd name="T4" fmla="*/ 1 w 72"/>
                <a:gd name="T5" fmla="*/ 1 h 25"/>
                <a:gd name="T6" fmla="*/ 1 w 72"/>
                <a:gd name="T7" fmla="*/ 1 h 25"/>
                <a:gd name="T8" fmla="*/ 1 w 72"/>
                <a:gd name="T9" fmla="*/ 1 h 25"/>
                <a:gd name="T10" fmla="*/ 1 w 72"/>
                <a:gd name="T11" fmla="*/ 1 h 25"/>
                <a:gd name="T12" fmla="*/ 1 w 72"/>
                <a:gd name="T13" fmla="*/ 1 h 25"/>
                <a:gd name="T14" fmla="*/ 0 w 72"/>
                <a:gd name="T15" fmla="*/ 1 h 25"/>
                <a:gd name="T16" fmla="*/ 1 w 72"/>
                <a:gd name="T17" fmla="*/ 0 h 25"/>
                <a:gd name="T18" fmla="*/ 1 w 72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"/>
                <a:gd name="T31" fmla="*/ 0 h 25"/>
                <a:gd name="T32" fmla="*/ 72 w 72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" h="25">
                  <a:moveTo>
                    <a:pt x="5" y="0"/>
                  </a:moveTo>
                  <a:lnTo>
                    <a:pt x="49" y="6"/>
                  </a:lnTo>
                  <a:lnTo>
                    <a:pt x="66" y="5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50" y="25"/>
                  </a:lnTo>
                  <a:lnTo>
                    <a:pt x="3" y="9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6" name="Freeform 210"/>
            <p:cNvSpPr>
              <a:spLocks/>
            </p:cNvSpPr>
            <p:nvPr/>
          </p:nvSpPr>
          <p:spPr bwMode="auto">
            <a:xfrm>
              <a:off x="4375" y="1626"/>
              <a:ext cx="27" cy="66"/>
            </a:xfrm>
            <a:custGeom>
              <a:avLst/>
              <a:gdLst>
                <a:gd name="T0" fmla="*/ 1 w 54"/>
                <a:gd name="T1" fmla="*/ 0 h 133"/>
                <a:gd name="T2" fmla="*/ 1 w 54"/>
                <a:gd name="T3" fmla="*/ 0 h 133"/>
                <a:gd name="T4" fmla="*/ 1 w 54"/>
                <a:gd name="T5" fmla="*/ 0 h 133"/>
                <a:gd name="T6" fmla="*/ 1 w 54"/>
                <a:gd name="T7" fmla="*/ 0 h 133"/>
                <a:gd name="T8" fmla="*/ 1 w 54"/>
                <a:gd name="T9" fmla="*/ 0 h 133"/>
                <a:gd name="T10" fmla="*/ 1 w 54"/>
                <a:gd name="T11" fmla="*/ 0 h 133"/>
                <a:gd name="T12" fmla="*/ 1 w 54"/>
                <a:gd name="T13" fmla="*/ 0 h 133"/>
                <a:gd name="T14" fmla="*/ 1 w 54"/>
                <a:gd name="T15" fmla="*/ 0 h 133"/>
                <a:gd name="T16" fmla="*/ 1 w 54"/>
                <a:gd name="T17" fmla="*/ 0 h 133"/>
                <a:gd name="T18" fmla="*/ 1 w 54"/>
                <a:gd name="T19" fmla="*/ 0 h 133"/>
                <a:gd name="T20" fmla="*/ 0 w 54"/>
                <a:gd name="T21" fmla="*/ 0 h 133"/>
                <a:gd name="T22" fmla="*/ 1 w 54"/>
                <a:gd name="T23" fmla="*/ 0 h 133"/>
                <a:gd name="T24" fmla="*/ 1 w 54"/>
                <a:gd name="T25" fmla="*/ 0 h 133"/>
                <a:gd name="T26" fmla="*/ 1 w 54"/>
                <a:gd name="T27" fmla="*/ 0 h 1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4"/>
                <a:gd name="T43" fmla="*/ 0 h 133"/>
                <a:gd name="T44" fmla="*/ 54 w 54"/>
                <a:gd name="T45" fmla="*/ 133 h 1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4" h="133">
                  <a:moveTo>
                    <a:pt x="9" y="3"/>
                  </a:moveTo>
                  <a:lnTo>
                    <a:pt x="24" y="50"/>
                  </a:lnTo>
                  <a:lnTo>
                    <a:pt x="32" y="71"/>
                  </a:lnTo>
                  <a:lnTo>
                    <a:pt x="46" y="97"/>
                  </a:lnTo>
                  <a:lnTo>
                    <a:pt x="53" y="126"/>
                  </a:lnTo>
                  <a:lnTo>
                    <a:pt x="54" y="130"/>
                  </a:lnTo>
                  <a:lnTo>
                    <a:pt x="53" y="133"/>
                  </a:lnTo>
                  <a:lnTo>
                    <a:pt x="47" y="133"/>
                  </a:lnTo>
                  <a:lnTo>
                    <a:pt x="26" y="109"/>
                  </a:lnTo>
                  <a:lnTo>
                    <a:pt x="9" y="58"/>
                  </a:lnTo>
                  <a:lnTo>
                    <a:pt x="0" y="7"/>
                  </a:lnTo>
                  <a:lnTo>
                    <a:pt x="3" y="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7" name="Freeform 211"/>
            <p:cNvSpPr>
              <a:spLocks/>
            </p:cNvSpPr>
            <p:nvPr/>
          </p:nvSpPr>
          <p:spPr bwMode="auto">
            <a:xfrm>
              <a:off x="4396" y="1646"/>
              <a:ext cx="33" cy="9"/>
            </a:xfrm>
            <a:custGeom>
              <a:avLst/>
              <a:gdLst>
                <a:gd name="T0" fmla="*/ 1 w 65"/>
                <a:gd name="T1" fmla="*/ 0 h 19"/>
                <a:gd name="T2" fmla="*/ 1 w 65"/>
                <a:gd name="T3" fmla="*/ 0 h 19"/>
                <a:gd name="T4" fmla="*/ 1 w 65"/>
                <a:gd name="T5" fmla="*/ 0 h 19"/>
                <a:gd name="T6" fmla="*/ 1 w 65"/>
                <a:gd name="T7" fmla="*/ 0 h 19"/>
                <a:gd name="T8" fmla="*/ 1 w 65"/>
                <a:gd name="T9" fmla="*/ 0 h 19"/>
                <a:gd name="T10" fmla="*/ 1 w 65"/>
                <a:gd name="T11" fmla="*/ 0 h 19"/>
                <a:gd name="T12" fmla="*/ 1 w 65"/>
                <a:gd name="T13" fmla="*/ 0 h 19"/>
                <a:gd name="T14" fmla="*/ 0 w 65"/>
                <a:gd name="T15" fmla="*/ 0 h 19"/>
                <a:gd name="T16" fmla="*/ 1 w 65"/>
                <a:gd name="T17" fmla="*/ 0 h 19"/>
                <a:gd name="T18" fmla="*/ 1 w 65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"/>
                <a:gd name="T31" fmla="*/ 0 h 19"/>
                <a:gd name="T32" fmla="*/ 65 w 65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" h="19">
                  <a:moveTo>
                    <a:pt x="5" y="3"/>
                  </a:moveTo>
                  <a:lnTo>
                    <a:pt x="31" y="4"/>
                  </a:lnTo>
                  <a:lnTo>
                    <a:pt x="56" y="0"/>
                  </a:lnTo>
                  <a:lnTo>
                    <a:pt x="65" y="9"/>
                  </a:lnTo>
                  <a:lnTo>
                    <a:pt x="62" y="16"/>
                  </a:lnTo>
                  <a:lnTo>
                    <a:pt x="56" y="19"/>
                  </a:lnTo>
                  <a:lnTo>
                    <a:pt x="2" y="11"/>
                  </a:lnTo>
                  <a:lnTo>
                    <a:pt x="0" y="5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8" name="Freeform 212"/>
            <p:cNvSpPr>
              <a:spLocks/>
            </p:cNvSpPr>
            <p:nvPr/>
          </p:nvSpPr>
          <p:spPr bwMode="auto">
            <a:xfrm>
              <a:off x="3187" y="1832"/>
              <a:ext cx="208" cy="76"/>
            </a:xfrm>
            <a:custGeom>
              <a:avLst/>
              <a:gdLst>
                <a:gd name="T0" fmla="*/ 0 w 416"/>
                <a:gd name="T1" fmla="*/ 0 h 153"/>
                <a:gd name="T2" fmla="*/ 1 w 416"/>
                <a:gd name="T3" fmla="*/ 0 h 153"/>
                <a:gd name="T4" fmla="*/ 1 w 416"/>
                <a:gd name="T5" fmla="*/ 0 h 153"/>
                <a:gd name="T6" fmla="*/ 1 w 416"/>
                <a:gd name="T7" fmla="*/ 0 h 153"/>
                <a:gd name="T8" fmla="*/ 1 w 416"/>
                <a:gd name="T9" fmla="*/ 0 h 153"/>
                <a:gd name="T10" fmla="*/ 1 w 416"/>
                <a:gd name="T11" fmla="*/ 0 h 153"/>
                <a:gd name="T12" fmla="*/ 1 w 416"/>
                <a:gd name="T13" fmla="*/ 0 h 153"/>
                <a:gd name="T14" fmla="*/ 1 w 416"/>
                <a:gd name="T15" fmla="*/ 0 h 153"/>
                <a:gd name="T16" fmla="*/ 1 w 416"/>
                <a:gd name="T17" fmla="*/ 0 h 153"/>
                <a:gd name="T18" fmla="*/ 1 w 416"/>
                <a:gd name="T19" fmla="*/ 0 h 153"/>
                <a:gd name="T20" fmla="*/ 1 w 416"/>
                <a:gd name="T21" fmla="*/ 0 h 153"/>
                <a:gd name="T22" fmla="*/ 1 w 416"/>
                <a:gd name="T23" fmla="*/ 0 h 153"/>
                <a:gd name="T24" fmla="*/ 1 w 416"/>
                <a:gd name="T25" fmla="*/ 0 h 153"/>
                <a:gd name="T26" fmla="*/ 1 w 416"/>
                <a:gd name="T27" fmla="*/ 0 h 153"/>
                <a:gd name="T28" fmla="*/ 1 w 416"/>
                <a:gd name="T29" fmla="*/ 0 h 153"/>
                <a:gd name="T30" fmla="*/ 1 w 416"/>
                <a:gd name="T31" fmla="*/ 0 h 153"/>
                <a:gd name="T32" fmla="*/ 1 w 416"/>
                <a:gd name="T33" fmla="*/ 0 h 153"/>
                <a:gd name="T34" fmla="*/ 1 w 416"/>
                <a:gd name="T35" fmla="*/ 0 h 153"/>
                <a:gd name="T36" fmla="*/ 1 w 416"/>
                <a:gd name="T37" fmla="*/ 0 h 153"/>
                <a:gd name="T38" fmla="*/ 1 w 416"/>
                <a:gd name="T39" fmla="*/ 0 h 153"/>
                <a:gd name="T40" fmla="*/ 1 w 416"/>
                <a:gd name="T41" fmla="*/ 0 h 153"/>
                <a:gd name="T42" fmla="*/ 1 w 416"/>
                <a:gd name="T43" fmla="*/ 0 h 153"/>
                <a:gd name="T44" fmla="*/ 1 w 416"/>
                <a:gd name="T45" fmla="*/ 0 h 153"/>
                <a:gd name="T46" fmla="*/ 0 w 416"/>
                <a:gd name="T47" fmla="*/ 0 h 153"/>
                <a:gd name="T48" fmla="*/ 0 w 416"/>
                <a:gd name="T49" fmla="*/ 0 h 15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16"/>
                <a:gd name="T76" fmla="*/ 0 h 153"/>
                <a:gd name="T77" fmla="*/ 416 w 416"/>
                <a:gd name="T78" fmla="*/ 153 h 15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16" h="153">
                  <a:moveTo>
                    <a:pt x="0" y="143"/>
                  </a:moveTo>
                  <a:lnTo>
                    <a:pt x="83" y="112"/>
                  </a:lnTo>
                  <a:lnTo>
                    <a:pt x="111" y="98"/>
                  </a:lnTo>
                  <a:lnTo>
                    <a:pt x="133" y="90"/>
                  </a:lnTo>
                  <a:lnTo>
                    <a:pt x="165" y="77"/>
                  </a:lnTo>
                  <a:lnTo>
                    <a:pt x="203" y="60"/>
                  </a:lnTo>
                  <a:lnTo>
                    <a:pt x="221" y="51"/>
                  </a:lnTo>
                  <a:lnTo>
                    <a:pt x="241" y="44"/>
                  </a:lnTo>
                  <a:lnTo>
                    <a:pt x="257" y="40"/>
                  </a:lnTo>
                  <a:lnTo>
                    <a:pt x="296" y="27"/>
                  </a:lnTo>
                  <a:lnTo>
                    <a:pt x="329" y="17"/>
                  </a:lnTo>
                  <a:lnTo>
                    <a:pt x="363" y="8"/>
                  </a:lnTo>
                  <a:lnTo>
                    <a:pt x="400" y="0"/>
                  </a:lnTo>
                  <a:lnTo>
                    <a:pt x="411" y="3"/>
                  </a:lnTo>
                  <a:lnTo>
                    <a:pt x="416" y="12"/>
                  </a:lnTo>
                  <a:lnTo>
                    <a:pt x="414" y="21"/>
                  </a:lnTo>
                  <a:lnTo>
                    <a:pt x="404" y="27"/>
                  </a:lnTo>
                  <a:lnTo>
                    <a:pt x="266" y="63"/>
                  </a:lnTo>
                  <a:lnTo>
                    <a:pt x="249" y="70"/>
                  </a:lnTo>
                  <a:lnTo>
                    <a:pt x="172" y="94"/>
                  </a:lnTo>
                  <a:lnTo>
                    <a:pt x="96" y="127"/>
                  </a:lnTo>
                  <a:lnTo>
                    <a:pt x="72" y="137"/>
                  </a:lnTo>
                  <a:lnTo>
                    <a:pt x="18" y="15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69" name="Freeform 213"/>
            <p:cNvSpPr>
              <a:spLocks/>
            </p:cNvSpPr>
            <p:nvPr/>
          </p:nvSpPr>
          <p:spPr bwMode="auto">
            <a:xfrm>
              <a:off x="3237" y="1871"/>
              <a:ext cx="167" cy="62"/>
            </a:xfrm>
            <a:custGeom>
              <a:avLst/>
              <a:gdLst>
                <a:gd name="T0" fmla="*/ 0 w 335"/>
                <a:gd name="T1" fmla="*/ 1 h 124"/>
                <a:gd name="T2" fmla="*/ 0 w 335"/>
                <a:gd name="T3" fmla="*/ 1 h 124"/>
                <a:gd name="T4" fmla="*/ 0 w 335"/>
                <a:gd name="T5" fmla="*/ 1 h 124"/>
                <a:gd name="T6" fmla="*/ 0 w 335"/>
                <a:gd name="T7" fmla="*/ 1 h 124"/>
                <a:gd name="T8" fmla="*/ 0 w 335"/>
                <a:gd name="T9" fmla="*/ 1 h 124"/>
                <a:gd name="T10" fmla="*/ 0 w 335"/>
                <a:gd name="T11" fmla="*/ 1 h 124"/>
                <a:gd name="T12" fmla="*/ 0 w 335"/>
                <a:gd name="T13" fmla="*/ 1 h 124"/>
                <a:gd name="T14" fmla="*/ 0 w 335"/>
                <a:gd name="T15" fmla="*/ 1 h 124"/>
                <a:gd name="T16" fmla="*/ 0 w 335"/>
                <a:gd name="T17" fmla="*/ 1 h 124"/>
                <a:gd name="T18" fmla="*/ 0 w 335"/>
                <a:gd name="T19" fmla="*/ 1 h 124"/>
                <a:gd name="T20" fmla="*/ 0 w 335"/>
                <a:gd name="T21" fmla="*/ 1 h 124"/>
                <a:gd name="T22" fmla="*/ 0 w 335"/>
                <a:gd name="T23" fmla="*/ 1 h 124"/>
                <a:gd name="T24" fmla="*/ 0 w 335"/>
                <a:gd name="T25" fmla="*/ 1 h 124"/>
                <a:gd name="T26" fmla="*/ 0 w 335"/>
                <a:gd name="T27" fmla="*/ 0 h 124"/>
                <a:gd name="T28" fmla="*/ 0 w 335"/>
                <a:gd name="T29" fmla="*/ 1 h 124"/>
                <a:gd name="T30" fmla="*/ 0 w 335"/>
                <a:gd name="T31" fmla="*/ 1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5"/>
                <a:gd name="T49" fmla="*/ 0 h 124"/>
                <a:gd name="T50" fmla="*/ 335 w 335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5" h="124">
                  <a:moveTo>
                    <a:pt x="335" y="9"/>
                  </a:moveTo>
                  <a:lnTo>
                    <a:pt x="303" y="25"/>
                  </a:lnTo>
                  <a:lnTo>
                    <a:pt x="275" y="40"/>
                  </a:lnTo>
                  <a:lnTo>
                    <a:pt x="245" y="53"/>
                  </a:lnTo>
                  <a:lnTo>
                    <a:pt x="211" y="64"/>
                  </a:lnTo>
                  <a:lnTo>
                    <a:pt x="6" y="124"/>
                  </a:lnTo>
                  <a:lnTo>
                    <a:pt x="0" y="121"/>
                  </a:lnTo>
                  <a:lnTo>
                    <a:pt x="3" y="115"/>
                  </a:lnTo>
                  <a:lnTo>
                    <a:pt x="31" y="105"/>
                  </a:lnTo>
                  <a:lnTo>
                    <a:pt x="57" y="94"/>
                  </a:lnTo>
                  <a:lnTo>
                    <a:pt x="103" y="75"/>
                  </a:lnTo>
                  <a:lnTo>
                    <a:pt x="150" y="59"/>
                  </a:lnTo>
                  <a:lnTo>
                    <a:pt x="205" y="41"/>
                  </a:lnTo>
                  <a:lnTo>
                    <a:pt x="330" y="0"/>
                  </a:lnTo>
                  <a:lnTo>
                    <a:pt x="33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0" name="Freeform 214"/>
            <p:cNvSpPr>
              <a:spLocks/>
            </p:cNvSpPr>
            <p:nvPr/>
          </p:nvSpPr>
          <p:spPr bwMode="auto">
            <a:xfrm>
              <a:off x="3406" y="1933"/>
              <a:ext cx="99" cy="12"/>
            </a:xfrm>
            <a:custGeom>
              <a:avLst/>
              <a:gdLst>
                <a:gd name="T0" fmla="*/ 0 w 199"/>
                <a:gd name="T1" fmla="*/ 0 h 25"/>
                <a:gd name="T2" fmla="*/ 0 w 199"/>
                <a:gd name="T3" fmla="*/ 0 h 25"/>
                <a:gd name="T4" fmla="*/ 0 w 199"/>
                <a:gd name="T5" fmla="*/ 0 h 25"/>
                <a:gd name="T6" fmla="*/ 0 w 199"/>
                <a:gd name="T7" fmla="*/ 0 h 25"/>
                <a:gd name="T8" fmla="*/ 0 w 199"/>
                <a:gd name="T9" fmla="*/ 0 h 25"/>
                <a:gd name="T10" fmla="*/ 0 w 199"/>
                <a:gd name="T11" fmla="*/ 0 h 25"/>
                <a:gd name="T12" fmla="*/ 0 w 199"/>
                <a:gd name="T13" fmla="*/ 0 h 25"/>
                <a:gd name="T14" fmla="*/ 0 w 199"/>
                <a:gd name="T15" fmla="*/ 0 h 25"/>
                <a:gd name="T16" fmla="*/ 0 w 199"/>
                <a:gd name="T17" fmla="*/ 0 h 25"/>
                <a:gd name="T18" fmla="*/ 0 w 199"/>
                <a:gd name="T19" fmla="*/ 0 h 25"/>
                <a:gd name="T20" fmla="*/ 0 w 199"/>
                <a:gd name="T21" fmla="*/ 0 h 25"/>
                <a:gd name="T22" fmla="*/ 0 w 199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9"/>
                <a:gd name="T37" fmla="*/ 0 h 25"/>
                <a:gd name="T38" fmla="*/ 199 w 199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9" h="25">
                  <a:moveTo>
                    <a:pt x="3" y="16"/>
                  </a:moveTo>
                  <a:lnTo>
                    <a:pt x="65" y="5"/>
                  </a:lnTo>
                  <a:lnTo>
                    <a:pt x="128" y="0"/>
                  </a:lnTo>
                  <a:lnTo>
                    <a:pt x="194" y="8"/>
                  </a:lnTo>
                  <a:lnTo>
                    <a:pt x="199" y="13"/>
                  </a:lnTo>
                  <a:lnTo>
                    <a:pt x="194" y="17"/>
                  </a:lnTo>
                  <a:lnTo>
                    <a:pt x="128" y="22"/>
                  </a:lnTo>
                  <a:lnTo>
                    <a:pt x="66" y="21"/>
                  </a:lnTo>
                  <a:lnTo>
                    <a:pt x="5" y="25"/>
                  </a:lnTo>
                  <a:lnTo>
                    <a:pt x="0" y="22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1" name="Freeform 215"/>
            <p:cNvSpPr>
              <a:spLocks/>
            </p:cNvSpPr>
            <p:nvPr/>
          </p:nvSpPr>
          <p:spPr bwMode="auto">
            <a:xfrm>
              <a:off x="3508" y="1926"/>
              <a:ext cx="85" cy="26"/>
            </a:xfrm>
            <a:custGeom>
              <a:avLst/>
              <a:gdLst>
                <a:gd name="T0" fmla="*/ 1 w 170"/>
                <a:gd name="T1" fmla="*/ 1 h 51"/>
                <a:gd name="T2" fmla="*/ 1 w 170"/>
                <a:gd name="T3" fmla="*/ 1 h 51"/>
                <a:gd name="T4" fmla="*/ 1 w 170"/>
                <a:gd name="T5" fmla="*/ 0 h 51"/>
                <a:gd name="T6" fmla="*/ 1 w 170"/>
                <a:gd name="T7" fmla="*/ 1 h 51"/>
                <a:gd name="T8" fmla="*/ 1 w 170"/>
                <a:gd name="T9" fmla="*/ 1 h 51"/>
                <a:gd name="T10" fmla="*/ 1 w 170"/>
                <a:gd name="T11" fmla="*/ 1 h 51"/>
                <a:gd name="T12" fmla="*/ 1 w 170"/>
                <a:gd name="T13" fmla="*/ 1 h 51"/>
                <a:gd name="T14" fmla="*/ 1 w 170"/>
                <a:gd name="T15" fmla="*/ 1 h 51"/>
                <a:gd name="T16" fmla="*/ 1 w 170"/>
                <a:gd name="T17" fmla="*/ 1 h 51"/>
                <a:gd name="T18" fmla="*/ 1 w 170"/>
                <a:gd name="T19" fmla="*/ 1 h 51"/>
                <a:gd name="T20" fmla="*/ 1 w 170"/>
                <a:gd name="T21" fmla="*/ 1 h 51"/>
                <a:gd name="T22" fmla="*/ 1 w 170"/>
                <a:gd name="T23" fmla="*/ 1 h 51"/>
                <a:gd name="T24" fmla="*/ 1 w 170"/>
                <a:gd name="T25" fmla="*/ 1 h 51"/>
                <a:gd name="T26" fmla="*/ 1 w 170"/>
                <a:gd name="T27" fmla="*/ 1 h 51"/>
                <a:gd name="T28" fmla="*/ 1 w 170"/>
                <a:gd name="T29" fmla="*/ 1 h 51"/>
                <a:gd name="T30" fmla="*/ 0 w 170"/>
                <a:gd name="T31" fmla="*/ 1 h 51"/>
                <a:gd name="T32" fmla="*/ 1 w 170"/>
                <a:gd name="T33" fmla="*/ 1 h 51"/>
                <a:gd name="T34" fmla="*/ 1 w 170"/>
                <a:gd name="T35" fmla="*/ 1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0"/>
                <a:gd name="T55" fmla="*/ 0 h 51"/>
                <a:gd name="T56" fmla="*/ 170 w 170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0" h="51">
                  <a:moveTo>
                    <a:pt x="6" y="2"/>
                  </a:moveTo>
                  <a:lnTo>
                    <a:pt x="42" y="4"/>
                  </a:lnTo>
                  <a:lnTo>
                    <a:pt x="78" y="0"/>
                  </a:lnTo>
                  <a:lnTo>
                    <a:pt x="110" y="12"/>
                  </a:lnTo>
                  <a:lnTo>
                    <a:pt x="124" y="22"/>
                  </a:lnTo>
                  <a:lnTo>
                    <a:pt x="142" y="28"/>
                  </a:lnTo>
                  <a:lnTo>
                    <a:pt x="165" y="35"/>
                  </a:lnTo>
                  <a:lnTo>
                    <a:pt x="170" y="38"/>
                  </a:lnTo>
                  <a:lnTo>
                    <a:pt x="166" y="44"/>
                  </a:lnTo>
                  <a:lnTo>
                    <a:pt x="138" y="51"/>
                  </a:lnTo>
                  <a:lnTo>
                    <a:pt x="108" y="31"/>
                  </a:lnTo>
                  <a:lnTo>
                    <a:pt x="95" y="21"/>
                  </a:lnTo>
                  <a:lnTo>
                    <a:pt x="78" y="16"/>
                  </a:lnTo>
                  <a:lnTo>
                    <a:pt x="40" y="17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2" name="Freeform 216"/>
            <p:cNvSpPr>
              <a:spLocks/>
            </p:cNvSpPr>
            <p:nvPr/>
          </p:nvSpPr>
          <p:spPr bwMode="auto">
            <a:xfrm>
              <a:off x="3401" y="1953"/>
              <a:ext cx="168" cy="16"/>
            </a:xfrm>
            <a:custGeom>
              <a:avLst/>
              <a:gdLst>
                <a:gd name="T0" fmla="*/ 1 w 336"/>
                <a:gd name="T1" fmla="*/ 1 h 32"/>
                <a:gd name="T2" fmla="*/ 1 w 336"/>
                <a:gd name="T3" fmla="*/ 1 h 32"/>
                <a:gd name="T4" fmla="*/ 1 w 336"/>
                <a:gd name="T5" fmla="*/ 1 h 32"/>
                <a:gd name="T6" fmla="*/ 1 w 336"/>
                <a:gd name="T7" fmla="*/ 1 h 32"/>
                <a:gd name="T8" fmla="*/ 1 w 336"/>
                <a:gd name="T9" fmla="*/ 0 h 32"/>
                <a:gd name="T10" fmla="*/ 1 w 336"/>
                <a:gd name="T11" fmla="*/ 1 h 32"/>
                <a:gd name="T12" fmla="*/ 1 w 336"/>
                <a:gd name="T13" fmla="*/ 1 h 32"/>
                <a:gd name="T14" fmla="*/ 1 w 336"/>
                <a:gd name="T15" fmla="*/ 1 h 32"/>
                <a:gd name="T16" fmla="*/ 1 w 336"/>
                <a:gd name="T17" fmla="*/ 1 h 32"/>
                <a:gd name="T18" fmla="*/ 1 w 336"/>
                <a:gd name="T19" fmla="*/ 1 h 32"/>
                <a:gd name="T20" fmla="*/ 1 w 336"/>
                <a:gd name="T21" fmla="*/ 1 h 32"/>
                <a:gd name="T22" fmla="*/ 1 w 336"/>
                <a:gd name="T23" fmla="*/ 1 h 32"/>
                <a:gd name="T24" fmla="*/ 1 w 336"/>
                <a:gd name="T25" fmla="*/ 1 h 32"/>
                <a:gd name="T26" fmla="*/ 0 w 336"/>
                <a:gd name="T27" fmla="*/ 1 h 32"/>
                <a:gd name="T28" fmla="*/ 1 w 336"/>
                <a:gd name="T29" fmla="*/ 1 h 32"/>
                <a:gd name="T30" fmla="*/ 1 w 336"/>
                <a:gd name="T31" fmla="*/ 1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6"/>
                <a:gd name="T49" fmla="*/ 0 h 32"/>
                <a:gd name="T50" fmla="*/ 336 w 336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6" h="32">
                  <a:moveTo>
                    <a:pt x="5" y="4"/>
                  </a:moveTo>
                  <a:lnTo>
                    <a:pt x="80" y="10"/>
                  </a:lnTo>
                  <a:lnTo>
                    <a:pt x="155" y="9"/>
                  </a:lnTo>
                  <a:lnTo>
                    <a:pt x="217" y="8"/>
                  </a:lnTo>
                  <a:lnTo>
                    <a:pt x="331" y="0"/>
                  </a:lnTo>
                  <a:lnTo>
                    <a:pt x="336" y="4"/>
                  </a:lnTo>
                  <a:lnTo>
                    <a:pt x="332" y="9"/>
                  </a:lnTo>
                  <a:lnTo>
                    <a:pt x="275" y="20"/>
                  </a:lnTo>
                  <a:lnTo>
                    <a:pt x="218" y="31"/>
                  </a:lnTo>
                  <a:lnTo>
                    <a:pt x="159" y="32"/>
                  </a:lnTo>
                  <a:lnTo>
                    <a:pt x="82" y="27"/>
                  </a:lnTo>
                  <a:lnTo>
                    <a:pt x="46" y="19"/>
                  </a:lnTo>
                  <a:lnTo>
                    <a:pt x="4" y="14"/>
                  </a:lnTo>
                  <a:lnTo>
                    <a:pt x="0" y="8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3" name="Freeform 217"/>
            <p:cNvSpPr>
              <a:spLocks/>
            </p:cNvSpPr>
            <p:nvPr/>
          </p:nvSpPr>
          <p:spPr bwMode="auto">
            <a:xfrm>
              <a:off x="4055" y="1363"/>
              <a:ext cx="27" cy="117"/>
            </a:xfrm>
            <a:custGeom>
              <a:avLst/>
              <a:gdLst>
                <a:gd name="T0" fmla="*/ 1 w 54"/>
                <a:gd name="T1" fmla="*/ 1 h 232"/>
                <a:gd name="T2" fmla="*/ 1 w 54"/>
                <a:gd name="T3" fmla="*/ 1 h 232"/>
                <a:gd name="T4" fmla="*/ 1 w 54"/>
                <a:gd name="T5" fmla="*/ 1 h 232"/>
                <a:gd name="T6" fmla="*/ 1 w 54"/>
                <a:gd name="T7" fmla="*/ 1 h 232"/>
                <a:gd name="T8" fmla="*/ 1 w 54"/>
                <a:gd name="T9" fmla="*/ 1 h 232"/>
                <a:gd name="T10" fmla="*/ 1 w 54"/>
                <a:gd name="T11" fmla="*/ 1 h 232"/>
                <a:gd name="T12" fmla="*/ 1 w 54"/>
                <a:gd name="T13" fmla="*/ 1 h 232"/>
                <a:gd name="T14" fmla="*/ 1 w 54"/>
                <a:gd name="T15" fmla="*/ 1 h 232"/>
                <a:gd name="T16" fmla="*/ 1 w 54"/>
                <a:gd name="T17" fmla="*/ 1 h 232"/>
                <a:gd name="T18" fmla="*/ 1 w 54"/>
                <a:gd name="T19" fmla="*/ 1 h 232"/>
                <a:gd name="T20" fmla="*/ 1 w 54"/>
                <a:gd name="T21" fmla="*/ 1 h 232"/>
                <a:gd name="T22" fmla="*/ 1 w 54"/>
                <a:gd name="T23" fmla="*/ 1 h 232"/>
                <a:gd name="T24" fmla="*/ 1 w 54"/>
                <a:gd name="T25" fmla="*/ 1 h 232"/>
                <a:gd name="T26" fmla="*/ 0 w 54"/>
                <a:gd name="T27" fmla="*/ 1 h 232"/>
                <a:gd name="T28" fmla="*/ 1 w 54"/>
                <a:gd name="T29" fmla="*/ 1 h 232"/>
                <a:gd name="T30" fmla="*/ 1 w 54"/>
                <a:gd name="T31" fmla="*/ 1 h 232"/>
                <a:gd name="T32" fmla="*/ 1 w 54"/>
                <a:gd name="T33" fmla="*/ 1 h 232"/>
                <a:gd name="T34" fmla="*/ 1 w 54"/>
                <a:gd name="T35" fmla="*/ 1 h 232"/>
                <a:gd name="T36" fmla="*/ 1 w 54"/>
                <a:gd name="T37" fmla="*/ 0 h 232"/>
                <a:gd name="T38" fmla="*/ 1 w 54"/>
                <a:gd name="T39" fmla="*/ 1 h 232"/>
                <a:gd name="T40" fmla="*/ 1 w 54"/>
                <a:gd name="T41" fmla="*/ 1 h 2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4"/>
                <a:gd name="T64" fmla="*/ 0 h 232"/>
                <a:gd name="T65" fmla="*/ 54 w 54"/>
                <a:gd name="T66" fmla="*/ 232 h 2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4" h="232">
                  <a:moveTo>
                    <a:pt x="18" y="1"/>
                  </a:moveTo>
                  <a:lnTo>
                    <a:pt x="27" y="22"/>
                  </a:lnTo>
                  <a:lnTo>
                    <a:pt x="29" y="42"/>
                  </a:lnTo>
                  <a:lnTo>
                    <a:pt x="26" y="61"/>
                  </a:lnTo>
                  <a:lnTo>
                    <a:pt x="29" y="84"/>
                  </a:lnTo>
                  <a:lnTo>
                    <a:pt x="39" y="110"/>
                  </a:lnTo>
                  <a:lnTo>
                    <a:pt x="54" y="134"/>
                  </a:lnTo>
                  <a:lnTo>
                    <a:pt x="50" y="181"/>
                  </a:lnTo>
                  <a:lnTo>
                    <a:pt x="43" y="227"/>
                  </a:lnTo>
                  <a:lnTo>
                    <a:pt x="39" y="232"/>
                  </a:lnTo>
                  <a:lnTo>
                    <a:pt x="34" y="227"/>
                  </a:lnTo>
                  <a:lnTo>
                    <a:pt x="30" y="185"/>
                  </a:lnTo>
                  <a:lnTo>
                    <a:pt x="22" y="144"/>
                  </a:lnTo>
                  <a:lnTo>
                    <a:pt x="0" y="89"/>
                  </a:lnTo>
                  <a:lnTo>
                    <a:pt x="2" y="67"/>
                  </a:lnTo>
                  <a:lnTo>
                    <a:pt x="11" y="46"/>
                  </a:lnTo>
                  <a:lnTo>
                    <a:pt x="16" y="26"/>
                  </a:lnTo>
                  <a:lnTo>
                    <a:pt x="11" y="6"/>
                  </a:lnTo>
                  <a:lnTo>
                    <a:pt x="12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4" name="Freeform 218"/>
            <p:cNvSpPr>
              <a:spLocks/>
            </p:cNvSpPr>
            <p:nvPr/>
          </p:nvSpPr>
          <p:spPr bwMode="auto">
            <a:xfrm>
              <a:off x="4100" y="1436"/>
              <a:ext cx="27" cy="34"/>
            </a:xfrm>
            <a:custGeom>
              <a:avLst/>
              <a:gdLst>
                <a:gd name="T0" fmla="*/ 0 w 55"/>
                <a:gd name="T1" fmla="*/ 1 h 68"/>
                <a:gd name="T2" fmla="*/ 0 w 55"/>
                <a:gd name="T3" fmla="*/ 1 h 68"/>
                <a:gd name="T4" fmla="*/ 0 w 55"/>
                <a:gd name="T5" fmla="*/ 1 h 68"/>
                <a:gd name="T6" fmla="*/ 0 w 55"/>
                <a:gd name="T7" fmla="*/ 1 h 68"/>
                <a:gd name="T8" fmla="*/ 0 w 55"/>
                <a:gd name="T9" fmla="*/ 1 h 68"/>
                <a:gd name="T10" fmla="*/ 0 w 55"/>
                <a:gd name="T11" fmla="*/ 1 h 68"/>
                <a:gd name="T12" fmla="*/ 0 w 55"/>
                <a:gd name="T13" fmla="*/ 1 h 68"/>
                <a:gd name="T14" fmla="*/ 0 w 55"/>
                <a:gd name="T15" fmla="*/ 1 h 68"/>
                <a:gd name="T16" fmla="*/ 0 w 55"/>
                <a:gd name="T17" fmla="*/ 1 h 68"/>
                <a:gd name="T18" fmla="*/ 0 w 55"/>
                <a:gd name="T19" fmla="*/ 1 h 68"/>
                <a:gd name="T20" fmla="*/ 0 w 55"/>
                <a:gd name="T21" fmla="*/ 1 h 68"/>
                <a:gd name="T22" fmla="*/ 0 w 55"/>
                <a:gd name="T23" fmla="*/ 0 h 68"/>
                <a:gd name="T24" fmla="*/ 0 w 55"/>
                <a:gd name="T25" fmla="*/ 1 h 68"/>
                <a:gd name="T26" fmla="*/ 0 w 55"/>
                <a:gd name="T27" fmla="*/ 1 h 68"/>
                <a:gd name="T28" fmla="*/ 0 w 55"/>
                <a:gd name="T29" fmla="*/ 1 h 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5"/>
                <a:gd name="T46" fmla="*/ 0 h 68"/>
                <a:gd name="T47" fmla="*/ 55 w 55"/>
                <a:gd name="T48" fmla="*/ 68 h 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5" h="68">
                  <a:moveTo>
                    <a:pt x="52" y="12"/>
                  </a:moveTo>
                  <a:lnTo>
                    <a:pt x="48" y="20"/>
                  </a:lnTo>
                  <a:lnTo>
                    <a:pt x="48" y="30"/>
                  </a:lnTo>
                  <a:lnTo>
                    <a:pt x="40" y="47"/>
                  </a:lnTo>
                  <a:lnTo>
                    <a:pt x="31" y="54"/>
                  </a:lnTo>
                  <a:lnTo>
                    <a:pt x="28" y="60"/>
                  </a:lnTo>
                  <a:lnTo>
                    <a:pt x="8" y="68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12" y="38"/>
                  </a:lnTo>
                  <a:lnTo>
                    <a:pt x="23" y="18"/>
                  </a:lnTo>
                  <a:lnTo>
                    <a:pt x="48" y="0"/>
                  </a:lnTo>
                  <a:lnTo>
                    <a:pt x="55" y="3"/>
                  </a:lnTo>
                  <a:lnTo>
                    <a:pt x="5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5" name="Freeform 219"/>
            <p:cNvSpPr>
              <a:spLocks/>
            </p:cNvSpPr>
            <p:nvPr/>
          </p:nvSpPr>
          <p:spPr bwMode="auto">
            <a:xfrm>
              <a:off x="4095" y="1403"/>
              <a:ext cx="11" cy="45"/>
            </a:xfrm>
            <a:custGeom>
              <a:avLst/>
              <a:gdLst>
                <a:gd name="T0" fmla="*/ 1 w 22"/>
                <a:gd name="T1" fmla="*/ 1 h 90"/>
                <a:gd name="T2" fmla="*/ 1 w 22"/>
                <a:gd name="T3" fmla="*/ 1 h 90"/>
                <a:gd name="T4" fmla="*/ 1 w 22"/>
                <a:gd name="T5" fmla="*/ 1 h 90"/>
                <a:gd name="T6" fmla="*/ 1 w 22"/>
                <a:gd name="T7" fmla="*/ 1 h 90"/>
                <a:gd name="T8" fmla="*/ 1 w 22"/>
                <a:gd name="T9" fmla="*/ 1 h 90"/>
                <a:gd name="T10" fmla="*/ 1 w 22"/>
                <a:gd name="T11" fmla="*/ 1 h 90"/>
                <a:gd name="T12" fmla="*/ 0 w 22"/>
                <a:gd name="T13" fmla="*/ 1 h 90"/>
                <a:gd name="T14" fmla="*/ 1 w 22"/>
                <a:gd name="T15" fmla="*/ 0 h 90"/>
                <a:gd name="T16" fmla="*/ 1 w 22"/>
                <a:gd name="T17" fmla="*/ 1 h 90"/>
                <a:gd name="T18" fmla="*/ 1 w 22"/>
                <a:gd name="T19" fmla="*/ 1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90"/>
                <a:gd name="T32" fmla="*/ 22 w 22"/>
                <a:gd name="T33" fmla="*/ 90 h 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90">
                  <a:moveTo>
                    <a:pt x="14" y="1"/>
                  </a:moveTo>
                  <a:lnTo>
                    <a:pt x="17" y="19"/>
                  </a:lnTo>
                  <a:lnTo>
                    <a:pt x="22" y="38"/>
                  </a:lnTo>
                  <a:lnTo>
                    <a:pt x="18" y="64"/>
                  </a:lnTo>
                  <a:lnTo>
                    <a:pt x="12" y="90"/>
                  </a:lnTo>
                  <a:lnTo>
                    <a:pt x="3" y="88"/>
                  </a:lnTo>
                  <a:lnTo>
                    <a:pt x="0" y="38"/>
                  </a:lnTo>
                  <a:lnTo>
                    <a:pt x="5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6" name="Freeform 220"/>
            <p:cNvSpPr>
              <a:spLocks/>
            </p:cNvSpPr>
            <p:nvPr/>
          </p:nvSpPr>
          <p:spPr bwMode="auto">
            <a:xfrm>
              <a:off x="4186" y="1396"/>
              <a:ext cx="35" cy="71"/>
            </a:xfrm>
            <a:custGeom>
              <a:avLst/>
              <a:gdLst>
                <a:gd name="T0" fmla="*/ 1 w 70"/>
                <a:gd name="T1" fmla="*/ 1 h 142"/>
                <a:gd name="T2" fmla="*/ 1 w 70"/>
                <a:gd name="T3" fmla="*/ 1 h 142"/>
                <a:gd name="T4" fmla="*/ 1 w 70"/>
                <a:gd name="T5" fmla="*/ 1 h 142"/>
                <a:gd name="T6" fmla="*/ 1 w 70"/>
                <a:gd name="T7" fmla="*/ 1 h 142"/>
                <a:gd name="T8" fmla="*/ 1 w 70"/>
                <a:gd name="T9" fmla="*/ 1 h 142"/>
                <a:gd name="T10" fmla="*/ 1 w 70"/>
                <a:gd name="T11" fmla="*/ 1 h 142"/>
                <a:gd name="T12" fmla="*/ 0 w 70"/>
                <a:gd name="T13" fmla="*/ 1 h 142"/>
                <a:gd name="T14" fmla="*/ 1 w 70"/>
                <a:gd name="T15" fmla="*/ 1 h 142"/>
                <a:gd name="T16" fmla="*/ 1 w 70"/>
                <a:gd name="T17" fmla="*/ 1 h 142"/>
                <a:gd name="T18" fmla="*/ 1 w 70"/>
                <a:gd name="T19" fmla="*/ 1 h 142"/>
                <a:gd name="T20" fmla="*/ 1 w 70"/>
                <a:gd name="T21" fmla="*/ 1 h 142"/>
                <a:gd name="T22" fmla="*/ 1 w 70"/>
                <a:gd name="T23" fmla="*/ 1 h 142"/>
                <a:gd name="T24" fmla="*/ 1 w 70"/>
                <a:gd name="T25" fmla="*/ 1 h 142"/>
                <a:gd name="T26" fmla="*/ 1 w 70"/>
                <a:gd name="T27" fmla="*/ 0 h 142"/>
                <a:gd name="T28" fmla="*/ 1 w 70"/>
                <a:gd name="T29" fmla="*/ 1 h 142"/>
                <a:gd name="T30" fmla="*/ 1 w 70"/>
                <a:gd name="T31" fmla="*/ 1 h 1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"/>
                <a:gd name="T49" fmla="*/ 0 h 142"/>
                <a:gd name="T50" fmla="*/ 70 w 70"/>
                <a:gd name="T51" fmla="*/ 142 h 1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" h="142">
                  <a:moveTo>
                    <a:pt x="70" y="8"/>
                  </a:moveTo>
                  <a:lnTo>
                    <a:pt x="52" y="42"/>
                  </a:lnTo>
                  <a:lnTo>
                    <a:pt x="43" y="81"/>
                  </a:lnTo>
                  <a:lnTo>
                    <a:pt x="29" y="112"/>
                  </a:lnTo>
                  <a:lnTo>
                    <a:pt x="10" y="139"/>
                  </a:lnTo>
                  <a:lnTo>
                    <a:pt x="3" y="142"/>
                  </a:lnTo>
                  <a:lnTo>
                    <a:pt x="0" y="136"/>
                  </a:lnTo>
                  <a:lnTo>
                    <a:pt x="6" y="102"/>
                  </a:lnTo>
                  <a:lnTo>
                    <a:pt x="20" y="71"/>
                  </a:lnTo>
                  <a:lnTo>
                    <a:pt x="28" y="52"/>
                  </a:lnTo>
                  <a:lnTo>
                    <a:pt x="38" y="35"/>
                  </a:lnTo>
                  <a:lnTo>
                    <a:pt x="49" y="18"/>
                  </a:lnTo>
                  <a:lnTo>
                    <a:pt x="63" y="2"/>
                  </a:lnTo>
                  <a:lnTo>
                    <a:pt x="70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7" name="Freeform 221"/>
            <p:cNvSpPr>
              <a:spLocks/>
            </p:cNvSpPr>
            <p:nvPr/>
          </p:nvSpPr>
          <p:spPr bwMode="auto">
            <a:xfrm>
              <a:off x="3573" y="1567"/>
              <a:ext cx="36" cy="11"/>
            </a:xfrm>
            <a:custGeom>
              <a:avLst/>
              <a:gdLst>
                <a:gd name="T0" fmla="*/ 0 w 73"/>
                <a:gd name="T1" fmla="*/ 0 h 23"/>
                <a:gd name="T2" fmla="*/ 0 w 73"/>
                <a:gd name="T3" fmla="*/ 0 h 23"/>
                <a:gd name="T4" fmla="*/ 0 w 73"/>
                <a:gd name="T5" fmla="*/ 0 h 23"/>
                <a:gd name="T6" fmla="*/ 0 w 73"/>
                <a:gd name="T7" fmla="*/ 0 h 23"/>
                <a:gd name="T8" fmla="*/ 0 w 73"/>
                <a:gd name="T9" fmla="*/ 0 h 23"/>
                <a:gd name="T10" fmla="*/ 0 w 73"/>
                <a:gd name="T11" fmla="*/ 0 h 23"/>
                <a:gd name="T12" fmla="*/ 0 w 73"/>
                <a:gd name="T13" fmla="*/ 0 h 23"/>
                <a:gd name="T14" fmla="*/ 0 w 73"/>
                <a:gd name="T15" fmla="*/ 0 h 23"/>
                <a:gd name="T16" fmla="*/ 0 w 73"/>
                <a:gd name="T17" fmla="*/ 0 h 23"/>
                <a:gd name="T18" fmla="*/ 0 w 73"/>
                <a:gd name="T19" fmla="*/ 0 h 23"/>
                <a:gd name="T20" fmla="*/ 0 w 73"/>
                <a:gd name="T21" fmla="*/ 0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"/>
                <a:gd name="T34" fmla="*/ 0 h 23"/>
                <a:gd name="T35" fmla="*/ 73 w 7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" h="23">
                  <a:moveTo>
                    <a:pt x="5" y="1"/>
                  </a:moveTo>
                  <a:lnTo>
                    <a:pt x="43" y="0"/>
                  </a:lnTo>
                  <a:lnTo>
                    <a:pt x="67" y="4"/>
                  </a:lnTo>
                  <a:lnTo>
                    <a:pt x="73" y="8"/>
                  </a:lnTo>
                  <a:lnTo>
                    <a:pt x="69" y="13"/>
                  </a:lnTo>
                  <a:lnTo>
                    <a:pt x="40" y="23"/>
                  </a:lnTo>
                  <a:lnTo>
                    <a:pt x="22" y="16"/>
                  </a:lnTo>
                  <a:lnTo>
                    <a:pt x="5" y="11"/>
                  </a:lnTo>
                  <a:lnTo>
                    <a:pt x="0" y="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8" name="Freeform 222"/>
            <p:cNvSpPr>
              <a:spLocks/>
            </p:cNvSpPr>
            <p:nvPr/>
          </p:nvSpPr>
          <p:spPr bwMode="auto">
            <a:xfrm>
              <a:off x="3568" y="1556"/>
              <a:ext cx="39" cy="15"/>
            </a:xfrm>
            <a:custGeom>
              <a:avLst/>
              <a:gdLst>
                <a:gd name="T0" fmla="*/ 0 w 78"/>
                <a:gd name="T1" fmla="*/ 1 h 29"/>
                <a:gd name="T2" fmla="*/ 1 w 78"/>
                <a:gd name="T3" fmla="*/ 1 h 29"/>
                <a:gd name="T4" fmla="*/ 1 w 78"/>
                <a:gd name="T5" fmla="*/ 0 h 29"/>
                <a:gd name="T6" fmla="*/ 1 w 78"/>
                <a:gd name="T7" fmla="*/ 1 h 29"/>
                <a:gd name="T8" fmla="*/ 1 w 78"/>
                <a:gd name="T9" fmla="*/ 1 h 29"/>
                <a:gd name="T10" fmla="*/ 1 w 78"/>
                <a:gd name="T11" fmla="*/ 1 h 29"/>
                <a:gd name="T12" fmla="*/ 1 w 78"/>
                <a:gd name="T13" fmla="*/ 1 h 29"/>
                <a:gd name="T14" fmla="*/ 0 w 78"/>
                <a:gd name="T15" fmla="*/ 1 h 29"/>
                <a:gd name="T16" fmla="*/ 0 w 78"/>
                <a:gd name="T17" fmla="*/ 1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8"/>
                <a:gd name="T28" fmla="*/ 0 h 29"/>
                <a:gd name="T29" fmla="*/ 78 w 7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8" h="29">
                  <a:moveTo>
                    <a:pt x="0" y="20"/>
                  </a:moveTo>
                  <a:lnTo>
                    <a:pt x="39" y="4"/>
                  </a:lnTo>
                  <a:lnTo>
                    <a:pt x="73" y="0"/>
                  </a:lnTo>
                  <a:lnTo>
                    <a:pt x="78" y="4"/>
                  </a:lnTo>
                  <a:lnTo>
                    <a:pt x="73" y="8"/>
                  </a:lnTo>
                  <a:lnTo>
                    <a:pt x="43" y="18"/>
                  </a:lnTo>
                  <a:lnTo>
                    <a:pt x="2" y="2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79" name="Freeform 223"/>
            <p:cNvSpPr>
              <a:spLocks/>
            </p:cNvSpPr>
            <p:nvPr/>
          </p:nvSpPr>
          <p:spPr bwMode="auto">
            <a:xfrm>
              <a:off x="4111" y="1300"/>
              <a:ext cx="10" cy="13"/>
            </a:xfrm>
            <a:custGeom>
              <a:avLst/>
              <a:gdLst>
                <a:gd name="T0" fmla="*/ 1 w 20"/>
                <a:gd name="T1" fmla="*/ 0 h 26"/>
                <a:gd name="T2" fmla="*/ 1 w 20"/>
                <a:gd name="T3" fmla="*/ 1 h 26"/>
                <a:gd name="T4" fmla="*/ 1 w 20"/>
                <a:gd name="T5" fmla="*/ 1 h 26"/>
                <a:gd name="T6" fmla="*/ 1 w 20"/>
                <a:gd name="T7" fmla="*/ 1 h 26"/>
                <a:gd name="T8" fmla="*/ 1 w 20"/>
                <a:gd name="T9" fmla="*/ 1 h 26"/>
                <a:gd name="T10" fmla="*/ 0 w 20"/>
                <a:gd name="T11" fmla="*/ 1 h 26"/>
                <a:gd name="T12" fmla="*/ 1 w 20"/>
                <a:gd name="T13" fmla="*/ 0 h 26"/>
                <a:gd name="T14" fmla="*/ 1 w 20"/>
                <a:gd name="T15" fmla="*/ 0 h 26"/>
                <a:gd name="T16" fmla="*/ 1 w 20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26"/>
                <a:gd name="T29" fmla="*/ 20 w 20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26">
                  <a:moveTo>
                    <a:pt x="14" y="0"/>
                  </a:moveTo>
                  <a:lnTo>
                    <a:pt x="16" y="10"/>
                  </a:lnTo>
                  <a:lnTo>
                    <a:pt x="18" y="17"/>
                  </a:lnTo>
                  <a:lnTo>
                    <a:pt x="20" y="24"/>
                  </a:lnTo>
                  <a:lnTo>
                    <a:pt x="15" y="26"/>
                  </a:lnTo>
                  <a:lnTo>
                    <a:pt x="0" y="10"/>
                  </a:lnTo>
                  <a:lnTo>
                    <a:pt x="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0" name="Freeform 224"/>
            <p:cNvSpPr>
              <a:spLocks/>
            </p:cNvSpPr>
            <p:nvPr/>
          </p:nvSpPr>
          <p:spPr bwMode="auto">
            <a:xfrm>
              <a:off x="4128" y="1302"/>
              <a:ext cx="7" cy="12"/>
            </a:xfrm>
            <a:custGeom>
              <a:avLst/>
              <a:gdLst>
                <a:gd name="T0" fmla="*/ 0 w 15"/>
                <a:gd name="T1" fmla="*/ 0 h 25"/>
                <a:gd name="T2" fmla="*/ 0 w 15"/>
                <a:gd name="T3" fmla="*/ 0 h 25"/>
                <a:gd name="T4" fmla="*/ 0 w 15"/>
                <a:gd name="T5" fmla="*/ 0 h 25"/>
                <a:gd name="T6" fmla="*/ 0 w 15"/>
                <a:gd name="T7" fmla="*/ 0 h 25"/>
                <a:gd name="T8" fmla="*/ 0 w 15"/>
                <a:gd name="T9" fmla="*/ 0 h 25"/>
                <a:gd name="T10" fmla="*/ 0 w 15"/>
                <a:gd name="T11" fmla="*/ 0 h 25"/>
                <a:gd name="T12" fmla="*/ 0 w 15"/>
                <a:gd name="T13" fmla="*/ 0 h 25"/>
                <a:gd name="T14" fmla="*/ 0 w 15"/>
                <a:gd name="T15" fmla="*/ 0 h 25"/>
                <a:gd name="T16" fmla="*/ 0 w 15"/>
                <a:gd name="T17" fmla="*/ 0 h 25"/>
                <a:gd name="T18" fmla="*/ 0 w 15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25"/>
                <a:gd name="T32" fmla="*/ 15 w 15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25">
                  <a:moveTo>
                    <a:pt x="12" y="3"/>
                  </a:moveTo>
                  <a:lnTo>
                    <a:pt x="15" y="14"/>
                  </a:lnTo>
                  <a:lnTo>
                    <a:pt x="13" y="19"/>
                  </a:lnTo>
                  <a:lnTo>
                    <a:pt x="8" y="25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3" y="5"/>
                  </a:lnTo>
                  <a:lnTo>
                    <a:pt x="7" y="0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1" name="Freeform 225"/>
            <p:cNvSpPr>
              <a:spLocks/>
            </p:cNvSpPr>
            <p:nvPr/>
          </p:nvSpPr>
          <p:spPr bwMode="auto">
            <a:xfrm>
              <a:off x="3803" y="1281"/>
              <a:ext cx="41" cy="12"/>
            </a:xfrm>
            <a:custGeom>
              <a:avLst/>
              <a:gdLst>
                <a:gd name="T0" fmla="*/ 0 w 84"/>
                <a:gd name="T1" fmla="*/ 0 h 25"/>
                <a:gd name="T2" fmla="*/ 0 w 84"/>
                <a:gd name="T3" fmla="*/ 0 h 25"/>
                <a:gd name="T4" fmla="*/ 0 w 84"/>
                <a:gd name="T5" fmla="*/ 0 h 25"/>
                <a:gd name="T6" fmla="*/ 0 w 84"/>
                <a:gd name="T7" fmla="*/ 0 h 25"/>
                <a:gd name="T8" fmla="*/ 0 w 84"/>
                <a:gd name="T9" fmla="*/ 0 h 25"/>
                <a:gd name="T10" fmla="*/ 0 w 84"/>
                <a:gd name="T11" fmla="*/ 0 h 25"/>
                <a:gd name="T12" fmla="*/ 0 w 84"/>
                <a:gd name="T13" fmla="*/ 0 h 25"/>
                <a:gd name="T14" fmla="*/ 0 w 84"/>
                <a:gd name="T15" fmla="*/ 0 h 25"/>
                <a:gd name="T16" fmla="*/ 0 w 84"/>
                <a:gd name="T17" fmla="*/ 0 h 25"/>
                <a:gd name="T18" fmla="*/ 0 w 84"/>
                <a:gd name="T19" fmla="*/ 0 h 25"/>
                <a:gd name="T20" fmla="*/ 0 w 84"/>
                <a:gd name="T21" fmla="*/ 0 h 25"/>
                <a:gd name="T22" fmla="*/ 0 w 84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4"/>
                <a:gd name="T37" fmla="*/ 0 h 25"/>
                <a:gd name="T38" fmla="*/ 84 w 84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4" h="25">
                  <a:moveTo>
                    <a:pt x="0" y="18"/>
                  </a:moveTo>
                  <a:lnTo>
                    <a:pt x="29" y="9"/>
                  </a:lnTo>
                  <a:lnTo>
                    <a:pt x="58" y="8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75" y="15"/>
                  </a:lnTo>
                  <a:lnTo>
                    <a:pt x="63" y="22"/>
                  </a:lnTo>
                  <a:lnTo>
                    <a:pt x="34" y="21"/>
                  </a:lnTo>
                  <a:lnTo>
                    <a:pt x="5" y="2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2" name="Freeform 226"/>
            <p:cNvSpPr>
              <a:spLocks/>
            </p:cNvSpPr>
            <p:nvPr/>
          </p:nvSpPr>
          <p:spPr bwMode="auto">
            <a:xfrm>
              <a:off x="3810" y="1297"/>
              <a:ext cx="24" cy="7"/>
            </a:xfrm>
            <a:custGeom>
              <a:avLst/>
              <a:gdLst>
                <a:gd name="T0" fmla="*/ 0 w 49"/>
                <a:gd name="T1" fmla="*/ 0 h 15"/>
                <a:gd name="T2" fmla="*/ 0 w 49"/>
                <a:gd name="T3" fmla="*/ 0 h 15"/>
                <a:gd name="T4" fmla="*/ 0 w 49"/>
                <a:gd name="T5" fmla="*/ 0 h 15"/>
                <a:gd name="T6" fmla="*/ 0 w 49"/>
                <a:gd name="T7" fmla="*/ 0 h 15"/>
                <a:gd name="T8" fmla="*/ 0 w 49"/>
                <a:gd name="T9" fmla="*/ 0 h 15"/>
                <a:gd name="T10" fmla="*/ 0 w 49"/>
                <a:gd name="T11" fmla="*/ 0 h 15"/>
                <a:gd name="T12" fmla="*/ 0 w 49"/>
                <a:gd name="T13" fmla="*/ 0 h 15"/>
                <a:gd name="T14" fmla="*/ 0 w 49"/>
                <a:gd name="T15" fmla="*/ 0 h 15"/>
                <a:gd name="T16" fmla="*/ 0 w 49"/>
                <a:gd name="T17" fmla="*/ 0 h 15"/>
                <a:gd name="T18" fmla="*/ 0 w 49"/>
                <a:gd name="T19" fmla="*/ 0 h 15"/>
                <a:gd name="T20" fmla="*/ 0 w 49"/>
                <a:gd name="T21" fmla="*/ 0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5"/>
                <a:gd name="T35" fmla="*/ 49 w 49"/>
                <a:gd name="T36" fmla="*/ 15 h 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5">
                  <a:moveTo>
                    <a:pt x="0" y="1"/>
                  </a:moveTo>
                  <a:lnTo>
                    <a:pt x="17" y="0"/>
                  </a:lnTo>
                  <a:lnTo>
                    <a:pt x="25" y="1"/>
                  </a:lnTo>
                  <a:lnTo>
                    <a:pt x="45" y="0"/>
                  </a:lnTo>
                  <a:lnTo>
                    <a:pt x="49" y="5"/>
                  </a:lnTo>
                  <a:lnTo>
                    <a:pt x="46" y="9"/>
                  </a:lnTo>
                  <a:lnTo>
                    <a:pt x="25" y="15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3" name="Freeform 227"/>
            <p:cNvSpPr>
              <a:spLocks/>
            </p:cNvSpPr>
            <p:nvPr/>
          </p:nvSpPr>
          <p:spPr bwMode="auto">
            <a:xfrm>
              <a:off x="3822" y="1289"/>
              <a:ext cx="4" cy="8"/>
            </a:xfrm>
            <a:custGeom>
              <a:avLst/>
              <a:gdLst>
                <a:gd name="T0" fmla="*/ 1 w 8"/>
                <a:gd name="T1" fmla="*/ 1 h 16"/>
                <a:gd name="T2" fmla="*/ 1 w 8"/>
                <a:gd name="T3" fmla="*/ 1 h 16"/>
                <a:gd name="T4" fmla="*/ 0 w 8"/>
                <a:gd name="T5" fmla="*/ 1 h 16"/>
                <a:gd name="T6" fmla="*/ 1 w 8"/>
                <a:gd name="T7" fmla="*/ 1 h 16"/>
                <a:gd name="T8" fmla="*/ 1 w 8"/>
                <a:gd name="T9" fmla="*/ 0 h 16"/>
                <a:gd name="T10" fmla="*/ 1 w 8"/>
                <a:gd name="T11" fmla="*/ 1 h 16"/>
                <a:gd name="T12" fmla="*/ 1 w 8"/>
                <a:gd name="T13" fmla="*/ 1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7" y="1"/>
                  </a:moveTo>
                  <a:lnTo>
                    <a:pt x="8" y="16"/>
                  </a:lnTo>
                  <a:lnTo>
                    <a:pt x="0" y="15"/>
                  </a:lnTo>
                  <a:lnTo>
                    <a:pt x="1" y="6"/>
                  </a:lnTo>
                  <a:lnTo>
                    <a:pt x="2" y="0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4" name="Freeform 228"/>
            <p:cNvSpPr>
              <a:spLocks/>
            </p:cNvSpPr>
            <p:nvPr/>
          </p:nvSpPr>
          <p:spPr bwMode="auto">
            <a:xfrm>
              <a:off x="3811" y="1288"/>
              <a:ext cx="5" cy="11"/>
            </a:xfrm>
            <a:custGeom>
              <a:avLst/>
              <a:gdLst>
                <a:gd name="T0" fmla="*/ 1 w 10"/>
                <a:gd name="T1" fmla="*/ 0 h 23"/>
                <a:gd name="T2" fmla="*/ 1 w 10"/>
                <a:gd name="T3" fmla="*/ 0 h 23"/>
                <a:gd name="T4" fmla="*/ 1 w 10"/>
                <a:gd name="T5" fmla="*/ 0 h 23"/>
                <a:gd name="T6" fmla="*/ 1 w 10"/>
                <a:gd name="T7" fmla="*/ 0 h 23"/>
                <a:gd name="T8" fmla="*/ 0 w 10"/>
                <a:gd name="T9" fmla="*/ 0 h 23"/>
                <a:gd name="T10" fmla="*/ 1 w 10"/>
                <a:gd name="T11" fmla="*/ 0 h 23"/>
                <a:gd name="T12" fmla="*/ 1 w 1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23"/>
                <a:gd name="T23" fmla="*/ 10 w 10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23">
                  <a:moveTo>
                    <a:pt x="7" y="2"/>
                  </a:moveTo>
                  <a:lnTo>
                    <a:pt x="10" y="17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5" name="Freeform 229"/>
            <p:cNvSpPr>
              <a:spLocks/>
            </p:cNvSpPr>
            <p:nvPr/>
          </p:nvSpPr>
          <p:spPr bwMode="auto">
            <a:xfrm>
              <a:off x="4382" y="1901"/>
              <a:ext cx="25" cy="16"/>
            </a:xfrm>
            <a:custGeom>
              <a:avLst/>
              <a:gdLst>
                <a:gd name="T0" fmla="*/ 1 w 50"/>
                <a:gd name="T1" fmla="*/ 0 h 30"/>
                <a:gd name="T2" fmla="*/ 1 w 50"/>
                <a:gd name="T3" fmla="*/ 1 h 30"/>
                <a:gd name="T4" fmla="*/ 1 w 50"/>
                <a:gd name="T5" fmla="*/ 1 h 30"/>
                <a:gd name="T6" fmla="*/ 1 w 50"/>
                <a:gd name="T7" fmla="*/ 1 h 30"/>
                <a:gd name="T8" fmla="*/ 1 w 50"/>
                <a:gd name="T9" fmla="*/ 1 h 30"/>
                <a:gd name="T10" fmla="*/ 0 w 50"/>
                <a:gd name="T11" fmla="*/ 1 h 30"/>
                <a:gd name="T12" fmla="*/ 1 w 50"/>
                <a:gd name="T13" fmla="*/ 0 h 30"/>
                <a:gd name="T14" fmla="*/ 1 w 50"/>
                <a:gd name="T15" fmla="*/ 0 h 30"/>
                <a:gd name="T16" fmla="*/ 1 w 50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30"/>
                <a:gd name="T29" fmla="*/ 50 w 5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30">
                  <a:moveTo>
                    <a:pt x="15" y="0"/>
                  </a:moveTo>
                  <a:lnTo>
                    <a:pt x="48" y="22"/>
                  </a:lnTo>
                  <a:lnTo>
                    <a:pt x="50" y="28"/>
                  </a:lnTo>
                  <a:lnTo>
                    <a:pt x="44" y="30"/>
                  </a:lnTo>
                  <a:lnTo>
                    <a:pt x="7" y="20"/>
                  </a:lnTo>
                  <a:lnTo>
                    <a:pt x="0" y="5"/>
                  </a:lnTo>
                  <a:lnTo>
                    <a:pt x="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6" name="Freeform 230"/>
            <p:cNvSpPr>
              <a:spLocks/>
            </p:cNvSpPr>
            <p:nvPr/>
          </p:nvSpPr>
          <p:spPr bwMode="auto">
            <a:xfrm>
              <a:off x="4369" y="1898"/>
              <a:ext cx="35" cy="35"/>
            </a:xfrm>
            <a:custGeom>
              <a:avLst/>
              <a:gdLst>
                <a:gd name="T0" fmla="*/ 0 w 71"/>
                <a:gd name="T1" fmla="*/ 1 h 69"/>
                <a:gd name="T2" fmla="*/ 0 w 71"/>
                <a:gd name="T3" fmla="*/ 1 h 69"/>
                <a:gd name="T4" fmla="*/ 0 w 71"/>
                <a:gd name="T5" fmla="*/ 1 h 69"/>
                <a:gd name="T6" fmla="*/ 0 w 71"/>
                <a:gd name="T7" fmla="*/ 1 h 69"/>
                <a:gd name="T8" fmla="*/ 0 w 71"/>
                <a:gd name="T9" fmla="*/ 1 h 69"/>
                <a:gd name="T10" fmla="*/ 0 w 71"/>
                <a:gd name="T11" fmla="*/ 1 h 69"/>
                <a:gd name="T12" fmla="*/ 0 w 71"/>
                <a:gd name="T13" fmla="*/ 1 h 69"/>
                <a:gd name="T14" fmla="*/ 0 w 71"/>
                <a:gd name="T15" fmla="*/ 1 h 69"/>
                <a:gd name="T16" fmla="*/ 0 w 71"/>
                <a:gd name="T17" fmla="*/ 0 h 69"/>
                <a:gd name="T18" fmla="*/ 0 w 71"/>
                <a:gd name="T19" fmla="*/ 1 h 69"/>
                <a:gd name="T20" fmla="*/ 0 w 71"/>
                <a:gd name="T21" fmla="*/ 1 h 69"/>
                <a:gd name="T22" fmla="*/ 0 w 71"/>
                <a:gd name="T23" fmla="*/ 1 h 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1"/>
                <a:gd name="T37" fmla="*/ 0 h 69"/>
                <a:gd name="T38" fmla="*/ 71 w 71"/>
                <a:gd name="T39" fmla="*/ 69 h 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1" h="69">
                  <a:moveTo>
                    <a:pt x="66" y="9"/>
                  </a:moveTo>
                  <a:lnTo>
                    <a:pt x="47" y="15"/>
                  </a:lnTo>
                  <a:lnTo>
                    <a:pt x="31" y="31"/>
                  </a:lnTo>
                  <a:lnTo>
                    <a:pt x="10" y="69"/>
                  </a:lnTo>
                  <a:lnTo>
                    <a:pt x="0" y="69"/>
                  </a:lnTo>
                  <a:lnTo>
                    <a:pt x="4" y="42"/>
                  </a:lnTo>
                  <a:lnTo>
                    <a:pt x="17" y="18"/>
                  </a:lnTo>
                  <a:lnTo>
                    <a:pt x="40" y="4"/>
                  </a:lnTo>
                  <a:lnTo>
                    <a:pt x="66" y="0"/>
                  </a:lnTo>
                  <a:lnTo>
                    <a:pt x="71" y="4"/>
                  </a:lnTo>
                  <a:lnTo>
                    <a:pt x="6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7" name="Freeform 231"/>
            <p:cNvSpPr>
              <a:spLocks/>
            </p:cNvSpPr>
            <p:nvPr/>
          </p:nvSpPr>
          <p:spPr bwMode="auto">
            <a:xfrm>
              <a:off x="4410" y="1905"/>
              <a:ext cx="61" cy="28"/>
            </a:xfrm>
            <a:custGeom>
              <a:avLst/>
              <a:gdLst>
                <a:gd name="T0" fmla="*/ 1 w 122"/>
                <a:gd name="T1" fmla="*/ 0 h 57"/>
                <a:gd name="T2" fmla="*/ 1 w 122"/>
                <a:gd name="T3" fmla="*/ 0 h 57"/>
                <a:gd name="T4" fmla="*/ 1 w 122"/>
                <a:gd name="T5" fmla="*/ 0 h 57"/>
                <a:gd name="T6" fmla="*/ 1 w 122"/>
                <a:gd name="T7" fmla="*/ 0 h 57"/>
                <a:gd name="T8" fmla="*/ 1 w 122"/>
                <a:gd name="T9" fmla="*/ 0 h 57"/>
                <a:gd name="T10" fmla="*/ 1 w 122"/>
                <a:gd name="T11" fmla="*/ 0 h 57"/>
                <a:gd name="T12" fmla="*/ 1 w 122"/>
                <a:gd name="T13" fmla="*/ 0 h 57"/>
                <a:gd name="T14" fmla="*/ 1 w 122"/>
                <a:gd name="T15" fmla="*/ 0 h 57"/>
                <a:gd name="T16" fmla="*/ 1 w 122"/>
                <a:gd name="T17" fmla="*/ 0 h 57"/>
                <a:gd name="T18" fmla="*/ 1 w 122"/>
                <a:gd name="T19" fmla="*/ 0 h 57"/>
                <a:gd name="T20" fmla="*/ 1 w 122"/>
                <a:gd name="T21" fmla="*/ 0 h 57"/>
                <a:gd name="T22" fmla="*/ 0 w 122"/>
                <a:gd name="T23" fmla="*/ 0 h 57"/>
                <a:gd name="T24" fmla="*/ 1 w 122"/>
                <a:gd name="T25" fmla="*/ 0 h 57"/>
                <a:gd name="T26" fmla="*/ 1 w 122"/>
                <a:gd name="T27" fmla="*/ 0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"/>
                <a:gd name="T43" fmla="*/ 0 h 57"/>
                <a:gd name="T44" fmla="*/ 122 w 122"/>
                <a:gd name="T45" fmla="*/ 57 h 5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" h="57">
                  <a:moveTo>
                    <a:pt x="5" y="0"/>
                  </a:moveTo>
                  <a:lnTo>
                    <a:pt x="81" y="29"/>
                  </a:lnTo>
                  <a:lnTo>
                    <a:pt x="108" y="39"/>
                  </a:lnTo>
                  <a:lnTo>
                    <a:pt x="118" y="47"/>
                  </a:lnTo>
                  <a:lnTo>
                    <a:pt x="122" y="53"/>
                  </a:lnTo>
                  <a:lnTo>
                    <a:pt x="114" y="57"/>
                  </a:lnTo>
                  <a:lnTo>
                    <a:pt x="103" y="56"/>
                  </a:lnTo>
                  <a:lnTo>
                    <a:pt x="73" y="46"/>
                  </a:lnTo>
                  <a:lnTo>
                    <a:pt x="38" y="25"/>
                  </a:lnTo>
                  <a:lnTo>
                    <a:pt x="23" y="16"/>
                  </a:lnTo>
                  <a:lnTo>
                    <a:pt x="3" y="9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8" name="Freeform 232"/>
            <p:cNvSpPr>
              <a:spLocks/>
            </p:cNvSpPr>
            <p:nvPr/>
          </p:nvSpPr>
          <p:spPr bwMode="auto">
            <a:xfrm>
              <a:off x="4242" y="1915"/>
              <a:ext cx="95" cy="22"/>
            </a:xfrm>
            <a:custGeom>
              <a:avLst/>
              <a:gdLst>
                <a:gd name="T0" fmla="*/ 0 w 191"/>
                <a:gd name="T1" fmla="*/ 0 h 43"/>
                <a:gd name="T2" fmla="*/ 0 w 191"/>
                <a:gd name="T3" fmla="*/ 1 h 43"/>
                <a:gd name="T4" fmla="*/ 0 w 191"/>
                <a:gd name="T5" fmla="*/ 1 h 43"/>
                <a:gd name="T6" fmla="*/ 0 w 191"/>
                <a:gd name="T7" fmla="*/ 1 h 43"/>
                <a:gd name="T8" fmla="*/ 0 w 191"/>
                <a:gd name="T9" fmla="*/ 1 h 43"/>
                <a:gd name="T10" fmla="*/ 0 w 191"/>
                <a:gd name="T11" fmla="*/ 1 h 43"/>
                <a:gd name="T12" fmla="*/ 0 w 191"/>
                <a:gd name="T13" fmla="*/ 1 h 43"/>
                <a:gd name="T14" fmla="*/ 0 w 191"/>
                <a:gd name="T15" fmla="*/ 1 h 43"/>
                <a:gd name="T16" fmla="*/ 0 w 191"/>
                <a:gd name="T17" fmla="*/ 1 h 43"/>
                <a:gd name="T18" fmla="*/ 0 w 191"/>
                <a:gd name="T19" fmla="*/ 1 h 43"/>
                <a:gd name="T20" fmla="*/ 0 w 191"/>
                <a:gd name="T21" fmla="*/ 0 h 43"/>
                <a:gd name="T22" fmla="*/ 0 w 191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1"/>
                <a:gd name="T37" fmla="*/ 0 h 43"/>
                <a:gd name="T38" fmla="*/ 191 w 191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1" h="43">
                  <a:moveTo>
                    <a:pt x="5" y="0"/>
                  </a:moveTo>
                  <a:lnTo>
                    <a:pt x="35" y="5"/>
                  </a:lnTo>
                  <a:lnTo>
                    <a:pt x="105" y="16"/>
                  </a:lnTo>
                  <a:lnTo>
                    <a:pt x="187" y="33"/>
                  </a:lnTo>
                  <a:lnTo>
                    <a:pt x="191" y="39"/>
                  </a:lnTo>
                  <a:lnTo>
                    <a:pt x="184" y="43"/>
                  </a:lnTo>
                  <a:lnTo>
                    <a:pt x="104" y="27"/>
                  </a:lnTo>
                  <a:lnTo>
                    <a:pt x="33" y="17"/>
                  </a:lnTo>
                  <a:lnTo>
                    <a:pt x="4" y="9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89" name="Freeform 233"/>
            <p:cNvSpPr>
              <a:spLocks/>
            </p:cNvSpPr>
            <p:nvPr/>
          </p:nvSpPr>
          <p:spPr bwMode="auto">
            <a:xfrm>
              <a:off x="4131" y="1919"/>
              <a:ext cx="100" cy="72"/>
            </a:xfrm>
            <a:custGeom>
              <a:avLst/>
              <a:gdLst>
                <a:gd name="T0" fmla="*/ 1 w 200"/>
                <a:gd name="T1" fmla="*/ 1 h 144"/>
                <a:gd name="T2" fmla="*/ 1 w 200"/>
                <a:gd name="T3" fmla="*/ 1 h 144"/>
                <a:gd name="T4" fmla="*/ 1 w 200"/>
                <a:gd name="T5" fmla="*/ 1 h 144"/>
                <a:gd name="T6" fmla="*/ 1 w 200"/>
                <a:gd name="T7" fmla="*/ 1 h 144"/>
                <a:gd name="T8" fmla="*/ 1 w 200"/>
                <a:gd name="T9" fmla="*/ 1 h 144"/>
                <a:gd name="T10" fmla="*/ 1 w 200"/>
                <a:gd name="T11" fmla="*/ 1 h 144"/>
                <a:gd name="T12" fmla="*/ 1 w 200"/>
                <a:gd name="T13" fmla="*/ 1 h 144"/>
                <a:gd name="T14" fmla="*/ 1 w 200"/>
                <a:gd name="T15" fmla="*/ 1 h 144"/>
                <a:gd name="T16" fmla="*/ 1 w 200"/>
                <a:gd name="T17" fmla="*/ 1 h 144"/>
                <a:gd name="T18" fmla="*/ 1 w 200"/>
                <a:gd name="T19" fmla="*/ 1 h 144"/>
                <a:gd name="T20" fmla="*/ 0 w 200"/>
                <a:gd name="T21" fmla="*/ 1 h 144"/>
                <a:gd name="T22" fmla="*/ 1 w 200"/>
                <a:gd name="T23" fmla="*/ 1 h 144"/>
                <a:gd name="T24" fmla="*/ 1 w 200"/>
                <a:gd name="T25" fmla="*/ 1 h 144"/>
                <a:gd name="T26" fmla="*/ 1 w 200"/>
                <a:gd name="T27" fmla="*/ 1 h 144"/>
                <a:gd name="T28" fmla="*/ 1 w 200"/>
                <a:gd name="T29" fmla="*/ 1 h 144"/>
                <a:gd name="T30" fmla="*/ 1 w 200"/>
                <a:gd name="T31" fmla="*/ 1 h 144"/>
                <a:gd name="T32" fmla="*/ 1 w 200"/>
                <a:gd name="T33" fmla="*/ 1 h 144"/>
                <a:gd name="T34" fmla="*/ 1 w 200"/>
                <a:gd name="T35" fmla="*/ 1 h 144"/>
                <a:gd name="T36" fmla="*/ 1 w 200"/>
                <a:gd name="T37" fmla="*/ 1 h 144"/>
                <a:gd name="T38" fmla="*/ 1 w 200"/>
                <a:gd name="T39" fmla="*/ 0 h 144"/>
                <a:gd name="T40" fmla="*/ 1 w 200"/>
                <a:gd name="T41" fmla="*/ 1 h 144"/>
                <a:gd name="T42" fmla="*/ 1 w 200"/>
                <a:gd name="T43" fmla="*/ 1 h 144"/>
                <a:gd name="T44" fmla="*/ 1 w 200"/>
                <a:gd name="T45" fmla="*/ 1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0"/>
                <a:gd name="T70" fmla="*/ 0 h 144"/>
                <a:gd name="T71" fmla="*/ 200 w 200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0" h="144">
                  <a:moveTo>
                    <a:pt x="199" y="11"/>
                  </a:moveTo>
                  <a:lnTo>
                    <a:pt x="185" y="21"/>
                  </a:lnTo>
                  <a:lnTo>
                    <a:pt x="173" y="31"/>
                  </a:lnTo>
                  <a:lnTo>
                    <a:pt x="149" y="47"/>
                  </a:lnTo>
                  <a:lnTo>
                    <a:pt x="127" y="64"/>
                  </a:lnTo>
                  <a:lnTo>
                    <a:pt x="105" y="80"/>
                  </a:lnTo>
                  <a:lnTo>
                    <a:pt x="83" y="94"/>
                  </a:lnTo>
                  <a:lnTo>
                    <a:pt x="60" y="110"/>
                  </a:lnTo>
                  <a:lnTo>
                    <a:pt x="36" y="126"/>
                  </a:lnTo>
                  <a:lnTo>
                    <a:pt x="8" y="144"/>
                  </a:lnTo>
                  <a:lnTo>
                    <a:pt x="0" y="141"/>
                  </a:lnTo>
                  <a:lnTo>
                    <a:pt x="2" y="131"/>
                  </a:lnTo>
                  <a:lnTo>
                    <a:pt x="30" y="113"/>
                  </a:lnTo>
                  <a:lnTo>
                    <a:pt x="55" y="96"/>
                  </a:lnTo>
                  <a:lnTo>
                    <a:pt x="78" y="82"/>
                  </a:lnTo>
                  <a:lnTo>
                    <a:pt x="100" y="67"/>
                  </a:lnTo>
                  <a:lnTo>
                    <a:pt x="121" y="51"/>
                  </a:lnTo>
                  <a:lnTo>
                    <a:pt x="144" y="36"/>
                  </a:lnTo>
                  <a:lnTo>
                    <a:pt x="168" y="19"/>
                  </a:lnTo>
                  <a:lnTo>
                    <a:pt x="193" y="0"/>
                  </a:lnTo>
                  <a:lnTo>
                    <a:pt x="200" y="2"/>
                  </a:lnTo>
                  <a:lnTo>
                    <a:pt x="1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0" name="Freeform 234"/>
            <p:cNvSpPr>
              <a:spLocks/>
            </p:cNvSpPr>
            <p:nvPr/>
          </p:nvSpPr>
          <p:spPr bwMode="auto">
            <a:xfrm>
              <a:off x="4120" y="1996"/>
              <a:ext cx="182" cy="76"/>
            </a:xfrm>
            <a:custGeom>
              <a:avLst/>
              <a:gdLst>
                <a:gd name="T0" fmla="*/ 1 w 364"/>
                <a:gd name="T1" fmla="*/ 1 h 151"/>
                <a:gd name="T2" fmla="*/ 1 w 364"/>
                <a:gd name="T3" fmla="*/ 1 h 151"/>
                <a:gd name="T4" fmla="*/ 1 w 364"/>
                <a:gd name="T5" fmla="*/ 1 h 151"/>
                <a:gd name="T6" fmla="*/ 1 w 364"/>
                <a:gd name="T7" fmla="*/ 1 h 151"/>
                <a:gd name="T8" fmla="*/ 1 w 364"/>
                <a:gd name="T9" fmla="*/ 1 h 151"/>
                <a:gd name="T10" fmla="*/ 1 w 364"/>
                <a:gd name="T11" fmla="*/ 1 h 151"/>
                <a:gd name="T12" fmla="*/ 1 w 364"/>
                <a:gd name="T13" fmla="*/ 1 h 151"/>
                <a:gd name="T14" fmla="*/ 1 w 364"/>
                <a:gd name="T15" fmla="*/ 1 h 151"/>
                <a:gd name="T16" fmla="*/ 1 w 364"/>
                <a:gd name="T17" fmla="*/ 1 h 151"/>
                <a:gd name="T18" fmla="*/ 1 w 364"/>
                <a:gd name="T19" fmla="*/ 1 h 151"/>
                <a:gd name="T20" fmla="*/ 1 w 364"/>
                <a:gd name="T21" fmla="*/ 1 h 151"/>
                <a:gd name="T22" fmla="*/ 0 w 364"/>
                <a:gd name="T23" fmla="*/ 1 h 151"/>
                <a:gd name="T24" fmla="*/ 1 w 364"/>
                <a:gd name="T25" fmla="*/ 0 h 151"/>
                <a:gd name="T26" fmla="*/ 1 w 364"/>
                <a:gd name="T27" fmla="*/ 1 h 151"/>
                <a:gd name="T28" fmla="*/ 1 w 364"/>
                <a:gd name="T29" fmla="*/ 1 h 151"/>
                <a:gd name="T30" fmla="*/ 1 w 364"/>
                <a:gd name="T31" fmla="*/ 1 h 151"/>
                <a:gd name="T32" fmla="*/ 1 w 364"/>
                <a:gd name="T33" fmla="*/ 1 h 151"/>
                <a:gd name="T34" fmla="*/ 1 w 364"/>
                <a:gd name="T35" fmla="*/ 1 h 151"/>
                <a:gd name="T36" fmla="*/ 1 w 364"/>
                <a:gd name="T37" fmla="*/ 1 h 151"/>
                <a:gd name="T38" fmla="*/ 1 w 364"/>
                <a:gd name="T39" fmla="*/ 1 h 151"/>
                <a:gd name="T40" fmla="*/ 1 w 364"/>
                <a:gd name="T41" fmla="*/ 1 h 151"/>
                <a:gd name="T42" fmla="*/ 1 w 364"/>
                <a:gd name="T43" fmla="*/ 1 h 151"/>
                <a:gd name="T44" fmla="*/ 1 w 364"/>
                <a:gd name="T45" fmla="*/ 1 h 151"/>
                <a:gd name="T46" fmla="*/ 1 w 364"/>
                <a:gd name="T47" fmla="*/ 1 h 1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64"/>
                <a:gd name="T73" fmla="*/ 0 h 151"/>
                <a:gd name="T74" fmla="*/ 364 w 364"/>
                <a:gd name="T75" fmla="*/ 151 h 15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64" h="151">
                  <a:moveTo>
                    <a:pt x="353" y="145"/>
                  </a:moveTo>
                  <a:lnTo>
                    <a:pt x="345" y="122"/>
                  </a:lnTo>
                  <a:lnTo>
                    <a:pt x="325" y="110"/>
                  </a:lnTo>
                  <a:lnTo>
                    <a:pt x="272" y="107"/>
                  </a:lnTo>
                  <a:lnTo>
                    <a:pt x="213" y="89"/>
                  </a:lnTo>
                  <a:lnTo>
                    <a:pt x="184" y="76"/>
                  </a:lnTo>
                  <a:lnTo>
                    <a:pt x="153" y="63"/>
                  </a:lnTo>
                  <a:lnTo>
                    <a:pt x="113" y="50"/>
                  </a:lnTo>
                  <a:lnTo>
                    <a:pt x="78" y="37"/>
                  </a:lnTo>
                  <a:lnTo>
                    <a:pt x="44" y="25"/>
                  </a:lnTo>
                  <a:lnTo>
                    <a:pt x="3" y="11"/>
                  </a:lnTo>
                  <a:lnTo>
                    <a:pt x="0" y="4"/>
                  </a:lnTo>
                  <a:lnTo>
                    <a:pt x="6" y="0"/>
                  </a:lnTo>
                  <a:lnTo>
                    <a:pt x="158" y="37"/>
                  </a:lnTo>
                  <a:lnTo>
                    <a:pt x="215" y="57"/>
                  </a:lnTo>
                  <a:lnTo>
                    <a:pt x="242" y="64"/>
                  </a:lnTo>
                  <a:lnTo>
                    <a:pt x="272" y="69"/>
                  </a:lnTo>
                  <a:lnTo>
                    <a:pt x="304" y="73"/>
                  </a:lnTo>
                  <a:lnTo>
                    <a:pt x="334" y="86"/>
                  </a:lnTo>
                  <a:lnTo>
                    <a:pt x="354" y="110"/>
                  </a:lnTo>
                  <a:lnTo>
                    <a:pt x="364" y="145"/>
                  </a:lnTo>
                  <a:lnTo>
                    <a:pt x="359" y="151"/>
                  </a:lnTo>
                  <a:lnTo>
                    <a:pt x="353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1" name="Freeform 235"/>
            <p:cNvSpPr>
              <a:spLocks/>
            </p:cNvSpPr>
            <p:nvPr/>
          </p:nvSpPr>
          <p:spPr bwMode="auto">
            <a:xfrm>
              <a:off x="4306" y="1993"/>
              <a:ext cx="110" cy="72"/>
            </a:xfrm>
            <a:custGeom>
              <a:avLst/>
              <a:gdLst>
                <a:gd name="T0" fmla="*/ 1 w 220"/>
                <a:gd name="T1" fmla="*/ 1 h 144"/>
                <a:gd name="T2" fmla="*/ 1 w 220"/>
                <a:gd name="T3" fmla="*/ 1 h 144"/>
                <a:gd name="T4" fmla="*/ 1 w 220"/>
                <a:gd name="T5" fmla="*/ 1 h 144"/>
                <a:gd name="T6" fmla="*/ 1 w 220"/>
                <a:gd name="T7" fmla="*/ 1 h 144"/>
                <a:gd name="T8" fmla="*/ 1 w 220"/>
                <a:gd name="T9" fmla="*/ 1 h 144"/>
                <a:gd name="T10" fmla="*/ 1 w 220"/>
                <a:gd name="T11" fmla="*/ 1 h 144"/>
                <a:gd name="T12" fmla="*/ 1 w 220"/>
                <a:gd name="T13" fmla="*/ 1 h 144"/>
                <a:gd name="T14" fmla="*/ 1 w 220"/>
                <a:gd name="T15" fmla="*/ 1 h 144"/>
                <a:gd name="T16" fmla="*/ 1 w 220"/>
                <a:gd name="T17" fmla="*/ 1 h 144"/>
                <a:gd name="T18" fmla="*/ 1 w 220"/>
                <a:gd name="T19" fmla="*/ 1 h 144"/>
                <a:gd name="T20" fmla="*/ 0 w 220"/>
                <a:gd name="T21" fmla="*/ 1 h 144"/>
                <a:gd name="T22" fmla="*/ 0 w 220"/>
                <a:gd name="T23" fmla="*/ 1 h 144"/>
                <a:gd name="T24" fmla="*/ 1 w 220"/>
                <a:gd name="T25" fmla="*/ 1 h 144"/>
                <a:gd name="T26" fmla="*/ 1 w 220"/>
                <a:gd name="T27" fmla="*/ 1 h 144"/>
                <a:gd name="T28" fmla="*/ 1 w 220"/>
                <a:gd name="T29" fmla="*/ 1 h 144"/>
                <a:gd name="T30" fmla="*/ 1 w 220"/>
                <a:gd name="T31" fmla="*/ 1 h 144"/>
                <a:gd name="T32" fmla="*/ 1 w 220"/>
                <a:gd name="T33" fmla="*/ 1 h 144"/>
                <a:gd name="T34" fmla="*/ 1 w 220"/>
                <a:gd name="T35" fmla="*/ 1 h 144"/>
                <a:gd name="T36" fmla="*/ 1 w 220"/>
                <a:gd name="T37" fmla="*/ 1 h 144"/>
                <a:gd name="T38" fmla="*/ 1 w 220"/>
                <a:gd name="T39" fmla="*/ 1 h 144"/>
                <a:gd name="T40" fmla="*/ 1 w 220"/>
                <a:gd name="T41" fmla="*/ 1 h 144"/>
                <a:gd name="T42" fmla="*/ 1 w 220"/>
                <a:gd name="T43" fmla="*/ 0 h 144"/>
                <a:gd name="T44" fmla="*/ 1 w 220"/>
                <a:gd name="T45" fmla="*/ 1 h 144"/>
                <a:gd name="T46" fmla="*/ 1 w 220"/>
                <a:gd name="T47" fmla="*/ 1 h 144"/>
                <a:gd name="T48" fmla="*/ 1 w 220"/>
                <a:gd name="T49" fmla="*/ 1 h 1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0"/>
                <a:gd name="T76" fmla="*/ 0 h 144"/>
                <a:gd name="T77" fmla="*/ 220 w 220"/>
                <a:gd name="T78" fmla="*/ 144 h 14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0" h="144">
                  <a:moveTo>
                    <a:pt x="216" y="13"/>
                  </a:moveTo>
                  <a:lnTo>
                    <a:pt x="165" y="41"/>
                  </a:lnTo>
                  <a:lnTo>
                    <a:pt x="142" y="60"/>
                  </a:lnTo>
                  <a:lnTo>
                    <a:pt x="129" y="69"/>
                  </a:lnTo>
                  <a:lnTo>
                    <a:pt x="115" y="80"/>
                  </a:lnTo>
                  <a:lnTo>
                    <a:pt x="97" y="91"/>
                  </a:lnTo>
                  <a:lnTo>
                    <a:pt x="80" y="100"/>
                  </a:lnTo>
                  <a:lnTo>
                    <a:pt x="63" y="110"/>
                  </a:lnTo>
                  <a:lnTo>
                    <a:pt x="43" y="120"/>
                  </a:lnTo>
                  <a:lnTo>
                    <a:pt x="6" y="144"/>
                  </a:lnTo>
                  <a:lnTo>
                    <a:pt x="0" y="144"/>
                  </a:lnTo>
                  <a:lnTo>
                    <a:pt x="0" y="135"/>
                  </a:lnTo>
                  <a:lnTo>
                    <a:pt x="17" y="115"/>
                  </a:lnTo>
                  <a:lnTo>
                    <a:pt x="24" y="107"/>
                  </a:lnTo>
                  <a:lnTo>
                    <a:pt x="33" y="98"/>
                  </a:lnTo>
                  <a:lnTo>
                    <a:pt x="70" y="79"/>
                  </a:lnTo>
                  <a:lnTo>
                    <a:pt x="105" y="58"/>
                  </a:lnTo>
                  <a:lnTo>
                    <a:pt x="120" y="47"/>
                  </a:lnTo>
                  <a:lnTo>
                    <a:pt x="134" y="38"/>
                  </a:lnTo>
                  <a:lnTo>
                    <a:pt x="159" y="24"/>
                  </a:lnTo>
                  <a:lnTo>
                    <a:pt x="185" y="12"/>
                  </a:lnTo>
                  <a:lnTo>
                    <a:pt x="214" y="0"/>
                  </a:lnTo>
                  <a:lnTo>
                    <a:pt x="220" y="4"/>
                  </a:lnTo>
                  <a:lnTo>
                    <a:pt x="21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2" name="Freeform 236"/>
            <p:cNvSpPr>
              <a:spLocks/>
            </p:cNvSpPr>
            <p:nvPr/>
          </p:nvSpPr>
          <p:spPr bwMode="auto">
            <a:xfrm>
              <a:off x="4078" y="1984"/>
              <a:ext cx="175" cy="111"/>
            </a:xfrm>
            <a:custGeom>
              <a:avLst/>
              <a:gdLst>
                <a:gd name="T0" fmla="*/ 0 w 351"/>
                <a:gd name="T1" fmla="*/ 1 h 222"/>
                <a:gd name="T2" fmla="*/ 0 w 351"/>
                <a:gd name="T3" fmla="*/ 1 h 222"/>
                <a:gd name="T4" fmla="*/ 0 w 351"/>
                <a:gd name="T5" fmla="*/ 1 h 222"/>
                <a:gd name="T6" fmla="*/ 0 w 351"/>
                <a:gd name="T7" fmla="*/ 1 h 222"/>
                <a:gd name="T8" fmla="*/ 0 w 351"/>
                <a:gd name="T9" fmla="*/ 1 h 222"/>
                <a:gd name="T10" fmla="*/ 0 w 351"/>
                <a:gd name="T11" fmla="*/ 1 h 222"/>
                <a:gd name="T12" fmla="*/ 0 w 351"/>
                <a:gd name="T13" fmla="*/ 1 h 222"/>
                <a:gd name="T14" fmla="*/ 0 w 351"/>
                <a:gd name="T15" fmla="*/ 1 h 222"/>
                <a:gd name="T16" fmla="*/ 0 w 351"/>
                <a:gd name="T17" fmla="*/ 1 h 222"/>
                <a:gd name="T18" fmla="*/ 0 w 351"/>
                <a:gd name="T19" fmla="*/ 1 h 222"/>
                <a:gd name="T20" fmla="*/ 0 w 351"/>
                <a:gd name="T21" fmla="*/ 1 h 222"/>
                <a:gd name="T22" fmla="*/ 0 w 351"/>
                <a:gd name="T23" fmla="*/ 1 h 222"/>
                <a:gd name="T24" fmla="*/ 0 w 351"/>
                <a:gd name="T25" fmla="*/ 1 h 222"/>
                <a:gd name="T26" fmla="*/ 0 w 351"/>
                <a:gd name="T27" fmla="*/ 1 h 222"/>
                <a:gd name="T28" fmla="*/ 0 w 351"/>
                <a:gd name="T29" fmla="*/ 1 h 222"/>
                <a:gd name="T30" fmla="*/ 0 w 351"/>
                <a:gd name="T31" fmla="*/ 1 h 222"/>
                <a:gd name="T32" fmla="*/ 0 w 351"/>
                <a:gd name="T33" fmla="*/ 1 h 222"/>
                <a:gd name="T34" fmla="*/ 0 w 351"/>
                <a:gd name="T35" fmla="*/ 1 h 222"/>
                <a:gd name="T36" fmla="*/ 0 w 351"/>
                <a:gd name="T37" fmla="*/ 1 h 222"/>
                <a:gd name="T38" fmla="*/ 0 w 351"/>
                <a:gd name="T39" fmla="*/ 1 h 222"/>
                <a:gd name="T40" fmla="*/ 0 w 351"/>
                <a:gd name="T41" fmla="*/ 1 h 222"/>
                <a:gd name="T42" fmla="*/ 0 w 351"/>
                <a:gd name="T43" fmla="*/ 1 h 222"/>
                <a:gd name="T44" fmla="*/ 0 w 351"/>
                <a:gd name="T45" fmla="*/ 1 h 222"/>
                <a:gd name="T46" fmla="*/ 0 w 351"/>
                <a:gd name="T47" fmla="*/ 1 h 222"/>
                <a:gd name="T48" fmla="*/ 0 w 351"/>
                <a:gd name="T49" fmla="*/ 1 h 222"/>
                <a:gd name="T50" fmla="*/ 0 w 351"/>
                <a:gd name="T51" fmla="*/ 1 h 222"/>
                <a:gd name="T52" fmla="*/ 0 w 351"/>
                <a:gd name="T53" fmla="*/ 1 h 222"/>
                <a:gd name="T54" fmla="*/ 0 w 351"/>
                <a:gd name="T55" fmla="*/ 1 h 222"/>
                <a:gd name="T56" fmla="*/ 0 w 351"/>
                <a:gd name="T57" fmla="*/ 1 h 222"/>
                <a:gd name="T58" fmla="*/ 0 w 351"/>
                <a:gd name="T59" fmla="*/ 1 h 222"/>
                <a:gd name="T60" fmla="*/ 0 w 351"/>
                <a:gd name="T61" fmla="*/ 1 h 222"/>
                <a:gd name="T62" fmla="*/ 0 w 351"/>
                <a:gd name="T63" fmla="*/ 0 h 222"/>
                <a:gd name="T64" fmla="*/ 0 w 351"/>
                <a:gd name="T65" fmla="*/ 1 h 222"/>
                <a:gd name="T66" fmla="*/ 0 w 351"/>
                <a:gd name="T67" fmla="*/ 1 h 222"/>
                <a:gd name="T68" fmla="*/ 0 w 351"/>
                <a:gd name="T69" fmla="*/ 1 h 222"/>
                <a:gd name="T70" fmla="*/ 0 w 351"/>
                <a:gd name="T71" fmla="*/ 1 h 2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1"/>
                <a:gd name="T109" fmla="*/ 0 h 222"/>
                <a:gd name="T110" fmla="*/ 351 w 351"/>
                <a:gd name="T111" fmla="*/ 222 h 2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1" h="222">
                  <a:moveTo>
                    <a:pt x="72" y="18"/>
                  </a:moveTo>
                  <a:lnTo>
                    <a:pt x="60" y="12"/>
                  </a:lnTo>
                  <a:lnTo>
                    <a:pt x="47" y="12"/>
                  </a:lnTo>
                  <a:lnTo>
                    <a:pt x="25" y="38"/>
                  </a:lnTo>
                  <a:lnTo>
                    <a:pt x="22" y="58"/>
                  </a:lnTo>
                  <a:lnTo>
                    <a:pt x="25" y="79"/>
                  </a:lnTo>
                  <a:lnTo>
                    <a:pt x="48" y="102"/>
                  </a:lnTo>
                  <a:lnTo>
                    <a:pt x="76" y="116"/>
                  </a:lnTo>
                  <a:lnTo>
                    <a:pt x="130" y="123"/>
                  </a:lnTo>
                  <a:lnTo>
                    <a:pt x="182" y="135"/>
                  </a:lnTo>
                  <a:lnTo>
                    <a:pt x="227" y="157"/>
                  </a:lnTo>
                  <a:lnTo>
                    <a:pt x="245" y="167"/>
                  </a:lnTo>
                  <a:lnTo>
                    <a:pt x="264" y="178"/>
                  </a:lnTo>
                  <a:lnTo>
                    <a:pt x="282" y="188"/>
                  </a:lnTo>
                  <a:lnTo>
                    <a:pt x="302" y="197"/>
                  </a:lnTo>
                  <a:lnTo>
                    <a:pt x="347" y="209"/>
                  </a:lnTo>
                  <a:lnTo>
                    <a:pt x="351" y="215"/>
                  </a:lnTo>
                  <a:lnTo>
                    <a:pt x="346" y="222"/>
                  </a:lnTo>
                  <a:lnTo>
                    <a:pt x="258" y="202"/>
                  </a:lnTo>
                  <a:lnTo>
                    <a:pt x="217" y="188"/>
                  </a:lnTo>
                  <a:lnTo>
                    <a:pt x="171" y="171"/>
                  </a:lnTo>
                  <a:lnTo>
                    <a:pt x="144" y="158"/>
                  </a:lnTo>
                  <a:lnTo>
                    <a:pt x="121" y="150"/>
                  </a:lnTo>
                  <a:lnTo>
                    <a:pt x="72" y="134"/>
                  </a:lnTo>
                  <a:lnTo>
                    <a:pt x="4" y="96"/>
                  </a:lnTo>
                  <a:lnTo>
                    <a:pt x="0" y="65"/>
                  </a:lnTo>
                  <a:lnTo>
                    <a:pt x="8" y="37"/>
                  </a:lnTo>
                  <a:lnTo>
                    <a:pt x="15" y="25"/>
                  </a:lnTo>
                  <a:lnTo>
                    <a:pt x="23" y="14"/>
                  </a:lnTo>
                  <a:lnTo>
                    <a:pt x="34" y="6"/>
                  </a:lnTo>
                  <a:lnTo>
                    <a:pt x="45" y="1"/>
                  </a:lnTo>
                  <a:lnTo>
                    <a:pt x="60" y="0"/>
                  </a:lnTo>
                  <a:lnTo>
                    <a:pt x="75" y="6"/>
                  </a:lnTo>
                  <a:lnTo>
                    <a:pt x="80" y="14"/>
                  </a:lnTo>
                  <a:lnTo>
                    <a:pt x="7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3" name="Freeform 237"/>
            <p:cNvSpPr>
              <a:spLocks/>
            </p:cNvSpPr>
            <p:nvPr/>
          </p:nvSpPr>
          <p:spPr bwMode="auto">
            <a:xfrm>
              <a:off x="4275" y="2018"/>
              <a:ext cx="126" cy="89"/>
            </a:xfrm>
            <a:custGeom>
              <a:avLst/>
              <a:gdLst>
                <a:gd name="T0" fmla="*/ 1 w 252"/>
                <a:gd name="T1" fmla="*/ 1 h 178"/>
                <a:gd name="T2" fmla="*/ 1 w 252"/>
                <a:gd name="T3" fmla="*/ 1 h 178"/>
                <a:gd name="T4" fmla="*/ 1 w 252"/>
                <a:gd name="T5" fmla="*/ 1 h 178"/>
                <a:gd name="T6" fmla="*/ 1 w 252"/>
                <a:gd name="T7" fmla="*/ 1 h 178"/>
                <a:gd name="T8" fmla="*/ 1 w 252"/>
                <a:gd name="T9" fmla="*/ 1 h 178"/>
                <a:gd name="T10" fmla="*/ 1 w 252"/>
                <a:gd name="T11" fmla="*/ 1 h 178"/>
                <a:gd name="T12" fmla="*/ 1 w 252"/>
                <a:gd name="T13" fmla="*/ 1 h 178"/>
                <a:gd name="T14" fmla="*/ 1 w 252"/>
                <a:gd name="T15" fmla="*/ 1 h 178"/>
                <a:gd name="T16" fmla="*/ 1 w 252"/>
                <a:gd name="T17" fmla="*/ 1 h 178"/>
                <a:gd name="T18" fmla="*/ 1 w 252"/>
                <a:gd name="T19" fmla="*/ 1 h 178"/>
                <a:gd name="T20" fmla="*/ 1 w 252"/>
                <a:gd name="T21" fmla="*/ 1 h 178"/>
                <a:gd name="T22" fmla="*/ 1 w 252"/>
                <a:gd name="T23" fmla="*/ 1 h 178"/>
                <a:gd name="T24" fmla="*/ 1 w 252"/>
                <a:gd name="T25" fmla="*/ 0 h 178"/>
                <a:gd name="T26" fmla="*/ 1 w 252"/>
                <a:gd name="T27" fmla="*/ 1 h 178"/>
                <a:gd name="T28" fmla="*/ 1 w 252"/>
                <a:gd name="T29" fmla="*/ 1 h 178"/>
                <a:gd name="T30" fmla="*/ 1 w 252"/>
                <a:gd name="T31" fmla="*/ 1 h 178"/>
                <a:gd name="T32" fmla="*/ 1 w 252"/>
                <a:gd name="T33" fmla="*/ 1 h 178"/>
                <a:gd name="T34" fmla="*/ 1 w 252"/>
                <a:gd name="T35" fmla="*/ 1 h 178"/>
                <a:gd name="T36" fmla="*/ 1 w 252"/>
                <a:gd name="T37" fmla="*/ 1 h 178"/>
                <a:gd name="T38" fmla="*/ 1 w 252"/>
                <a:gd name="T39" fmla="*/ 1 h 178"/>
                <a:gd name="T40" fmla="*/ 1 w 252"/>
                <a:gd name="T41" fmla="*/ 1 h 178"/>
                <a:gd name="T42" fmla="*/ 1 w 252"/>
                <a:gd name="T43" fmla="*/ 1 h 178"/>
                <a:gd name="T44" fmla="*/ 1 w 252"/>
                <a:gd name="T45" fmla="*/ 1 h 178"/>
                <a:gd name="T46" fmla="*/ 1 w 252"/>
                <a:gd name="T47" fmla="*/ 1 h 178"/>
                <a:gd name="T48" fmla="*/ 0 w 252"/>
                <a:gd name="T49" fmla="*/ 1 h 178"/>
                <a:gd name="T50" fmla="*/ 1 w 252"/>
                <a:gd name="T51" fmla="*/ 1 h 178"/>
                <a:gd name="T52" fmla="*/ 1 w 252"/>
                <a:gd name="T53" fmla="*/ 1 h 1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52"/>
                <a:gd name="T82" fmla="*/ 0 h 178"/>
                <a:gd name="T83" fmla="*/ 252 w 252"/>
                <a:gd name="T84" fmla="*/ 178 h 17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52" h="178">
                  <a:moveTo>
                    <a:pt x="6" y="160"/>
                  </a:moveTo>
                  <a:lnTo>
                    <a:pt x="50" y="157"/>
                  </a:lnTo>
                  <a:lnTo>
                    <a:pt x="69" y="142"/>
                  </a:lnTo>
                  <a:lnTo>
                    <a:pt x="90" y="121"/>
                  </a:lnTo>
                  <a:lnTo>
                    <a:pt x="104" y="97"/>
                  </a:lnTo>
                  <a:lnTo>
                    <a:pt x="116" y="83"/>
                  </a:lnTo>
                  <a:lnTo>
                    <a:pt x="130" y="74"/>
                  </a:lnTo>
                  <a:lnTo>
                    <a:pt x="159" y="61"/>
                  </a:lnTo>
                  <a:lnTo>
                    <a:pt x="171" y="50"/>
                  </a:lnTo>
                  <a:lnTo>
                    <a:pt x="181" y="41"/>
                  </a:lnTo>
                  <a:lnTo>
                    <a:pt x="201" y="25"/>
                  </a:lnTo>
                  <a:lnTo>
                    <a:pt x="222" y="12"/>
                  </a:lnTo>
                  <a:lnTo>
                    <a:pt x="246" y="0"/>
                  </a:lnTo>
                  <a:lnTo>
                    <a:pt x="252" y="4"/>
                  </a:lnTo>
                  <a:lnTo>
                    <a:pt x="249" y="12"/>
                  </a:lnTo>
                  <a:lnTo>
                    <a:pt x="206" y="37"/>
                  </a:lnTo>
                  <a:lnTo>
                    <a:pt x="186" y="53"/>
                  </a:lnTo>
                  <a:lnTo>
                    <a:pt x="164" y="71"/>
                  </a:lnTo>
                  <a:lnTo>
                    <a:pt x="128" y="118"/>
                  </a:lnTo>
                  <a:lnTo>
                    <a:pt x="112" y="145"/>
                  </a:lnTo>
                  <a:lnTo>
                    <a:pt x="100" y="158"/>
                  </a:lnTo>
                  <a:lnTo>
                    <a:pt x="86" y="167"/>
                  </a:lnTo>
                  <a:lnTo>
                    <a:pt x="60" y="178"/>
                  </a:lnTo>
                  <a:lnTo>
                    <a:pt x="4" y="172"/>
                  </a:lnTo>
                  <a:lnTo>
                    <a:pt x="0" y="165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4" name="Freeform 238"/>
            <p:cNvSpPr>
              <a:spLocks/>
            </p:cNvSpPr>
            <p:nvPr/>
          </p:nvSpPr>
          <p:spPr bwMode="auto">
            <a:xfrm>
              <a:off x="4255" y="2059"/>
              <a:ext cx="45" cy="45"/>
            </a:xfrm>
            <a:custGeom>
              <a:avLst/>
              <a:gdLst>
                <a:gd name="T0" fmla="*/ 1 w 89"/>
                <a:gd name="T1" fmla="*/ 1 h 89"/>
                <a:gd name="T2" fmla="*/ 1 w 89"/>
                <a:gd name="T3" fmla="*/ 1 h 89"/>
                <a:gd name="T4" fmla="*/ 1 w 89"/>
                <a:gd name="T5" fmla="*/ 1 h 89"/>
                <a:gd name="T6" fmla="*/ 1 w 89"/>
                <a:gd name="T7" fmla="*/ 1 h 89"/>
                <a:gd name="T8" fmla="*/ 1 w 89"/>
                <a:gd name="T9" fmla="*/ 1 h 89"/>
                <a:gd name="T10" fmla="*/ 1 w 89"/>
                <a:gd name="T11" fmla="*/ 1 h 89"/>
                <a:gd name="T12" fmla="*/ 1 w 89"/>
                <a:gd name="T13" fmla="*/ 1 h 89"/>
                <a:gd name="T14" fmla="*/ 1 w 89"/>
                <a:gd name="T15" fmla="*/ 1 h 89"/>
                <a:gd name="T16" fmla="*/ 1 w 89"/>
                <a:gd name="T17" fmla="*/ 1 h 89"/>
                <a:gd name="T18" fmla="*/ 1 w 89"/>
                <a:gd name="T19" fmla="*/ 1 h 89"/>
                <a:gd name="T20" fmla="*/ 0 w 89"/>
                <a:gd name="T21" fmla="*/ 1 h 89"/>
                <a:gd name="T22" fmla="*/ 1 w 89"/>
                <a:gd name="T23" fmla="*/ 1 h 89"/>
                <a:gd name="T24" fmla="*/ 1 w 89"/>
                <a:gd name="T25" fmla="*/ 1 h 89"/>
                <a:gd name="T26" fmla="*/ 1 w 89"/>
                <a:gd name="T27" fmla="*/ 0 h 89"/>
                <a:gd name="T28" fmla="*/ 1 w 89"/>
                <a:gd name="T29" fmla="*/ 1 h 89"/>
                <a:gd name="T30" fmla="*/ 1 w 89"/>
                <a:gd name="T31" fmla="*/ 1 h 89"/>
                <a:gd name="T32" fmla="*/ 1 w 89"/>
                <a:gd name="T33" fmla="*/ 1 h 89"/>
                <a:gd name="T34" fmla="*/ 1 w 89"/>
                <a:gd name="T35" fmla="*/ 1 h 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9"/>
                <a:gd name="T55" fmla="*/ 0 h 89"/>
                <a:gd name="T56" fmla="*/ 89 w 89"/>
                <a:gd name="T57" fmla="*/ 89 h 8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9" h="89">
                  <a:moveTo>
                    <a:pt x="82" y="25"/>
                  </a:moveTo>
                  <a:lnTo>
                    <a:pt x="54" y="24"/>
                  </a:lnTo>
                  <a:lnTo>
                    <a:pt x="30" y="48"/>
                  </a:lnTo>
                  <a:lnTo>
                    <a:pt x="29" y="57"/>
                  </a:lnTo>
                  <a:lnTo>
                    <a:pt x="30" y="65"/>
                  </a:lnTo>
                  <a:lnTo>
                    <a:pt x="39" y="79"/>
                  </a:lnTo>
                  <a:lnTo>
                    <a:pt x="40" y="87"/>
                  </a:lnTo>
                  <a:lnTo>
                    <a:pt x="33" y="89"/>
                  </a:lnTo>
                  <a:lnTo>
                    <a:pt x="19" y="77"/>
                  </a:lnTo>
                  <a:lnTo>
                    <a:pt x="6" y="63"/>
                  </a:lnTo>
                  <a:lnTo>
                    <a:pt x="0" y="31"/>
                  </a:lnTo>
                  <a:lnTo>
                    <a:pt x="2" y="26"/>
                  </a:lnTo>
                  <a:lnTo>
                    <a:pt x="20" y="7"/>
                  </a:lnTo>
                  <a:lnTo>
                    <a:pt x="41" y="0"/>
                  </a:lnTo>
                  <a:lnTo>
                    <a:pt x="87" y="13"/>
                  </a:lnTo>
                  <a:lnTo>
                    <a:pt x="89" y="22"/>
                  </a:lnTo>
                  <a:lnTo>
                    <a:pt x="8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5" name="Freeform 239"/>
            <p:cNvSpPr>
              <a:spLocks/>
            </p:cNvSpPr>
            <p:nvPr/>
          </p:nvSpPr>
          <p:spPr bwMode="auto">
            <a:xfrm>
              <a:off x="3257" y="1941"/>
              <a:ext cx="217" cy="96"/>
            </a:xfrm>
            <a:custGeom>
              <a:avLst/>
              <a:gdLst>
                <a:gd name="T0" fmla="*/ 1 w 434"/>
                <a:gd name="T1" fmla="*/ 0 h 193"/>
                <a:gd name="T2" fmla="*/ 1 w 434"/>
                <a:gd name="T3" fmla="*/ 0 h 193"/>
                <a:gd name="T4" fmla="*/ 1 w 434"/>
                <a:gd name="T5" fmla="*/ 0 h 193"/>
                <a:gd name="T6" fmla="*/ 1 w 434"/>
                <a:gd name="T7" fmla="*/ 0 h 193"/>
                <a:gd name="T8" fmla="*/ 1 w 434"/>
                <a:gd name="T9" fmla="*/ 0 h 193"/>
                <a:gd name="T10" fmla="*/ 1 w 434"/>
                <a:gd name="T11" fmla="*/ 0 h 193"/>
                <a:gd name="T12" fmla="*/ 1 w 434"/>
                <a:gd name="T13" fmla="*/ 0 h 193"/>
                <a:gd name="T14" fmla="*/ 1 w 434"/>
                <a:gd name="T15" fmla="*/ 0 h 193"/>
                <a:gd name="T16" fmla="*/ 1 w 434"/>
                <a:gd name="T17" fmla="*/ 0 h 193"/>
                <a:gd name="T18" fmla="*/ 1 w 434"/>
                <a:gd name="T19" fmla="*/ 0 h 193"/>
                <a:gd name="T20" fmla="*/ 1 w 434"/>
                <a:gd name="T21" fmla="*/ 0 h 193"/>
                <a:gd name="T22" fmla="*/ 1 w 434"/>
                <a:gd name="T23" fmla="*/ 0 h 193"/>
                <a:gd name="T24" fmla="*/ 1 w 434"/>
                <a:gd name="T25" fmla="*/ 0 h 193"/>
                <a:gd name="T26" fmla="*/ 1 w 434"/>
                <a:gd name="T27" fmla="*/ 0 h 193"/>
                <a:gd name="T28" fmla="*/ 1 w 434"/>
                <a:gd name="T29" fmla="*/ 0 h 193"/>
                <a:gd name="T30" fmla="*/ 1 w 434"/>
                <a:gd name="T31" fmla="*/ 0 h 193"/>
                <a:gd name="T32" fmla="*/ 1 w 434"/>
                <a:gd name="T33" fmla="*/ 0 h 193"/>
                <a:gd name="T34" fmla="*/ 1 w 434"/>
                <a:gd name="T35" fmla="*/ 0 h 193"/>
                <a:gd name="T36" fmla="*/ 1 w 434"/>
                <a:gd name="T37" fmla="*/ 0 h 193"/>
                <a:gd name="T38" fmla="*/ 1 w 434"/>
                <a:gd name="T39" fmla="*/ 0 h 193"/>
                <a:gd name="T40" fmla="*/ 1 w 434"/>
                <a:gd name="T41" fmla="*/ 0 h 193"/>
                <a:gd name="T42" fmla="*/ 1 w 434"/>
                <a:gd name="T43" fmla="*/ 0 h 193"/>
                <a:gd name="T44" fmla="*/ 1 w 434"/>
                <a:gd name="T45" fmla="*/ 0 h 193"/>
                <a:gd name="T46" fmla="*/ 1 w 434"/>
                <a:gd name="T47" fmla="*/ 0 h 193"/>
                <a:gd name="T48" fmla="*/ 1 w 434"/>
                <a:gd name="T49" fmla="*/ 0 h 193"/>
                <a:gd name="T50" fmla="*/ 1 w 434"/>
                <a:gd name="T51" fmla="*/ 0 h 193"/>
                <a:gd name="T52" fmla="*/ 1 w 434"/>
                <a:gd name="T53" fmla="*/ 0 h 193"/>
                <a:gd name="T54" fmla="*/ 1 w 434"/>
                <a:gd name="T55" fmla="*/ 0 h 193"/>
                <a:gd name="T56" fmla="*/ 1 w 434"/>
                <a:gd name="T57" fmla="*/ 0 h 193"/>
                <a:gd name="T58" fmla="*/ 0 w 434"/>
                <a:gd name="T59" fmla="*/ 0 h 193"/>
                <a:gd name="T60" fmla="*/ 1 w 434"/>
                <a:gd name="T61" fmla="*/ 0 h 193"/>
                <a:gd name="T62" fmla="*/ 1 w 434"/>
                <a:gd name="T63" fmla="*/ 0 h 1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4"/>
                <a:gd name="T97" fmla="*/ 0 h 193"/>
                <a:gd name="T98" fmla="*/ 434 w 434"/>
                <a:gd name="T99" fmla="*/ 193 h 1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4" h="193">
                  <a:moveTo>
                    <a:pt x="6" y="0"/>
                  </a:moveTo>
                  <a:lnTo>
                    <a:pt x="42" y="15"/>
                  </a:lnTo>
                  <a:lnTo>
                    <a:pt x="73" y="30"/>
                  </a:lnTo>
                  <a:lnTo>
                    <a:pt x="105" y="45"/>
                  </a:lnTo>
                  <a:lnTo>
                    <a:pt x="140" y="61"/>
                  </a:lnTo>
                  <a:lnTo>
                    <a:pt x="190" y="77"/>
                  </a:lnTo>
                  <a:lnTo>
                    <a:pt x="235" y="92"/>
                  </a:lnTo>
                  <a:lnTo>
                    <a:pt x="280" y="106"/>
                  </a:lnTo>
                  <a:lnTo>
                    <a:pt x="330" y="128"/>
                  </a:lnTo>
                  <a:lnTo>
                    <a:pt x="399" y="164"/>
                  </a:lnTo>
                  <a:lnTo>
                    <a:pt x="414" y="175"/>
                  </a:lnTo>
                  <a:lnTo>
                    <a:pt x="430" y="185"/>
                  </a:lnTo>
                  <a:lnTo>
                    <a:pt x="434" y="189"/>
                  </a:lnTo>
                  <a:lnTo>
                    <a:pt x="429" y="193"/>
                  </a:lnTo>
                  <a:lnTo>
                    <a:pt x="384" y="188"/>
                  </a:lnTo>
                  <a:lnTo>
                    <a:pt x="368" y="177"/>
                  </a:lnTo>
                  <a:lnTo>
                    <a:pt x="352" y="169"/>
                  </a:lnTo>
                  <a:lnTo>
                    <a:pt x="317" y="153"/>
                  </a:lnTo>
                  <a:lnTo>
                    <a:pt x="291" y="142"/>
                  </a:lnTo>
                  <a:lnTo>
                    <a:pt x="268" y="130"/>
                  </a:lnTo>
                  <a:lnTo>
                    <a:pt x="248" y="121"/>
                  </a:lnTo>
                  <a:lnTo>
                    <a:pt x="227" y="111"/>
                  </a:lnTo>
                  <a:lnTo>
                    <a:pt x="184" y="93"/>
                  </a:lnTo>
                  <a:lnTo>
                    <a:pt x="161" y="83"/>
                  </a:lnTo>
                  <a:lnTo>
                    <a:pt x="135" y="73"/>
                  </a:lnTo>
                  <a:lnTo>
                    <a:pt x="99" y="57"/>
                  </a:lnTo>
                  <a:lnTo>
                    <a:pt x="69" y="41"/>
                  </a:lnTo>
                  <a:lnTo>
                    <a:pt x="38" y="24"/>
                  </a:lnTo>
                  <a:lnTo>
                    <a:pt x="2" y="8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6" name="Freeform 240"/>
            <p:cNvSpPr>
              <a:spLocks/>
            </p:cNvSpPr>
            <p:nvPr/>
          </p:nvSpPr>
          <p:spPr bwMode="auto">
            <a:xfrm>
              <a:off x="3495" y="1959"/>
              <a:ext cx="143" cy="62"/>
            </a:xfrm>
            <a:custGeom>
              <a:avLst/>
              <a:gdLst>
                <a:gd name="T0" fmla="*/ 0 w 287"/>
                <a:gd name="T1" fmla="*/ 1 h 124"/>
                <a:gd name="T2" fmla="*/ 0 w 287"/>
                <a:gd name="T3" fmla="*/ 1 h 124"/>
                <a:gd name="T4" fmla="*/ 0 w 287"/>
                <a:gd name="T5" fmla="*/ 1 h 124"/>
                <a:gd name="T6" fmla="*/ 0 w 287"/>
                <a:gd name="T7" fmla="*/ 1 h 124"/>
                <a:gd name="T8" fmla="*/ 0 w 287"/>
                <a:gd name="T9" fmla="*/ 1 h 124"/>
                <a:gd name="T10" fmla="*/ 0 w 287"/>
                <a:gd name="T11" fmla="*/ 1 h 124"/>
                <a:gd name="T12" fmla="*/ 0 w 287"/>
                <a:gd name="T13" fmla="*/ 1 h 124"/>
                <a:gd name="T14" fmla="*/ 0 w 287"/>
                <a:gd name="T15" fmla="*/ 1 h 124"/>
                <a:gd name="T16" fmla="*/ 0 w 287"/>
                <a:gd name="T17" fmla="*/ 1 h 124"/>
                <a:gd name="T18" fmla="*/ 0 w 287"/>
                <a:gd name="T19" fmla="*/ 1 h 124"/>
                <a:gd name="T20" fmla="*/ 0 w 287"/>
                <a:gd name="T21" fmla="*/ 1 h 124"/>
                <a:gd name="T22" fmla="*/ 0 w 287"/>
                <a:gd name="T23" fmla="*/ 1 h 124"/>
                <a:gd name="T24" fmla="*/ 0 w 287"/>
                <a:gd name="T25" fmla="*/ 1 h 124"/>
                <a:gd name="T26" fmla="*/ 0 w 287"/>
                <a:gd name="T27" fmla="*/ 1 h 124"/>
                <a:gd name="T28" fmla="*/ 0 w 287"/>
                <a:gd name="T29" fmla="*/ 1 h 124"/>
                <a:gd name="T30" fmla="*/ 0 w 287"/>
                <a:gd name="T31" fmla="*/ 1 h 124"/>
                <a:gd name="T32" fmla="*/ 0 w 287"/>
                <a:gd name="T33" fmla="*/ 1 h 124"/>
                <a:gd name="T34" fmla="*/ 0 w 287"/>
                <a:gd name="T35" fmla="*/ 1 h 124"/>
                <a:gd name="T36" fmla="*/ 0 w 287"/>
                <a:gd name="T37" fmla="*/ 1 h 124"/>
                <a:gd name="T38" fmla="*/ 0 w 287"/>
                <a:gd name="T39" fmla="*/ 0 h 124"/>
                <a:gd name="T40" fmla="*/ 0 w 287"/>
                <a:gd name="T41" fmla="*/ 1 h 124"/>
                <a:gd name="T42" fmla="*/ 0 w 287"/>
                <a:gd name="T43" fmla="*/ 1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7"/>
                <a:gd name="T67" fmla="*/ 0 h 124"/>
                <a:gd name="T68" fmla="*/ 287 w 287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7" h="124">
                  <a:moveTo>
                    <a:pt x="287" y="7"/>
                  </a:moveTo>
                  <a:lnTo>
                    <a:pt x="262" y="19"/>
                  </a:lnTo>
                  <a:lnTo>
                    <a:pt x="240" y="31"/>
                  </a:lnTo>
                  <a:lnTo>
                    <a:pt x="219" y="41"/>
                  </a:lnTo>
                  <a:lnTo>
                    <a:pt x="199" y="52"/>
                  </a:lnTo>
                  <a:lnTo>
                    <a:pt x="178" y="61"/>
                  </a:lnTo>
                  <a:lnTo>
                    <a:pt x="158" y="71"/>
                  </a:lnTo>
                  <a:lnTo>
                    <a:pt x="136" y="81"/>
                  </a:lnTo>
                  <a:lnTo>
                    <a:pt x="110" y="91"/>
                  </a:lnTo>
                  <a:lnTo>
                    <a:pt x="65" y="110"/>
                  </a:lnTo>
                  <a:lnTo>
                    <a:pt x="3" y="124"/>
                  </a:lnTo>
                  <a:lnTo>
                    <a:pt x="0" y="115"/>
                  </a:lnTo>
                  <a:lnTo>
                    <a:pt x="28" y="101"/>
                  </a:lnTo>
                  <a:lnTo>
                    <a:pt x="41" y="93"/>
                  </a:lnTo>
                  <a:lnTo>
                    <a:pt x="56" y="86"/>
                  </a:lnTo>
                  <a:lnTo>
                    <a:pt x="100" y="68"/>
                  </a:lnTo>
                  <a:lnTo>
                    <a:pt x="149" y="51"/>
                  </a:lnTo>
                  <a:lnTo>
                    <a:pt x="192" y="36"/>
                  </a:lnTo>
                  <a:lnTo>
                    <a:pt x="235" y="20"/>
                  </a:lnTo>
                  <a:lnTo>
                    <a:pt x="284" y="0"/>
                  </a:lnTo>
                  <a:lnTo>
                    <a:pt x="28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7" name="Freeform 241"/>
            <p:cNvSpPr>
              <a:spLocks/>
            </p:cNvSpPr>
            <p:nvPr/>
          </p:nvSpPr>
          <p:spPr bwMode="auto">
            <a:xfrm>
              <a:off x="3213" y="1936"/>
              <a:ext cx="250" cy="124"/>
            </a:xfrm>
            <a:custGeom>
              <a:avLst/>
              <a:gdLst>
                <a:gd name="T0" fmla="*/ 1 w 500"/>
                <a:gd name="T1" fmla="*/ 1 h 247"/>
                <a:gd name="T2" fmla="*/ 1 w 500"/>
                <a:gd name="T3" fmla="*/ 1 h 247"/>
                <a:gd name="T4" fmla="*/ 1 w 500"/>
                <a:gd name="T5" fmla="*/ 1 h 247"/>
                <a:gd name="T6" fmla="*/ 1 w 500"/>
                <a:gd name="T7" fmla="*/ 1 h 247"/>
                <a:gd name="T8" fmla="*/ 1 w 500"/>
                <a:gd name="T9" fmla="*/ 1 h 247"/>
                <a:gd name="T10" fmla="*/ 1 w 500"/>
                <a:gd name="T11" fmla="*/ 1 h 247"/>
                <a:gd name="T12" fmla="*/ 1 w 500"/>
                <a:gd name="T13" fmla="*/ 1 h 247"/>
                <a:gd name="T14" fmla="*/ 1 w 500"/>
                <a:gd name="T15" fmla="*/ 1 h 247"/>
                <a:gd name="T16" fmla="*/ 1 w 500"/>
                <a:gd name="T17" fmla="*/ 1 h 247"/>
                <a:gd name="T18" fmla="*/ 1 w 500"/>
                <a:gd name="T19" fmla="*/ 1 h 247"/>
                <a:gd name="T20" fmla="*/ 1 w 500"/>
                <a:gd name="T21" fmla="*/ 1 h 247"/>
                <a:gd name="T22" fmla="*/ 1 w 500"/>
                <a:gd name="T23" fmla="*/ 1 h 247"/>
                <a:gd name="T24" fmla="*/ 1 w 500"/>
                <a:gd name="T25" fmla="*/ 1 h 247"/>
                <a:gd name="T26" fmla="*/ 1 w 500"/>
                <a:gd name="T27" fmla="*/ 1 h 247"/>
                <a:gd name="T28" fmla="*/ 1 w 500"/>
                <a:gd name="T29" fmla="*/ 1 h 247"/>
                <a:gd name="T30" fmla="*/ 1 w 500"/>
                <a:gd name="T31" fmla="*/ 1 h 247"/>
                <a:gd name="T32" fmla="*/ 1 w 500"/>
                <a:gd name="T33" fmla="*/ 1 h 247"/>
                <a:gd name="T34" fmla="*/ 1 w 500"/>
                <a:gd name="T35" fmla="*/ 1 h 247"/>
                <a:gd name="T36" fmla="*/ 1 w 500"/>
                <a:gd name="T37" fmla="*/ 1 h 247"/>
                <a:gd name="T38" fmla="*/ 1 w 500"/>
                <a:gd name="T39" fmla="*/ 1 h 247"/>
                <a:gd name="T40" fmla="*/ 1 w 500"/>
                <a:gd name="T41" fmla="*/ 1 h 247"/>
                <a:gd name="T42" fmla="*/ 1 w 500"/>
                <a:gd name="T43" fmla="*/ 1 h 247"/>
                <a:gd name="T44" fmla="*/ 1 w 500"/>
                <a:gd name="T45" fmla="*/ 1 h 247"/>
                <a:gd name="T46" fmla="*/ 1 w 500"/>
                <a:gd name="T47" fmla="*/ 1 h 247"/>
                <a:gd name="T48" fmla="*/ 1 w 500"/>
                <a:gd name="T49" fmla="*/ 1 h 247"/>
                <a:gd name="T50" fmla="*/ 1 w 500"/>
                <a:gd name="T51" fmla="*/ 1 h 247"/>
                <a:gd name="T52" fmla="*/ 1 w 500"/>
                <a:gd name="T53" fmla="*/ 1 h 247"/>
                <a:gd name="T54" fmla="*/ 1 w 500"/>
                <a:gd name="T55" fmla="*/ 1 h 247"/>
                <a:gd name="T56" fmla="*/ 1 w 500"/>
                <a:gd name="T57" fmla="*/ 1 h 247"/>
                <a:gd name="T58" fmla="*/ 1 w 500"/>
                <a:gd name="T59" fmla="*/ 1 h 247"/>
                <a:gd name="T60" fmla="*/ 1 w 500"/>
                <a:gd name="T61" fmla="*/ 1 h 247"/>
                <a:gd name="T62" fmla="*/ 1 w 500"/>
                <a:gd name="T63" fmla="*/ 1 h 247"/>
                <a:gd name="T64" fmla="*/ 1 w 500"/>
                <a:gd name="T65" fmla="*/ 1 h 247"/>
                <a:gd name="T66" fmla="*/ 1 w 500"/>
                <a:gd name="T67" fmla="*/ 1 h 247"/>
                <a:gd name="T68" fmla="*/ 1 w 500"/>
                <a:gd name="T69" fmla="*/ 1 h 247"/>
                <a:gd name="T70" fmla="*/ 0 w 500"/>
                <a:gd name="T71" fmla="*/ 1 h 247"/>
                <a:gd name="T72" fmla="*/ 1 w 500"/>
                <a:gd name="T73" fmla="*/ 1 h 247"/>
                <a:gd name="T74" fmla="*/ 1 w 500"/>
                <a:gd name="T75" fmla="*/ 0 h 247"/>
                <a:gd name="T76" fmla="*/ 1 w 500"/>
                <a:gd name="T77" fmla="*/ 1 h 247"/>
                <a:gd name="T78" fmla="*/ 1 w 500"/>
                <a:gd name="T79" fmla="*/ 1 h 247"/>
                <a:gd name="T80" fmla="*/ 1 w 500"/>
                <a:gd name="T81" fmla="*/ 1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00"/>
                <a:gd name="T124" fmla="*/ 0 h 247"/>
                <a:gd name="T125" fmla="*/ 500 w 500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00" h="247">
                  <a:moveTo>
                    <a:pt x="57" y="8"/>
                  </a:moveTo>
                  <a:lnTo>
                    <a:pt x="25" y="25"/>
                  </a:lnTo>
                  <a:lnTo>
                    <a:pt x="56" y="33"/>
                  </a:lnTo>
                  <a:lnTo>
                    <a:pt x="98" y="51"/>
                  </a:lnTo>
                  <a:lnTo>
                    <a:pt x="134" y="69"/>
                  </a:lnTo>
                  <a:lnTo>
                    <a:pt x="171" y="87"/>
                  </a:lnTo>
                  <a:lnTo>
                    <a:pt x="190" y="97"/>
                  </a:lnTo>
                  <a:lnTo>
                    <a:pt x="211" y="107"/>
                  </a:lnTo>
                  <a:lnTo>
                    <a:pt x="251" y="126"/>
                  </a:lnTo>
                  <a:lnTo>
                    <a:pt x="288" y="143"/>
                  </a:lnTo>
                  <a:lnTo>
                    <a:pt x="322" y="158"/>
                  </a:lnTo>
                  <a:lnTo>
                    <a:pt x="354" y="174"/>
                  </a:lnTo>
                  <a:lnTo>
                    <a:pt x="388" y="188"/>
                  </a:lnTo>
                  <a:lnTo>
                    <a:pt x="422" y="204"/>
                  </a:lnTo>
                  <a:lnTo>
                    <a:pt x="459" y="221"/>
                  </a:lnTo>
                  <a:lnTo>
                    <a:pt x="498" y="238"/>
                  </a:lnTo>
                  <a:lnTo>
                    <a:pt x="500" y="245"/>
                  </a:lnTo>
                  <a:lnTo>
                    <a:pt x="495" y="247"/>
                  </a:lnTo>
                  <a:lnTo>
                    <a:pt x="455" y="229"/>
                  </a:lnTo>
                  <a:lnTo>
                    <a:pt x="418" y="214"/>
                  </a:lnTo>
                  <a:lnTo>
                    <a:pt x="383" y="201"/>
                  </a:lnTo>
                  <a:lnTo>
                    <a:pt x="348" y="187"/>
                  </a:lnTo>
                  <a:lnTo>
                    <a:pt x="315" y="175"/>
                  </a:lnTo>
                  <a:lnTo>
                    <a:pt x="279" y="161"/>
                  </a:lnTo>
                  <a:lnTo>
                    <a:pt x="242" y="146"/>
                  </a:lnTo>
                  <a:lnTo>
                    <a:pt x="202" y="128"/>
                  </a:lnTo>
                  <a:lnTo>
                    <a:pt x="180" y="118"/>
                  </a:lnTo>
                  <a:lnTo>
                    <a:pt x="161" y="106"/>
                  </a:lnTo>
                  <a:lnTo>
                    <a:pt x="144" y="96"/>
                  </a:lnTo>
                  <a:lnTo>
                    <a:pt x="127" y="86"/>
                  </a:lnTo>
                  <a:lnTo>
                    <a:pt x="109" y="76"/>
                  </a:lnTo>
                  <a:lnTo>
                    <a:pt x="92" y="66"/>
                  </a:lnTo>
                  <a:lnTo>
                    <a:pt x="72" y="57"/>
                  </a:lnTo>
                  <a:lnTo>
                    <a:pt x="51" y="48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5" y="17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8" name="Freeform 242"/>
            <p:cNvSpPr>
              <a:spLocks/>
            </p:cNvSpPr>
            <p:nvPr/>
          </p:nvSpPr>
          <p:spPr bwMode="auto">
            <a:xfrm>
              <a:off x="3473" y="1979"/>
              <a:ext cx="126" cy="82"/>
            </a:xfrm>
            <a:custGeom>
              <a:avLst/>
              <a:gdLst>
                <a:gd name="T0" fmla="*/ 0 w 253"/>
                <a:gd name="T1" fmla="*/ 0 h 165"/>
                <a:gd name="T2" fmla="*/ 0 w 253"/>
                <a:gd name="T3" fmla="*/ 0 h 165"/>
                <a:gd name="T4" fmla="*/ 0 w 253"/>
                <a:gd name="T5" fmla="*/ 0 h 165"/>
                <a:gd name="T6" fmla="*/ 0 w 253"/>
                <a:gd name="T7" fmla="*/ 0 h 165"/>
                <a:gd name="T8" fmla="*/ 0 w 253"/>
                <a:gd name="T9" fmla="*/ 0 h 165"/>
                <a:gd name="T10" fmla="*/ 0 w 253"/>
                <a:gd name="T11" fmla="*/ 0 h 165"/>
                <a:gd name="T12" fmla="*/ 0 w 253"/>
                <a:gd name="T13" fmla="*/ 0 h 165"/>
                <a:gd name="T14" fmla="*/ 0 w 253"/>
                <a:gd name="T15" fmla="*/ 0 h 165"/>
                <a:gd name="T16" fmla="*/ 0 w 253"/>
                <a:gd name="T17" fmla="*/ 0 h 165"/>
                <a:gd name="T18" fmla="*/ 0 w 253"/>
                <a:gd name="T19" fmla="*/ 0 h 165"/>
                <a:gd name="T20" fmla="*/ 0 w 253"/>
                <a:gd name="T21" fmla="*/ 0 h 165"/>
                <a:gd name="T22" fmla="*/ 0 w 253"/>
                <a:gd name="T23" fmla="*/ 0 h 165"/>
                <a:gd name="T24" fmla="*/ 0 w 253"/>
                <a:gd name="T25" fmla="*/ 0 h 165"/>
                <a:gd name="T26" fmla="*/ 0 w 253"/>
                <a:gd name="T27" fmla="*/ 0 h 165"/>
                <a:gd name="T28" fmla="*/ 0 w 253"/>
                <a:gd name="T29" fmla="*/ 0 h 165"/>
                <a:gd name="T30" fmla="*/ 0 w 253"/>
                <a:gd name="T31" fmla="*/ 0 h 165"/>
                <a:gd name="T32" fmla="*/ 0 w 253"/>
                <a:gd name="T33" fmla="*/ 0 h 165"/>
                <a:gd name="T34" fmla="*/ 0 w 253"/>
                <a:gd name="T35" fmla="*/ 0 h 165"/>
                <a:gd name="T36" fmla="*/ 0 w 253"/>
                <a:gd name="T37" fmla="*/ 0 h 165"/>
                <a:gd name="T38" fmla="*/ 0 w 253"/>
                <a:gd name="T39" fmla="*/ 0 h 165"/>
                <a:gd name="T40" fmla="*/ 0 w 253"/>
                <a:gd name="T41" fmla="*/ 0 h 165"/>
                <a:gd name="T42" fmla="*/ 0 w 253"/>
                <a:gd name="T43" fmla="*/ 0 h 165"/>
                <a:gd name="T44" fmla="*/ 0 w 253"/>
                <a:gd name="T45" fmla="*/ 0 h 165"/>
                <a:gd name="T46" fmla="*/ 0 w 253"/>
                <a:gd name="T47" fmla="*/ 0 h 165"/>
                <a:gd name="T48" fmla="*/ 0 w 253"/>
                <a:gd name="T49" fmla="*/ 0 h 165"/>
                <a:gd name="T50" fmla="*/ 0 w 253"/>
                <a:gd name="T51" fmla="*/ 0 h 165"/>
                <a:gd name="T52" fmla="*/ 0 w 253"/>
                <a:gd name="T53" fmla="*/ 0 h 165"/>
                <a:gd name="T54" fmla="*/ 0 w 253"/>
                <a:gd name="T55" fmla="*/ 0 h 165"/>
                <a:gd name="T56" fmla="*/ 0 w 253"/>
                <a:gd name="T57" fmla="*/ 0 h 1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65"/>
                <a:gd name="T89" fmla="*/ 253 w 253"/>
                <a:gd name="T90" fmla="*/ 165 h 16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65">
                  <a:moveTo>
                    <a:pt x="2" y="158"/>
                  </a:moveTo>
                  <a:lnTo>
                    <a:pt x="35" y="136"/>
                  </a:lnTo>
                  <a:lnTo>
                    <a:pt x="48" y="124"/>
                  </a:lnTo>
                  <a:lnTo>
                    <a:pt x="61" y="113"/>
                  </a:lnTo>
                  <a:lnTo>
                    <a:pt x="74" y="101"/>
                  </a:lnTo>
                  <a:lnTo>
                    <a:pt x="89" y="90"/>
                  </a:lnTo>
                  <a:lnTo>
                    <a:pt x="105" y="78"/>
                  </a:lnTo>
                  <a:lnTo>
                    <a:pt x="122" y="68"/>
                  </a:lnTo>
                  <a:lnTo>
                    <a:pt x="147" y="53"/>
                  </a:lnTo>
                  <a:lnTo>
                    <a:pt x="173" y="39"/>
                  </a:lnTo>
                  <a:lnTo>
                    <a:pt x="192" y="27"/>
                  </a:lnTo>
                  <a:lnTo>
                    <a:pt x="210" y="19"/>
                  </a:lnTo>
                  <a:lnTo>
                    <a:pt x="246" y="0"/>
                  </a:lnTo>
                  <a:lnTo>
                    <a:pt x="253" y="2"/>
                  </a:lnTo>
                  <a:lnTo>
                    <a:pt x="251" y="7"/>
                  </a:lnTo>
                  <a:lnTo>
                    <a:pt x="217" y="31"/>
                  </a:lnTo>
                  <a:lnTo>
                    <a:pt x="202" y="44"/>
                  </a:lnTo>
                  <a:lnTo>
                    <a:pt x="184" y="56"/>
                  </a:lnTo>
                  <a:lnTo>
                    <a:pt x="158" y="71"/>
                  </a:lnTo>
                  <a:lnTo>
                    <a:pt x="132" y="86"/>
                  </a:lnTo>
                  <a:lnTo>
                    <a:pt x="97" y="107"/>
                  </a:lnTo>
                  <a:lnTo>
                    <a:pt x="68" y="126"/>
                  </a:lnTo>
                  <a:lnTo>
                    <a:pt x="54" y="136"/>
                  </a:lnTo>
                  <a:lnTo>
                    <a:pt x="40" y="145"/>
                  </a:lnTo>
                  <a:lnTo>
                    <a:pt x="23" y="156"/>
                  </a:lnTo>
                  <a:lnTo>
                    <a:pt x="6" y="165"/>
                  </a:lnTo>
                  <a:lnTo>
                    <a:pt x="0" y="164"/>
                  </a:lnTo>
                  <a:lnTo>
                    <a:pt x="2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99" name="Freeform 243"/>
            <p:cNvSpPr>
              <a:spLocks/>
            </p:cNvSpPr>
            <p:nvPr/>
          </p:nvSpPr>
          <p:spPr bwMode="auto">
            <a:xfrm>
              <a:off x="3514" y="1942"/>
              <a:ext cx="10" cy="25"/>
            </a:xfrm>
            <a:custGeom>
              <a:avLst/>
              <a:gdLst>
                <a:gd name="T0" fmla="*/ 1 w 19"/>
                <a:gd name="T1" fmla="*/ 0 h 51"/>
                <a:gd name="T2" fmla="*/ 1 w 19"/>
                <a:gd name="T3" fmla="*/ 0 h 51"/>
                <a:gd name="T4" fmla="*/ 1 w 19"/>
                <a:gd name="T5" fmla="*/ 0 h 51"/>
                <a:gd name="T6" fmla="*/ 1 w 19"/>
                <a:gd name="T7" fmla="*/ 0 h 51"/>
                <a:gd name="T8" fmla="*/ 1 w 19"/>
                <a:gd name="T9" fmla="*/ 0 h 51"/>
                <a:gd name="T10" fmla="*/ 0 w 19"/>
                <a:gd name="T11" fmla="*/ 0 h 51"/>
                <a:gd name="T12" fmla="*/ 1 w 19"/>
                <a:gd name="T13" fmla="*/ 0 h 51"/>
                <a:gd name="T14" fmla="*/ 1 w 19"/>
                <a:gd name="T15" fmla="*/ 0 h 51"/>
                <a:gd name="T16" fmla="*/ 1 w 19"/>
                <a:gd name="T17" fmla="*/ 0 h 51"/>
                <a:gd name="T18" fmla="*/ 1 w 19"/>
                <a:gd name="T19" fmla="*/ 0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51"/>
                <a:gd name="T32" fmla="*/ 19 w 19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51">
                  <a:moveTo>
                    <a:pt x="13" y="4"/>
                  </a:moveTo>
                  <a:lnTo>
                    <a:pt x="19" y="32"/>
                  </a:lnTo>
                  <a:lnTo>
                    <a:pt x="9" y="47"/>
                  </a:lnTo>
                  <a:lnTo>
                    <a:pt x="4" y="51"/>
                  </a:lnTo>
                  <a:lnTo>
                    <a:pt x="1" y="45"/>
                  </a:lnTo>
                  <a:lnTo>
                    <a:pt x="0" y="30"/>
                  </a:lnTo>
                  <a:lnTo>
                    <a:pt x="4" y="5"/>
                  </a:lnTo>
                  <a:lnTo>
                    <a:pt x="8" y="0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0" name="Freeform 244"/>
            <p:cNvSpPr>
              <a:spLocks/>
            </p:cNvSpPr>
            <p:nvPr/>
          </p:nvSpPr>
          <p:spPr bwMode="auto">
            <a:xfrm>
              <a:off x="3739" y="1624"/>
              <a:ext cx="80" cy="64"/>
            </a:xfrm>
            <a:custGeom>
              <a:avLst/>
              <a:gdLst>
                <a:gd name="T0" fmla="*/ 0 w 161"/>
                <a:gd name="T1" fmla="*/ 1 h 127"/>
                <a:gd name="T2" fmla="*/ 0 w 161"/>
                <a:gd name="T3" fmla="*/ 1 h 127"/>
                <a:gd name="T4" fmla="*/ 0 w 161"/>
                <a:gd name="T5" fmla="*/ 1 h 127"/>
                <a:gd name="T6" fmla="*/ 0 w 161"/>
                <a:gd name="T7" fmla="*/ 1 h 127"/>
                <a:gd name="T8" fmla="*/ 0 w 161"/>
                <a:gd name="T9" fmla="*/ 1 h 127"/>
                <a:gd name="T10" fmla="*/ 0 w 161"/>
                <a:gd name="T11" fmla="*/ 1 h 127"/>
                <a:gd name="T12" fmla="*/ 0 w 161"/>
                <a:gd name="T13" fmla="*/ 1 h 127"/>
                <a:gd name="T14" fmla="*/ 0 w 161"/>
                <a:gd name="T15" fmla="*/ 0 h 127"/>
                <a:gd name="T16" fmla="*/ 0 w 161"/>
                <a:gd name="T17" fmla="*/ 1 h 127"/>
                <a:gd name="T18" fmla="*/ 0 w 161"/>
                <a:gd name="T19" fmla="*/ 1 h 127"/>
                <a:gd name="T20" fmla="*/ 0 w 161"/>
                <a:gd name="T21" fmla="*/ 1 h 127"/>
                <a:gd name="T22" fmla="*/ 0 w 161"/>
                <a:gd name="T23" fmla="*/ 1 h 127"/>
                <a:gd name="T24" fmla="*/ 0 w 161"/>
                <a:gd name="T25" fmla="*/ 1 h 127"/>
                <a:gd name="T26" fmla="*/ 0 w 161"/>
                <a:gd name="T27" fmla="*/ 1 h 127"/>
                <a:gd name="T28" fmla="*/ 0 w 161"/>
                <a:gd name="T29" fmla="*/ 1 h 127"/>
                <a:gd name="T30" fmla="*/ 0 w 161"/>
                <a:gd name="T31" fmla="*/ 1 h 127"/>
                <a:gd name="T32" fmla="*/ 0 w 161"/>
                <a:gd name="T33" fmla="*/ 1 h 127"/>
                <a:gd name="T34" fmla="*/ 0 w 161"/>
                <a:gd name="T35" fmla="*/ 1 h 127"/>
                <a:gd name="T36" fmla="*/ 0 w 161"/>
                <a:gd name="T37" fmla="*/ 1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1"/>
                <a:gd name="T58" fmla="*/ 0 h 127"/>
                <a:gd name="T59" fmla="*/ 161 w 161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1" h="127">
                  <a:moveTo>
                    <a:pt x="4" y="114"/>
                  </a:moveTo>
                  <a:lnTo>
                    <a:pt x="46" y="116"/>
                  </a:lnTo>
                  <a:lnTo>
                    <a:pt x="84" y="105"/>
                  </a:lnTo>
                  <a:lnTo>
                    <a:pt x="102" y="78"/>
                  </a:lnTo>
                  <a:lnTo>
                    <a:pt x="115" y="44"/>
                  </a:lnTo>
                  <a:lnTo>
                    <a:pt x="134" y="23"/>
                  </a:lnTo>
                  <a:lnTo>
                    <a:pt x="154" y="1"/>
                  </a:lnTo>
                  <a:lnTo>
                    <a:pt x="160" y="0"/>
                  </a:lnTo>
                  <a:lnTo>
                    <a:pt x="161" y="7"/>
                  </a:lnTo>
                  <a:lnTo>
                    <a:pt x="133" y="56"/>
                  </a:lnTo>
                  <a:lnTo>
                    <a:pt x="116" y="91"/>
                  </a:lnTo>
                  <a:lnTo>
                    <a:pt x="107" y="105"/>
                  </a:lnTo>
                  <a:lnTo>
                    <a:pt x="92" y="118"/>
                  </a:lnTo>
                  <a:lnTo>
                    <a:pt x="70" y="126"/>
                  </a:lnTo>
                  <a:lnTo>
                    <a:pt x="50" y="127"/>
                  </a:lnTo>
                  <a:lnTo>
                    <a:pt x="4" y="123"/>
                  </a:lnTo>
                  <a:lnTo>
                    <a:pt x="0" y="119"/>
                  </a:lnTo>
                  <a:lnTo>
                    <a:pt x="4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1" name="Freeform 245"/>
            <p:cNvSpPr>
              <a:spLocks/>
            </p:cNvSpPr>
            <p:nvPr/>
          </p:nvSpPr>
          <p:spPr bwMode="auto">
            <a:xfrm>
              <a:off x="3808" y="1648"/>
              <a:ext cx="39" cy="33"/>
            </a:xfrm>
            <a:custGeom>
              <a:avLst/>
              <a:gdLst>
                <a:gd name="T0" fmla="*/ 1 w 77"/>
                <a:gd name="T1" fmla="*/ 0 h 67"/>
                <a:gd name="T2" fmla="*/ 1 w 77"/>
                <a:gd name="T3" fmla="*/ 0 h 67"/>
                <a:gd name="T4" fmla="*/ 1 w 77"/>
                <a:gd name="T5" fmla="*/ 0 h 67"/>
                <a:gd name="T6" fmla="*/ 1 w 77"/>
                <a:gd name="T7" fmla="*/ 0 h 67"/>
                <a:gd name="T8" fmla="*/ 1 w 77"/>
                <a:gd name="T9" fmla="*/ 0 h 67"/>
                <a:gd name="T10" fmla="*/ 1 w 77"/>
                <a:gd name="T11" fmla="*/ 0 h 67"/>
                <a:gd name="T12" fmla="*/ 1 w 77"/>
                <a:gd name="T13" fmla="*/ 0 h 67"/>
                <a:gd name="T14" fmla="*/ 1 w 77"/>
                <a:gd name="T15" fmla="*/ 0 h 67"/>
                <a:gd name="T16" fmla="*/ 1 w 77"/>
                <a:gd name="T17" fmla="*/ 0 h 67"/>
                <a:gd name="T18" fmla="*/ 1 w 77"/>
                <a:gd name="T19" fmla="*/ 0 h 67"/>
                <a:gd name="T20" fmla="*/ 0 w 77"/>
                <a:gd name="T21" fmla="*/ 0 h 67"/>
                <a:gd name="T22" fmla="*/ 1 w 77"/>
                <a:gd name="T23" fmla="*/ 0 h 67"/>
                <a:gd name="T24" fmla="*/ 1 w 77"/>
                <a:gd name="T25" fmla="*/ 0 h 67"/>
                <a:gd name="T26" fmla="*/ 1 w 77"/>
                <a:gd name="T27" fmla="*/ 0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67"/>
                <a:gd name="T44" fmla="*/ 77 w 77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67">
                  <a:moveTo>
                    <a:pt x="7" y="1"/>
                  </a:moveTo>
                  <a:lnTo>
                    <a:pt x="44" y="43"/>
                  </a:lnTo>
                  <a:lnTo>
                    <a:pt x="71" y="43"/>
                  </a:lnTo>
                  <a:lnTo>
                    <a:pt x="77" y="46"/>
                  </a:lnTo>
                  <a:lnTo>
                    <a:pt x="74" y="51"/>
                  </a:lnTo>
                  <a:lnTo>
                    <a:pt x="55" y="61"/>
                  </a:lnTo>
                  <a:lnTo>
                    <a:pt x="38" y="67"/>
                  </a:lnTo>
                  <a:lnTo>
                    <a:pt x="25" y="61"/>
                  </a:lnTo>
                  <a:lnTo>
                    <a:pt x="15" y="32"/>
                  </a:lnTo>
                  <a:lnTo>
                    <a:pt x="8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2" name="Freeform 246"/>
            <p:cNvSpPr>
              <a:spLocks/>
            </p:cNvSpPr>
            <p:nvPr/>
          </p:nvSpPr>
          <p:spPr bwMode="auto">
            <a:xfrm>
              <a:off x="3771" y="1425"/>
              <a:ext cx="24" cy="21"/>
            </a:xfrm>
            <a:custGeom>
              <a:avLst/>
              <a:gdLst>
                <a:gd name="T0" fmla="*/ 1 w 48"/>
                <a:gd name="T1" fmla="*/ 1 h 42"/>
                <a:gd name="T2" fmla="*/ 1 w 48"/>
                <a:gd name="T3" fmla="*/ 1 h 42"/>
                <a:gd name="T4" fmla="*/ 1 w 48"/>
                <a:gd name="T5" fmla="*/ 1 h 42"/>
                <a:gd name="T6" fmla="*/ 1 w 48"/>
                <a:gd name="T7" fmla="*/ 1 h 42"/>
                <a:gd name="T8" fmla="*/ 1 w 48"/>
                <a:gd name="T9" fmla="*/ 1 h 42"/>
                <a:gd name="T10" fmla="*/ 1 w 48"/>
                <a:gd name="T11" fmla="*/ 1 h 42"/>
                <a:gd name="T12" fmla="*/ 1 w 48"/>
                <a:gd name="T13" fmla="*/ 0 h 42"/>
                <a:gd name="T14" fmla="*/ 1 w 48"/>
                <a:gd name="T15" fmla="*/ 1 h 42"/>
                <a:gd name="T16" fmla="*/ 1 w 48"/>
                <a:gd name="T17" fmla="*/ 1 h 42"/>
                <a:gd name="T18" fmla="*/ 1 w 48"/>
                <a:gd name="T19" fmla="*/ 1 h 42"/>
                <a:gd name="T20" fmla="*/ 1 w 48"/>
                <a:gd name="T21" fmla="*/ 1 h 42"/>
                <a:gd name="T22" fmla="*/ 1 w 48"/>
                <a:gd name="T23" fmla="*/ 1 h 42"/>
                <a:gd name="T24" fmla="*/ 0 w 48"/>
                <a:gd name="T25" fmla="*/ 1 h 42"/>
                <a:gd name="T26" fmla="*/ 1 w 48"/>
                <a:gd name="T27" fmla="*/ 1 h 42"/>
                <a:gd name="T28" fmla="*/ 1 w 48"/>
                <a:gd name="T29" fmla="*/ 1 h 42"/>
                <a:gd name="T30" fmla="*/ 1 w 48"/>
                <a:gd name="T31" fmla="*/ 1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8"/>
                <a:gd name="T49" fmla="*/ 0 h 42"/>
                <a:gd name="T50" fmla="*/ 48 w 48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8" h="42">
                  <a:moveTo>
                    <a:pt x="9" y="8"/>
                  </a:moveTo>
                  <a:lnTo>
                    <a:pt x="11" y="17"/>
                  </a:lnTo>
                  <a:lnTo>
                    <a:pt x="18" y="22"/>
                  </a:lnTo>
                  <a:lnTo>
                    <a:pt x="33" y="11"/>
                  </a:lnTo>
                  <a:lnTo>
                    <a:pt x="30" y="7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48" y="8"/>
                  </a:lnTo>
                  <a:lnTo>
                    <a:pt x="46" y="24"/>
                  </a:lnTo>
                  <a:lnTo>
                    <a:pt x="37" y="38"/>
                  </a:lnTo>
                  <a:lnTo>
                    <a:pt x="21" y="42"/>
                  </a:lnTo>
                  <a:lnTo>
                    <a:pt x="7" y="29"/>
                  </a:lnTo>
                  <a:lnTo>
                    <a:pt x="0" y="10"/>
                  </a:lnTo>
                  <a:lnTo>
                    <a:pt x="4" y="5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3" name="Freeform 247"/>
            <p:cNvSpPr>
              <a:spLocks/>
            </p:cNvSpPr>
            <p:nvPr/>
          </p:nvSpPr>
          <p:spPr bwMode="auto">
            <a:xfrm>
              <a:off x="3796" y="1431"/>
              <a:ext cx="27" cy="22"/>
            </a:xfrm>
            <a:custGeom>
              <a:avLst/>
              <a:gdLst>
                <a:gd name="T0" fmla="*/ 1 w 53"/>
                <a:gd name="T1" fmla="*/ 1 h 44"/>
                <a:gd name="T2" fmla="*/ 1 w 53"/>
                <a:gd name="T3" fmla="*/ 1 h 44"/>
                <a:gd name="T4" fmla="*/ 1 w 53"/>
                <a:gd name="T5" fmla="*/ 1 h 44"/>
                <a:gd name="T6" fmla="*/ 1 w 53"/>
                <a:gd name="T7" fmla="*/ 1 h 44"/>
                <a:gd name="T8" fmla="*/ 1 w 53"/>
                <a:gd name="T9" fmla="*/ 1 h 44"/>
                <a:gd name="T10" fmla="*/ 1 w 53"/>
                <a:gd name="T11" fmla="*/ 1 h 44"/>
                <a:gd name="T12" fmla="*/ 1 w 53"/>
                <a:gd name="T13" fmla="*/ 0 h 44"/>
                <a:gd name="T14" fmla="*/ 1 w 53"/>
                <a:gd name="T15" fmla="*/ 1 h 44"/>
                <a:gd name="T16" fmla="*/ 1 w 53"/>
                <a:gd name="T17" fmla="*/ 1 h 44"/>
                <a:gd name="T18" fmla="*/ 1 w 53"/>
                <a:gd name="T19" fmla="*/ 1 h 44"/>
                <a:gd name="T20" fmla="*/ 1 w 53"/>
                <a:gd name="T21" fmla="*/ 1 h 44"/>
                <a:gd name="T22" fmla="*/ 1 w 53"/>
                <a:gd name="T23" fmla="*/ 1 h 44"/>
                <a:gd name="T24" fmla="*/ 1 w 53"/>
                <a:gd name="T25" fmla="*/ 1 h 44"/>
                <a:gd name="T26" fmla="*/ 0 w 53"/>
                <a:gd name="T27" fmla="*/ 1 h 44"/>
                <a:gd name="T28" fmla="*/ 1 w 53"/>
                <a:gd name="T29" fmla="*/ 1 h 44"/>
                <a:gd name="T30" fmla="*/ 1 w 53"/>
                <a:gd name="T31" fmla="*/ 1 h 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44"/>
                <a:gd name="T50" fmla="*/ 53 w 53"/>
                <a:gd name="T51" fmla="*/ 44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44">
                  <a:moveTo>
                    <a:pt x="9" y="19"/>
                  </a:moveTo>
                  <a:lnTo>
                    <a:pt x="11" y="25"/>
                  </a:lnTo>
                  <a:lnTo>
                    <a:pt x="26" y="25"/>
                  </a:lnTo>
                  <a:lnTo>
                    <a:pt x="34" y="15"/>
                  </a:lnTo>
                  <a:lnTo>
                    <a:pt x="30" y="10"/>
                  </a:lnTo>
                  <a:lnTo>
                    <a:pt x="26" y="6"/>
                  </a:lnTo>
                  <a:lnTo>
                    <a:pt x="30" y="0"/>
                  </a:lnTo>
                  <a:lnTo>
                    <a:pt x="53" y="10"/>
                  </a:lnTo>
                  <a:lnTo>
                    <a:pt x="53" y="13"/>
                  </a:lnTo>
                  <a:lnTo>
                    <a:pt x="49" y="27"/>
                  </a:lnTo>
                  <a:lnTo>
                    <a:pt x="39" y="39"/>
                  </a:lnTo>
                  <a:lnTo>
                    <a:pt x="25" y="44"/>
                  </a:lnTo>
                  <a:lnTo>
                    <a:pt x="11" y="42"/>
                  </a:lnTo>
                  <a:lnTo>
                    <a:pt x="0" y="19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04" name="Freeform 248"/>
            <p:cNvSpPr>
              <a:spLocks/>
            </p:cNvSpPr>
            <p:nvPr/>
          </p:nvSpPr>
          <p:spPr bwMode="auto">
            <a:xfrm>
              <a:off x="3824" y="1414"/>
              <a:ext cx="19" cy="24"/>
            </a:xfrm>
            <a:custGeom>
              <a:avLst/>
              <a:gdLst>
                <a:gd name="T0" fmla="*/ 1 w 38"/>
                <a:gd name="T1" fmla="*/ 1 h 48"/>
                <a:gd name="T2" fmla="*/ 1 w 38"/>
                <a:gd name="T3" fmla="*/ 1 h 48"/>
                <a:gd name="T4" fmla="*/ 1 w 38"/>
                <a:gd name="T5" fmla="*/ 1 h 48"/>
                <a:gd name="T6" fmla="*/ 1 w 38"/>
                <a:gd name="T7" fmla="*/ 1 h 48"/>
                <a:gd name="T8" fmla="*/ 1 w 38"/>
                <a:gd name="T9" fmla="*/ 1 h 48"/>
                <a:gd name="T10" fmla="*/ 1 w 38"/>
                <a:gd name="T11" fmla="*/ 1 h 48"/>
                <a:gd name="T12" fmla="*/ 1 w 38"/>
                <a:gd name="T13" fmla="*/ 0 h 48"/>
                <a:gd name="T14" fmla="*/ 1 w 38"/>
                <a:gd name="T15" fmla="*/ 1 h 48"/>
                <a:gd name="T16" fmla="*/ 1 w 38"/>
                <a:gd name="T17" fmla="*/ 1 h 48"/>
                <a:gd name="T18" fmla="*/ 1 w 38"/>
                <a:gd name="T19" fmla="*/ 1 h 48"/>
                <a:gd name="T20" fmla="*/ 1 w 38"/>
                <a:gd name="T21" fmla="*/ 1 h 48"/>
                <a:gd name="T22" fmla="*/ 0 w 38"/>
                <a:gd name="T23" fmla="*/ 1 h 48"/>
                <a:gd name="T24" fmla="*/ 1 w 38"/>
                <a:gd name="T25" fmla="*/ 1 h 48"/>
                <a:gd name="T26" fmla="*/ 1 w 38"/>
                <a:gd name="T27" fmla="*/ 1 h 48"/>
                <a:gd name="T28" fmla="*/ 1 w 38"/>
                <a:gd name="T29" fmla="*/ 1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48"/>
                <a:gd name="T47" fmla="*/ 38 w 38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48">
                  <a:moveTo>
                    <a:pt x="8" y="33"/>
                  </a:moveTo>
                  <a:lnTo>
                    <a:pt x="17" y="32"/>
                  </a:lnTo>
                  <a:lnTo>
                    <a:pt x="2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7" y="3"/>
                  </a:lnTo>
                  <a:lnTo>
                    <a:pt x="12" y="0"/>
                  </a:lnTo>
                  <a:lnTo>
                    <a:pt x="38" y="23"/>
                  </a:lnTo>
                  <a:lnTo>
                    <a:pt x="35" y="37"/>
                  </a:lnTo>
                  <a:lnTo>
                    <a:pt x="25" y="47"/>
                  </a:lnTo>
                  <a:lnTo>
                    <a:pt x="13" y="48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49625" name="Text Box 249"/>
          <p:cNvSpPr txBox="1">
            <a:spLocks noChangeArrowheads="1"/>
          </p:cNvSpPr>
          <p:nvPr/>
        </p:nvSpPr>
        <p:spPr bwMode="auto">
          <a:xfrm>
            <a:off x="5719763" y="685800"/>
            <a:ext cx="29352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Goal:</a:t>
            </a:r>
          </a:p>
          <a:p>
            <a:r>
              <a:rPr lang="en-US" sz="1600"/>
              <a:t>Laptop info </a:t>
            </a:r>
            <a:r>
              <a:rPr lang="en-US" sz="1600">
                <a:sym typeface="Wingdings" charset="0"/>
              </a:rPr>
              <a:t> audience minds</a:t>
            </a:r>
            <a:endParaRPr lang="en-US" sz="1600"/>
          </a:p>
        </p:txBody>
      </p:sp>
      <p:cxnSp>
        <p:nvCxnSpPr>
          <p:cNvPr id="2149626" name="AutoShape 250"/>
          <p:cNvCxnSpPr>
            <a:cxnSpLocks noChangeShapeType="1"/>
            <a:stCxn id="2149625" idx="3"/>
          </p:cNvCxnSpPr>
          <p:nvPr/>
        </p:nvCxnSpPr>
        <p:spPr bwMode="auto">
          <a:xfrm flipH="1">
            <a:off x="6715125" y="982663"/>
            <a:ext cx="1939925" cy="3606800"/>
          </a:xfrm>
          <a:prstGeom prst="curvedConnector4">
            <a:avLst>
              <a:gd name="adj1" fmla="val -11704"/>
              <a:gd name="adj2" fmla="val 106296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9627" name="AutoShape 251"/>
          <p:cNvCxnSpPr>
            <a:cxnSpLocks noChangeShapeType="1"/>
            <a:stCxn id="2149625" idx="1"/>
            <a:endCxn id="23575" idx="3"/>
          </p:cNvCxnSpPr>
          <p:nvPr/>
        </p:nvCxnSpPr>
        <p:spPr bwMode="auto">
          <a:xfrm rot="10800000" flipH="1" flipV="1">
            <a:off x="5719763" y="982663"/>
            <a:ext cx="163512" cy="412750"/>
          </a:xfrm>
          <a:prstGeom prst="curvedConnector3">
            <a:avLst>
              <a:gd name="adj1" fmla="val -139806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9628" name="AutoShape 252"/>
          <p:cNvCxnSpPr>
            <a:cxnSpLocks noChangeShapeType="1"/>
            <a:stCxn id="2149388" idx="3"/>
            <a:endCxn id="23559" idx="1"/>
          </p:cNvCxnSpPr>
          <p:nvPr/>
        </p:nvCxnSpPr>
        <p:spPr bwMode="auto">
          <a:xfrm>
            <a:off x="4773613" y="2840038"/>
            <a:ext cx="596900" cy="1111250"/>
          </a:xfrm>
          <a:prstGeom prst="curvedConnector2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9629" name="AutoShape 253"/>
          <p:cNvCxnSpPr>
            <a:cxnSpLocks noChangeShapeType="1"/>
            <a:stCxn id="2149388" idx="1"/>
            <a:endCxn id="23806" idx="1"/>
          </p:cNvCxnSpPr>
          <p:nvPr/>
        </p:nvCxnSpPr>
        <p:spPr bwMode="auto">
          <a:xfrm rot="10800000" flipV="1">
            <a:off x="3124200" y="2840038"/>
            <a:ext cx="239713" cy="908050"/>
          </a:xfrm>
          <a:prstGeom prst="curvedConnector3">
            <a:avLst>
              <a:gd name="adj1" fmla="val 195366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49630" name="Oval 254"/>
          <p:cNvSpPr>
            <a:spLocks noChangeArrowheads="1"/>
          </p:cNvSpPr>
          <p:nvPr/>
        </p:nvSpPr>
        <p:spPr bwMode="auto">
          <a:xfrm>
            <a:off x="6629400" y="762000"/>
            <a:ext cx="228600" cy="2286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4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4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4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4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4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4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4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4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4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4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4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9379" grpId="0" build="p" autoUpdateAnimBg="0"/>
      <p:bldP spid="2149388" grpId="0" animBg="1"/>
      <p:bldP spid="2149625" grpId="0"/>
      <p:bldP spid="21496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0DB9975-3548-6542-B592-B2DE4D5304CE}" type="slidenum">
              <a:rPr kumimoji="0" lang="en-US">
                <a:latin typeface="Verdana" charset="0"/>
              </a:rPr>
              <a:pPr/>
              <a:t>8</a:t>
            </a:fld>
            <a:endParaRPr kumimoji="0" lang="en-US">
              <a:latin typeface="Verdana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The MAP questions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 flipH="1">
            <a:off x="3124200" y="3459163"/>
            <a:ext cx="1830388" cy="574675"/>
            <a:chOff x="2352" y="2160"/>
            <a:chExt cx="1680" cy="528"/>
          </a:xfrm>
        </p:grpSpPr>
        <p:sp>
          <p:nvSpPr>
            <p:cNvPr id="24837" name="AutoShape 4"/>
            <p:cNvSpPr>
              <a:spLocks noChangeArrowheads="1"/>
            </p:cNvSpPr>
            <p:nvPr/>
          </p:nvSpPr>
          <p:spPr bwMode="auto">
            <a:xfrm>
              <a:off x="2352" y="2160"/>
              <a:ext cx="1536" cy="528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38" name="AutoShape 5"/>
            <p:cNvSpPr>
              <a:spLocks noChangeArrowheads="1"/>
            </p:cNvSpPr>
            <p:nvPr/>
          </p:nvSpPr>
          <p:spPr bwMode="auto">
            <a:xfrm rot="5400000">
              <a:off x="3744" y="2304"/>
              <a:ext cx="336" cy="240"/>
            </a:xfrm>
            <a:prstGeom prst="can">
              <a:avLst>
                <a:gd name="adj" fmla="val 25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580" name="Picture 6" descr="j0292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81400"/>
            <a:ext cx="1389063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381000" y="2665413"/>
            <a:ext cx="2033588" cy="1830387"/>
          </a:xfrm>
          <a:prstGeom prst="parallelogram">
            <a:avLst>
              <a:gd name="adj" fmla="val 27775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Freeform 8"/>
          <p:cNvSpPr>
            <a:spLocks/>
          </p:cNvSpPr>
          <p:nvPr/>
        </p:nvSpPr>
        <p:spPr bwMode="auto">
          <a:xfrm>
            <a:off x="5192713" y="3957638"/>
            <a:ext cx="2178050" cy="811212"/>
          </a:xfrm>
          <a:custGeom>
            <a:avLst/>
            <a:gdLst>
              <a:gd name="T0" fmla="*/ 0 w 1372"/>
              <a:gd name="T1" fmla="*/ 0 h 511"/>
              <a:gd name="T2" fmla="*/ 2147483647 w 1372"/>
              <a:gd name="T3" fmla="*/ 2147483647 h 511"/>
              <a:gd name="T4" fmla="*/ 2147483647 w 1372"/>
              <a:gd name="T5" fmla="*/ 2147483647 h 511"/>
              <a:gd name="T6" fmla="*/ 2147483647 w 1372"/>
              <a:gd name="T7" fmla="*/ 2147483647 h 511"/>
              <a:gd name="T8" fmla="*/ 2147483647 w 1372"/>
              <a:gd name="T9" fmla="*/ 2147483647 h 511"/>
              <a:gd name="T10" fmla="*/ 2147483647 w 1372"/>
              <a:gd name="T11" fmla="*/ 2147483647 h 511"/>
              <a:gd name="T12" fmla="*/ 2147483647 w 1372"/>
              <a:gd name="T13" fmla="*/ 2147483647 h 511"/>
              <a:gd name="T14" fmla="*/ 2147483647 w 1372"/>
              <a:gd name="T15" fmla="*/ 2147483647 h 511"/>
              <a:gd name="T16" fmla="*/ 2147483647 w 1372"/>
              <a:gd name="T17" fmla="*/ 2147483647 h 511"/>
              <a:gd name="T18" fmla="*/ 2147483647 w 1372"/>
              <a:gd name="T19" fmla="*/ 2147483647 h 511"/>
              <a:gd name="T20" fmla="*/ 2147483647 w 1372"/>
              <a:gd name="T21" fmla="*/ 2147483647 h 51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372"/>
              <a:gd name="T34" fmla="*/ 0 h 511"/>
              <a:gd name="T35" fmla="*/ 1372 w 1372"/>
              <a:gd name="T36" fmla="*/ 511 h 51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372" h="511">
                <a:moveTo>
                  <a:pt x="0" y="0"/>
                </a:moveTo>
                <a:cubicBezTo>
                  <a:pt x="62" y="2"/>
                  <a:pt x="124" y="3"/>
                  <a:pt x="187" y="5"/>
                </a:cubicBezTo>
                <a:cubicBezTo>
                  <a:pt x="206" y="6"/>
                  <a:pt x="244" y="20"/>
                  <a:pt x="244" y="20"/>
                </a:cubicBezTo>
                <a:cubicBezTo>
                  <a:pt x="268" y="37"/>
                  <a:pt x="285" y="42"/>
                  <a:pt x="306" y="67"/>
                </a:cubicBezTo>
                <a:cubicBezTo>
                  <a:pt x="316" y="80"/>
                  <a:pt x="326" y="114"/>
                  <a:pt x="326" y="114"/>
                </a:cubicBezTo>
                <a:cubicBezTo>
                  <a:pt x="323" y="153"/>
                  <a:pt x="318" y="189"/>
                  <a:pt x="310" y="227"/>
                </a:cubicBezTo>
                <a:cubicBezTo>
                  <a:pt x="337" y="303"/>
                  <a:pt x="428" y="352"/>
                  <a:pt x="502" y="367"/>
                </a:cubicBezTo>
                <a:cubicBezTo>
                  <a:pt x="539" y="363"/>
                  <a:pt x="566" y="356"/>
                  <a:pt x="600" y="347"/>
                </a:cubicBezTo>
                <a:cubicBezTo>
                  <a:pt x="605" y="343"/>
                  <a:pt x="1078" y="436"/>
                  <a:pt x="1084" y="433"/>
                </a:cubicBezTo>
                <a:cubicBezTo>
                  <a:pt x="1094" y="428"/>
                  <a:pt x="853" y="387"/>
                  <a:pt x="853" y="387"/>
                </a:cubicBezTo>
                <a:cubicBezTo>
                  <a:pt x="871" y="369"/>
                  <a:pt x="1355" y="511"/>
                  <a:pt x="1372" y="50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 flipH="1" flipV="1">
            <a:off x="1676400" y="2795588"/>
            <a:ext cx="1289050" cy="744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 flipH="1">
            <a:off x="1676400" y="3963988"/>
            <a:ext cx="1287463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5" name="Group 15"/>
          <p:cNvGrpSpPr>
            <a:grpSpLocks/>
          </p:cNvGrpSpPr>
          <p:nvPr/>
        </p:nvGrpSpPr>
        <p:grpSpPr bwMode="auto">
          <a:xfrm>
            <a:off x="6400800" y="609600"/>
            <a:ext cx="2236788" cy="1493838"/>
            <a:chOff x="3168" y="1109"/>
            <a:chExt cx="1584" cy="1058"/>
          </a:xfrm>
        </p:grpSpPr>
        <p:sp>
          <p:nvSpPr>
            <p:cNvPr id="24602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168" y="1109"/>
              <a:ext cx="1584" cy="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Freeform 17"/>
            <p:cNvSpPr>
              <a:spLocks/>
            </p:cNvSpPr>
            <p:nvPr/>
          </p:nvSpPr>
          <p:spPr bwMode="auto">
            <a:xfrm>
              <a:off x="3168" y="1392"/>
              <a:ext cx="1574" cy="775"/>
            </a:xfrm>
            <a:custGeom>
              <a:avLst/>
              <a:gdLst>
                <a:gd name="T0" fmla="*/ 1 w 3147"/>
                <a:gd name="T1" fmla="*/ 0 h 1551"/>
                <a:gd name="T2" fmla="*/ 1 w 3147"/>
                <a:gd name="T3" fmla="*/ 0 h 1551"/>
                <a:gd name="T4" fmla="*/ 1 w 3147"/>
                <a:gd name="T5" fmla="*/ 0 h 1551"/>
                <a:gd name="T6" fmla="*/ 1 w 3147"/>
                <a:gd name="T7" fmla="*/ 0 h 1551"/>
                <a:gd name="T8" fmla="*/ 1 w 3147"/>
                <a:gd name="T9" fmla="*/ 0 h 1551"/>
                <a:gd name="T10" fmla="*/ 1 w 3147"/>
                <a:gd name="T11" fmla="*/ 0 h 1551"/>
                <a:gd name="T12" fmla="*/ 1 w 3147"/>
                <a:gd name="T13" fmla="*/ 0 h 1551"/>
                <a:gd name="T14" fmla="*/ 1 w 3147"/>
                <a:gd name="T15" fmla="*/ 0 h 1551"/>
                <a:gd name="T16" fmla="*/ 1 w 3147"/>
                <a:gd name="T17" fmla="*/ 0 h 1551"/>
                <a:gd name="T18" fmla="*/ 1 w 3147"/>
                <a:gd name="T19" fmla="*/ 0 h 1551"/>
                <a:gd name="T20" fmla="*/ 1 w 3147"/>
                <a:gd name="T21" fmla="*/ 0 h 1551"/>
                <a:gd name="T22" fmla="*/ 1 w 3147"/>
                <a:gd name="T23" fmla="*/ 0 h 1551"/>
                <a:gd name="T24" fmla="*/ 1 w 3147"/>
                <a:gd name="T25" fmla="*/ 0 h 1551"/>
                <a:gd name="T26" fmla="*/ 1 w 3147"/>
                <a:gd name="T27" fmla="*/ 0 h 1551"/>
                <a:gd name="T28" fmla="*/ 1 w 3147"/>
                <a:gd name="T29" fmla="*/ 0 h 1551"/>
                <a:gd name="T30" fmla="*/ 1 w 3147"/>
                <a:gd name="T31" fmla="*/ 0 h 1551"/>
                <a:gd name="T32" fmla="*/ 1 w 3147"/>
                <a:gd name="T33" fmla="*/ 0 h 1551"/>
                <a:gd name="T34" fmla="*/ 1 w 3147"/>
                <a:gd name="T35" fmla="*/ 0 h 1551"/>
                <a:gd name="T36" fmla="*/ 1 w 3147"/>
                <a:gd name="T37" fmla="*/ 0 h 1551"/>
                <a:gd name="T38" fmla="*/ 1 w 3147"/>
                <a:gd name="T39" fmla="*/ 0 h 1551"/>
                <a:gd name="T40" fmla="*/ 1 w 3147"/>
                <a:gd name="T41" fmla="*/ 0 h 1551"/>
                <a:gd name="T42" fmla="*/ 1 w 3147"/>
                <a:gd name="T43" fmla="*/ 0 h 1551"/>
                <a:gd name="T44" fmla="*/ 1 w 3147"/>
                <a:gd name="T45" fmla="*/ 0 h 1551"/>
                <a:gd name="T46" fmla="*/ 1 w 3147"/>
                <a:gd name="T47" fmla="*/ 0 h 1551"/>
                <a:gd name="T48" fmla="*/ 1 w 3147"/>
                <a:gd name="T49" fmla="*/ 0 h 1551"/>
                <a:gd name="T50" fmla="*/ 0 w 3147"/>
                <a:gd name="T51" fmla="*/ 0 h 1551"/>
                <a:gd name="T52" fmla="*/ 1 w 3147"/>
                <a:gd name="T53" fmla="*/ 0 h 1551"/>
                <a:gd name="T54" fmla="*/ 1 w 3147"/>
                <a:gd name="T55" fmla="*/ 0 h 1551"/>
                <a:gd name="T56" fmla="*/ 1 w 3147"/>
                <a:gd name="T57" fmla="*/ 0 h 1551"/>
                <a:gd name="T58" fmla="*/ 1 w 3147"/>
                <a:gd name="T59" fmla="*/ 0 h 1551"/>
                <a:gd name="T60" fmla="*/ 1 w 3147"/>
                <a:gd name="T61" fmla="*/ 0 h 1551"/>
                <a:gd name="T62" fmla="*/ 1 w 3147"/>
                <a:gd name="T63" fmla="*/ 0 h 1551"/>
                <a:gd name="T64" fmla="*/ 1 w 3147"/>
                <a:gd name="T65" fmla="*/ 0 h 1551"/>
                <a:gd name="T66" fmla="*/ 1 w 3147"/>
                <a:gd name="T67" fmla="*/ 0 h 1551"/>
                <a:gd name="T68" fmla="*/ 1 w 3147"/>
                <a:gd name="T69" fmla="*/ 0 h 1551"/>
                <a:gd name="T70" fmla="*/ 1 w 3147"/>
                <a:gd name="T71" fmla="*/ 0 h 1551"/>
                <a:gd name="T72" fmla="*/ 1 w 3147"/>
                <a:gd name="T73" fmla="*/ 0 h 1551"/>
                <a:gd name="T74" fmla="*/ 1 w 3147"/>
                <a:gd name="T75" fmla="*/ 0 h 1551"/>
                <a:gd name="T76" fmla="*/ 1 w 3147"/>
                <a:gd name="T77" fmla="*/ 0 h 1551"/>
                <a:gd name="T78" fmla="*/ 1 w 3147"/>
                <a:gd name="T79" fmla="*/ 0 h 1551"/>
                <a:gd name="T80" fmla="*/ 1 w 3147"/>
                <a:gd name="T81" fmla="*/ 0 h 1551"/>
                <a:gd name="T82" fmla="*/ 1 w 3147"/>
                <a:gd name="T83" fmla="*/ 0 h 1551"/>
                <a:gd name="T84" fmla="*/ 1 w 3147"/>
                <a:gd name="T85" fmla="*/ 0 h 1551"/>
                <a:gd name="T86" fmla="*/ 1 w 3147"/>
                <a:gd name="T87" fmla="*/ 0 h 1551"/>
                <a:gd name="T88" fmla="*/ 1 w 3147"/>
                <a:gd name="T89" fmla="*/ 0 h 1551"/>
                <a:gd name="T90" fmla="*/ 1 w 3147"/>
                <a:gd name="T91" fmla="*/ 0 h 1551"/>
                <a:gd name="T92" fmla="*/ 1 w 3147"/>
                <a:gd name="T93" fmla="*/ 0 h 1551"/>
                <a:gd name="T94" fmla="*/ 1 w 3147"/>
                <a:gd name="T95" fmla="*/ 0 h 1551"/>
                <a:gd name="T96" fmla="*/ 1 w 3147"/>
                <a:gd name="T97" fmla="*/ 0 h 1551"/>
                <a:gd name="T98" fmla="*/ 1 w 3147"/>
                <a:gd name="T99" fmla="*/ 0 h 1551"/>
                <a:gd name="T100" fmla="*/ 1 w 3147"/>
                <a:gd name="T101" fmla="*/ 0 h 1551"/>
                <a:gd name="T102" fmla="*/ 1 w 3147"/>
                <a:gd name="T103" fmla="*/ 0 h 1551"/>
                <a:gd name="T104" fmla="*/ 1 w 3147"/>
                <a:gd name="T105" fmla="*/ 0 h 1551"/>
                <a:gd name="T106" fmla="*/ 1 w 3147"/>
                <a:gd name="T107" fmla="*/ 0 h 1551"/>
                <a:gd name="T108" fmla="*/ 1 w 3147"/>
                <a:gd name="T109" fmla="*/ 0 h 1551"/>
                <a:gd name="T110" fmla="*/ 1 w 3147"/>
                <a:gd name="T111" fmla="*/ 0 h 1551"/>
                <a:gd name="T112" fmla="*/ 1 w 3147"/>
                <a:gd name="T113" fmla="*/ 0 h 1551"/>
                <a:gd name="T114" fmla="*/ 1 w 3147"/>
                <a:gd name="T115" fmla="*/ 0 h 1551"/>
                <a:gd name="T116" fmla="*/ 1 w 3147"/>
                <a:gd name="T117" fmla="*/ 0 h 1551"/>
                <a:gd name="T118" fmla="*/ 1 w 3147"/>
                <a:gd name="T119" fmla="*/ 0 h 1551"/>
                <a:gd name="T120" fmla="*/ 1 w 3147"/>
                <a:gd name="T121" fmla="*/ 0 h 1551"/>
                <a:gd name="T122" fmla="*/ 1 w 3147"/>
                <a:gd name="T123" fmla="*/ 0 h 1551"/>
                <a:gd name="T124" fmla="*/ 1 w 3147"/>
                <a:gd name="T125" fmla="*/ 0 h 15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147"/>
                <a:gd name="T190" fmla="*/ 0 h 1551"/>
                <a:gd name="T191" fmla="*/ 3147 w 3147"/>
                <a:gd name="T192" fmla="*/ 1551 h 155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147" h="1551">
                  <a:moveTo>
                    <a:pt x="902" y="34"/>
                  </a:moveTo>
                  <a:lnTo>
                    <a:pt x="861" y="26"/>
                  </a:lnTo>
                  <a:lnTo>
                    <a:pt x="791" y="5"/>
                  </a:lnTo>
                  <a:lnTo>
                    <a:pt x="727" y="5"/>
                  </a:lnTo>
                  <a:lnTo>
                    <a:pt x="663" y="0"/>
                  </a:lnTo>
                  <a:lnTo>
                    <a:pt x="603" y="28"/>
                  </a:lnTo>
                  <a:lnTo>
                    <a:pt x="547" y="62"/>
                  </a:lnTo>
                  <a:lnTo>
                    <a:pt x="540" y="127"/>
                  </a:lnTo>
                  <a:lnTo>
                    <a:pt x="550" y="205"/>
                  </a:lnTo>
                  <a:lnTo>
                    <a:pt x="573" y="233"/>
                  </a:lnTo>
                  <a:lnTo>
                    <a:pt x="559" y="250"/>
                  </a:lnTo>
                  <a:lnTo>
                    <a:pt x="573" y="280"/>
                  </a:lnTo>
                  <a:lnTo>
                    <a:pt x="618" y="349"/>
                  </a:lnTo>
                  <a:lnTo>
                    <a:pt x="599" y="363"/>
                  </a:lnTo>
                  <a:lnTo>
                    <a:pt x="561" y="387"/>
                  </a:lnTo>
                  <a:lnTo>
                    <a:pt x="518" y="394"/>
                  </a:lnTo>
                  <a:lnTo>
                    <a:pt x="426" y="436"/>
                  </a:lnTo>
                  <a:lnTo>
                    <a:pt x="367" y="457"/>
                  </a:lnTo>
                  <a:lnTo>
                    <a:pt x="292" y="523"/>
                  </a:lnTo>
                  <a:lnTo>
                    <a:pt x="215" y="586"/>
                  </a:lnTo>
                  <a:lnTo>
                    <a:pt x="179" y="708"/>
                  </a:lnTo>
                  <a:lnTo>
                    <a:pt x="145" y="860"/>
                  </a:lnTo>
                  <a:lnTo>
                    <a:pt x="83" y="953"/>
                  </a:lnTo>
                  <a:lnTo>
                    <a:pt x="67" y="1066"/>
                  </a:lnTo>
                  <a:lnTo>
                    <a:pt x="30" y="1073"/>
                  </a:lnTo>
                  <a:lnTo>
                    <a:pt x="0" y="1118"/>
                  </a:lnTo>
                  <a:lnTo>
                    <a:pt x="72" y="1180"/>
                  </a:lnTo>
                  <a:lnTo>
                    <a:pt x="275" y="1251"/>
                  </a:lnTo>
                  <a:lnTo>
                    <a:pt x="718" y="1372"/>
                  </a:lnTo>
                  <a:lnTo>
                    <a:pt x="1359" y="1551"/>
                  </a:lnTo>
                  <a:lnTo>
                    <a:pt x="1804" y="1546"/>
                  </a:lnTo>
                  <a:lnTo>
                    <a:pt x="2398" y="1509"/>
                  </a:lnTo>
                  <a:lnTo>
                    <a:pt x="2758" y="1443"/>
                  </a:lnTo>
                  <a:lnTo>
                    <a:pt x="3086" y="1284"/>
                  </a:lnTo>
                  <a:lnTo>
                    <a:pt x="3147" y="1218"/>
                  </a:lnTo>
                  <a:lnTo>
                    <a:pt x="3123" y="1180"/>
                  </a:lnTo>
                  <a:lnTo>
                    <a:pt x="3133" y="1152"/>
                  </a:lnTo>
                  <a:lnTo>
                    <a:pt x="3128" y="1120"/>
                  </a:lnTo>
                  <a:lnTo>
                    <a:pt x="3126" y="1080"/>
                  </a:lnTo>
                  <a:lnTo>
                    <a:pt x="3076" y="891"/>
                  </a:lnTo>
                  <a:lnTo>
                    <a:pt x="2965" y="710"/>
                  </a:lnTo>
                  <a:lnTo>
                    <a:pt x="2843" y="556"/>
                  </a:lnTo>
                  <a:lnTo>
                    <a:pt x="2777" y="492"/>
                  </a:lnTo>
                  <a:lnTo>
                    <a:pt x="2754" y="478"/>
                  </a:lnTo>
                  <a:lnTo>
                    <a:pt x="2756" y="438"/>
                  </a:lnTo>
                  <a:lnTo>
                    <a:pt x="2784" y="366"/>
                  </a:lnTo>
                  <a:lnTo>
                    <a:pt x="2810" y="335"/>
                  </a:lnTo>
                  <a:lnTo>
                    <a:pt x="2798" y="248"/>
                  </a:lnTo>
                  <a:lnTo>
                    <a:pt x="2782" y="190"/>
                  </a:lnTo>
                  <a:lnTo>
                    <a:pt x="2726" y="136"/>
                  </a:lnTo>
                  <a:lnTo>
                    <a:pt x="2683" y="94"/>
                  </a:lnTo>
                  <a:lnTo>
                    <a:pt x="2550" y="87"/>
                  </a:lnTo>
                  <a:lnTo>
                    <a:pt x="2519" y="99"/>
                  </a:lnTo>
                  <a:lnTo>
                    <a:pt x="1949" y="891"/>
                  </a:lnTo>
                  <a:lnTo>
                    <a:pt x="1907" y="951"/>
                  </a:lnTo>
                  <a:lnTo>
                    <a:pt x="1857" y="934"/>
                  </a:lnTo>
                  <a:lnTo>
                    <a:pt x="1783" y="966"/>
                  </a:lnTo>
                  <a:lnTo>
                    <a:pt x="1527" y="906"/>
                  </a:lnTo>
                  <a:lnTo>
                    <a:pt x="1450" y="878"/>
                  </a:lnTo>
                  <a:lnTo>
                    <a:pt x="1567" y="720"/>
                  </a:lnTo>
                  <a:lnTo>
                    <a:pt x="1361" y="511"/>
                  </a:lnTo>
                  <a:lnTo>
                    <a:pt x="902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Freeform 18"/>
            <p:cNvSpPr>
              <a:spLocks/>
            </p:cNvSpPr>
            <p:nvPr/>
          </p:nvSpPr>
          <p:spPr bwMode="auto">
            <a:xfrm>
              <a:off x="3208" y="1869"/>
              <a:ext cx="172" cy="81"/>
            </a:xfrm>
            <a:custGeom>
              <a:avLst/>
              <a:gdLst>
                <a:gd name="T0" fmla="*/ 0 w 344"/>
                <a:gd name="T1" fmla="*/ 0 h 163"/>
                <a:gd name="T2" fmla="*/ 1 w 344"/>
                <a:gd name="T3" fmla="*/ 0 h 163"/>
                <a:gd name="T4" fmla="*/ 1 w 344"/>
                <a:gd name="T5" fmla="*/ 0 h 163"/>
                <a:gd name="T6" fmla="*/ 1 w 344"/>
                <a:gd name="T7" fmla="*/ 0 h 163"/>
                <a:gd name="T8" fmla="*/ 1 w 344"/>
                <a:gd name="T9" fmla="*/ 0 h 163"/>
                <a:gd name="T10" fmla="*/ 1 w 344"/>
                <a:gd name="T11" fmla="*/ 0 h 163"/>
                <a:gd name="T12" fmla="*/ 0 w 344"/>
                <a:gd name="T13" fmla="*/ 0 h 163"/>
                <a:gd name="T14" fmla="*/ 0 w 344"/>
                <a:gd name="T15" fmla="*/ 0 h 1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63"/>
                <a:gd name="T26" fmla="*/ 344 w 344"/>
                <a:gd name="T27" fmla="*/ 163 h 16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63">
                  <a:moveTo>
                    <a:pt x="0" y="92"/>
                  </a:moveTo>
                  <a:lnTo>
                    <a:pt x="230" y="0"/>
                  </a:lnTo>
                  <a:lnTo>
                    <a:pt x="344" y="28"/>
                  </a:lnTo>
                  <a:lnTo>
                    <a:pt x="50" y="127"/>
                  </a:lnTo>
                  <a:lnTo>
                    <a:pt x="68" y="138"/>
                  </a:lnTo>
                  <a:lnTo>
                    <a:pt x="15" y="163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5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Freeform 19"/>
            <p:cNvSpPr>
              <a:spLocks/>
            </p:cNvSpPr>
            <p:nvPr/>
          </p:nvSpPr>
          <p:spPr bwMode="auto">
            <a:xfrm>
              <a:off x="3872" y="1844"/>
              <a:ext cx="350" cy="166"/>
            </a:xfrm>
            <a:custGeom>
              <a:avLst/>
              <a:gdLst>
                <a:gd name="T0" fmla="*/ 0 w 699"/>
                <a:gd name="T1" fmla="*/ 1 h 332"/>
                <a:gd name="T2" fmla="*/ 1 w 699"/>
                <a:gd name="T3" fmla="*/ 0 h 332"/>
                <a:gd name="T4" fmla="*/ 1 w 699"/>
                <a:gd name="T5" fmla="*/ 1 h 332"/>
                <a:gd name="T6" fmla="*/ 1 w 699"/>
                <a:gd name="T7" fmla="*/ 1 h 332"/>
                <a:gd name="T8" fmla="*/ 1 w 699"/>
                <a:gd name="T9" fmla="*/ 1 h 332"/>
                <a:gd name="T10" fmla="*/ 1 w 699"/>
                <a:gd name="T11" fmla="*/ 1 h 332"/>
                <a:gd name="T12" fmla="*/ 1 w 699"/>
                <a:gd name="T13" fmla="*/ 1 h 332"/>
                <a:gd name="T14" fmla="*/ 1 w 699"/>
                <a:gd name="T15" fmla="*/ 1 h 332"/>
                <a:gd name="T16" fmla="*/ 1 w 699"/>
                <a:gd name="T17" fmla="*/ 1 h 332"/>
                <a:gd name="T18" fmla="*/ 1 w 699"/>
                <a:gd name="T19" fmla="*/ 1 h 332"/>
                <a:gd name="T20" fmla="*/ 1 w 699"/>
                <a:gd name="T21" fmla="*/ 1 h 332"/>
                <a:gd name="T22" fmla="*/ 1 w 699"/>
                <a:gd name="T23" fmla="*/ 1 h 332"/>
                <a:gd name="T24" fmla="*/ 1 w 699"/>
                <a:gd name="T25" fmla="*/ 1 h 332"/>
                <a:gd name="T26" fmla="*/ 1 w 699"/>
                <a:gd name="T27" fmla="*/ 1 h 332"/>
                <a:gd name="T28" fmla="*/ 0 w 699"/>
                <a:gd name="T29" fmla="*/ 1 h 332"/>
                <a:gd name="T30" fmla="*/ 0 w 699"/>
                <a:gd name="T31" fmla="*/ 1 h 3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99"/>
                <a:gd name="T49" fmla="*/ 0 h 332"/>
                <a:gd name="T50" fmla="*/ 699 w 699"/>
                <a:gd name="T51" fmla="*/ 332 h 3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99" h="332">
                  <a:moveTo>
                    <a:pt x="0" y="18"/>
                  </a:moveTo>
                  <a:lnTo>
                    <a:pt x="236" y="0"/>
                  </a:lnTo>
                  <a:lnTo>
                    <a:pt x="366" y="31"/>
                  </a:lnTo>
                  <a:lnTo>
                    <a:pt x="328" y="64"/>
                  </a:lnTo>
                  <a:lnTo>
                    <a:pt x="328" y="102"/>
                  </a:lnTo>
                  <a:lnTo>
                    <a:pt x="338" y="138"/>
                  </a:lnTo>
                  <a:lnTo>
                    <a:pt x="363" y="166"/>
                  </a:lnTo>
                  <a:lnTo>
                    <a:pt x="391" y="212"/>
                  </a:lnTo>
                  <a:lnTo>
                    <a:pt x="699" y="162"/>
                  </a:lnTo>
                  <a:lnTo>
                    <a:pt x="476" y="332"/>
                  </a:lnTo>
                  <a:lnTo>
                    <a:pt x="374" y="314"/>
                  </a:lnTo>
                  <a:lnTo>
                    <a:pt x="374" y="222"/>
                  </a:lnTo>
                  <a:lnTo>
                    <a:pt x="102" y="148"/>
                  </a:lnTo>
                  <a:lnTo>
                    <a:pt x="6" y="1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5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Freeform 20"/>
            <p:cNvSpPr>
              <a:spLocks/>
            </p:cNvSpPr>
            <p:nvPr/>
          </p:nvSpPr>
          <p:spPr bwMode="auto">
            <a:xfrm>
              <a:off x="3503" y="1961"/>
              <a:ext cx="1225" cy="189"/>
            </a:xfrm>
            <a:custGeom>
              <a:avLst/>
              <a:gdLst>
                <a:gd name="T0" fmla="*/ 0 w 2449"/>
                <a:gd name="T1" fmla="*/ 1 h 377"/>
                <a:gd name="T2" fmla="*/ 1 w 2449"/>
                <a:gd name="T3" fmla="*/ 1 h 377"/>
                <a:gd name="T4" fmla="*/ 1 w 2449"/>
                <a:gd name="T5" fmla="*/ 1 h 377"/>
                <a:gd name="T6" fmla="*/ 1 w 2449"/>
                <a:gd name="T7" fmla="*/ 1 h 377"/>
                <a:gd name="T8" fmla="*/ 1 w 2449"/>
                <a:gd name="T9" fmla="*/ 1 h 377"/>
                <a:gd name="T10" fmla="*/ 1 w 2449"/>
                <a:gd name="T11" fmla="*/ 1 h 377"/>
                <a:gd name="T12" fmla="*/ 1 w 2449"/>
                <a:gd name="T13" fmla="*/ 1 h 377"/>
                <a:gd name="T14" fmla="*/ 1 w 2449"/>
                <a:gd name="T15" fmla="*/ 1 h 377"/>
                <a:gd name="T16" fmla="*/ 1 w 2449"/>
                <a:gd name="T17" fmla="*/ 1 h 377"/>
                <a:gd name="T18" fmla="*/ 1 w 2449"/>
                <a:gd name="T19" fmla="*/ 1 h 377"/>
                <a:gd name="T20" fmla="*/ 1 w 2449"/>
                <a:gd name="T21" fmla="*/ 1 h 377"/>
                <a:gd name="T22" fmla="*/ 1 w 2449"/>
                <a:gd name="T23" fmla="*/ 1 h 377"/>
                <a:gd name="T24" fmla="*/ 1 w 2449"/>
                <a:gd name="T25" fmla="*/ 1 h 377"/>
                <a:gd name="T26" fmla="*/ 1 w 2449"/>
                <a:gd name="T27" fmla="*/ 1 h 377"/>
                <a:gd name="T28" fmla="*/ 1 w 2449"/>
                <a:gd name="T29" fmla="*/ 0 h 377"/>
                <a:gd name="T30" fmla="*/ 1 w 2449"/>
                <a:gd name="T31" fmla="*/ 1 h 377"/>
                <a:gd name="T32" fmla="*/ 0 w 2449"/>
                <a:gd name="T33" fmla="*/ 1 h 377"/>
                <a:gd name="T34" fmla="*/ 0 w 2449"/>
                <a:gd name="T35" fmla="*/ 1 h 37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449"/>
                <a:gd name="T55" fmla="*/ 0 h 377"/>
                <a:gd name="T56" fmla="*/ 2449 w 2449"/>
                <a:gd name="T57" fmla="*/ 377 h 37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449" h="377">
                  <a:moveTo>
                    <a:pt x="0" y="176"/>
                  </a:moveTo>
                  <a:lnTo>
                    <a:pt x="656" y="370"/>
                  </a:lnTo>
                  <a:lnTo>
                    <a:pt x="1196" y="377"/>
                  </a:lnTo>
                  <a:lnTo>
                    <a:pt x="1746" y="345"/>
                  </a:lnTo>
                  <a:lnTo>
                    <a:pt x="2026" y="306"/>
                  </a:lnTo>
                  <a:lnTo>
                    <a:pt x="2385" y="158"/>
                  </a:lnTo>
                  <a:lnTo>
                    <a:pt x="2449" y="66"/>
                  </a:lnTo>
                  <a:lnTo>
                    <a:pt x="2269" y="20"/>
                  </a:lnTo>
                  <a:lnTo>
                    <a:pt x="1842" y="151"/>
                  </a:lnTo>
                  <a:lnTo>
                    <a:pt x="1608" y="253"/>
                  </a:lnTo>
                  <a:lnTo>
                    <a:pt x="1263" y="182"/>
                  </a:lnTo>
                  <a:lnTo>
                    <a:pt x="973" y="126"/>
                  </a:lnTo>
                  <a:lnTo>
                    <a:pt x="653" y="210"/>
                  </a:lnTo>
                  <a:lnTo>
                    <a:pt x="352" y="52"/>
                  </a:lnTo>
                  <a:lnTo>
                    <a:pt x="359" y="0"/>
                  </a:lnTo>
                  <a:lnTo>
                    <a:pt x="102" y="98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5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Freeform 21"/>
            <p:cNvSpPr>
              <a:spLocks/>
            </p:cNvSpPr>
            <p:nvPr/>
          </p:nvSpPr>
          <p:spPr bwMode="auto">
            <a:xfrm>
              <a:off x="3608" y="1121"/>
              <a:ext cx="826" cy="691"/>
            </a:xfrm>
            <a:custGeom>
              <a:avLst/>
              <a:gdLst>
                <a:gd name="T0" fmla="*/ 0 w 1653"/>
                <a:gd name="T1" fmla="*/ 0 h 1383"/>
                <a:gd name="T2" fmla="*/ 0 w 1653"/>
                <a:gd name="T3" fmla="*/ 0 h 1383"/>
                <a:gd name="T4" fmla="*/ 0 w 1653"/>
                <a:gd name="T5" fmla="*/ 0 h 1383"/>
                <a:gd name="T6" fmla="*/ 0 w 1653"/>
                <a:gd name="T7" fmla="*/ 0 h 1383"/>
                <a:gd name="T8" fmla="*/ 0 w 1653"/>
                <a:gd name="T9" fmla="*/ 0 h 1383"/>
                <a:gd name="T10" fmla="*/ 0 w 1653"/>
                <a:gd name="T11" fmla="*/ 0 h 1383"/>
                <a:gd name="T12" fmla="*/ 0 w 1653"/>
                <a:gd name="T13" fmla="*/ 0 h 1383"/>
                <a:gd name="T14" fmla="*/ 0 w 1653"/>
                <a:gd name="T15" fmla="*/ 0 h 1383"/>
                <a:gd name="T16" fmla="*/ 0 w 1653"/>
                <a:gd name="T17" fmla="*/ 0 h 1383"/>
                <a:gd name="T18" fmla="*/ 0 w 1653"/>
                <a:gd name="T19" fmla="*/ 0 h 1383"/>
                <a:gd name="T20" fmla="*/ 0 w 1653"/>
                <a:gd name="T21" fmla="*/ 0 h 1383"/>
                <a:gd name="T22" fmla="*/ 0 w 1653"/>
                <a:gd name="T23" fmla="*/ 0 h 1383"/>
                <a:gd name="T24" fmla="*/ 0 w 1653"/>
                <a:gd name="T25" fmla="*/ 0 h 1383"/>
                <a:gd name="T26" fmla="*/ 0 w 1653"/>
                <a:gd name="T27" fmla="*/ 0 h 1383"/>
                <a:gd name="T28" fmla="*/ 0 w 1653"/>
                <a:gd name="T29" fmla="*/ 0 h 1383"/>
                <a:gd name="T30" fmla="*/ 0 w 1653"/>
                <a:gd name="T31" fmla="*/ 0 h 1383"/>
                <a:gd name="T32" fmla="*/ 0 w 1653"/>
                <a:gd name="T33" fmla="*/ 0 h 1383"/>
                <a:gd name="T34" fmla="*/ 0 w 1653"/>
                <a:gd name="T35" fmla="*/ 0 h 1383"/>
                <a:gd name="T36" fmla="*/ 0 w 1653"/>
                <a:gd name="T37" fmla="*/ 0 h 1383"/>
                <a:gd name="T38" fmla="*/ 0 w 1653"/>
                <a:gd name="T39" fmla="*/ 0 h 1383"/>
                <a:gd name="T40" fmla="*/ 0 w 1653"/>
                <a:gd name="T41" fmla="*/ 0 h 1383"/>
                <a:gd name="T42" fmla="*/ 0 w 1653"/>
                <a:gd name="T43" fmla="*/ 0 h 1383"/>
                <a:gd name="T44" fmla="*/ 0 w 1653"/>
                <a:gd name="T45" fmla="*/ 0 h 1383"/>
                <a:gd name="T46" fmla="*/ 0 w 1653"/>
                <a:gd name="T47" fmla="*/ 0 h 1383"/>
                <a:gd name="T48" fmla="*/ 0 w 1653"/>
                <a:gd name="T49" fmla="*/ 0 h 1383"/>
                <a:gd name="T50" fmla="*/ 0 w 1653"/>
                <a:gd name="T51" fmla="*/ 0 h 1383"/>
                <a:gd name="T52" fmla="*/ 0 w 1653"/>
                <a:gd name="T53" fmla="*/ 0 h 1383"/>
                <a:gd name="T54" fmla="*/ 0 w 1653"/>
                <a:gd name="T55" fmla="*/ 0 h 1383"/>
                <a:gd name="T56" fmla="*/ 0 w 1653"/>
                <a:gd name="T57" fmla="*/ 0 h 1383"/>
                <a:gd name="T58" fmla="*/ 0 w 1653"/>
                <a:gd name="T59" fmla="*/ 0 h 1383"/>
                <a:gd name="T60" fmla="*/ 0 w 1653"/>
                <a:gd name="T61" fmla="*/ 0 h 1383"/>
                <a:gd name="T62" fmla="*/ 0 w 1653"/>
                <a:gd name="T63" fmla="*/ 0 h 1383"/>
                <a:gd name="T64" fmla="*/ 0 w 1653"/>
                <a:gd name="T65" fmla="*/ 0 h 13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53"/>
                <a:gd name="T100" fmla="*/ 0 h 1383"/>
                <a:gd name="T101" fmla="*/ 1653 w 1653"/>
                <a:gd name="T102" fmla="*/ 1383 h 13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53" h="1383">
                  <a:moveTo>
                    <a:pt x="0" y="551"/>
                  </a:moveTo>
                  <a:lnTo>
                    <a:pt x="70" y="483"/>
                  </a:lnTo>
                  <a:lnTo>
                    <a:pt x="174" y="400"/>
                  </a:lnTo>
                  <a:lnTo>
                    <a:pt x="136" y="389"/>
                  </a:lnTo>
                  <a:lnTo>
                    <a:pt x="127" y="293"/>
                  </a:lnTo>
                  <a:lnTo>
                    <a:pt x="159" y="251"/>
                  </a:lnTo>
                  <a:lnTo>
                    <a:pt x="171" y="176"/>
                  </a:lnTo>
                  <a:lnTo>
                    <a:pt x="223" y="118"/>
                  </a:lnTo>
                  <a:lnTo>
                    <a:pt x="288" y="94"/>
                  </a:lnTo>
                  <a:lnTo>
                    <a:pt x="368" y="61"/>
                  </a:lnTo>
                  <a:lnTo>
                    <a:pt x="426" y="84"/>
                  </a:lnTo>
                  <a:lnTo>
                    <a:pt x="473" y="75"/>
                  </a:lnTo>
                  <a:lnTo>
                    <a:pt x="527" y="84"/>
                  </a:lnTo>
                  <a:lnTo>
                    <a:pt x="555" y="124"/>
                  </a:lnTo>
                  <a:lnTo>
                    <a:pt x="550" y="190"/>
                  </a:lnTo>
                  <a:lnTo>
                    <a:pt x="569" y="218"/>
                  </a:lnTo>
                  <a:lnTo>
                    <a:pt x="576" y="263"/>
                  </a:lnTo>
                  <a:lnTo>
                    <a:pt x="593" y="298"/>
                  </a:lnTo>
                  <a:lnTo>
                    <a:pt x="555" y="351"/>
                  </a:lnTo>
                  <a:lnTo>
                    <a:pt x="564" y="375"/>
                  </a:lnTo>
                  <a:lnTo>
                    <a:pt x="646" y="403"/>
                  </a:lnTo>
                  <a:lnTo>
                    <a:pt x="686" y="400"/>
                  </a:lnTo>
                  <a:lnTo>
                    <a:pt x="731" y="422"/>
                  </a:lnTo>
                  <a:lnTo>
                    <a:pt x="742" y="490"/>
                  </a:lnTo>
                  <a:lnTo>
                    <a:pt x="819" y="403"/>
                  </a:lnTo>
                  <a:lnTo>
                    <a:pt x="855" y="385"/>
                  </a:lnTo>
                  <a:lnTo>
                    <a:pt x="831" y="340"/>
                  </a:lnTo>
                  <a:lnTo>
                    <a:pt x="827" y="255"/>
                  </a:lnTo>
                  <a:lnTo>
                    <a:pt x="798" y="237"/>
                  </a:lnTo>
                  <a:lnTo>
                    <a:pt x="789" y="199"/>
                  </a:lnTo>
                  <a:lnTo>
                    <a:pt x="808" y="146"/>
                  </a:lnTo>
                  <a:lnTo>
                    <a:pt x="864" y="92"/>
                  </a:lnTo>
                  <a:lnTo>
                    <a:pt x="883" y="71"/>
                  </a:lnTo>
                  <a:lnTo>
                    <a:pt x="920" y="56"/>
                  </a:lnTo>
                  <a:lnTo>
                    <a:pt x="972" y="21"/>
                  </a:lnTo>
                  <a:lnTo>
                    <a:pt x="1021" y="0"/>
                  </a:lnTo>
                  <a:lnTo>
                    <a:pt x="1096" y="9"/>
                  </a:lnTo>
                  <a:lnTo>
                    <a:pt x="1135" y="9"/>
                  </a:lnTo>
                  <a:lnTo>
                    <a:pt x="1179" y="58"/>
                  </a:lnTo>
                  <a:lnTo>
                    <a:pt x="1215" y="99"/>
                  </a:lnTo>
                  <a:lnTo>
                    <a:pt x="1203" y="162"/>
                  </a:lnTo>
                  <a:lnTo>
                    <a:pt x="1203" y="209"/>
                  </a:lnTo>
                  <a:lnTo>
                    <a:pt x="1222" y="220"/>
                  </a:lnTo>
                  <a:lnTo>
                    <a:pt x="1226" y="246"/>
                  </a:lnTo>
                  <a:lnTo>
                    <a:pt x="1294" y="253"/>
                  </a:lnTo>
                  <a:lnTo>
                    <a:pt x="1381" y="298"/>
                  </a:lnTo>
                  <a:lnTo>
                    <a:pt x="1439" y="312"/>
                  </a:lnTo>
                  <a:lnTo>
                    <a:pt x="1519" y="380"/>
                  </a:lnTo>
                  <a:lnTo>
                    <a:pt x="1536" y="415"/>
                  </a:lnTo>
                  <a:lnTo>
                    <a:pt x="1589" y="492"/>
                  </a:lnTo>
                  <a:lnTo>
                    <a:pt x="1653" y="607"/>
                  </a:lnTo>
                  <a:lnTo>
                    <a:pt x="1139" y="1383"/>
                  </a:lnTo>
                  <a:lnTo>
                    <a:pt x="1049" y="1375"/>
                  </a:lnTo>
                  <a:lnTo>
                    <a:pt x="1007" y="1312"/>
                  </a:lnTo>
                  <a:lnTo>
                    <a:pt x="1028" y="1167"/>
                  </a:lnTo>
                  <a:lnTo>
                    <a:pt x="1015" y="1105"/>
                  </a:lnTo>
                  <a:lnTo>
                    <a:pt x="917" y="968"/>
                  </a:lnTo>
                  <a:lnTo>
                    <a:pt x="880" y="904"/>
                  </a:lnTo>
                  <a:lnTo>
                    <a:pt x="849" y="958"/>
                  </a:lnTo>
                  <a:lnTo>
                    <a:pt x="840" y="996"/>
                  </a:lnTo>
                  <a:lnTo>
                    <a:pt x="821" y="1040"/>
                  </a:lnTo>
                  <a:lnTo>
                    <a:pt x="829" y="1075"/>
                  </a:lnTo>
                  <a:lnTo>
                    <a:pt x="810" y="1139"/>
                  </a:lnTo>
                  <a:lnTo>
                    <a:pt x="740" y="1193"/>
                  </a:lnTo>
                  <a:lnTo>
                    <a:pt x="616" y="1246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Freeform 22"/>
            <p:cNvSpPr>
              <a:spLocks/>
            </p:cNvSpPr>
            <p:nvPr/>
          </p:nvSpPr>
          <p:spPr bwMode="auto">
            <a:xfrm>
              <a:off x="4373" y="1910"/>
              <a:ext cx="35" cy="46"/>
            </a:xfrm>
            <a:custGeom>
              <a:avLst/>
              <a:gdLst>
                <a:gd name="T0" fmla="*/ 0 w 71"/>
                <a:gd name="T1" fmla="*/ 1 h 91"/>
                <a:gd name="T2" fmla="*/ 0 w 71"/>
                <a:gd name="T3" fmla="*/ 0 h 91"/>
                <a:gd name="T4" fmla="*/ 0 w 71"/>
                <a:gd name="T5" fmla="*/ 1 h 91"/>
                <a:gd name="T6" fmla="*/ 0 w 71"/>
                <a:gd name="T7" fmla="*/ 1 h 91"/>
                <a:gd name="T8" fmla="*/ 0 w 71"/>
                <a:gd name="T9" fmla="*/ 1 h 91"/>
                <a:gd name="T10" fmla="*/ 0 w 71"/>
                <a:gd name="T11" fmla="*/ 1 h 91"/>
                <a:gd name="T12" fmla="*/ 0 w 71"/>
                <a:gd name="T13" fmla="*/ 1 h 91"/>
                <a:gd name="T14" fmla="*/ 0 w 71"/>
                <a:gd name="T15" fmla="*/ 1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"/>
                <a:gd name="T25" fmla="*/ 0 h 91"/>
                <a:gd name="T26" fmla="*/ 71 w 71"/>
                <a:gd name="T27" fmla="*/ 91 h 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" h="91">
                  <a:moveTo>
                    <a:pt x="71" y="5"/>
                  </a:moveTo>
                  <a:lnTo>
                    <a:pt x="44" y="0"/>
                  </a:lnTo>
                  <a:lnTo>
                    <a:pt x="14" y="28"/>
                  </a:lnTo>
                  <a:lnTo>
                    <a:pt x="0" y="72"/>
                  </a:lnTo>
                  <a:lnTo>
                    <a:pt x="28" y="91"/>
                  </a:lnTo>
                  <a:lnTo>
                    <a:pt x="48" y="27"/>
                  </a:lnTo>
                  <a:lnTo>
                    <a:pt x="71" y="5"/>
                  </a:lnTo>
                  <a:close/>
                </a:path>
              </a:pathLst>
            </a:custGeom>
            <a:solidFill>
              <a:srgbClr val="FFE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Freeform 23"/>
            <p:cNvSpPr>
              <a:spLocks/>
            </p:cNvSpPr>
            <p:nvPr/>
          </p:nvSpPr>
          <p:spPr bwMode="auto">
            <a:xfrm>
              <a:off x="3701" y="1883"/>
              <a:ext cx="739" cy="242"/>
            </a:xfrm>
            <a:custGeom>
              <a:avLst/>
              <a:gdLst>
                <a:gd name="T0" fmla="*/ 0 w 1478"/>
                <a:gd name="T1" fmla="*/ 1 h 484"/>
                <a:gd name="T2" fmla="*/ 1 w 1478"/>
                <a:gd name="T3" fmla="*/ 1 h 484"/>
                <a:gd name="T4" fmla="*/ 1 w 1478"/>
                <a:gd name="T5" fmla="*/ 1 h 484"/>
                <a:gd name="T6" fmla="*/ 1 w 1478"/>
                <a:gd name="T7" fmla="*/ 1 h 484"/>
                <a:gd name="T8" fmla="*/ 1 w 1478"/>
                <a:gd name="T9" fmla="*/ 1 h 484"/>
                <a:gd name="T10" fmla="*/ 1 w 1478"/>
                <a:gd name="T11" fmla="*/ 1 h 484"/>
                <a:gd name="T12" fmla="*/ 1 w 1478"/>
                <a:gd name="T13" fmla="*/ 1 h 484"/>
                <a:gd name="T14" fmla="*/ 1 w 1478"/>
                <a:gd name="T15" fmla="*/ 1 h 484"/>
                <a:gd name="T16" fmla="*/ 1 w 1478"/>
                <a:gd name="T17" fmla="*/ 1 h 484"/>
                <a:gd name="T18" fmla="*/ 1 w 1478"/>
                <a:gd name="T19" fmla="*/ 1 h 484"/>
                <a:gd name="T20" fmla="*/ 1 w 1478"/>
                <a:gd name="T21" fmla="*/ 1 h 484"/>
                <a:gd name="T22" fmla="*/ 1 w 1478"/>
                <a:gd name="T23" fmla="*/ 1 h 484"/>
                <a:gd name="T24" fmla="*/ 1 w 1478"/>
                <a:gd name="T25" fmla="*/ 1 h 484"/>
                <a:gd name="T26" fmla="*/ 1 w 1478"/>
                <a:gd name="T27" fmla="*/ 1 h 484"/>
                <a:gd name="T28" fmla="*/ 1 w 1478"/>
                <a:gd name="T29" fmla="*/ 0 h 484"/>
                <a:gd name="T30" fmla="*/ 1 w 1478"/>
                <a:gd name="T31" fmla="*/ 1 h 484"/>
                <a:gd name="T32" fmla="*/ 1 w 1478"/>
                <a:gd name="T33" fmla="*/ 1 h 484"/>
                <a:gd name="T34" fmla="*/ 1 w 1478"/>
                <a:gd name="T35" fmla="*/ 1 h 484"/>
                <a:gd name="T36" fmla="*/ 1 w 1478"/>
                <a:gd name="T37" fmla="*/ 1 h 484"/>
                <a:gd name="T38" fmla="*/ 1 w 1478"/>
                <a:gd name="T39" fmla="*/ 1 h 484"/>
                <a:gd name="T40" fmla="*/ 1 w 1478"/>
                <a:gd name="T41" fmla="*/ 1 h 484"/>
                <a:gd name="T42" fmla="*/ 1 w 1478"/>
                <a:gd name="T43" fmla="*/ 1 h 484"/>
                <a:gd name="T44" fmla="*/ 0 w 1478"/>
                <a:gd name="T45" fmla="*/ 1 h 484"/>
                <a:gd name="T46" fmla="*/ 0 w 1478"/>
                <a:gd name="T47" fmla="*/ 1 h 48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78"/>
                <a:gd name="T73" fmla="*/ 0 h 484"/>
                <a:gd name="T74" fmla="*/ 1478 w 1478"/>
                <a:gd name="T75" fmla="*/ 484 h 48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78" h="484">
                  <a:moveTo>
                    <a:pt x="0" y="235"/>
                  </a:moveTo>
                  <a:lnTo>
                    <a:pt x="63" y="348"/>
                  </a:lnTo>
                  <a:lnTo>
                    <a:pt x="388" y="484"/>
                  </a:lnTo>
                  <a:lnTo>
                    <a:pt x="720" y="413"/>
                  </a:lnTo>
                  <a:lnTo>
                    <a:pt x="686" y="338"/>
                  </a:lnTo>
                  <a:lnTo>
                    <a:pt x="816" y="365"/>
                  </a:lnTo>
                  <a:lnTo>
                    <a:pt x="1074" y="474"/>
                  </a:lnTo>
                  <a:lnTo>
                    <a:pt x="1193" y="478"/>
                  </a:lnTo>
                  <a:lnTo>
                    <a:pt x="1270" y="441"/>
                  </a:lnTo>
                  <a:lnTo>
                    <a:pt x="1422" y="312"/>
                  </a:lnTo>
                  <a:lnTo>
                    <a:pt x="1478" y="295"/>
                  </a:lnTo>
                  <a:lnTo>
                    <a:pt x="1458" y="206"/>
                  </a:lnTo>
                  <a:lnTo>
                    <a:pt x="1226" y="97"/>
                  </a:lnTo>
                  <a:lnTo>
                    <a:pt x="1185" y="43"/>
                  </a:lnTo>
                  <a:lnTo>
                    <a:pt x="1035" y="0"/>
                  </a:lnTo>
                  <a:lnTo>
                    <a:pt x="902" y="17"/>
                  </a:lnTo>
                  <a:lnTo>
                    <a:pt x="750" y="130"/>
                  </a:lnTo>
                  <a:lnTo>
                    <a:pt x="826" y="136"/>
                  </a:lnTo>
                  <a:lnTo>
                    <a:pt x="1021" y="110"/>
                  </a:lnTo>
                  <a:lnTo>
                    <a:pt x="822" y="236"/>
                  </a:lnTo>
                  <a:lnTo>
                    <a:pt x="683" y="232"/>
                  </a:lnTo>
                  <a:lnTo>
                    <a:pt x="352" y="335"/>
                  </a:lnTo>
                  <a:lnTo>
                    <a:pt x="0" y="235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Freeform 24"/>
            <p:cNvSpPr>
              <a:spLocks/>
            </p:cNvSpPr>
            <p:nvPr/>
          </p:nvSpPr>
          <p:spPr bwMode="auto">
            <a:xfrm>
              <a:off x="3242" y="1887"/>
              <a:ext cx="414" cy="173"/>
            </a:xfrm>
            <a:custGeom>
              <a:avLst/>
              <a:gdLst>
                <a:gd name="T0" fmla="*/ 1 w 828"/>
                <a:gd name="T1" fmla="*/ 0 h 346"/>
                <a:gd name="T2" fmla="*/ 1 w 828"/>
                <a:gd name="T3" fmla="*/ 1 h 346"/>
                <a:gd name="T4" fmla="*/ 1 w 828"/>
                <a:gd name="T5" fmla="*/ 1 h 346"/>
                <a:gd name="T6" fmla="*/ 1 w 828"/>
                <a:gd name="T7" fmla="*/ 1 h 346"/>
                <a:gd name="T8" fmla="*/ 0 w 828"/>
                <a:gd name="T9" fmla="*/ 1 h 346"/>
                <a:gd name="T10" fmla="*/ 1 w 828"/>
                <a:gd name="T11" fmla="*/ 1 h 346"/>
                <a:gd name="T12" fmla="*/ 1 w 828"/>
                <a:gd name="T13" fmla="*/ 1 h 346"/>
                <a:gd name="T14" fmla="*/ 1 w 828"/>
                <a:gd name="T15" fmla="*/ 1 h 346"/>
                <a:gd name="T16" fmla="*/ 1 w 828"/>
                <a:gd name="T17" fmla="*/ 1 h 346"/>
                <a:gd name="T18" fmla="*/ 1 w 828"/>
                <a:gd name="T19" fmla="*/ 1 h 346"/>
                <a:gd name="T20" fmla="*/ 1 w 828"/>
                <a:gd name="T21" fmla="*/ 0 h 346"/>
                <a:gd name="T22" fmla="*/ 1 w 828"/>
                <a:gd name="T23" fmla="*/ 0 h 3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346"/>
                <a:gd name="T38" fmla="*/ 828 w 828"/>
                <a:gd name="T39" fmla="*/ 346 h 34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346">
                  <a:moveTo>
                    <a:pt x="336" y="0"/>
                  </a:moveTo>
                  <a:lnTo>
                    <a:pt x="63" y="94"/>
                  </a:lnTo>
                  <a:lnTo>
                    <a:pt x="321" y="230"/>
                  </a:lnTo>
                  <a:lnTo>
                    <a:pt x="37" y="110"/>
                  </a:lnTo>
                  <a:lnTo>
                    <a:pt x="0" y="127"/>
                  </a:lnTo>
                  <a:lnTo>
                    <a:pt x="458" y="346"/>
                  </a:lnTo>
                  <a:lnTo>
                    <a:pt x="673" y="201"/>
                  </a:lnTo>
                  <a:lnTo>
                    <a:pt x="828" y="121"/>
                  </a:lnTo>
                  <a:lnTo>
                    <a:pt x="646" y="45"/>
                  </a:lnTo>
                  <a:lnTo>
                    <a:pt x="504" y="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F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Freeform 25"/>
            <p:cNvSpPr>
              <a:spLocks/>
            </p:cNvSpPr>
            <p:nvPr/>
          </p:nvSpPr>
          <p:spPr bwMode="auto">
            <a:xfrm>
              <a:off x="3648" y="1872"/>
              <a:ext cx="346" cy="184"/>
            </a:xfrm>
            <a:custGeom>
              <a:avLst/>
              <a:gdLst>
                <a:gd name="T0" fmla="*/ 1 w 691"/>
                <a:gd name="T1" fmla="*/ 1 h 367"/>
                <a:gd name="T2" fmla="*/ 1 w 691"/>
                <a:gd name="T3" fmla="*/ 1 h 367"/>
                <a:gd name="T4" fmla="*/ 1 w 691"/>
                <a:gd name="T5" fmla="*/ 0 h 367"/>
                <a:gd name="T6" fmla="*/ 1 w 691"/>
                <a:gd name="T7" fmla="*/ 1 h 367"/>
                <a:gd name="T8" fmla="*/ 1 w 691"/>
                <a:gd name="T9" fmla="*/ 1 h 367"/>
                <a:gd name="T10" fmla="*/ 1 w 691"/>
                <a:gd name="T11" fmla="*/ 1 h 367"/>
                <a:gd name="T12" fmla="*/ 1 w 691"/>
                <a:gd name="T13" fmla="*/ 1 h 367"/>
                <a:gd name="T14" fmla="*/ 1 w 691"/>
                <a:gd name="T15" fmla="*/ 1 h 367"/>
                <a:gd name="T16" fmla="*/ 1 w 691"/>
                <a:gd name="T17" fmla="*/ 1 h 367"/>
                <a:gd name="T18" fmla="*/ 1 w 691"/>
                <a:gd name="T19" fmla="*/ 1 h 367"/>
                <a:gd name="T20" fmla="*/ 1 w 691"/>
                <a:gd name="T21" fmla="*/ 1 h 367"/>
                <a:gd name="T22" fmla="*/ 0 w 691"/>
                <a:gd name="T23" fmla="*/ 1 h 367"/>
                <a:gd name="T24" fmla="*/ 1 w 691"/>
                <a:gd name="T25" fmla="*/ 1 h 367"/>
                <a:gd name="T26" fmla="*/ 1 w 691"/>
                <a:gd name="T27" fmla="*/ 1 h 367"/>
                <a:gd name="T28" fmla="*/ 1 w 691"/>
                <a:gd name="T29" fmla="*/ 1 h 367"/>
                <a:gd name="T30" fmla="*/ 1 w 691"/>
                <a:gd name="T31" fmla="*/ 1 h 36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91"/>
                <a:gd name="T49" fmla="*/ 0 h 367"/>
                <a:gd name="T50" fmla="*/ 691 w 691"/>
                <a:gd name="T51" fmla="*/ 367 h 36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91" h="367">
                  <a:moveTo>
                    <a:pt x="36" y="139"/>
                  </a:moveTo>
                  <a:lnTo>
                    <a:pt x="79" y="149"/>
                  </a:lnTo>
                  <a:lnTo>
                    <a:pt x="311" y="0"/>
                  </a:lnTo>
                  <a:lnTo>
                    <a:pt x="579" y="49"/>
                  </a:lnTo>
                  <a:lnTo>
                    <a:pt x="675" y="152"/>
                  </a:lnTo>
                  <a:lnTo>
                    <a:pt x="691" y="175"/>
                  </a:lnTo>
                  <a:lnTo>
                    <a:pt x="609" y="218"/>
                  </a:lnTo>
                  <a:lnTo>
                    <a:pt x="513" y="295"/>
                  </a:lnTo>
                  <a:lnTo>
                    <a:pt x="440" y="367"/>
                  </a:lnTo>
                  <a:lnTo>
                    <a:pt x="367" y="364"/>
                  </a:lnTo>
                  <a:lnTo>
                    <a:pt x="248" y="311"/>
                  </a:lnTo>
                  <a:lnTo>
                    <a:pt x="0" y="232"/>
                  </a:lnTo>
                  <a:lnTo>
                    <a:pt x="3" y="172"/>
                  </a:lnTo>
                  <a:lnTo>
                    <a:pt x="16" y="139"/>
                  </a:lnTo>
                  <a:lnTo>
                    <a:pt x="36" y="139"/>
                  </a:lnTo>
                  <a:close/>
                </a:path>
              </a:pathLst>
            </a:custGeom>
            <a:solidFill>
              <a:srgbClr val="FFF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Freeform 26"/>
            <p:cNvSpPr>
              <a:spLocks/>
            </p:cNvSpPr>
            <p:nvPr/>
          </p:nvSpPr>
          <p:spPr bwMode="auto">
            <a:xfrm>
              <a:off x="3863" y="1812"/>
              <a:ext cx="169" cy="48"/>
            </a:xfrm>
            <a:custGeom>
              <a:avLst/>
              <a:gdLst>
                <a:gd name="T0" fmla="*/ 0 w 339"/>
                <a:gd name="T1" fmla="*/ 1 h 95"/>
                <a:gd name="T2" fmla="*/ 0 w 339"/>
                <a:gd name="T3" fmla="*/ 1 h 95"/>
                <a:gd name="T4" fmla="*/ 0 w 339"/>
                <a:gd name="T5" fmla="*/ 0 h 95"/>
                <a:gd name="T6" fmla="*/ 0 w 339"/>
                <a:gd name="T7" fmla="*/ 1 h 95"/>
                <a:gd name="T8" fmla="*/ 0 w 339"/>
                <a:gd name="T9" fmla="*/ 1 h 95"/>
                <a:gd name="T10" fmla="*/ 0 w 339"/>
                <a:gd name="T11" fmla="*/ 1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95"/>
                <a:gd name="T20" fmla="*/ 339 w 339"/>
                <a:gd name="T21" fmla="*/ 95 h 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95">
                  <a:moveTo>
                    <a:pt x="18" y="95"/>
                  </a:moveTo>
                  <a:lnTo>
                    <a:pt x="339" y="59"/>
                  </a:lnTo>
                  <a:lnTo>
                    <a:pt x="44" y="0"/>
                  </a:lnTo>
                  <a:lnTo>
                    <a:pt x="0" y="16"/>
                  </a:lnTo>
                  <a:lnTo>
                    <a:pt x="18" y="95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Freeform 27"/>
            <p:cNvSpPr>
              <a:spLocks/>
            </p:cNvSpPr>
            <p:nvPr/>
          </p:nvSpPr>
          <p:spPr bwMode="auto">
            <a:xfrm>
              <a:off x="4411" y="1968"/>
              <a:ext cx="300" cy="109"/>
            </a:xfrm>
            <a:custGeom>
              <a:avLst/>
              <a:gdLst>
                <a:gd name="T0" fmla="*/ 1 w 600"/>
                <a:gd name="T1" fmla="*/ 0 h 219"/>
                <a:gd name="T2" fmla="*/ 0 w 600"/>
                <a:gd name="T3" fmla="*/ 0 h 219"/>
                <a:gd name="T4" fmla="*/ 1 w 600"/>
                <a:gd name="T5" fmla="*/ 0 h 219"/>
                <a:gd name="T6" fmla="*/ 1 w 600"/>
                <a:gd name="T7" fmla="*/ 0 h 219"/>
                <a:gd name="T8" fmla="*/ 1 w 600"/>
                <a:gd name="T9" fmla="*/ 0 h 219"/>
                <a:gd name="T10" fmla="*/ 1 w 600"/>
                <a:gd name="T11" fmla="*/ 0 h 219"/>
                <a:gd name="T12" fmla="*/ 1 w 600"/>
                <a:gd name="T13" fmla="*/ 0 h 219"/>
                <a:gd name="T14" fmla="*/ 1 w 600"/>
                <a:gd name="T15" fmla="*/ 0 h 219"/>
                <a:gd name="T16" fmla="*/ 1 w 600"/>
                <a:gd name="T17" fmla="*/ 0 h 219"/>
                <a:gd name="T18" fmla="*/ 1 w 600"/>
                <a:gd name="T19" fmla="*/ 0 h 219"/>
                <a:gd name="T20" fmla="*/ 1 w 600"/>
                <a:gd name="T21" fmla="*/ 0 h 219"/>
                <a:gd name="T22" fmla="*/ 1 w 600"/>
                <a:gd name="T23" fmla="*/ 0 h 2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00"/>
                <a:gd name="T37" fmla="*/ 0 h 219"/>
                <a:gd name="T38" fmla="*/ 600 w 600"/>
                <a:gd name="T39" fmla="*/ 219 h 2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00" h="219">
                  <a:moveTo>
                    <a:pt x="56" y="126"/>
                  </a:moveTo>
                  <a:lnTo>
                    <a:pt x="0" y="143"/>
                  </a:lnTo>
                  <a:lnTo>
                    <a:pt x="44" y="186"/>
                  </a:lnTo>
                  <a:lnTo>
                    <a:pt x="175" y="219"/>
                  </a:lnTo>
                  <a:lnTo>
                    <a:pt x="338" y="192"/>
                  </a:lnTo>
                  <a:lnTo>
                    <a:pt x="441" y="93"/>
                  </a:lnTo>
                  <a:lnTo>
                    <a:pt x="600" y="40"/>
                  </a:lnTo>
                  <a:lnTo>
                    <a:pt x="464" y="0"/>
                  </a:lnTo>
                  <a:lnTo>
                    <a:pt x="414" y="23"/>
                  </a:lnTo>
                  <a:lnTo>
                    <a:pt x="249" y="143"/>
                  </a:lnTo>
                  <a:lnTo>
                    <a:pt x="56" y="126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Freeform 28"/>
            <p:cNvSpPr>
              <a:spLocks/>
            </p:cNvSpPr>
            <p:nvPr/>
          </p:nvSpPr>
          <p:spPr bwMode="auto">
            <a:xfrm>
              <a:off x="4372" y="1422"/>
              <a:ext cx="201" cy="166"/>
            </a:xfrm>
            <a:custGeom>
              <a:avLst/>
              <a:gdLst>
                <a:gd name="T0" fmla="*/ 1 w 402"/>
                <a:gd name="T1" fmla="*/ 1 h 332"/>
                <a:gd name="T2" fmla="*/ 0 w 402"/>
                <a:gd name="T3" fmla="*/ 1 h 332"/>
                <a:gd name="T4" fmla="*/ 1 w 402"/>
                <a:gd name="T5" fmla="*/ 1 h 332"/>
                <a:gd name="T6" fmla="*/ 1 w 402"/>
                <a:gd name="T7" fmla="*/ 1 h 332"/>
                <a:gd name="T8" fmla="*/ 1 w 402"/>
                <a:gd name="T9" fmla="*/ 1 h 332"/>
                <a:gd name="T10" fmla="*/ 1 w 402"/>
                <a:gd name="T11" fmla="*/ 1 h 332"/>
                <a:gd name="T12" fmla="*/ 1 w 402"/>
                <a:gd name="T13" fmla="*/ 0 h 332"/>
                <a:gd name="T14" fmla="*/ 1 w 402"/>
                <a:gd name="T15" fmla="*/ 1 h 332"/>
                <a:gd name="T16" fmla="*/ 1 w 402"/>
                <a:gd name="T17" fmla="*/ 0 h 332"/>
                <a:gd name="T18" fmla="*/ 1 w 402"/>
                <a:gd name="T19" fmla="*/ 1 h 332"/>
                <a:gd name="T20" fmla="*/ 1 w 402"/>
                <a:gd name="T21" fmla="*/ 1 h 332"/>
                <a:gd name="T22" fmla="*/ 1 w 402"/>
                <a:gd name="T23" fmla="*/ 1 h 332"/>
                <a:gd name="T24" fmla="*/ 1 w 402"/>
                <a:gd name="T25" fmla="*/ 1 h 332"/>
                <a:gd name="T26" fmla="*/ 1 w 402"/>
                <a:gd name="T27" fmla="*/ 1 h 332"/>
                <a:gd name="T28" fmla="*/ 1 w 402"/>
                <a:gd name="T29" fmla="*/ 1 h 332"/>
                <a:gd name="T30" fmla="*/ 1 w 402"/>
                <a:gd name="T31" fmla="*/ 1 h 332"/>
                <a:gd name="T32" fmla="*/ 1 w 402"/>
                <a:gd name="T33" fmla="*/ 1 h 332"/>
                <a:gd name="T34" fmla="*/ 1 w 402"/>
                <a:gd name="T35" fmla="*/ 1 h 332"/>
                <a:gd name="T36" fmla="*/ 1 w 402"/>
                <a:gd name="T37" fmla="*/ 1 h 332"/>
                <a:gd name="T38" fmla="*/ 1 w 402"/>
                <a:gd name="T39" fmla="*/ 1 h 332"/>
                <a:gd name="T40" fmla="*/ 1 w 402"/>
                <a:gd name="T41" fmla="*/ 1 h 332"/>
                <a:gd name="T42" fmla="*/ 1 w 402"/>
                <a:gd name="T43" fmla="*/ 1 h 332"/>
                <a:gd name="T44" fmla="*/ 1 w 402"/>
                <a:gd name="T45" fmla="*/ 1 h 332"/>
                <a:gd name="T46" fmla="*/ 1 w 402"/>
                <a:gd name="T47" fmla="*/ 1 h 332"/>
                <a:gd name="T48" fmla="*/ 1 w 402"/>
                <a:gd name="T49" fmla="*/ 1 h 332"/>
                <a:gd name="T50" fmla="*/ 1 w 402"/>
                <a:gd name="T51" fmla="*/ 1 h 332"/>
                <a:gd name="T52" fmla="*/ 1 w 402"/>
                <a:gd name="T53" fmla="*/ 1 h 332"/>
                <a:gd name="T54" fmla="*/ 1 w 402"/>
                <a:gd name="T55" fmla="*/ 1 h 332"/>
                <a:gd name="T56" fmla="*/ 1 w 402"/>
                <a:gd name="T57" fmla="*/ 1 h 332"/>
                <a:gd name="T58" fmla="*/ 1 w 402"/>
                <a:gd name="T59" fmla="*/ 1 h 332"/>
                <a:gd name="T60" fmla="*/ 1 w 402"/>
                <a:gd name="T61" fmla="*/ 1 h 332"/>
                <a:gd name="T62" fmla="*/ 1 w 402"/>
                <a:gd name="T63" fmla="*/ 1 h 332"/>
                <a:gd name="T64" fmla="*/ 1 w 402"/>
                <a:gd name="T65" fmla="*/ 1 h 332"/>
                <a:gd name="T66" fmla="*/ 1 w 402"/>
                <a:gd name="T67" fmla="*/ 1 h 332"/>
                <a:gd name="T68" fmla="*/ 1 w 402"/>
                <a:gd name="T69" fmla="*/ 1 h 332"/>
                <a:gd name="T70" fmla="*/ 1 w 402"/>
                <a:gd name="T71" fmla="*/ 1 h 332"/>
                <a:gd name="T72" fmla="*/ 1 w 402"/>
                <a:gd name="T73" fmla="*/ 1 h 332"/>
                <a:gd name="T74" fmla="*/ 1 w 402"/>
                <a:gd name="T75" fmla="*/ 1 h 332"/>
                <a:gd name="T76" fmla="*/ 1 w 402"/>
                <a:gd name="T77" fmla="*/ 1 h 3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2"/>
                <a:gd name="T118" fmla="*/ 0 h 332"/>
                <a:gd name="T119" fmla="*/ 402 w 402"/>
                <a:gd name="T120" fmla="*/ 332 h 33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2" h="332">
                  <a:moveTo>
                    <a:pt x="51" y="172"/>
                  </a:moveTo>
                  <a:lnTo>
                    <a:pt x="0" y="162"/>
                  </a:lnTo>
                  <a:lnTo>
                    <a:pt x="2" y="125"/>
                  </a:lnTo>
                  <a:lnTo>
                    <a:pt x="15" y="89"/>
                  </a:lnTo>
                  <a:lnTo>
                    <a:pt x="65" y="68"/>
                  </a:lnTo>
                  <a:lnTo>
                    <a:pt x="75" y="42"/>
                  </a:lnTo>
                  <a:lnTo>
                    <a:pt x="147" y="0"/>
                  </a:lnTo>
                  <a:lnTo>
                    <a:pt x="191" y="5"/>
                  </a:lnTo>
                  <a:lnTo>
                    <a:pt x="235" y="0"/>
                  </a:lnTo>
                  <a:lnTo>
                    <a:pt x="220" y="24"/>
                  </a:lnTo>
                  <a:lnTo>
                    <a:pt x="205" y="44"/>
                  </a:lnTo>
                  <a:lnTo>
                    <a:pt x="222" y="59"/>
                  </a:lnTo>
                  <a:lnTo>
                    <a:pt x="194" y="68"/>
                  </a:lnTo>
                  <a:lnTo>
                    <a:pt x="196" y="97"/>
                  </a:lnTo>
                  <a:lnTo>
                    <a:pt x="224" y="108"/>
                  </a:lnTo>
                  <a:lnTo>
                    <a:pt x="254" y="61"/>
                  </a:lnTo>
                  <a:lnTo>
                    <a:pt x="252" y="33"/>
                  </a:lnTo>
                  <a:lnTo>
                    <a:pt x="290" y="28"/>
                  </a:lnTo>
                  <a:lnTo>
                    <a:pt x="310" y="68"/>
                  </a:lnTo>
                  <a:lnTo>
                    <a:pt x="365" y="91"/>
                  </a:lnTo>
                  <a:lnTo>
                    <a:pt x="359" y="159"/>
                  </a:lnTo>
                  <a:lnTo>
                    <a:pt x="402" y="215"/>
                  </a:lnTo>
                  <a:lnTo>
                    <a:pt x="367" y="253"/>
                  </a:lnTo>
                  <a:lnTo>
                    <a:pt x="374" y="302"/>
                  </a:lnTo>
                  <a:lnTo>
                    <a:pt x="339" y="330"/>
                  </a:lnTo>
                  <a:lnTo>
                    <a:pt x="316" y="332"/>
                  </a:lnTo>
                  <a:lnTo>
                    <a:pt x="346" y="272"/>
                  </a:lnTo>
                  <a:lnTo>
                    <a:pt x="338" y="249"/>
                  </a:lnTo>
                  <a:lnTo>
                    <a:pt x="297" y="232"/>
                  </a:lnTo>
                  <a:lnTo>
                    <a:pt x="263" y="246"/>
                  </a:lnTo>
                  <a:lnTo>
                    <a:pt x="271" y="213"/>
                  </a:lnTo>
                  <a:lnTo>
                    <a:pt x="245" y="195"/>
                  </a:lnTo>
                  <a:lnTo>
                    <a:pt x="254" y="178"/>
                  </a:lnTo>
                  <a:lnTo>
                    <a:pt x="226" y="166"/>
                  </a:lnTo>
                  <a:lnTo>
                    <a:pt x="165" y="131"/>
                  </a:lnTo>
                  <a:lnTo>
                    <a:pt x="111" y="125"/>
                  </a:lnTo>
                  <a:lnTo>
                    <a:pt x="60" y="169"/>
                  </a:lnTo>
                  <a:lnTo>
                    <a:pt x="51" y="172"/>
                  </a:lnTo>
                  <a:close/>
                </a:path>
              </a:pathLst>
            </a:custGeom>
            <a:solidFill>
              <a:srgbClr val="B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5" name="Freeform 29"/>
            <p:cNvSpPr>
              <a:spLocks/>
            </p:cNvSpPr>
            <p:nvPr/>
          </p:nvSpPr>
          <p:spPr bwMode="auto">
            <a:xfrm>
              <a:off x="4020" y="1144"/>
              <a:ext cx="189" cy="125"/>
            </a:xfrm>
            <a:custGeom>
              <a:avLst/>
              <a:gdLst>
                <a:gd name="T0" fmla="*/ 0 w 379"/>
                <a:gd name="T1" fmla="*/ 1 h 248"/>
                <a:gd name="T2" fmla="*/ 0 w 379"/>
                <a:gd name="T3" fmla="*/ 1 h 248"/>
                <a:gd name="T4" fmla="*/ 0 w 379"/>
                <a:gd name="T5" fmla="*/ 1 h 248"/>
                <a:gd name="T6" fmla="*/ 0 w 379"/>
                <a:gd name="T7" fmla="*/ 1 h 248"/>
                <a:gd name="T8" fmla="*/ 0 w 379"/>
                <a:gd name="T9" fmla="*/ 1 h 248"/>
                <a:gd name="T10" fmla="*/ 0 w 379"/>
                <a:gd name="T11" fmla="*/ 1 h 248"/>
                <a:gd name="T12" fmla="*/ 0 w 379"/>
                <a:gd name="T13" fmla="*/ 0 h 248"/>
                <a:gd name="T14" fmla="*/ 0 w 379"/>
                <a:gd name="T15" fmla="*/ 1 h 248"/>
                <a:gd name="T16" fmla="*/ 0 w 379"/>
                <a:gd name="T17" fmla="*/ 1 h 248"/>
                <a:gd name="T18" fmla="*/ 0 w 379"/>
                <a:gd name="T19" fmla="*/ 1 h 248"/>
                <a:gd name="T20" fmla="*/ 0 w 379"/>
                <a:gd name="T21" fmla="*/ 1 h 248"/>
                <a:gd name="T22" fmla="*/ 0 w 379"/>
                <a:gd name="T23" fmla="*/ 1 h 248"/>
                <a:gd name="T24" fmla="*/ 0 w 379"/>
                <a:gd name="T25" fmla="*/ 1 h 248"/>
                <a:gd name="T26" fmla="*/ 0 w 379"/>
                <a:gd name="T27" fmla="*/ 1 h 248"/>
                <a:gd name="T28" fmla="*/ 0 w 379"/>
                <a:gd name="T29" fmla="*/ 1 h 248"/>
                <a:gd name="T30" fmla="*/ 0 w 379"/>
                <a:gd name="T31" fmla="*/ 1 h 248"/>
                <a:gd name="T32" fmla="*/ 0 w 379"/>
                <a:gd name="T33" fmla="*/ 1 h 248"/>
                <a:gd name="T34" fmla="*/ 0 w 379"/>
                <a:gd name="T35" fmla="*/ 1 h 248"/>
                <a:gd name="T36" fmla="*/ 0 w 379"/>
                <a:gd name="T37" fmla="*/ 1 h 248"/>
                <a:gd name="T38" fmla="*/ 0 w 379"/>
                <a:gd name="T39" fmla="*/ 1 h 248"/>
                <a:gd name="T40" fmla="*/ 0 w 379"/>
                <a:gd name="T41" fmla="*/ 1 h 248"/>
                <a:gd name="T42" fmla="*/ 0 w 379"/>
                <a:gd name="T43" fmla="*/ 1 h 248"/>
                <a:gd name="T44" fmla="*/ 0 w 379"/>
                <a:gd name="T45" fmla="*/ 1 h 248"/>
                <a:gd name="T46" fmla="*/ 0 w 379"/>
                <a:gd name="T47" fmla="*/ 1 h 248"/>
                <a:gd name="T48" fmla="*/ 0 w 379"/>
                <a:gd name="T49" fmla="*/ 1 h 248"/>
                <a:gd name="T50" fmla="*/ 0 w 379"/>
                <a:gd name="T51" fmla="*/ 1 h 248"/>
                <a:gd name="T52" fmla="*/ 0 w 379"/>
                <a:gd name="T53" fmla="*/ 1 h 248"/>
                <a:gd name="T54" fmla="*/ 0 w 379"/>
                <a:gd name="T55" fmla="*/ 1 h 248"/>
                <a:gd name="T56" fmla="*/ 0 w 379"/>
                <a:gd name="T57" fmla="*/ 1 h 248"/>
                <a:gd name="T58" fmla="*/ 0 w 379"/>
                <a:gd name="T59" fmla="*/ 1 h 248"/>
                <a:gd name="T60" fmla="*/ 0 w 379"/>
                <a:gd name="T61" fmla="*/ 1 h 248"/>
                <a:gd name="T62" fmla="*/ 0 w 379"/>
                <a:gd name="T63" fmla="*/ 1 h 248"/>
                <a:gd name="T64" fmla="*/ 0 w 379"/>
                <a:gd name="T65" fmla="*/ 1 h 248"/>
                <a:gd name="T66" fmla="*/ 0 w 379"/>
                <a:gd name="T67" fmla="*/ 1 h 248"/>
                <a:gd name="T68" fmla="*/ 0 w 379"/>
                <a:gd name="T69" fmla="*/ 1 h 248"/>
                <a:gd name="T70" fmla="*/ 0 w 379"/>
                <a:gd name="T71" fmla="*/ 1 h 248"/>
                <a:gd name="T72" fmla="*/ 0 w 379"/>
                <a:gd name="T73" fmla="*/ 1 h 248"/>
                <a:gd name="T74" fmla="*/ 0 w 379"/>
                <a:gd name="T75" fmla="*/ 1 h 248"/>
                <a:gd name="T76" fmla="*/ 0 w 379"/>
                <a:gd name="T77" fmla="*/ 1 h 24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79"/>
                <a:gd name="T118" fmla="*/ 0 h 248"/>
                <a:gd name="T119" fmla="*/ 379 w 379"/>
                <a:gd name="T120" fmla="*/ 248 h 24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79" h="248">
                  <a:moveTo>
                    <a:pt x="9" y="136"/>
                  </a:moveTo>
                  <a:lnTo>
                    <a:pt x="29" y="117"/>
                  </a:lnTo>
                  <a:lnTo>
                    <a:pt x="75" y="110"/>
                  </a:lnTo>
                  <a:lnTo>
                    <a:pt x="131" y="84"/>
                  </a:lnTo>
                  <a:lnTo>
                    <a:pt x="148" y="61"/>
                  </a:lnTo>
                  <a:lnTo>
                    <a:pt x="206" y="33"/>
                  </a:lnTo>
                  <a:lnTo>
                    <a:pt x="232" y="0"/>
                  </a:lnTo>
                  <a:lnTo>
                    <a:pt x="276" y="7"/>
                  </a:lnTo>
                  <a:lnTo>
                    <a:pt x="260" y="35"/>
                  </a:lnTo>
                  <a:lnTo>
                    <a:pt x="278" y="47"/>
                  </a:lnTo>
                  <a:lnTo>
                    <a:pt x="304" y="37"/>
                  </a:lnTo>
                  <a:lnTo>
                    <a:pt x="332" y="58"/>
                  </a:lnTo>
                  <a:lnTo>
                    <a:pt x="355" y="71"/>
                  </a:lnTo>
                  <a:lnTo>
                    <a:pt x="358" y="96"/>
                  </a:lnTo>
                  <a:lnTo>
                    <a:pt x="377" y="131"/>
                  </a:lnTo>
                  <a:lnTo>
                    <a:pt x="379" y="162"/>
                  </a:lnTo>
                  <a:lnTo>
                    <a:pt x="346" y="199"/>
                  </a:lnTo>
                  <a:lnTo>
                    <a:pt x="346" y="225"/>
                  </a:lnTo>
                  <a:lnTo>
                    <a:pt x="323" y="248"/>
                  </a:lnTo>
                  <a:lnTo>
                    <a:pt x="319" y="218"/>
                  </a:lnTo>
                  <a:lnTo>
                    <a:pt x="330" y="182"/>
                  </a:lnTo>
                  <a:lnTo>
                    <a:pt x="306" y="167"/>
                  </a:lnTo>
                  <a:lnTo>
                    <a:pt x="319" y="139"/>
                  </a:lnTo>
                  <a:lnTo>
                    <a:pt x="293" y="146"/>
                  </a:lnTo>
                  <a:lnTo>
                    <a:pt x="281" y="110"/>
                  </a:lnTo>
                  <a:lnTo>
                    <a:pt x="241" y="154"/>
                  </a:lnTo>
                  <a:lnTo>
                    <a:pt x="197" y="157"/>
                  </a:lnTo>
                  <a:lnTo>
                    <a:pt x="157" y="199"/>
                  </a:lnTo>
                  <a:lnTo>
                    <a:pt x="110" y="214"/>
                  </a:lnTo>
                  <a:lnTo>
                    <a:pt x="25" y="216"/>
                  </a:lnTo>
                  <a:lnTo>
                    <a:pt x="0" y="197"/>
                  </a:lnTo>
                  <a:lnTo>
                    <a:pt x="42" y="197"/>
                  </a:lnTo>
                  <a:lnTo>
                    <a:pt x="114" y="185"/>
                  </a:lnTo>
                  <a:lnTo>
                    <a:pt x="131" y="143"/>
                  </a:lnTo>
                  <a:lnTo>
                    <a:pt x="56" y="178"/>
                  </a:lnTo>
                  <a:lnTo>
                    <a:pt x="7" y="167"/>
                  </a:lnTo>
                  <a:lnTo>
                    <a:pt x="31" y="146"/>
                  </a:lnTo>
                  <a:lnTo>
                    <a:pt x="9" y="136"/>
                  </a:lnTo>
                  <a:close/>
                </a:path>
              </a:pathLst>
            </a:custGeom>
            <a:solidFill>
              <a:srgbClr val="B177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Freeform 30"/>
            <p:cNvSpPr>
              <a:spLocks/>
            </p:cNvSpPr>
            <p:nvPr/>
          </p:nvSpPr>
          <p:spPr bwMode="auto">
            <a:xfrm>
              <a:off x="4038" y="1221"/>
              <a:ext cx="148" cy="197"/>
            </a:xfrm>
            <a:custGeom>
              <a:avLst/>
              <a:gdLst>
                <a:gd name="T0" fmla="*/ 0 w 295"/>
                <a:gd name="T1" fmla="*/ 1 h 394"/>
                <a:gd name="T2" fmla="*/ 1 w 295"/>
                <a:gd name="T3" fmla="*/ 1 h 394"/>
                <a:gd name="T4" fmla="*/ 1 w 295"/>
                <a:gd name="T5" fmla="*/ 1 h 394"/>
                <a:gd name="T6" fmla="*/ 1 w 295"/>
                <a:gd name="T7" fmla="*/ 1 h 394"/>
                <a:gd name="T8" fmla="*/ 1 w 295"/>
                <a:gd name="T9" fmla="*/ 1 h 394"/>
                <a:gd name="T10" fmla="*/ 1 w 295"/>
                <a:gd name="T11" fmla="*/ 1 h 394"/>
                <a:gd name="T12" fmla="*/ 1 w 295"/>
                <a:gd name="T13" fmla="*/ 1 h 394"/>
                <a:gd name="T14" fmla="*/ 1 w 295"/>
                <a:gd name="T15" fmla="*/ 1 h 394"/>
                <a:gd name="T16" fmla="*/ 1 w 295"/>
                <a:gd name="T17" fmla="*/ 1 h 394"/>
                <a:gd name="T18" fmla="*/ 1 w 295"/>
                <a:gd name="T19" fmla="*/ 1 h 394"/>
                <a:gd name="T20" fmla="*/ 1 w 295"/>
                <a:gd name="T21" fmla="*/ 1 h 394"/>
                <a:gd name="T22" fmla="*/ 1 w 295"/>
                <a:gd name="T23" fmla="*/ 1 h 394"/>
                <a:gd name="T24" fmla="*/ 1 w 295"/>
                <a:gd name="T25" fmla="*/ 1 h 394"/>
                <a:gd name="T26" fmla="*/ 1 w 295"/>
                <a:gd name="T27" fmla="*/ 1 h 394"/>
                <a:gd name="T28" fmla="*/ 1 w 295"/>
                <a:gd name="T29" fmla="*/ 1 h 394"/>
                <a:gd name="T30" fmla="*/ 1 w 295"/>
                <a:gd name="T31" fmla="*/ 1 h 394"/>
                <a:gd name="T32" fmla="*/ 1 w 295"/>
                <a:gd name="T33" fmla="*/ 1 h 394"/>
                <a:gd name="T34" fmla="*/ 1 w 295"/>
                <a:gd name="T35" fmla="*/ 1 h 394"/>
                <a:gd name="T36" fmla="*/ 1 w 295"/>
                <a:gd name="T37" fmla="*/ 1 h 394"/>
                <a:gd name="T38" fmla="*/ 1 w 295"/>
                <a:gd name="T39" fmla="*/ 1 h 394"/>
                <a:gd name="T40" fmla="*/ 1 w 295"/>
                <a:gd name="T41" fmla="*/ 1 h 394"/>
                <a:gd name="T42" fmla="*/ 1 w 295"/>
                <a:gd name="T43" fmla="*/ 0 h 394"/>
                <a:gd name="T44" fmla="*/ 1 w 295"/>
                <a:gd name="T45" fmla="*/ 1 h 394"/>
                <a:gd name="T46" fmla="*/ 0 w 295"/>
                <a:gd name="T47" fmla="*/ 1 h 394"/>
                <a:gd name="T48" fmla="*/ 0 w 295"/>
                <a:gd name="T49" fmla="*/ 1 h 39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95"/>
                <a:gd name="T76" fmla="*/ 0 h 394"/>
                <a:gd name="T77" fmla="*/ 295 w 295"/>
                <a:gd name="T78" fmla="*/ 394 h 39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95" h="394">
                  <a:moveTo>
                    <a:pt x="0" y="64"/>
                  </a:moveTo>
                  <a:lnTo>
                    <a:pt x="7" y="96"/>
                  </a:lnTo>
                  <a:lnTo>
                    <a:pt x="7" y="148"/>
                  </a:lnTo>
                  <a:lnTo>
                    <a:pt x="38" y="181"/>
                  </a:lnTo>
                  <a:lnTo>
                    <a:pt x="61" y="197"/>
                  </a:lnTo>
                  <a:lnTo>
                    <a:pt x="49" y="253"/>
                  </a:lnTo>
                  <a:lnTo>
                    <a:pt x="92" y="307"/>
                  </a:lnTo>
                  <a:lnTo>
                    <a:pt x="133" y="321"/>
                  </a:lnTo>
                  <a:lnTo>
                    <a:pt x="154" y="372"/>
                  </a:lnTo>
                  <a:lnTo>
                    <a:pt x="182" y="394"/>
                  </a:lnTo>
                  <a:lnTo>
                    <a:pt x="237" y="363"/>
                  </a:lnTo>
                  <a:lnTo>
                    <a:pt x="295" y="282"/>
                  </a:lnTo>
                  <a:lnTo>
                    <a:pt x="293" y="225"/>
                  </a:lnTo>
                  <a:lnTo>
                    <a:pt x="260" y="235"/>
                  </a:lnTo>
                  <a:lnTo>
                    <a:pt x="220" y="187"/>
                  </a:lnTo>
                  <a:lnTo>
                    <a:pt x="168" y="188"/>
                  </a:lnTo>
                  <a:lnTo>
                    <a:pt x="121" y="171"/>
                  </a:lnTo>
                  <a:lnTo>
                    <a:pt x="215" y="162"/>
                  </a:lnTo>
                  <a:lnTo>
                    <a:pt x="209" y="129"/>
                  </a:lnTo>
                  <a:lnTo>
                    <a:pt x="164" y="73"/>
                  </a:lnTo>
                  <a:lnTo>
                    <a:pt x="186" y="36"/>
                  </a:lnTo>
                  <a:lnTo>
                    <a:pt x="182" y="0"/>
                  </a:lnTo>
                  <a:lnTo>
                    <a:pt x="108" y="6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FFD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Freeform 31"/>
            <p:cNvSpPr>
              <a:spLocks/>
            </p:cNvSpPr>
            <p:nvPr/>
          </p:nvSpPr>
          <p:spPr bwMode="auto">
            <a:xfrm>
              <a:off x="3730" y="1208"/>
              <a:ext cx="134" cy="291"/>
            </a:xfrm>
            <a:custGeom>
              <a:avLst/>
              <a:gdLst>
                <a:gd name="T0" fmla="*/ 1 w 268"/>
                <a:gd name="T1" fmla="*/ 0 h 584"/>
                <a:gd name="T2" fmla="*/ 1 w 268"/>
                <a:gd name="T3" fmla="*/ 0 h 584"/>
                <a:gd name="T4" fmla="*/ 1 w 268"/>
                <a:gd name="T5" fmla="*/ 0 h 584"/>
                <a:gd name="T6" fmla="*/ 1 w 268"/>
                <a:gd name="T7" fmla="*/ 0 h 584"/>
                <a:gd name="T8" fmla="*/ 1 w 268"/>
                <a:gd name="T9" fmla="*/ 0 h 584"/>
                <a:gd name="T10" fmla="*/ 1 w 268"/>
                <a:gd name="T11" fmla="*/ 0 h 584"/>
                <a:gd name="T12" fmla="*/ 1 w 268"/>
                <a:gd name="T13" fmla="*/ 0 h 584"/>
                <a:gd name="T14" fmla="*/ 1 w 268"/>
                <a:gd name="T15" fmla="*/ 0 h 584"/>
                <a:gd name="T16" fmla="*/ 1 w 268"/>
                <a:gd name="T17" fmla="*/ 0 h 584"/>
                <a:gd name="T18" fmla="*/ 1 w 268"/>
                <a:gd name="T19" fmla="*/ 0 h 584"/>
                <a:gd name="T20" fmla="*/ 1 w 268"/>
                <a:gd name="T21" fmla="*/ 0 h 584"/>
                <a:gd name="T22" fmla="*/ 1 w 268"/>
                <a:gd name="T23" fmla="*/ 0 h 584"/>
                <a:gd name="T24" fmla="*/ 1 w 268"/>
                <a:gd name="T25" fmla="*/ 0 h 584"/>
                <a:gd name="T26" fmla="*/ 1 w 268"/>
                <a:gd name="T27" fmla="*/ 0 h 584"/>
                <a:gd name="T28" fmla="*/ 1 w 268"/>
                <a:gd name="T29" fmla="*/ 0 h 584"/>
                <a:gd name="T30" fmla="*/ 1 w 268"/>
                <a:gd name="T31" fmla="*/ 0 h 584"/>
                <a:gd name="T32" fmla="*/ 1 w 268"/>
                <a:gd name="T33" fmla="*/ 0 h 584"/>
                <a:gd name="T34" fmla="*/ 1 w 268"/>
                <a:gd name="T35" fmla="*/ 0 h 584"/>
                <a:gd name="T36" fmla="*/ 1 w 268"/>
                <a:gd name="T37" fmla="*/ 0 h 584"/>
                <a:gd name="T38" fmla="*/ 1 w 268"/>
                <a:gd name="T39" fmla="*/ 0 h 584"/>
                <a:gd name="T40" fmla="*/ 1 w 268"/>
                <a:gd name="T41" fmla="*/ 0 h 584"/>
                <a:gd name="T42" fmla="*/ 1 w 268"/>
                <a:gd name="T43" fmla="*/ 0 h 584"/>
                <a:gd name="T44" fmla="*/ 1 w 268"/>
                <a:gd name="T45" fmla="*/ 0 h 584"/>
                <a:gd name="T46" fmla="*/ 1 w 268"/>
                <a:gd name="T47" fmla="*/ 0 h 584"/>
                <a:gd name="T48" fmla="*/ 1 w 268"/>
                <a:gd name="T49" fmla="*/ 0 h 584"/>
                <a:gd name="T50" fmla="*/ 1 w 268"/>
                <a:gd name="T51" fmla="*/ 0 h 584"/>
                <a:gd name="T52" fmla="*/ 1 w 268"/>
                <a:gd name="T53" fmla="*/ 0 h 584"/>
                <a:gd name="T54" fmla="*/ 0 w 268"/>
                <a:gd name="T55" fmla="*/ 0 h 584"/>
                <a:gd name="T56" fmla="*/ 1 w 268"/>
                <a:gd name="T57" fmla="*/ 0 h 584"/>
                <a:gd name="T58" fmla="*/ 1 w 268"/>
                <a:gd name="T59" fmla="*/ 0 h 584"/>
                <a:gd name="T60" fmla="*/ 1 w 268"/>
                <a:gd name="T61" fmla="*/ 0 h 584"/>
                <a:gd name="T62" fmla="*/ 1 w 268"/>
                <a:gd name="T63" fmla="*/ 0 h 584"/>
                <a:gd name="T64" fmla="*/ 1 w 268"/>
                <a:gd name="T65" fmla="*/ 0 h 5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584"/>
                <a:gd name="T101" fmla="*/ 268 w 268"/>
                <a:gd name="T102" fmla="*/ 584 h 58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584">
                  <a:moveTo>
                    <a:pt x="149" y="0"/>
                  </a:moveTo>
                  <a:lnTo>
                    <a:pt x="167" y="26"/>
                  </a:lnTo>
                  <a:lnTo>
                    <a:pt x="160" y="73"/>
                  </a:lnTo>
                  <a:lnTo>
                    <a:pt x="196" y="99"/>
                  </a:lnTo>
                  <a:lnTo>
                    <a:pt x="233" y="111"/>
                  </a:lnTo>
                  <a:lnTo>
                    <a:pt x="254" y="127"/>
                  </a:lnTo>
                  <a:lnTo>
                    <a:pt x="247" y="176"/>
                  </a:lnTo>
                  <a:lnTo>
                    <a:pt x="205" y="212"/>
                  </a:lnTo>
                  <a:lnTo>
                    <a:pt x="241" y="237"/>
                  </a:lnTo>
                  <a:lnTo>
                    <a:pt x="219" y="282"/>
                  </a:lnTo>
                  <a:lnTo>
                    <a:pt x="192" y="314"/>
                  </a:lnTo>
                  <a:lnTo>
                    <a:pt x="214" y="340"/>
                  </a:lnTo>
                  <a:lnTo>
                    <a:pt x="241" y="326"/>
                  </a:lnTo>
                  <a:lnTo>
                    <a:pt x="268" y="373"/>
                  </a:lnTo>
                  <a:lnTo>
                    <a:pt x="249" y="424"/>
                  </a:lnTo>
                  <a:lnTo>
                    <a:pt x="235" y="457"/>
                  </a:lnTo>
                  <a:lnTo>
                    <a:pt x="247" y="526"/>
                  </a:lnTo>
                  <a:lnTo>
                    <a:pt x="209" y="569"/>
                  </a:lnTo>
                  <a:lnTo>
                    <a:pt x="174" y="584"/>
                  </a:lnTo>
                  <a:lnTo>
                    <a:pt x="139" y="539"/>
                  </a:lnTo>
                  <a:lnTo>
                    <a:pt x="134" y="479"/>
                  </a:lnTo>
                  <a:lnTo>
                    <a:pt x="92" y="408"/>
                  </a:lnTo>
                  <a:lnTo>
                    <a:pt x="83" y="373"/>
                  </a:lnTo>
                  <a:lnTo>
                    <a:pt x="106" y="366"/>
                  </a:lnTo>
                  <a:lnTo>
                    <a:pt x="66" y="331"/>
                  </a:lnTo>
                  <a:lnTo>
                    <a:pt x="53" y="286"/>
                  </a:lnTo>
                  <a:lnTo>
                    <a:pt x="55" y="235"/>
                  </a:lnTo>
                  <a:lnTo>
                    <a:pt x="0" y="214"/>
                  </a:lnTo>
                  <a:lnTo>
                    <a:pt x="74" y="144"/>
                  </a:lnTo>
                  <a:lnTo>
                    <a:pt x="74" y="54"/>
                  </a:lnTo>
                  <a:lnTo>
                    <a:pt x="111" y="2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Freeform 32"/>
            <p:cNvSpPr>
              <a:spLocks/>
            </p:cNvSpPr>
            <p:nvPr/>
          </p:nvSpPr>
          <p:spPr bwMode="auto">
            <a:xfrm>
              <a:off x="3804" y="1287"/>
              <a:ext cx="33" cy="12"/>
            </a:xfrm>
            <a:custGeom>
              <a:avLst/>
              <a:gdLst>
                <a:gd name="T0" fmla="*/ 1 w 65"/>
                <a:gd name="T1" fmla="*/ 0 h 25"/>
                <a:gd name="T2" fmla="*/ 0 w 65"/>
                <a:gd name="T3" fmla="*/ 0 h 25"/>
                <a:gd name="T4" fmla="*/ 0 w 65"/>
                <a:gd name="T5" fmla="*/ 0 h 25"/>
                <a:gd name="T6" fmla="*/ 1 w 65"/>
                <a:gd name="T7" fmla="*/ 0 h 25"/>
                <a:gd name="T8" fmla="*/ 1 w 65"/>
                <a:gd name="T9" fmla="*/ 0 h 25"/>
                <a:gd name="T10" fmla="*/ 1 w 65"/>
                <a:gd name="T11" fmla="*/ 0 h 25"/>
                <a:gd name="T12" fmla="*/ 1 w 65"/>
                <a:gd name="T13" fmla="*/ 0 h 25"/>
                <a:gd name="T14" fmla="*/ 1 w 65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5"/>
                <a:gd name="T25" fmla="*/ 0 h 25"/>
                <a:gd name="T26" fmla="*/ 65 w 65"/>
                <a:gd name="T27" fmla="*/ 25 h 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5" h="25">
                  <a:moveTo>
                    <a:pt x="15" y="2"/>
                  </a:moveTo>
                  <a:lnTo>
                    <a:pt x="0" y="9"/>
                  </a:lnTo>
                  <a:lnTo>
                    <a:pt x="0" y="21"/>
                  </a:lnTo>
                  <a:lnTo>
                    <a:pt x="39" y="25"/>
                  </a:lnTo>
                  <a:lnTo>
                    <a:pt x="59" y="19"/>
                  </a:lnTo>
                  <a:lnTo>
                    <a:pt x="65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9" name="Freeform 33"/>
            <p:cNvSpPr>
              <a:spLocks/>
            </p:cNvSpPr>
            <p:nvPr/>
          </p:nvSpPr>
          <p:spPr bwMode="auto">
            <a:xfrm>
              <a:off x="4102" y="1799"/>
              <a:ext cx="66" cy="88"/>
            </a:xfrm>
            <a:custGeom>
              <a:avLst/>
              <a:gdLst>
                <a:gd name="T0" fmla="*/ 0 w 133"/>
                <a:gd name="T1" fmla="*/ 1 h 176"/>
                <a:gd name="T2" fmla="*/ 0 w 133"/>
                <a:gd name="T3" fmla="*/ 1 h 176"/>
                <a:gd name="T4" fmla="*/ 0 w 133"/>
                <a:gd name="T5" fmla="*/ 0 h 176"/>
                <a:gd name="T6" fmla="*/ 0 w 133"/>
                <a:gd name="T7" fmla="*/ 1 h 176"/>
                <a:gd name="T8" fmla="*/ 0 w 133"/>
                <a:gd name="T9" fmla="*/ 1 h 176"/>
                <a:gd name="T10" fmla="*/ 0 w 133"/>
                <a:gd name="T11" fmla="*/ 1 h 176"/>
                <a:gd name="T12" fmla="*/ 0 w 133"/>
                <a:gd name="T13" fmla="*/ 1 h 176"/>
                <a:gd name="T14" fmla="*/ 0 w 133"/>
                <a:gd name="T15" fmla="*/ 1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3"/>
                <a:gd name="T25" fmla="*/ 0 h 176"/>
                <a:gd name="T26" fmla="*/ 133 w 13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3" h="176">
                  <a:moveTo>
                    <a:pt x="0" y="176"/>
                  </a:moveTo>
                  <a:lnTo>
                    <a:pt x="108" y="23"/>
                  </a:lnTo>
                  <a:lnTo>
                    <a:pt x="126" y="0"/>
                  </a:lnTo>
                  <a:lnTo>
                    <a:pt x="133" y="21"/>
                  </a:lnTo>
                  <a:lnTo>
                    <a:pt x="98" y="85"/>
                  </a:lnTo>
                  <a:lnTo>
                    <a:pt x="33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FFDB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Freeform 34"/>
            <p:cNvSpPr>
              <a:spLocks/>
            </p:cNvSpPr>
            <p:nvPr/>
          </p:nvSpPr>
          <p:spPr bwMode="auto">
            <a:xfrm>
              <a:off x="4113" y="1425"/>
              <a:ext cx="87" cy="391"/>
            </a:xfrm>
            <a:custGeom>
              <a:avLst/>
              <a:gdLst>
                <a:gd name="T0" fmla="*/ 1 w 173"/>
                <a:gd name="T1" fmla="*/ 1 h 782"/>
                <a:gd name="T2" fmla="*/ 1 w 173"/>
                <a:gd name="T3" fmla="*/ 1 h 782"/>
                <a:gd name="T4" fmla="*/ 1 w 173"/>
                <a:gd name="T5" fmla="*/ 1 h 782"/>
                <a:gd name="T6" fmla="*/ 1 w 173"/>
                <a:gd name="T7" fmla="*/ 1 h 782"/>
                <a:gd name="T8" fmla="*/ 1 w 173"/>
                <a:gd name="T9" fmla="*/ 1 h 782"/>
                <a:gd name="T10" fmla="*/ 1 w 173"/>
                <a:gd name="T11" fmla="*/ 1 h 782"/>
                <a:gd name="T12" fmla="*/ 1 w 173"/>
                <a:gd name="T13" fmla="*/ 1 h 782"/>
                <a:gd name="T14" fmla="*/ 1 w 173"/>
                <a:gd name="T15" fmla="*/ 1 h 782"/>
                <a:gd name="T16" fmla="*/ 1 w 173"/>
                <a:gd name="T17" fmla="*/ 1 h 782"/>
                <a:gd name="T18" fmla="*/ 1 w 173"/>
                <a:gd name="T19" fmla="*/ 1 h 782"/>
                <a:gd name="T20" fmla="*/ 1 w 173"/>
                <a:gd name="T21" fmla="*/ 1 h 782"/>
                <a:gd name="T22" fmla="*/ 0 w 173"/>
                <a:gd name="T23" fmla="*/ 1 h 782"/>
                <a:gd name="T24" fmla="*/ 1 w 173"/>
                <a:gd name="T25" fmla="*/ 1 h 782"/>
                <a:gd name="T26" fmla="*/ 1 w 173"/>
                <a:gd name="T27" fmla="*/ 1 h 782"/>
                <a:gd name="T28" fmla="*/ 1 w 173"/>
                <a:gd name="T29" fmla="*/ 1 h 782"/>
                <a:gd name="T30" fmla="*/ 1 w 173"/>
                <a:gd name="T31" fmla="*/ 1 h 782"/>
                <a:gd name="T32" fmla="*/ 1 w 173"/>
                <a:gd name="T33" fmla="*/ 1 h 782"/>
                <a:gd name="T34" fmla="*/ 1 w 173"/>
                <a:gd name="T35" fmla="*/ 1 h 782"/>
                <a:gd name="T36" fmla="*/ 1 w 173"/>
                <a:gd name="T37" fmla="*/ 1 h 782"/>
                <a:gd name="T38" fmla="*/ 1 w 173"/>
                <a:gd name="T39" fmla="*/ 1 h 782"/>
                <a:gd name="T40" fmla="*/ 1 w 173"/>
                <a:gd name="T41" fmla="*/ 1 h 782"/>
                <a:gd name="T42" fmla="*/ 1 w 173"/>
                <a:gd name="T43" fmla="*/ 1 h 782"/>
                <a:gd name="T44" fmla="*/ 1 w 173"/>
                <a:gd name="T45" fmla="*/ 1 h 782"/>
                <a:gd name="T46" fmla="*/ 1 w 173"/>
                <a:gd name="T47" fmla="*/ 1 h 782"/>
                <a:gd name="T48" fmla="*/ 1 w 173"/>
                <a:gd name="T49" fmla="*/ 0 h 782"/>
                <a:gd name="T50" fmla="*/ 1 w 173"/>
                <a:gd name="T51" fmla="*/ 1 h 782"/>
                <a:gd name="T52" fmla="*/ 1 w 173"/>
                <a:gd name="T53" fmla="*/ 1 h 78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3"/>
                <a:gd name="T82" fmla="*/ 0 h 782"/>
                <a:gd name="T83" fmla="*/ 173 w 173"/>
                <a:gd name="T84" fmla="*/ 782 h 78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3" h="782">
                  <a:moveTo>
                    <a:pt x="54" y="9"/>
                  </a:moveTo>
                  <a:lnTo>
                    <a:pt x="64" y="47"/>
                  </a:lnTo>
                  <a:lnTo>
                    <a:pt x="47" y="90"/>
                  </a:lnTo>
                  <a:lnTo>
                    <a:pt x="32" y="133"/>
                  </a:lnTo>
                  <a:lnTo>
                    <a:pt x="51" y="124"/>
                  </a:lnTo>
                  <a:lnTo>
                    <a:pt x="59" y="193"/>
                  </a:lnTo>
                  <a:lnTo>
                    <a:pt x="47" y="257"/>
                  </a:lnTo>
                  <a:lnTo>
                    <a:pt x="42" y="387"/>
                  </a:lnTo>
                  <a:lnTo>
                    <a:pt x="73" y="492"/>
                  </a:lnTo>
                  <a:lnTo>
                    <a:pt x="54" y="586"/>
                  </a:lnTo>
                  <a:lnTo>
                    <a:pt x="23" y="663"/>
                  </a:lnTo>
                  <a:lnTo>
                    <a:pt x="0" y="736"/>
                  </a:lnTo>
                  <a:lnTo>
                    <a:pt x="56" y="782"/>
                  </a:lnTo>
                  <a:lnTo>
                    <a:pt x="94" y="747"/>
                  </a:lnTo>
                  <a:lnTo>
                    <a:pt x="110" y="768"/>
                  </a:lnTo>
                  <a:lnTo>
                    <a:pt x="141" y="738"/>
                  </a:lnTo>
                  <a:lnTo>
                    <a:pt x="173" y="635"/>
                  </a:lnTo>
                  <a:lnTo>
                    <a:pt x="155" y="579"/>
                  </a:lnTo>
                  <a:lnTo>
                    <a:pt x="136" y="481"/>
                  </a:lnTo>
                  <a:lnTo>
                    <a:pt x="89" y="286"/>
                  </a:lnTo>
                  <a:lnTo>
                    <a:pt x="96" y="190"/>
                  </a:lnTo>
                  <a:lnTo>
                    <a:pt x="87" y="131"/>
                  </a:lnTo>
                  <a:lnTo>
                    <a:pt x="119" y="61"/>
                  </a:lnTo>
                  <a:lnTo>
                    <a:pt x="98" y="14"/>
                  </a:lnTo>
                  <a:lnTo>
                    <a:pt x="75" y="0"/>
                  </a:lnTo>
                  <a:lnTo>
                    <a:pt x="54" y="9"/>
                  </a:lnTo>
                  <a:close/>
                </a:path>
              </a:pathLst>
            </a:custGeom>
            <a:solidFill>
              <a:srgbClr val="8686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Freeform 35"/>
            <p:cNvSpPr>
              <a:spLocks/>
            </p:cNvSpPr>
            <p:nvPr/>
          </p:nvSpPr>
          <p:spPr bwMode="auto">
            <a:xfrm>
              <a:off x="4485" y="1456"/>
              <a:ext cx="76" cy="97"/>
            </a:xfrm>
            <a:custGeom>
              <a:avLst/>
              <a:gdLst>
                <a:gd name="T0" fmla="*/ 0 w 152"/>
                <a:gd name="T1" fmla="*/ 1 h 194"/>
                <a:gd name="T2" fmla="*/ 1 w 152"/>
                <a:gd name="T3" fmla="*/ 1 h 194"/>
                <a:gd name="T4" fmla="*/ 1 w 152"/>
                <a:gd name="T5" fmla="*/ 1 h 194"/>
                <a:gd name="T6" fmla="*/ 1 w 152"/>
                <a:gd name="T7" fmla="*/ 0 h 194"/>
                <a:gd name="T8" fmla="*/ 1 w 152"/>
                <a:gd name="T9" fmla="*/ 1 h 194"/>
                <a:gd name="T10" fmla="*/ 1 w 152"/>
                <a:gd name="T11" fmla="*/ 0 h 194"/>
                <a:gd name="T12" fmla="*/ 1 w 152"/>
                <a:gd name="T13" fmla="*/ 1 h 194"/>
                <a:gd name="T14" fmla="*/ 1 w 152"/>
                <a:gd name="T15" fmla="*/ 1 h 194"/>
                <a:gd name="T16" fmla="*/ 1 w 152"/>
                <a:gd name="T17" fmla="*/ 1 h 194"/>
                <a:gd name="T18" fmla="*/ 1 w 152"/>
                <a:gd name="T19" fmla="*/ 1 h 194"/>
                <a:gd name="T20" fmla="*/ 1 w 152"/>
                <a:gd name="T21" fmla="*/ 1 h 194"/>
                <a:gd name="T22" fmla="*/ 1 w 152"/>
                <a:gd name="T23" fmla="*/ 1 h 194"/>
                <a:gd name="T24" fmla="*/ 1 w 152"/>
                <a:gd name="T25" fmla="*/ 1 h 194"/>
                <a:gd name="T26" fmla="*/ 1 w 152"/>
                <a:gd name="T27" fmla="*/ 1 h 194"/>
                <a:gd name="T28" fmla="*/ 1 w 152"/>
                <a:gd name="T29" fmla="*/ 1 h 194"/>
                <a:gd name="T30" fmla="*/ 0 w 152"/>
                <a:gd name="T31" fmla="*/ 1 h 194"/>
                <a:gd name="T32" fmla="*/ 0 w 152"/>
                <a:gd name="T33" fmla="*/ 1 h 19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52"/>
                <a:gd name="T52" fmla="*/ 0 h 194"/>
                <a:gd name="T53" fmla="*/ 152 w 152"/>
                <a:gd name="T54" fmla="*/ 194 h 19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52" h="194">
                  <a:moveTo>
                    <a:pt x="0" y="98"/>
                  </a:moveTo>
                  <a:lnTo>
                    <a:pt x="31" y="82"/>
                  </a:lnTo>
                  <a:lnTo>
                    <a:pt x="28" y="40"/>
                  </a:lnTo>
                  <a:lnTo>
                    <a:pt x="41" y="0"/>
                  </a:lnTo>
                  <a:lnTo>
                    <a:pt x="73" y="25"/>
                  </a:lnTo>
                  <a:lnTo>
                    <a:pt x="84" y="0"/>
                  </a:lnTo>
                  <a:lnTo>
                    <a:pt x="131" y="40"/>
                  </a:lnTo>
                  <a:lnTo>
                    <a:pt x="124" y="89"/>
                  </a:lnTo>
                  <a:lnTo>
                    <a:pt x="152" y="150"/>
                  </a:lnTo>
                  <a:lnTo>
                    <a:pt x="120" y="173"/>
                  </a:lnTo>
                  <a:lnTo>
                    <a:pt x="113" y="194"/>
                  </a:lnTo>
                  <a:lnTo>
                    <a:pt x="92" y="164"/>
                  </a:lnTo>
                  <a:lnTo>
                    <a:pt x="50" y="166"/>
                  </a:lnTo>
                  <a:lnTo>
                    <a:pt x="64" y="136"/>
                  </a:lnTo>
                  <a:lnTo>
                    <a:pt x="37" y="124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83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Freeform 36"/>
            <p:cNvSpPr>
              <a:spLocks/>
            </p:cNvSpPr>
            <p:nvPr/>
          </p:nvSpPr>
          <p:spPr bwMode="auto">
            <a:xfrm>
              <a:off x="3868" y="1376"/>
              <a:ext cx="261" cy="353"/>
            </a:xfrm>
            <a:custGeom>
              <a:avLst/>
              <a:gdLst>
                <a:gd name="T0" fmla="*/ 0 w 521"/>
                <a:gd name="T1" fmla="*/ 1 h 705"/>
                <a:gd name="T2" fmla="*/ 0 w 521"/>
                <a:gd name="T3" fmla="*/ 1 h 705"/>
                <a:gd name="T4" fmla="*/ 1 w 521"/>
                <a:gd name="T5" fmla="*/ 1 h 705"/>
                <a:gd name="T6" fmla="*/ 1 w 521"/>
                <a:gd name="T7" fmla="*/ 1 h 705"/>
                <a:gd name="T8" fmla="*/ 1 w 521"/>
                <a:gd name="T9" fmla="*/ 1 h 705"/>
                <a:gd name="T10" fmla="*/ 1 w 521"/>
                <a:gd name="T11" fmla="*/ 1 h 705"/>
                <a:gd name="T12" fmla="*/ 1 w 521"/>
                <a:gd name="T13" fmla="*/ 1 h 705"/>
                <a:gd name="T14" fmla="*/ 1 w 521"/>
                <a:gd name="T15" fmla="*/ 1 h 705"/>
                <a:gd name="T16" fmla="*/ 1 w 521"/>
                <a:gd name="T17" fmla="*/ 1 h 705"/>
                <a:gd name="T18" fmla="*/ 1 w 521"/>
                <a:gd name="T19" fmla="*/ 1 h 705"/>
                <a:gd name="T20" fmla="*/ 1 w 521"/>
                <a:gd name="T21" fmla="*/ 1 h 705"/>
                <a:gd name="T22" fmla="*/ 1 w 521"/>
                <a:gd name="T23" fmla="*/ 1 h 705"/>
                <a:gd name="T24" fmla="*/ 1 w 521"/>
                <a:gd name="T25" fmla="*/ 1 h 705"/>
                <a:gd name="T26" fmla="*/ 1 w 521"/>
                <a:gd name="T27" fmla="*/ 1 h 705"/>
                <a:gd name="T28" fmla="*/ 1 w 521"/>
                <a:gd name="T29" fmla="*/ 1 h 705"/>
                <a:gd name="T30" fmla="*/ 1 w 521"/>
                <a:gd name="T31" fmla="*/ 1 h 705"/>
                <a:gd name="T32" fmla="*/ 1 w 521"/>
                <a:gd name="T33" fmla="*/ 1 h 705"/>
                <a:gd name="T34" fmla="*/ 1 w 521"/>
                <a:gd name="T35" fmla="*/ 1 h 705"/>
                <a:gd name="T36" fmla="*/ 1 w 521"/>
                <a:gd name="T37" fmla="*/ 1 h 705"/>
                <a:gd name="T38" fmla="*/ 1 w 521"/>
                <a:gd name="T39" fmla="*/ 1 h 705"/>
                <a:gd name="T40" fmla="*/ 1 w 521"/>
                <a:gd name="T41" fmla="*/ 1 h 705"/>
                <a:gd name="T42" fmla="*/ 1 w 521"/>
                <a:gd name="T43" fmla="*/ 1 h 705"/>
                <a:gd name="T44" fmla="*/ 1 w 521"/>
                <a:gd name="T45" fmla="*/ 1 h 705"/>
                <a:gd name="T46" fmla="*/ 1 w 521"/>
                <a:gd name="T47" fmla="*/ 1 h 705"/>
                <a:gd name="T48" fmla="*/ 1 w 521"/>
                <a:gd name="T49" fmla="*/ 1 h 705"/>
                <a:gd name="T50" fmla="*/ 1 w 521"/>
                <a:gd name="T51" fmla="*/ 1 h 705"/>
                <a:gd name="T52" fmla="*/ 1 w 521"/>
                <a:gd name="T53" fmla="*/ 1 h 705"/>
                <a:gd name="T54" fmla="*/ 1 w 521"/>
                <a:gd name="T55" fmla="*/ 0 h 705"/>
                <a:gd name="T56" fmla="*/ 1 w 521"/>
                <a:gd name="T57" fmla="*/ 1 h 705"/>
                <a:gd name="T58" fmla="*/ 1 w 521"/>
                <a:gd name="T59" fmla="*/ 1 h 705"/>
                <a:gd name="T60" fmla="*/ 1 w 521"/>
                <a:gd name="T61" fmla="*/ 1 h 705"/>
                <a:gd name="T62" fmla="*/ 1 w 521"/>
                <a:gd name="T63" fmla="*/ 1 h 705"/>
                <a:gd name="T64" fmla="*/ 1 w 521"/>
                <a:gd name="T65" fmla="*/ 1 h 705"/>
                <a:gd name="T66" fmla="*/ 1 w 521"/>
                <a:gd name="T67" fmla="*/ 1 h 705"/>
                <a:gd name="T68" fmla="*/ 1 w 521"/>
                <a:gd name="T69" fmla="*/ 1 h 705"/>
                <a:gd name="T70" fmla="*/ 1 w 521"/>
                <a:gd name="T71" fmla="*/ 1 h 705"/>
                <a:gd name="T72" fmla="*/ 1 w 521"/>
                <a:gd name="T73" fmla="*/ 1 h 705"/>
                <a:gd name="T74" fmla="*/ 1 w 521"/>
                <a:gd name="T75" fmla="*/ 1 h 705"/>
                <a:gd name="T76" fmla="*/ 1 w 521"/>
                <a:gd name="T77" fmla="*/ 1 h 705"/>
                <a:gd name="T78" fmla="*/ 1 w 521"/>
                <a:gd name="T79" fmla="*/ 1 h 705"/>
                <a:gd name="T80" fmla="*/ 1 w 521"/>
                <a:gd name="T81" fmla="*/ 1 h 705"/>
                <a:gd name="T82" fmla="*/ 1 w 521"/>
                <a:gd name="T83" fmla="*/ 1 h 705"/>
                <a:gd name="T84" fmla="*/ 1 w 521"/>
                <a:gd name="T85" fmla="*/ 1 h 705"/>
                <a:gd name="T86" fmla="*/ 1 w 521"/>
                <a:gd name="T87" fmla="*/ 1 h 705"/>
                <a:gd name="T88" fmla="*/ 1 w 521"/>
                <a:gd name="T89" fmla="*/ 1 h 705"/>
                <a:gd name="T90" fmla="*/ 1 w 521"/>
                <a:gd name="T91" fmla="*/ 1 h 705"/>
                <a:gd name="T92" fmla="*/ 0 w 521"/>
                <a:gd name="T93" fmla="*/ 1 h 705"/>
                <a:gd name="T94" fmla="*/ 0 w 521"/>
                <a:gd name="T95" fmla="*/ 1 h 70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21"/>
                <a:gd name="T145" fmla="*/ 0 h 705"/>
                <a:gd name="T146" fmla="*/ 521 w 521"/>
                <a:gd name="T147" fmla="*/ 705 h 70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21" h="705">
                  <a:moveTo>
                    <a:pt x="0" y="651"/>
                  </a:moveTo>
                  <a:lnTo>
                    <a:pt x="0" y="609"/>
                  </a:lnTo>
                  <a:lnTo>
                    <a:pt x="19" y="562"/>
                  </a:lnTo>
                  <a:lnTo>
                    <a:pt x="79" y="576"/>
                  </a:lnTo>
                  <a:lnTo>
                    <a:pt x="148" y="590"/>
                  </a:lnTo>
                  <a:lnTo>
                    <a:pt x="185" y="543"/>
                  </a:lnTo>
                  <a:lnTo>
                    <a:pt x="82" y="534"/>
                  </a:lnTo>
                  <a:lnTo>
                    <a:pt x="54" y="501"/>
                  </a:lnTo>
                  <a:lnTo>
                    <a:pt x="94" y="489"/>
                  </a:lnTo>
                  <a:lnTo>
                    <a:pt x="152" y="503"/>
                  </a:lnTo>
                  <a:lnTo>
                    <a:pt x="166" y="470"/>
                  </a:lnTo>
                  <a:lnTo>
                    <a:pt x="131" y="438"/>
                  </a:lnTo>
                  <a:lnTo>
                    <a:pt x="113" y="368"/>
                  </a:lnTo>
                  <a:lnTo>
                    <a:pt x="173" y="419"/>
                  </a:lnTo>
                  <a:lnTo>
                    <a:pt x="232" y="433"/>
                  </a:lnTo>
                  <a:lnTo>
                    <a:pt x="239" y="391"/>
                  </a:lnTo>
                  <a:lnTo>
                    <a:pt x="171" y="323"/>
                  </a:lnTo>
                  <a:lnTo>
                    <a:pt x="190" y="250"/>
                  </a:lnTo>
                  <a:lnTo>
                    <a:pt x="234" y="141"/>
                  </a:lnTo>
                  <a:lnTo>
                    <a:pt x="220" y="105"/>
                  </a:lnTo>
                  <a:lnTo>
                    <a:pt x="243" y="96"/>
                  </a:lnTo>
                  <a:lnTo>
                    <a:pt x="293" y="124"/>
                  </a:lnTo>
                  <a:lnTo>
                    <a:pt x="327" y="110"/>
                  </a:lnTo>
                  <a:lnTo>
                    <a:pt x="361" y="150"/>
                  </a:lnTo>
                  <a:lnTo>
                    <a:pt x="403" y="241"/>
                  </a:lnTo>
                  <a:lnTo>
                    <a:pt x="419" y="138"/>
                  </a:lnTo>
                  <a:lnTo>
                    <a:pt x="388" y="49"/>
                  </a:lnTo>
                  <a:lnTo>
                    <a:pt x="400" y="0"/>
                  </a:lnTo>
                  <a:lnTo>
                    <a:pt x="468" y="66"/>
                  </a:lnTo>
                  <a:lnTo>
                    <a:pt x="463" y="119"/>
                  </a:lnTo>
                  <a:lnTo>
                    <a:pt x="472" y="180"/>
                  </a:lnTo>
                  <a:lnTo>
                    <a:pt x="503" y="138"/>
                  </a:lnTo>
                  <a:lnTo>
                    <a:pt x="508" y="197"/>
                  </a:lnTo>
                  <a:lnTo>
                    <a:pt x="521" y="231"/>
                  </a:lnTo>
                  <a:lnTo>
                    <a:pt x="478" y="423"/>
                  </a:lnTo>
                  <a:lnTo>
                    <a:pt x="496" y="571"/>
                  </a:lnTo>
                  <a:lnTo>
                    <a:pt x="412" y="489"/>
                  </a:lnTo>
                  <a:lnTo>
                    <a:pt x="358" y="393"/>
                  </a:lnTo>
                  <a:lnTo>
                    <a:pt x="327" y="447"/>
                  </a:lnTo>
                  <a:lnTo>
                    <a:pt x="314" y="498"/>
                  </a:lnTo>
                  <a:lnTo>
                    <a:pt x="255" y="555"/>
                  </a:lnTo>
                  <a:lnTo>
                    <a:pt x="284" y="583"/>
                  </a:lnTo>
                  <a:lnTo>
                    <a:pt x="232" y="613"/>
                  </a:lnTo>
                  <a:lnTo>
                    <a:pt x="222" y="672"/>
                  </a:lnTo>
                  <a:lnTo>
                    <a:pt x="173" y="705"/>
                  </a:lnTo>
                  <a:lnTo>
                    <a:pt x="98" y="70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D1D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Freeform 37"/>
            <p:cNvSpPr>
              <a:spLocks/>
            </p:cNvSpPr>
            <p:nvPr/>
          </p:nvSpPr>
          <p:spPr bwMode="auto">
            <a:xfrm>
              <a:off x="4151" y="1263"/>
              <a:ext cx="266" cy="475"/>
            </a:xfrm>
            <a:custGeom>
              <a:avLst/>
              <a:gdLst>
                <a:gd name="T0" fmla="*/ 0 w 533"/>
                <a:gd name="T1" fmla="*/ 1 h 950"/>
                <a:gd name="T2" fmla="*/ 0 w 533"/>
                <a:gd name="T3" fmla="*/ 1 h 950"/>
                <a:gd name="T4" fmla="*/ 0 w 533"/>
                <a:gd name="T5" fmla="*/ 1 h 950"/>
                <a:gd name="T6" fmla="*/ 0 w 533"/>
                <a:gd name="T7" fmla="*/ 1 h 950"/>
                <a:gd name="T8" fmla="*/ 0 w 533"/>
                <a:gd name="T9" fmla="*/ 1 h 950"/>
                <a:gd name="T10" fmla="*/ 0 w 533"/>
                <a:gd name="T11" fmla="*/ 1 h 950"/>
                <a:gd name="T12" fmla="*/ 0 w 533"/>
                <a:gd name="T13" fmla="*/ 1 h 950"/>
                <a:gd name="T14" fmla="*/ 0 w 533"/>
                <a:gd name="T15" fmla="*/ 1 h 950"/>
                <a:gd name="T16" fmla="*/ 0 w 533"/>
                <a:gd name="T17" fmla="*/ 1 h 950"/>
                <a:gd name="T18" fmla="*/ 0 w 533"/>
                <a:gd name="T19" fmla="*/ 1 h 950"/>
                <a:gd name="T20" fmla="*/ 0 w 533"/>
                <a:gd name="T21" fmla="*/ 1 h 950"/>
                <a:gd name="T22" fmla="*/ 0 w 533"/>
                <a:gd name="T23" fmla="*/ 1 h 950"/>
                <a:gd name="T24" fmla="*/ 0 w 533"/>
                <a:gd name="T25" fmla="*/ 1 h 950"/>
                <a:gd name="T26" fmla="*/ 0 w 533"/>
                <a:gd name="T27" fmla="*/ 1 h 950"/>
                <a:gd name="T28" fmla="*/ 0 w 533"/>
                <a:gd name="T29" fmla="*/ 1 h 950"/>
                <a:gd name="T30" fmla="*/ 0 w 533"/>
                <a:gd name="T31" fmla="*/ 1 h 950"/>
                <a:gd name="T32" fmla="*/ 0 w 533"/>
                <a:gd name="T33" fmla="*/ 1 h 950"/>
                <a:gd name="T34" fmla="*/ 0 w 533"/>
                <a:gd name="T35" fmla="*/ 1 h 950"/>
                <a:gd name="T36" fmla="*/ 0 w 533"/>
                <a:gd name="T37" fmla="*/ 1 h 950"/>
                <a:gd name="T38" fmla="*/ 0 w 533"/>
                <a:gd name="T39" fmla="*/ 1 h 950"/>
                <a:gd name="T40" fmla="*/ 0 w 533"/>
                <a:gd name="T41" fmla="*/ 1 h 950"/>
                <a:gd name="T42" fmla="*/ 0 w 533"/>
                <a:gd name="T43" fmla="*/ 1 h 950"/>
                <a:gd name="T44" fmla="*/ 0 w 533"/>
                <a:gd name="T45" fmla="*/ 1 h 950"/>
                <a:gd name="T46" fmla="*/ 0 w 533"/>
                <a:gd name="T47" fmla="*/ 1 h 950"/>
                <a:gd name="T48" fmla="*/ 0 w 533"/>
                <a:gd name="T49" fmla="*/ 1 h 950"/>
                <a:gd name="T50" fmla="*/ 0 w 533"/>
                <a:gd name="T51" fmla="*/ 1 h 950"/>
                <a:gd name="T52" fmla="*/ 0 w 533"/>
                <a:gd name="T53" fmla="*/ 1 h 950"/>
                <a:gd name="T54" fmla="*/ 0 w 533"/>
                <a:gd name="T55" fmla="*/ 1 h 950"/>
                <a:gd name="T56" fmla="*/ 0 w 533"/>
                <a:gd name="T57" fmla="*/ 1 h 950"/>
                <a:gd name="T58" fmla="*/ 0 w 533"/>
                <a:gd name="T59" fmla="*/ 1 h 950"/>
                <a:gd name="T60" fmla="*/ 0 w 533"/>
                <a:gd name="T61" fmla="*/ 1 h 950"/>
                <a:gd name="T62" fmla="*/ 0 w 533"/>
                <a:gd name="T63" fmla="*/ 1 h 950"/>
                <a:gd name="T64" fmla="*/ 0 w 533"/>
                <a:gd name="T65" fmla="*/ 0 h 95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33"/>
                <a:gd name="T100" fmla="*/ 0 h 950"/>
                <a:gd name="T101" fmla="*/ 533 w 533"/>
                <a:gd name="T102" fmla="*/ 950 h 95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33" h="950">
                  <a:moveTo>
                    <a:pt x="131" y="0"/>
                  </a:moveTo>
                  <a:lnTo>
                    <a:pt x="164" y="2"/>
                  </a:lnTo>
                  <a:lnTo>
                    <a:pt x="181" y="14"/>
                  </a:lnTo>
                  <a:lnTo>
                    <a:pt x="157" y="47"/>
                  </a:lnTo>
                  <a:lnTo>
                    <a:pt x="168" y="86"/>
                  </a:lnTo>
                  <a:lnTo>
                    <a:pt x="234" y="44"/>
                  </a:lnTo>
                  <a:lnTo>
                    <a:pt x="290" y="58"/>
                  </a:lnTo>
                  <a:lnTo>
                    <a:pt x="249" y="79"/>
                  </a:lnTo>
                  <a:lnTo>
                    <a:pt x="264" y="114"/>
                  </a:lnTo>
                  <a:lnTo>
                    <a:pt x="321" y="93"/>
                  </a:lnTo>
                  <a:lnTo>
                    <a:pt x="360" y="114"/>
                  </a:lnTo>
                  <a:lnTo>
                    <a:pt x="377" y="171"/>
                  </a:lnTo>
                  <a:lnTo>
                    <a:pt x="412" y="248"/>
                  </a:lnTo>
                  <a:lnTo>
                    <a:pt x="409" y="362"/>
                  </a:lnTo>
                  <a:lnTo>
                    <a:pt x="440" y="316"/>
                  </a:lnTo>
                  <a:lnTo>
                    <a:pt x="443" y="259"/>
                  </a:lnTo>
                  <a:lnTo>
                    <a:pt x="419" y="180"/>
                  </a:lnTo>
                  <a:lnTo>
                    <a:pt x="458" y="218"/>
                  </a:lnTo>
                  <a:lnTo>
                    <a:pt x="508" y="276"/>
                  </a:lnTo>
                  <a:lnTo>
                    <a:pt x="533" y="323"/>
                  </a:lnTo>
                  <a:lnTo>
                    <a:pt x="505" y="339"/>
                  </a:lnTo>
                  <a:lnTo>
                    <a:pt x="480" y="379"/>
                  </a:lnTo>
                  <a:lnTo>
                    <a:pt x="440" y="396"/>
                  </a:lnTo>
                  <a:lnTo>
                    <a:pt x="437" y="435"/>
                  </a:lnTo>
                  <a:lnTo>
                    <a:pt x="437" y="460"/>
                  </a:lnTo>
                  <a:lnTo>
                    <a:pt x="426" y="482"/>
                  </a:lnTo>
                  <a:lnTo>
                    <a:pt x="419" y="571"/>
                  </a:lnTo>
                  <a:lnTo>
                    <a:pt x="443" y="611"/>
                  </a:lnTo>
                  <a:lnTo>
                    <a:pt x="430" y="695"/>
                  </a:lnTo>
                  <a:lnTo>
                    <a:pt x="428" y="719"/>
                  </a:lnTo>
                  <a:lnTo>
                    <a:pt x="450" y="721"/>
                  </a:lnTo>
                  <a:lnTo>
                    <a:pt x="458" y="782"/>
                  </a:lnTo>
                  <a:lnTo>
                    <a:pt x="416" y="796"/>
                  </a:lnTo>
                  <a:lnTo>
                    <a:pt x="330" y="852"/>
                  </a:lnTo>
                  <a:lnTo>
                    <a:pt x="230" y="946"/>
                  </a:lnTo>
                  <a:lnTo>
                    <a:pt x="164" y="950"/>
                  </a:lnTo>
                  <a:lnTo>
                    <a:pt x="106" y="948"/>
                  </a:lnTo>
                  <a:lnTo>
                    <a:pt x="108" y="885"/>
                  </a:lnTo>
                  <a:lnTo>
                    <a:pt x="115" y="831"/>
                  </a:lnTo>
                  <a:lnTo>
                    <a:pt x="171" y="838"/>
                  </a:lnTo>
                  <a:lnTo>
                    <a:pt x="227" y="813"/>
                  </a:lnTo>
                  <a:lnTo>
                    <a:pt x="241" y="766"/>
                  </a:lnTo>
                  <a:lnTo>
                    <a:pt x="178" y="796"/>
                  </a:lnTo>
                  <a:lnTo>
                    <a:pt x="171" y="766"/>
                  </a:lnTo>
                  <a:lnTo>
                    <a:pt x="198" y="702"/>
                  </a:lnTo>
                  <a:lnTo>
                    <a:pt x="190" y="533"/>
                  </a:lnTo>
                  <a:lnTo>
                    <a:pt x="190" y="368"/>
                  </a:lnTo>
                  <a:lnTo>
                    <a:pt x="198" y="300"/>
                  </a:lnTo>
                  <a:lnTo>
                    <a:pt x="220" y="218"/>
                  </a:lnTo>
                  <a:lnTo>
                    <a:pt x="173" y="295"/>
                  </a:lnTo>
                  <a:lnTo>
                    <a:pt x="140" y="407"/>
                  </a:lnTo>
                  <a:lnTo>
                    <a:pt x="140" y="510"/>
                  </a:lnTo>
                  <a:lnTo>
                    <a:pt x="149" y="665"/>
                  </a:lnTo>
                  <a:lnTo>
                    <a:pt x="126" y="777"/>
                  </a:lnTo>
                  <a:lnTo>
                    <a:pt x="93" y="789"/>
                  </a:lnTo>
                  <a:lnTo>
                    <a:pt x="68" y="840"/>
                  </a:lnTo>
                  <a:lnTo>
                    <a:pt x="31" y="688"/>
                  </a:lnTo>
                  <a:lnTo>
                    <a:pt x="10" y="508"/>
                  </a:lnTo>
                  <a:lnTo>
                    <a:pt x="2" y="464"/>
                  </a:lnTo>
                  <a:lnTo>
                    <a:pt x="44" y="372"/>
                  </a:lnTo>
                  <a:lnTo>
                    <a:pt x="0" y="325"/>
                  </a:lnTo>
                  <a:lnTo>
                    <a:pt x="59" y="334"/>
                  </a:lnTo>
                  <a:lnTo>
                    <a:pt x="66" y="283"/>
                  </a:lnTo>
                  <a:lnTo>
                    <a:pt x="61" y="218"/>
                  </a:lnTo>
                  <a:lnTo>
                    <a:pt x="124" y="3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D1D1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Freeform 38"/>
            <p:cNvSpPr>
              <a:spLocks/>
            </p:cNvSpPr>
            <p:nvPr/>
          </p:nvSpPr>
          <p:spPr bwMode="auto">
            <a:xfrm>
              <a:off x="4416" y="1651"/>
              <a:ext cx="305" cy="401"/>
            </a:xfrm>
            <a:custGeom>
              <a:avLst/>
              <a:gdLst>
                <a:gd name="T0" fmla="*/ 1 w 610"/>
                <a:gd name="T1" fmla="*/ 0 h 803"/>
                <a:gd name="T2" fmla="*/ 1 w 610"/>
                <a:gd name="T3" fmla="*/ 0 h 803"/>
                <a:gd name="T4" fmla="*/ 1 w 610"/>
                <a:gd name="T5" fmla="*/ 0 h 803"/>
                <a:gd name="T6" fmla="*/ 1 w 610"/>
                <a:gd name="T7" fmla="*/ 0 h 803"/>
                <a:gd name="T8" fmla="*/ 1 w 610"/>
                <a:gd name="T9" fmla="*/ 0 h 803"/>
                <a:gd name="T10" fmla="*/ 1 w 610"/>
                <a:gd name="T11" fmla="*/ 0 h 803"/>
                <a:gd name="T12" fmla="*/ 1 w 610"/>
                <a:gd name="T13" fmla="*/ 0 h 803"/>
                <a:gd name="T14" fmla="*/ 1 w 610"/>
                <a:gd name="T15" fmla="*/ 0 h 803"/>
                <a:gd name="T16" fmla="*/ 1 w 610"/>
                <a:gd name="T17" fmla="*/ 0 h 803"/>
                <a:gd name="T18" fmla="*/ 1 w 610"/>
                <a:gd name="T19" fmla="*/ 0 h 803"/>
                <a:gd name="T20" fmla="*/ 1 w 610"/>
                <a:gd name="T21" fmla="*/ 0 h 803"/>
                <a:gd name="T22" fmla="*/ 1 w 610"/>
                <a:gd name="T23" fmla="*/ 0 h 803"/>
                <a:gd name="T24" fmla="*/ 1 w 610"/>
                <a:gd name="T25" fmla="*/ 0 h 803"/>
                <a:gd name="T26" fmla="*/ 1 w 610"/>
                <a:gd name="T27" fmla="*/ 0 h 803"/>
                <a:gd name="T28" fmla="*/ 1 w 610"/>
                <a:gd name="T29" fmla="*/ 0 h 803"/>
                <a:gd name="T30" fmla="*/ 1 w 610"/>
                <a:gd name="T31" fmla="*/ 0 h 803"/>
                <a:gd name="T32" fmla="*/ 1 w 610"/>
                <a:gd name="T33" fmla="*/ 0 h 803"/>
                <a:gd name="T34" fmla="*/ 1 w 610"/>
                <a:gd name="T35" fmla="*/ 0 h 803"/>
                <a:gd name="T36" fmla="*/ 1 w 610"/>
                <a:gd name="T37" fmla="*/ 0 h 803"/>
                <a:gd name="T38" fmla="*/ 1 w 610"/>
                <a:gd name="T39" fmla="*/ 0 h 803"/>
                <a:gd name="T40" fmla="*/ 1 w 610"/>
                <a:gd name="T41" fmla="*/ 0 h 803"/>
                <a:gd name="T42" fmla="*/ 1 w 610"/>
                <a:gd name="T43" fmla="*/ 0 h 803"/>
                <a:gd name="T44" fmla="*/ 1 w 610"/>
                <a:gd name="T45" fmla="*/ 0 h 803"/>
                <a:gd name="T46" fmla="*/ 1 w 610"/>
                <a:gd name="T47" fmla="*/ 0 h 803"/>
                <a:gd name="T48" fmla="*/ 1 w 610"/>
                <a:gd name="T49" fmla="*/ 0 h 803"/>
                <a:gd name="T50" fmla="*/ 1 w 610"/>
                <a:gd name="T51" fmla="*/ 0 h 803"/>
                <a:gd name="T52" fmla="*/ 1 w 610"/>
                <a:gd name="T53" fmla="*/ 0 h 803"/>
                <a:gd name="T54" fmla="*/ 1 w 610"/>
                <a:gd name="T55" fmla="*/ 0 h 803"/>
                <a:gd name="T56" fmla="*/ 1 w 610"/>
                <a:gd name="T57" fmla="*/ 0 h 803"/>
                <a:gd name="T58" fmla="*/ 1 w 610"/>
                <a:gd name="T59" fmla="*/ 0 h 803"/>
                <a:gd name="T60" fmla="*/ 1 w 610"/>
                <a:gd name="T61" fmla="*/ 0 h 803"/>
                <a:gd name="T62" fmla="*/ 1 w 610"/>
                <a:gd name="T63" fmla="*/ 0 h 803"/>
                <a:gd name="T64" fmla="*/ 1 w 610"/>
                <a:gd name="T65" fmla="*/ 0 h 803"/>
                <a:gd name="T66" fmla="*/ 1 w 610"/>
                <a:gd name="T67" fmla="*/ 0 h 803"/>
                <a:gd name="T68" fmla="*/ 1 w 610"/>
                <a:gd name="T69" fmla="*/ 0 h 803"/>
                <a:gd name="T70" fmla="*/ 1 w 610"/>
                <a:gd name="T71" fmla="*/ 0 h 803"/>
                <a:gd name="T72" fmla="*/ 1 w 610"/>
                <a:gd name="T73" fmla="*/ 0 h 803"/>
                <a:gd name="T74" fmla="*/ 1 w 610"/>
                <a:gd name="T75" fmla="*/ 0 h 803"/>
                <a:gd name="T76" fmla="*/ 1 w 610"/>
                <a:gd name="T77" fmla="*/ 0 h 803"/>
                <a:gd name="T78" fmla="*/ 1 w 610"/>
                <a:gd name="T79" fmla="*/ 0 h 803"/>
                <a:gd name="T80" fmla="*/ 1 w 610"/>
                <a:gd name="T81" fmla="*/ 0 h 803"/>
                <a:gd name="T82" fmla="*/ 1 w 610"/>
                <a:gd name="T83" fmla="*/ 0 h 803"/>
                <a:gd name="T84" fmla="*/ 1 w 610"/>
                <a:gd name="T85" fmla="*/ 0 h 803"/>
                <a:gd name="T86" fmla="*/ 1 w 610"/>
                <a:gd name="T87" fmla="*/ 0 h 803"/>
                <a:gd name="T88" fmla="*/ 1 w 610"/>
                <a:gd name="T89" fmla="*/ 0 h 803"/>
                <a:gd name="T90" fmla="*/ 1 w 610"/>
                <a:gd name="T91" fmla="*/ 0 h 803"/>
                <a:gd name="T92" fmla="*/ 1 w 610"/>
                <a:gd name="T93" fmla="*/ 0 h 803"/>
                <a:gd name="T94" fmla="*/ 1 w 610"/>
                <a:gd name="T95" fmla="*/ 0 h 803"/>
                <a:gd name="T96" fmla="*/ 1 w 610"/>
                <a:gd name="T97" fmla="*/ 0 h 803"/>
                <a:gd name="T98" fmla="*/ 1 w 610"/>
                <a:gd name="T99" fmla="*/ 0 h 803"/>
                <a:gd name="T100" fmla="*/ 1 w 610"/>
                <a:gd name="T101" fmla="*/ 0 h 803"/>
                <a:gd name="T102" fmla="*/ 1 w 610"/>
                <a:gd name="T103" fmla="*/ 0 h 803"/>
                <a:gd name="T104" fmla="*/ 1 w 610"/>
                <a:gd name="T105" fmla="*/ 0 h 803"/>
                <a:gd name="T106" fmla="*/ 1 w 610"/>
                <a:gd name="T107" fmla="*/ 0 h 803"/>
                <a:gd name="T108" fmla="*/ 1 w 610"/>
                <a:gd name="T109" fmla="*/ 0 h 803"/>
                <a:gd name="T110" fmla="*/ 0 w 610"/>
                <a:gd name="T111" fmla="*/ 0 h 803"/>
                <a:gd name="T112" fmla="*/ 1 w 610"/>
                <a:gd name="T113" fmla="*/ 0 h 803"/>
                <a:gd name="T114" fmla="*/ 1 w 610"/>
                <a:gd name="T115" fmla="*/ 0 h 803"/>
                <a:gd name="T116" fmla="*/ 1 w 610"/>
                <a:gd name="T117" fmla="*/ 0 h 803"/>
                <a:gd name="T118" fmla="*/ 1 w 610"/>
                <a:gd name="T119" fmla="*/ 0 h 80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10"/>
                <a:gd name="T181" fmla="*/ 0 h 803"/>
                <a:gd name="T182" fmla="*/ 610 w 610"/>
                <a:gd name="T183" fmla="*/ 803 h 80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10" h="803">
                  <a:moveTo>
                    <a:pt x="70" y="147"/>
                  </a:moveTo>
                  <a:lnTo>
                    <a:pt x="119" y="181"/>
                  </a:lnTo>
                  <a:lnTo>
                    <a:pt x="157" y="103"/>
                  </a:lnTo>
                  <a:lnTo>
                    <a:pt x="145" y="59"/>
                  </a:lnTo>
                  <a:lnTo>
                    <a:pt x="175" y="14"/>
                  </a:lnTo>
                  <a:lnTo>
                    <a:pt x="214" y="6"/>
                  </a:lnTo>
                  <a:lnTo>
                    <a:pt x="211" y="51"/>
                  </a:lnTo>
                  <a:lnTo>
                    <a:pt x="267" y="11"/>
                  </a:lnTo>
                  <a:lnTo>
                    <a:pt x="290" y="0"/>
                  </a:lnTo>
                  <a:lnTo>
                    <a:pt x="342" y="42"/>
                  </a:lnTo>
                  <a:lnTo>
                    <a:pt x="365" y="121"/>
                  </a:lnTo>
                  <a:lnTo>
                    <a:pt x="433" y="187"/>
                  </a:lnTo>
                  <a:lnTo>
                    <a:pt x="373" y="189"/>
                  </a:lnTo>
                  <a:lnTo>
                    <a:pt x="328" y="239"/>
                  </a:lnTo>
                  <a:lnTo>
                    <a:pt x="396" y="230"/>
                  </a:lnTo>
                  <a:lnTo>
                    <a:pt x="473" y="245"/>
                  </a:lnTo>
                  <a:lnTo>
                    <a:pt x="503" y="311"/>
                  </a:lnTo>
                  <a:lnTo>
                    <a:pt x="499" y="360"/>
                  </a:lnTo>
                  <a:lnTo>
                    <a:pt x="484" y="403"/>
                  </a:lnTo>
                  <a:lnTo>
                    <a:pt x="452" y="403"/>
                  </a:lnTo>
                  <a:lnTo>
                    <a:pt x="445" y="447"/>
                  </a:lnTo>
                  <a:lnTo>
                    <a:pt x="454" y="499"/>
                  </a:lnTo>
                  <a:lnTo>
                    <a:pt x="475" y="566"/>
                  </a:lnTo>
                  <a:lnTo>
                    <a:pt x="489" y="454"/>
                  </a:lnTo>
                  <a:lnTo>
                    <a:pt x="522" y="412"/>
                  </a:lnTo>
                  <a:lnTo>
                    <a:pt x="520" y="377"/>
                  </a:lnTo>
                  <a:lnTo>
                    <a:pt x="529" y="339"/>
                  </a:lnTo>
                  <a:lnTo>
                    <a:pt x="567" y="407"/>
                  </a:lnTo>
                  <a:lnTo>
                    <a:pt x="602" y="501"/>
                  </a:lnTo>
                  <a:lnTo>
                    <a:pt x="610" y="585"/>
                  </a:lnTo>
                  <a:lnTo>
                    <a:pt x="604" y="649"/>
                  </a:lnTo>
                  <a:lnTo>
                    <a:pt x="475" y="621"/>
                  </a:lnTo>
                  <a:lnTo>
                    <a:pt x="382" y="696"/>
                  </a:lnTo>
                  <a:lnTo>
                    <a:pt x="344" y="751"/>
                  </a:lnTo>
                  <a:lnTo>
                    <a:pt x="281" y="803"/>
                  </a:lnTo>
                  <a:lnTo>
                    <a:pt x="262" y="792"/>
                  </a:lnTo>
                  <a:lnTo>
                    <a:pt x="213" y="803"/>
                  </a:lnTo>
                  <a:lnTo>
                    <a:pt x="138" y="799"/>
                  </a:lnTo>
                  <a:lnTo>
                    <a:pt x="59" y="758"/>
                  </a:lnTo>
                  <a:lnTo>
                    <a:pt x="66" y="698"/>
                  </a:lnTo>
                  <a:lnTo>
                    <a:pt x="113" y="649"/>
                  </a:lnTo>
                  <a:lnTo>
                    <a:pt x="145" y="593"/>
                  </a:lnTo>
                  <a:lnTo>
                    <a:pt x="196" y="553"/>
                  </a:lnTo>
                  <a:lnTo>
                    <a:pt x="183" y="604"/>
                  </a:lnTo>
                  <a:lnTo>
                    <a:pt x="211" y="644"/>
                  </a:lnTo>
                  <a:lnTo>
                    <a:pt x="253" y="574"/>
                  </a:lnTo>
                  <a:lnTo>
                    <a:pt x="279" y="440"/>
                  </a:lnTo>
                  <a:lnTo>
                    <a:pt x="243" y="328"/>
                  </a:lnTo>
                  <a:lnTo>
                    <a:pt x="265" y="232"/>
                  </a:lnTo>
                  <a:lnTo>
                    <a:pt x="232" y="262"/>
                  </a:lnTo>
                  <a:lnTo>
                    <a:pt x="194" y="326"/>
                  </a:lnTo>
                  <a:lnTo>
                    <a:pt x="215" y="452"/>
                  </a:lnTo>
                  <a:lnTo>
                    <a:pt x="202" y="515"/>
                  </a:lnTo>
                  <a:lnTo>
                    <a:pt x="143" y="515"/>
                  </a:lnTo>
                  <a:lnTo>
                    <a:pt x="113" y="562"/>
                  </a:lnTo>
                  <a:lnTo>
                    <a:pt x="0" y="512"/>
                  </a:lnTo>
                  <a:lnTo>
                    <a:pt x="110" y="476"/>
                  </a:lnTo>
                  <a:lnTo>
                    <a:pt x="51" y="241"/>
                  </a:lnTo>
                  <a:lnTo>
                    <a:pt x="70" y="147"/>
                  </a:lnTo>
                  <a:close/>
                </a:path>
              </a:pathLst>
            </a:custGeom>
            <a:solidFill>
              <a:srgbClr val="B2D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Freeform 39"/>
            <p:cNvSpPr>
              <a:spLocks/>
            </p:cNvSpPr>
            <p:nvPr/>
          </p:nvSpPr>
          <p:spPr bwMode="auto">
            <a:xfrm>
              <a:off x="4416" y="1717"/>
              <a:ext cx="55" cy="211"/>
            </a:xfrm>
            <a:custGeom>
              <a:avLst/>
              <a:gdLst>
                <a:gd name="T0" fmla="*/ 1 w 110"/>
                <a:gd name="T1" fmla="*/ 0 h 421"/>
                <a:gd name="T2" fmla="*/ 1 w 110"/>
                <a:gd name="T3" fmla="*/ 1 h 421"/>
                <a:gd name="T4" fmla="*/ 1 w 110"/>
                <a:gd name="T5" fmla="*/ 1 h 421"/>
                <a:gd name="T6" fmla="*/ 1 w 110"/>
                <a:gd name="T7" fmla="*/ 1 h 421"/>
                <a:gd name="T8" fmla="*/ 1 w 110"/>
                <a:gd name="T9" fmla="*/ 1 h 421"/>
                <a:gd name="T10" fmla="*/ 1 w 110"/>
                <a:gd name="T11" fmla="*/ 1 h 421"/>
                <a:gd name="T12" fmla="*/ 1 w 110"/>
                <a:gd name="T13" fmla="*/ 1 h 421"/>
                <a:gd name="T14" fmla="*/ 1 w 110"/>
                <a:gd name="T15" fmla="*/ 1 h 421"/>
                <a:gd name="T16" fmla="*/ 1 w 110"/>
                <a:gd name="T17" fmla="*/ 1 h 421"/>
                <a:gd name="T18" fmla="*/ 1 w 110"/>
                <a:gd name="T19" fmla="*/ 1 h 421"/>
                <a:gd name="T20" fmla="*/ 0 w 110"/>
                <a:gd name="T21" fmla="*/ 1 h 421"/>
                <a:gd name="T22" fmla="*/ 1 w 110"/>
                <a:gd name="T23" fmla="*/ 1 h 421"/>
                <a:gd name="T24" fmla="*/ 1 w 110"/>
                <a:gd name="T25" fmla="*/ 1 h 421"/>
                <a:gd name="T26" fmla="*/ 1 w 110"/>
                <a:gd name="T27" fmla="*/ 1 h 421"/>
                <a:gd name="T28" fmla="*/ 1 w 110"/>
                <a:gd name="T29" fmla="*/ 1 h 421"/>
                <a:gd name="T30" fmla="*/ 1 w 110"/>
                <a:gd name="T31" fmla="*/ 1 h 421"/>
                <a:gd name="T32" fmla="*/ 1 w 110"/>
                <a:gd name="T33" fmla="*/ 1 h 421"/>
                <a:gd name="T34" fmla="*/ 1 w 110"/>
                <a:gd name="T35" fmla="*/ 0 h 421"/>
                <a:gd name="T36" fmla="*/ 1 w 110"/>
                <a:gd name="T37" fmla="*/ 0 h 4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421"/>
                <a:gd name="T59" fmla="*/ 110 w 110"/>
                <a:gd name="T60" fmla="*/ 421 h 42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421">
                  <a:moveTo>
                    <a:pt x="45" y="0"/>
                  </a:moveTo>
                  <a:lnTo>
                    <a:pt x="33" y="41"/>
                  </a:lnTo>
                  <a:lnTo>
                    <a:pt x="47" y="81"/>
                  </a:lnTo>
                  <a:lnTo>
                    <a:pt x="23" y="128"/>
                  </a:lnTo>
                  <a:lnTo>
                    <a:pt x="51" y="192"/>
                  </a:lnTo>
                  <a:lnTo>
                    <a:pt x="42" y="226"/>
                  </a:lnTo>
                  <a:lnTo>
                    <a:pt x="23" y="170"/>
                  </a:lnTo>
                  <a:lnTo>
                    <a:pt x="14" y="215"/>
                  </a:lnTo>
                  <a:lnTo>
                    <a:pt x="4" y="273"/>
                  </a:lnTo>
                  <a:lnTo>
                    <a:pt x="26" y="337"/>
                  </a:lnTo>
                  <a:lnTo>
                    <a:pt x="0" y="378"/>
                  </a:lnTo>
                  <a:lnTo>
                    <a:pt x="98" y="421"/>
                  </a:lnTo>
                  <a:lnTo>
                    <a:pt x="110" y="342"/>
                  </a:lnTo>
                  <a:lnTo>
                    <a:pt x="98" y="198"/>
                  </a:lnTo>
                  <a:lnTo>
                    <a:pt x="51" y="107"/>
                  </a:lnTo>
                  <a:lnTo>
                    <a:pt x="85" y="58"/>
                  </a:lnTo>
                  <a:lnTo>
                    <a:pt x="57" y="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DE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Freeform 40"/>
            <p:cNvSpPr>
              <a:spLocks/>
            </p:cNvSpPr>
            <p:nvPr/>
          </p:nvSpPr>
          <p:spPr bwMode="auto">
            <a:xfrm>
              <a:off x="4175" y="1702"/>
              <a:ext cx="250" cy="203"/>
            </a:xfrm>
            <a:custGeom>
              <a:avLst/>
              <a:gdLst>
                <a:gd name="T0" fmla="*/ 0 w 501"/>
                <a:gd name="T1" fmla="*/ 1 h 405"/>
                <a:gd name="T2" fmla="*/ 0 w 501"/>
                <a:gd name="T3" fmla="*/ 1 h 405"/>
                <a:gd name="T4" fmla="*/ 0 w 501"/>
                <a:gd name="T5" fmla="*/ 1 h 405"/>
                <a:gd name="T6" fmla="*/ 0 w 501"/>
                <a:gd name="T7" fmla="*/ 1 h 405"/>
                <a:gd name="T8" fmla="*/ 0 w 501"/>
                <a:gd name="T9" fmla="*/ 1 h 405"/>
                <a:gd name="T10" fmla="*/ 0 w 501"/>
                <a:gd name="T11" fmla="*/ 1 h 405"/>
                <a:gd name="T12" fmla="*/ 0 w 501"/>
                <a:gd name="T13" fmla="*/ 1 h 405"/>
                <a:gd name="T14" fmla="*/ 0 w 501"/>
                <a:gd name="T15" fmla="*/ 1 h 405"/>
                <a:gd name="T16" fmla="*/ 0 w 501"/>
                <a:gd name="T17" fmla="*/ 1 h 405"/>
                <a:gd name="T18" fmla="*/ 0 w 501"/>
                <a:gd name="T19" fmla="*/ 1 h 405"/>
                <a:gd name="T20" fmla="*/ 0 w 501"/>
                <a:gd name="T21" fmla="*/ 1 h 405"/>
                <a:gd name="T22" fmla="*/ 0 w 501"/>
                <a:gd name="T23" fmla="*/ 1 h 405"/>
                <a:gd name="T24" fmla="*/ 0 w 501"/>
                <a:gd name="T25" fmla="*/ 1 h 405"/>
                <a:gd name="T26" fmla="*/ 0 w 501"/>
                <a:gd name="T27" fmla="*/ 1 h 405"/>
                <a:gd name="T28" fmla="*/ 0 w 501"/>
                <a:gd name="T29" fmla="*/ 1 h 405"/>
                <a:gd name="T30" fmla="*/ 0 w 501"/>
                <a:gd name="T31" fmla="*/ 0 h 405"/>
                <a:gd name="T32" fmla="*/ 0 w 501"/>
                <a:gd name="T33" fmla="*/ 1 h 405"/>
                <a:gd name="T34" fmla="*/ 0 w 501"/>
                <a:gd name="T35" fmla="*/ 1 h 405"/>
                <a:gd name="T36" fmla="*/ 0 w 501"/>
                <a:gd name="T37" fmla="*/ 1 h 405"/>
                <a:gd name="T38" fmla="*/ 0 w 501"/>
                <a:gd name="T39" fmla="*/ 1 h 405"/>
                <a:gd name="T40" fmla="*/ 0 w 501"/>
                <a:gd name="T41" fmla="*/ 1 h 405"/>
                <a:gd name="T42" fmla="*/ 0 w 501"/>
                <a:gd name="T43" fmla="*/ 1 h 405"/>
                <a:gd name="T44" fmla="*/ 0 w 501"/>
                <a:gd name="T45" fmla="*/ 1 h 405"/>
                <a:gd name="T46" fmla="*/ 0 w 501"/>
                <a:gd name="T47" fmla="*/ 1 h 405"/>
                <a:gd name="T48" fmla="*/ 0 w 501"/>
                <a:gd name="T49" fmla="*/ 1 h 405"/>
                <a:gd name="T50" fmla="*/ 0 w 501"/>
                <a:gd name="T51" fmla="*/ 1 h 405"/>
                <a:gd name="T52" fmla="*/ 0 w 501"/>
                <a:gd name="T53" fmla="*/ 1 h 405"/>
                <a:gd name="T54" fmla="*/ 0 w 501"/>
                <a:gd name="T55" fmla="*/ 1 h 405"/>
                <a:gd name="T56" fmla="*/ 0 w 501"/>
                <a:gd name="T57" fmla="*/ 1 h 405"/>
                <a:gd name="T58" fmla="*/ 0 w 501"/>
                <a:gd name="T59" fmla="*/ 1 h 405"/>
                <a:gd name="T60" fmla="*/ 0 w 501"/>
                <a:gd name="T61" fmla="*/ 1 h 405"/>
                <a:gd name="T62" fmla="*/ 0 w 501"/>
                <a:gd name="T63" fmla="*/ 1 h 405"/>
                <a:gd name="T64" fmla="*/ 0 w 501"/>
                <a:gd name="T65" fmla="*/ 1 h 405"/>
                <a:gd name="T66" fmla="*/ 0 w 501"/>
                <a:gd name="T67" fmla="*/ 1 h 405"/>
                <a:gd name="T68" fmla="*/ 0 w 501"/>
                <a:gd name="T69" fmla="*/ 1 h 405"/>
                <a:gd name="T70" fmla="*/ 0 w 501"/>
                <a:gd name="T71" fmla="*/ 1 h 405"/>
                <a:gd name="T72" fmla="*/ 0 w 501"/>
                <a:gd name="T73" fmla="*/ 1 h 405"/>
                <a:gd name="T74" fmla="*/ 0 w 501"/>
                <a:gd name="T75" fmla="*/ 1 h 40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01"/>
                <a:gd name="T115" fmla="*/ 0 h 405"/>
                <a:gd name="T116" fmla="*/ 501 w 501"/>
                <a:gd name="T117" fmla="*/ 405 h 40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01" h="405">
                  <a:moveTo>
                    <a:pt x="0" y="260"/>
                  </a:moveTo>
                  <a:lnTo>
                    <a:pt x="33" y="238"/>
                  </a:lnTo>
                  <a:lnTo>
                    <a:pt x="100" y="255"/>
                  </a:lnTo>
                  <a:lnTo>
                    <a:pt x="147" y="321"/>
                  </a:lnTo>
                  <a:lnTo>
                    <a:pt x="173" y="272"/>
                  </a:lnTo>
                  <a:lnTo>
                    <a:pt x="143" y="225"/>
                  </a:lnTo>
                  <a:lnTo>
                    <a:pt x="178" y="189"/>
                  </a:lnTo>
                  <a:lnTo>
                    <a:pt x="206" y="248"/>
                  </a:lnTo>
                  <a:lnTo>
                    <a:pt x="246" y="234"/>
                  </a:lnTo>
                  <a:lnTo>
                    <a:pt x="234" y="124"/>
                  </a:lnTo>
                  <a:lnTo>
                    <a:pt x="262" y="63"/>
                  </a:lnTo>
                  <a:lnTo>
                    <a:pt x="311" y="18"/>
                  </a:lnTo>
                  <a:lnTo>
                    <a:pt x="298" y="70"/>
                  </a:lnTo>
                  <a:lnTo>
                    <a:pt x="332" y="95"/>
                  </a:lnTo>
                  <a:lnTo>
                    <a:pt x="363" y="33"/>
                  </a:lnTo>
                  <a:lnTo>
                    <a:pt x="414" y="0"/>
                  </a:lnTo>
                  <a:lnTo>
                    <a:pt x="375" y="72"/>
                  </a:lnTo>
                  <a:lnTo>
                    <a:pt x="360" y="119"/>
                  </a:lnTo>
                  <a:lnTo>
                    <a:pt x="396" y="197"/>
                  </a:lnTo>
                  <a:lnTo>
                    <a:pt x="428" y="95"/>
                  </a:lnTo>
                  <a:lnTo>
                    <a:pt x="463" y="33"/>
                  </a:lnTo>
                  <a:lnTo>
                    <a:pt x="463" y="112"/>
                  </a:lnTo>
                  <a:lnTo>
                    <a:pt x="480" y="86"/>
                  </a:lnTo>
                  <a:lnTo>
                    <a:pt x="501" y="145"/>
                  </a:lnTo>
                  <a:lnTo>
                    <a:pt x="478" y="180"/>
                  </a:lnTo>
                  <a:lnTo>
                    <a:pt x="456" y="341"/>
                  </a:lnTo>
                  <a:lnTo>
                    <a:pt x="435" y="328"/>
                  </a:lnTo>
                  <a:lnTo>
                    <a:pt x="414" y="292"/>
                  </a:lnTo>
                  <a:lnTo>
                    <a:pt x="386" y="295"/>
                  </a:lnTo>
                  <a:lnTo>
                    <a:pt x="381" y="234"/>
                  </a:lnTo>
                  <a:lnTo>
                    <a:pt x="332" y="272"/>
                  </a:lnTo>
                  <a:lnTo>
                    <a:pt x="288" y="311"/>
                  </a:lnTo>
                  <a:lnTo>
                    <a:pt x="260" y="344"/>
                  </a:lnTo>
                  <a:lnTo>
                    <a:pt x="236" y="405"/>
                  </a:lnTo>
                  <a:lnTo>
                    <a:pt x="100" y="377"/>
                  </a:lnTo>
                  <a:lnTo>
                    <a:pt x="53" y="368"/>
                  </a:lnTo>
                  <a:lnTo>
                    <a:pt x="0" y="260"/>
                  </a:lnTo>
                  <a:close/>
                </a:path>
              </a:pathLst>
            </a:custGeom>
            <a:solidFill>
              <a:srgbClr val="B2D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Freeform 41"/>
            <p:cNvSpPr>
              <a:spLocks/>
            </p:cNvSpPr>
            <p:nvPr/>
          </p:nvSpPr>
          <p:spPr bwMode="auto">
            <a:xfrm>
              <a:off x="3795" y="1483"/>
              <a:ext cx="65" cy="105"/>
            </a:xfrm>
            <a:custGeom>
              <a:avLst/>
              <a:gdLst>
                <a:gd name="T0" fmla="*/ 1 w 130"/>
                <a:gd name="T1" fmla="*/ 1 h 210"/>
                <a:gd name="T2" fmla="*/ 1 w 130"/>
                <a:gd name="T3" fmla="*/ 1 h 210"/>
                <a:gd name="T4" fmla="*/ 1 w 130"/>
                <a:gd name="T5" fmla="*/ 1 h 210"/>
                <a:gd name="T6" fmla="*/ 1 w 130"/>
                <a:gd name="T7" fmla="*/ 0 h 210"/>
                <a:gd name="T8" fmla="*/ 1 w 130"/>
                <a:gd name="T9" fmla="*/ 1 h 210"/>
                <a:gd name="T10" fmla="*/ 1 w 130"/>
                <a:gd name="T11" fmla="*/ 1 h 210"/>
                <a:gd name="T12" fmla="*/ 1 w 130"/>
                <a:gd name="T13" fmla="*/ 1 h 210"/>
                <a:gd name="T14" fmla="*/ 1 w 130"/>
                <a:gd name="T15" fmla="*/ 1 h 210"/>
                <a:gd name="T16" fmla="*/ 0 w 130"/>
                <a:gd name="T17" fmla="*/ 1 h 210"/>
                <a:gd name="T18" fmla="*/ 1 w 130"/>
                <a:gd name="T19" fmla="*/ 1 h 210"/>
                <a:gd name="T20" fmla="*/ 1 w 130"/>
                <a:gd name="T21" fmla="*/ 1 h 2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0"/>
                <a:gd name="T34" fmla="*/ 0 h 210"/>
                <a:gd name="T35" fmla="*/ 130 w 130"/>
                <a:gd name="T36" fmla="*/ 210 h 2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0" h="210">
                  <a:moveTo>
                    <a:pt x="25" y="124"/>
                  </a:moveTo>
                  <a:lnTo>
                    <a:pt x="49" y="63"/>
                  </a:lnTo>
                  <a:lnTo>
                    <a:pt x="91" y="16"/>
                  </a:lnTo>
                  <a:lnTo>
                    <a:pt x="117" y="0"/>
                  </a:lnTo>
                  <a:lnTo>
                    <a:pt x="130" y="18"/>
                  </a:lnTo>
                  <a:lnTo>
                    <a:pt x="94" y="73"/>
                  </a:lnTo>
                  <a:lnTo>
                    <a:pt x="47" y="142"/>
                  </a:lnTo>
                  <a:lnTo>
                    <a:pt x="9" y="210"/>
                  </a:lnTo>
                  <a:lnTo>
                    <a:pt x="0" y="99"/>
                  </a:lnTo>
                  <a:lnTo>
                    <a:pt x="25" y="124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Freeform 42"/>
            <p:cNvSpPr>
              <a:spLocks/>
            </p:cNvSpPr>
            <p:nvPr/>
          </p:nvSpPr>
          <p:spPr bwMode="auto">
            <a:xfrm>
              <a:off x="3629" y="1318"/>
              <a:ext cx="339" cy="461"/>
            </a:xfrm>
            <a:custGeom>
              <a:avLst/>
              <a:gdLst>
                <a:gd name="T0" fmla="*/ 0 w 679"/>
                <a:gd name="T1" fmla="*/ 0 h 923"/>
                <a:gd name="T2" fmla="*/ 0 w 679"/>
                <a:gd name="T3" fmla="*/ 0 h 923"/>
                <a:gd name="T4" fmla="*/ 0 w 679"/>
                <a:gd name="T5" fmla="*/ 0 h 923"/>
                <a:gd name="T6" fmla="*/ 0 w 679"/>
                <a:gd name="T7" fmla="*/ 0 h 923"/>
                <a:gd name="T8" fmla="*/ 0 w 679"/>
                <a:gd name="T9" fmla="*/ 0 h 923"/>
                <a:gd name="T10" fmla="*/ 0 w 679"/>
                <a:gd name="T11" fmla="*/ 0 h 923"/>
                <a:gd name="T12" fmla="*/ 0 w 679"/>
                <a:gd name="T13" fmla="*/ 0 h 923"/>
                <a:gd name="T14" fmla="*/ 0 w 679"/>
                <a:gd name="T15" fmla="*/ 0 h 923"/>
                <a:gd name="T16" fmla="*/ 0 w 679"/>
                <a:gd name="T17" fmla="*/ 0 h 923"/>
                <a:gd name="T18" fmla="*/ 0 w 679"/>
                <a:gd name="T19" fmla="*/ 0 h 923"/>
                <a:gd name="T20" fmla="*/ 0 w 679"/>
                <a:gd name="T21" fmla="*/ 0 h 923"/>
                <a:gd name="T22" fmla="*/ 0 w 679"/>
                <a:gd name="T23" fmla="*/ 0 h 923"/>
                <a:gd name="T24" fmla="*/ 0 w 679"/>
                <a:gd name="T25" fmla="*/ 0 h 923"/>
                <a:gd name="T26" fmla="*/ 0 w 679"/>
                <a:gd name="T27" fmla="*/ 0 h 923"/>
                <a:gd name="T28" fmla="*/ 0 w 679"/>
                <a:gd name="T29" fmla="*/ 0 h 923"/>
                <a:gd name="T30" fmla="*/ 0 w 679"/>
                <a:gd name="T31" fmla="*/ 0 h 923"/>
                <a:gd name="T32" fmla="*/ 0 w 679"/>
                <a:gd name="T33" fmla="*/ 0 h 923"/>
                <a:gd name="T34" fmla="*/ 0 w 679"/>
                <a:gd name="T35" fmla="*/ 0 h 923"/>
                <a:gd name="T36" fmla="*/ 0 w 679"/>
                <a:gd name="T37" fmla="*/ 0 h 923"/>
                <a:gd name="T38" fmla="*/ 0 w 679"/>
                <a:gd name="T39" fmla="*/ 0 h 923"/>
                <a:gd name="T40" fmla="*/ 0 w 679"/>
                <a:gd name="T41" fmla="*/ 0 h 923"/>
                <a:gd name="T42" fmla="*/ 0 w 679"/>
                <a:gd name="T43" fmla="*/ 0 h 923"/>
                <a:gd name="T44" fmla="*/ 0 w 679"/>
                <a:gd name="T45" fmla="*/ 0 h 923"/>
                <a:gd name="T46" fmla="*/ 0 w 679"/>
                <a:gd name="T47" fmla="*/ 0 h 923"/>
                <a:gd name="T48" fmla="*/ 0 w 679"/>
                <a:gd name="T49" fmla="*/ 0 h 923"/>
                <a:gd name="T50" fmla="*/ 0 w 679"/>
                <a:gd name="T51" fmla="*/ 0 h 923"/>
                <a:gd name="T52" fmla="*/ 0 w 679"/>
                <a:gd name="T53" fmla="*/ 0 h 923"/>
                <a:gd name="T54" fmla="*/ 0 w 679"/>
                <a:gd name="T55" fmla="*/ 0 h 923"/>
                <a:gd name="T56" fmla="*/ 0 w 679"/>
                <a:gd name="T57" fmla="*/ 0 h 923"/>
                <a:gd name="T58" fmla="*/ 0 w 679"/>
                <a:gd name="T59" fmla="*/ 0 h 923"/>
                <a:gd name="T60" fmla="*/ 0 w 679"/>
                <a:gd name="T61" fmla="*/ 0 h 923"/>
                <a:gd name="T62" fmla="*/ 0 w 679"/>
                <a:gd name="T63" fmla="*/ 0 h 923"/>
                <a:gd name="T64" fmla="*/ 0 w 679"/>
                <a:gd name="T65" fmla="*/ 0 h 923"/>
                <a:gd name="T66" fmla="*/ 0 w 679"/>
                <a:gd name="T67" fmla="*/ 0 h 923"/>
                <a:gd name="T68" fmla="*/ 0 w 679"/>
                <a:gd name="T69" fmla="*/ 0 h 923"/>
                <a:gd name="T70" fmla="*/ 0 w 679"/>
                <a:gd name="T71" fmla="*/ 0 h 923"/>
                <a:gd name="T72" fmla="*/ 0 w 679"/>
                <a:gd name="T73" fmla="*/ 0 h 923"/>
                <a:gd name="T74" fmla="*/ 0 w 679"/>
                <a:gd name="T75" fmla="*/ 0 h 923"/>
                <a:gd name="T76" fmla="*/ 0 w 679"/>
                <a:gd name="T77" fmla="*/ 0 h 923"/>
                <a:gd name="T78" fmla="*/ 0 w 679"/>
                <a:gd name="T79" fmla="*/ 0 h 923"/>
                <a:gd name="T80" fmla="*/ 0 w 679"/>
                <a:gd name="T81" fmla="*/ 0 h 923"/>
                <a:gd name="T82" fmla="*/ 0 w 679"/>
                <a:gd name="T83" fmla="*/ 0 h 923"/>
                <a:gd name="T84" fmla="*/ 0 w 679"/>
                <a:gd name="T85" fmla="*/ 0 h 923"/>
                <a:gd name="T86" fmla="*/ 0 w 679"/>
                <a:gd name="T87" fmla="*/ 0 h 923"/>
                <a:gd name="T88" fmla="*/ 0 w 679"/>
                <a:gd name="T89" fmla="*/ 0 h 923"/>
                <a:gd name="T90" fmla="*/ 0 w 679"/>
                <a:gd name="T91" fmla="*/ 0 h 923"/>
                <a:gd name="T92" fmla="*/ 0 w 679"/>
                <a:gd name="T93" fmla="*/ 0 h 923"/>
                <a:gd name="T94" fmla="*/ 0 w 679"/>
                <a:gd name="T95" fmla="*/ 0 h 923"/>
                <a:gd name="T96" fmla="*/ 0 w 679"/>
                <a:gd name="T97" fmla="*/ 0 h 923"/>
                <a:gd name="T98" fmla="*/ 0 w 679"/>
                <a:gd name="T99" fmla="*/ 0 h 923"/>
                <a:gd name="T100" fmla="*/ 0 w 679"/>
                <a:gd name="T101" fmla="*/ 0 h 923"/>
                <a:gd name="T102" fmla="*/ 0 w 679"/>
                <a:gd name="T103" fmla="*/ 0 h 923"/>
                <a:gd name="T104" fmla="*/ 0 w 679"/>
                <a:gd name="T105" fmla="*/ 0 h 923"/>
                <a:gd name="T106" fmla="*/ 0 w 679"/>
                <a:gd name="T107" fmla="*/ 0 h 923"/>
                <a:gd name="T108" fmla="*/ 0 w 679"/>
                <a:gd name="T109" fmla="*/ 0 h 923"/>
                <a:gd name="T110" fmla="*/ 0 w 679"/>
                <a:gd name="T111" fmla="*/ 0 h 923"/>
                <a:gd name="T112" fmla="*/ 0 w 679"/>
                <a:gd name="T113" fmla="*/ 0 h 923"/>
                <a:gd name="T114" fmla="*/ 0 w 679"/>
                <a:gd name="T115" fmla="*/ 0 h 923"/>
                <a:gd name="T116" fmla="*/ 0 w 679"/>
                <a:gd name="T117" fmla="*/ 0 h 923"/>
                <a:gd name="T118" fmla="*/ 0 w 679"/>
                <a:gd name="T119" fmla="*/ 0 h 923"/>
                <a:gd name="T120" fmla="*/ 0 w 679"/>
                <a:gd name="T121" fmla="*/ 0 h 923"/>
                <a:gd name="T122" fmla="*/ 0 w 679"/>
                <a:gd name="T123" fmla="*/ 0 h 923"/>
                <a:gd name="T124" fmla="*/ 0 w 679"/>
                <a:gd name="T125" fmla="*/ 0 h 9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79"/>
                <a:gd name="T190" fmla="*/ 0 h 923"/>
                <a:gd name="T191" fmla="*/ 679 w 679"/>
                <a:gd name="T192" fmla="*/ 923 h 9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79" h="923">
                  <a:moveTo>
                    <a:pt x="0" y="208"/>
                  </a:moveTo>
                  <a:lnTo>
                    <a:pt x="19" y="192"/>
                  </a:lnTo>
                  <a:lnTo>
                    <a:pt x="49" y="255"/>
                  </a:lnTo>
                  <a:lnTo>
                    <a:pt x="105" y="299"/>
                  </a:lnTo>
                  <a:lnTo>
                    <a:pt x="99" y="239"/>
                  </a:lnTo>
                  <a:lnTo>
                    <a:pt x="77" y="166"/>
                  </a:lnTo>
                  <a:lnTo>
                    <a:pt x="47" y="128"/>
                  </a:lnTo>
                  <a:lnTo>
                    <a:pt x="82" y="119"/>
                  </a:lnTo>
                  <a:lnTo>
                    <a:pt x="145" y="136"/>
                  </a:lnTo>
                  <a:lnTo>
                    <a:pt x="176" y="100"/>
                  </a:lnTo>
                  <a:lnTo>
                    <a:pt x="164" y="51"/>
                  </a:lnTo>
                  <a:lnTo>
                    <a:pt x="194" y="0"/>
                  </a:lnTo>
                  <a:lnTo>
                    <a:pt x="207" y="40"/>
                  </a:lnTo>
                  <a:lnTo>
                    <a:pt x="235" y="110"/>
                  </a:lnTo>
                  <a:lnTo>
                    <a:pt x="244" y="124"/>
                  </a:lnTo>
                  <a:lnTo>
                    <a:pt x="246" y="152"/>
                  </a:lnTo>
                  <a:lnTo>
                    <a:pt x="286" y="215"/>
                  </a:lnTo>
                  <a:lnTo>
                    <a:pt x="293" y="286"/>
                  </a:lnTo>
                  <a:lnTo>
                    <a:pt x="330" y="363"/>
                  </a:lnTo>
                  <a:lnTo>
                    <a:pt x="333" y="442"/>
                  </a:lnTo>
                  <a:lnTo>
                    <a:pt x="342" y="540"/>
                  </a:lnTo>
                  <a:lnTo>
                    <a:pt x="389" y="463"/>
                  </a:lnTo>
                  <a:lnTo>
                    <a:pt x="463" y="363"/>
                  </a:lnTo>
                  <a:lnTo>
                    <a:pt x="459" y="292"/>
                  </a:lnTo>
                  <a:lnTo>
                    <a:pt x="438" y="236"/>
                  </a:lnTo>
                  <a:lnTo>
                    <a:pt x="471" y="152"/>
                  </a:lnTo>
                  <a:lnTo>
                    <a:pt x="450" y="91"/>
                  </a:lnTo>
                  <a:lnTo>
                    <a:pt x="485" y="16"/>
                  </a:lnTo>
                  <a:lnTo>
                    <a:pt x="529" y="12"/>
                  </a:lnTo>
                  <a:lnTo>
                    <a:pt x="567" y="28"/>
                  </a:lnTo>
                  <a:lnTo>
                    <a:pt x="602" y="70"/>
                  </a:lnTo>
                  <a:lnTo>
                    <a:pt x="634" y="110"/>
                  </a:lnTo>
                  <a:lnTo>
                    <a:pt x="623" y="47"/>
                  </a:lnTo>
                  <a:lnTo>
                    <a:pt x="655" y="47"/>
                  </a:lnTo>
                  <a:lnTo>
                    <a:pt x="653" y="72"/>
                  </a:lnTo>
                  <a:lnTo>
                    <a:pt x="668" y="91"/>
                  </a:lnTo>
                  <a:lnTo>
                    <a:pt x="660" y="128"/>
                  </a:lnTo>
                  <a:lnTo>
                    <a:pt x="679" y="152"/>
                  </a:lnTo>
                  <a:lnTo>
                    <a:pt x="636" y="194"/>
                  </a:lnTo>
                  <a:lnTo>
                    <a:pt x="621" y="232"/>
                  </a:lnTo>
                  <a:lnTo>
                    <a:pt x="602" y="292"/>
                  </a:lnTo>
                  <a:lnTo>
                    <a:pt x="576" y="346"/>
                  </a:lnTo>
                  <a:lnTo>
                    <a:pt x="527" y="449"/>
                  </a:lnTo>
                  <a:lnTo>
                    <a:pt x="527" y="538"/>
                  </a:lnTo>
                  <a:lnTo>
                    <a:pt x="513" y="566"/>
                  </a:lnTo>
                  <a:lnTo>
                    <a:pt x="480" y="564"/>
                  </a:lnTo>
                  <a:lnTo>
                    <a:pt x="450" y="604"/>
                  </a:lnTo>
                  <a:lnTo>
                    <a:pt x="442" y="698"/>
                  </a:lnTo>
                  <a:lnTo>
                    <a:pt x="440" y="742"/>
                  </a:lnTo>
                  <a:lnTo>
                    <a:pt x="466" y="773"/>
                  </a:lnTo>
                  <a:lnTo>
                    <a:pt x="393" y="923"/>
                  </a:lnTo>
                  <a:lnTo>
                    <a:pt x="344" y="918"/>
                  </a:lnTo>
                  <a:lnTo>
                    <a:pt x="305" y="843"/>
                  </a:lnTo>
                  <a:lnTo>
                    <a:pt x="297" y="803"/>
                  </a:lnTo>
                  <a:lnTo>
                    <a:pt x="220" y="754"/>
                  </a:lnTo>
                  <a:lnTo>
                    <a:pt x="141" y="625"/>
                  </a:lnTo>
                  <a:lnTo>
                    <a:pt x="79" y="487"/>
                  </a:lnTo>
                  <a:lnTo>
                    <a:pt x="5" y="449"/>
                  </a:lnTo>
                  <a:lnTo>
                    <a:pt x="24" y="354"/>
                  </a:lnTo>
                  <a:lnTo>
                    <a:pt x="13" y="292"/>
                  </a:lnTo>
                  <a:lnTo>
                    <a:pt x="17" y="258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B8B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Freeform 43"/>
            <p:cNvSpPr>
              <a:spLocks/>
            </p:cNvSpPr>
            <p:nvPr/>
          </p:nvSpPr>
          <p:spPr bwMode="auto">
            <a:xfrm>
              <a:off x="3822" y="1178"/>
              <a:ext cx="67" cy="114"/>
            </a:xfrm>
            <a:custGeom>
              <a:avLst/>
              <a:gdLst>
                <a:gd name="T0" fmla="*/ 0 w 136"/>
                <a:gd name="T1" fmla="*/ 1 h 227"/>
                <a:gd name="T2" fmla="*/ 0 w 136"/>
                <a:gd name="T3" fmla="*/ 1 h 227"/>
                <a:gd name="T4" fmla="*/ 0 w 136"/>
                <a:gd name="T5" fmla="*/ 1 h 227"/>
                <a:gd name="T6" fmla="*/ 0 w 136"/>
                <a:gd name="T7" fmla="*/ 1 h 227"/>
                <a:gd name="T8" fmla="*/ 0 w 136"/>
                <a:gd name="T9" fmla="*/ 1 h 227"/>
                <a:gd name="T10" fmla="*/ 0 w 136"/>
                <a:gd name="T11" fmla="*/ 1 h 227"/>
                <a:gd name="T12" fmla="*/ 0 w 136"/>
                <a:gd name="T13" fmla="*/ 1 h 227"/>
                <a:gd name="T14" fmla="*/ 0 w 136"/>
                <a:gd name="T15" fmla="*/ 0 h 227"/>
                <a:gd name="T16" fmla="*/ 0 w 136"/>
                <a:gd name="T17" fmla="*/ 1 h 227"/>
                <a:gd name="T18" fmla="*/ 0 w 136"/>
                <a:gd name="T19" fmla="*/ 1 h 227"/>
                <a:gd name="T20" fmla="*/ 0 w 136"/>
                <a:gd name="T21" fmla="*/ 1 h 227"/>
                <a:gd name="T22" fmla="*/ 0 w 136"/>
                <a:gd name="T23" fmla="*/ 1 h 227"/>
                <a:gd name="T24" fmla="*/ 0 w 136"/>
                <a:gd name="T25" fmla="*/ 1 h 227"/>
                <a:gd name="T26" fmla="*/ 0 w 136"/>
                <a:gd name="T27" fmla="*/ 1 h 227"/>
                <a:gd name="T28" fmla="*/ 0 w 136"/>
                <a:gd name="T29" fmla="*/ 1 h 227"/>
                <a:gd name="T30" fmla="*/ 0 w 136"/>
                <a:gd name="T31" fmla="*/ 1 h 227"/>
                <a:gd name="T32" fmla="*/ 0 w 136"/>
                <a:gd name="T33" fmla="*/ 1 h 227"/>
                <a:gd name="T34" fmla="*/ 0 w 136"/>
                <a:gd name="T35" fmla="*/ 1 h 2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6"/>
                <a:gd name="T55" fmla="*/ 0 h 227"/>
                <a:gd name="T56" fmla="*/ 136 w 136"/>
                <a:gd name="T57" fmla="*/ 227 h 22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6" h="227">
                  <a:moveTo>
                    <a:pt x="111" y="227"/>
                  </a:moveTo>
                  <a:lnTo>
                    <a:pt x="136" y="197"/>
                  </a:lnTo>
                  <a:lnTo>
                    <a:pt x="127" y="150"/>
                  </a:lnTo>
                  <a:lnTo>
                    <a:pt x="77" y="117"/>
                  </a:lnTo>
                  <a:lnTo>
                    <a:pt x="92" y="99"/>
                  </a:lnTo>
                  <a:lnTo>
                    <a:pt x="68" y="73"/>
                  </a:lnTo>
                  <a:lnTo>
                    <a:pt x="77" y="33"/>
                  </a:lnTo>
                  <a:lnTo>
                    <a:pt x="33" y="0"/>
                  </a:lnTo>
                  <a:lnTo>
                    <a:pt x="9" y="7"/>
                  </a:lnTo>
                  <a:lnTo>
                    <a:pt x="26" y="24"/>
                  </a:lnTo>
                  <a:lnTo>
                    <a:pt x="41" y="45"/>
                  </a:lnTo>
                  <a:lnTo>
                    <a:pt x="24" y="91"/>
                  </a:lnTo>
                  <a:lnTo>
                    <a:pt x="15" y="47"/>
                  </a:lnTo>
                  <a:lnTo>
                    <a:pt x="0" y="101"/>
                  </a:lnTo>
                  <a:lnTo>
                    <a:pt x="7" y="148"/>
                  </a:lnTo>
                  <a:lnTo>
                    <a:pt x="80" y="166"/>
                  </a:lnTo>
                  <a:lnTo>
                    <a:pt x="111" y="227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Freeform 44"/>
            <p:cNvSpPr>
              <a:spLocks/>
            </p:cNvSpPr>
            <p:nvPr/>
          </p:nvSpPr>
          <p:spPr bwMode="auto">
            <a:xfrm>
              <a:off x="3690" y="1180"/>
              <a:ext cx="126" cy="140"/>
            </a:xfrm>
            <a:custGeom>
              <a:avLst/>
              <a:gdLst>
                <a:gd name="T0" fmla="*/ 0 w 253"/>
                <a:gd name="T1" fmla="*/ 1 h 280"/>
                <a:gd name="T2" fmla="*/ 0 w 253"/>
                <a:gd name="T3" fmla="*/ 1 h 280"/>
                <a:gd name="T4" fmla="*/ 0 w 253"/>
                <a:gd name="T5" fmla="*/ 1 h 280"/>
                <a:gd name="T6" fmla="*/ 0 w 253"/>
                <a:gd name="T7" fmla="*/ 1 h 280"/>
                <a:gd name="T8" fmla="*/ 0 w 253"/>
                <a:gd name="T9" fmla="*/ 1 h 280"/>
                <a:gd name="T10" fmla="*/ 0 w 253"/>
                <a:gd name="T11" fmla="*/ 1 h 280"/>
                <a:gd name="T12" fmla="*/ 0 w 253"/>
                <a:gd name="T13" fmla="*/ 1 h 280"/>
                <a:gd name="T14" fmla="*/ 0 w 253"/>
                <a:gd name="T15" fmla="*/ 1 h 280"/>
                <a:gd name="T16" fmla="*/ 0 w 253"/>
                <a:gd name="T17" fmla="*/ 1 h 280"/>
                <a:gd name="T18" fmla="*/ 0 w 253"/>
                <a:gd name="T19" fmla="*/ 1 h 280"/>
                <a:gd name="T20" fmla="*/ 0 w 253"/>
                <a:gd name="T21" fmla="*/ 1 h 280"/>
                <a:gd name="T22" fmla="*/ 0 w 253"/>
                <a:gd name="T23" fmla="*/ 1 h 280"/>
                <a:gd name="T24" fmla="*/ 0 w 253"/>
                <a:gd name="T25" fmla="*/ 1 h 280"/>
                <a:gd name="T26" fmla="*/ 0 w 253"/>
                <a:gd name="T27" fmla="*/ 1 h 280"/>
                <a:gd name="T28" fmla="*/ 0 w 253"/>
                <a:gd name="T29" fmla="*/ 1 h 280"/>
                <a:gd name="T30" fmla="*/ 0 w 253"/>
                <a:gd name="T31" fmla="*/ 1 h 280"/>
                <a:gd name="T32" fmla="*/ 0 w 253"/>
                <a:gd name="T33" fmla="*/ 1 h 280"/>
                <a:gd name="T34" fmla="*/ 0 w 253"/>
                <a:gd name="T35" fmla="*/ 1 h 280"/>
                <a:gd name="T36" fmla="*/ 0 w 253"/>
                <a:gd name="T37" fmla="*/ 0 h 280"/>
                <a:gd name="T38" fmla="*/ 0 w 253"/>
                <a:gd name="T39" fmla="*/ 1 h 280"/>
                <a:gd name="T40" fmla="*/ 0 w 253"/>
                <a:gd name="T41" fmla="*/ 1 h 280"/>
                <a:gd name="T42" fmla="*/ 0 w 253"/>
                <a:gd name="T43" fmla="*/ 1 h 2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53"/>
                <a:gd name="T67" fmla="*/ 0 h 280"/>
                <a:gd name="T68" fmla="*/ 253 w 253"/>
                <a:gd name="T69" fmla="*/ 280 h 2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53" h="280">
                  <a:moveTo>
                    <a:pt x="253" y="34"/>
                  </a:moveTo>
                  <a:lnTo>
                    <a:pt x="199" y="68"/>
                  </a:lnTo>
                  <a:lnTo>
                    <a:pt x="155" y="109"/>
                  </a:lnTo>
                  <a:lnTo>
                    <a:pt x="155" y="199"/>
                  </a:lnTo>
                  <a:lnTo>
                    <a:pt x="126" y="229"/>
                  </a:lnTo>
                  <a:lnTo>
                    <a:pt x="72" y="276"/>
                  </a:lnTo>
                  <a:lnTo>
                    <a:pt x="19" y="280"/>
                  </a:lnTo>
                  <a:lnTo>
                    <a:pt x="0" y="254"/>
                  </a:lnTo>
                  <a:lnTo>
                    <a:pt x="23" y="241"/>
                  </a:lnTo>
                  <a:lnTo>
                    <a:pt x="7" y="215"/>
                  </a:lnTo>
                  <a:lnTo>
                    <a:pt x="14" y="184"/>
                  </a:lnTo>
                  <a:lnTo>
                    <a:pt x="38" y="192"/>
                  </a:lnTo>
                  <a:lnTo>
                    <a:pt x="66" y="152"/>
                  </a:lnTo>
                  <a:lnTo>
                    <a:pt x="61" y="109"/>
                  </a:lnTo>
                  <a:lnTo>
                    <a:pt x="45" y="100"/>
                  </a:lnTo>
                  <a:lnTo>
                    <a:pt x="59" y="70"/>
                  </a:lnTo>
                  <a:lnTo>
                    <a:pt x="94" y="34"/>
                  </a:lnTo>
                  <a:lnTo>
                    <a:pt x="155" y="30"/>
                  </a:lnTo>
                  <a:lnTo>
                    <a:pt x="199" y="0"/>
                  </a:lnTo>
                  <a:lnTo>
                    <a:pt x="232" y="13"/>
                  </a:lnTo>
                  <a:lnTo>
                    <a:pt x="253" y="34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Freeform 45"/>
            <p:cNvSpPr>
              <a:spLocks/>
            </p:cNvSpPr>
            <p:nvPr/>
          </p:nvSpPr>
          <p:spPr bwMode="auto">
            <a:xfrm>
              <a:off x="3453" y="1388"/>
              <a:ext cx="171" cy="87"/>
            </a:xfrm>
            <a:custGeom>
              <a:avLst/>
              <a:gdLst>
                <a:gd name="T0" fmla="*/ 1 w 341"/>
                <a:gd name="T1" fmla="*/ 1 h 174"/>
                <a:gd name="T2" fmla="*/ 1 w 341"/>
                <a:gd name="T3" fmla="*/ 1 h 174"/>
                <a:gd name="T4" fmla="*/ 1 w 341"/>
                <a:gd name="T5" fmla="*/ 1 h 174"/>
                <a:gd name="T6" fmla="*/ 1 w 341"/>
                <a:gd name="T7" fmla="*/ 1 h 174"/>
                <a:gd name="T8" fmla="*/ 1 w 341"/>
                <a:gd name="T9" fmla="*/ 1 h 174"/>
                <a:gd name="T10" fmla="*/ 1 w 341"/>
                <a:gd name="T11" fmla="*/ 1 h 174"/>
                <a:gd name="T12" fmla="*/ 1 w 341"/>
                <a:gd name="T13" fmla="*/ 1 h 174"/>
                <a:gd name="T14" fmla="*/ 1 w 341"/>
                <a:gd name="T15" fmla="*/ 1 h 174"/>
                <a:gd name="T16" fmla="*/ 1 w 341"/>
                <a:gd name="T17" fmla="*/ 0 h 174"/>
                <a:gd name="T18" fmla="*/ 1 w 341"/>
                <a:gd name="T19" fmla="*/ 1 h 174"/>
                <a:gd name="T20" fmla="*/ 1 w 341"/>
                <a:gd name="T21" fmla="*/ 1 h 174"/>
                <a:gd name="T22" fmla="*/ 1 w 341"/>
                <a:gd name="T23" fmla="*/ 1 h 174"/>
                <a:gd name="T24" fmla="*/ 1 w 341"/>
                <a:gd name="T25" fmla="*/ 1 h 174"/>
                <a:gd name="T26" fmla="*/ 1 w 341"/>
                <a:gd name="T27" fmla="*/ 1 h 174"/>
                <a:gd name="T28" fmla="*/ 1 w 341"/>
                <a:gd name="T29" fmla="*/ 1 h 174"/>
                <a:gd name="T30" fmla="*/ 1 w 341"/>
                <a:gd name="T31" fmla="*/ 0 h 174"/>
                <a:gd name="T32" fmla="*/ 1 w 341"/>
                <a:gd name="T33" fmla="*/ 1 h 174"/>
                <a:gd name="T34" fmla="*/ 1 w 341"/>
                <a:gd name="T35" fmla="*/ 1 h 174"/>
                <a:gd name="T36" fmla="*/ 1 w 341"/>
                <a:gd name="T37" fmla="*/ 1 h 174"/>
                <a:gd name="T38" fmla="*/ 1 w 341"/>
                <a:gd name="T39" fmla="*/ 1 h 174"/>
                <a:gd name="T40" fmla="*/ 1 w 341"/>
                <a:gd name="T41" fmla="*/ 1 h 174"/>
                <a:gd name="T42" fmla="*/ 1 w 341"/>
                <a:gd name="T43" fmla="*/ 1 h 174"/>
                <a:gd name="T44" fmla="*/ 1 w 341"/>
                <a:gd name="T45" fmla="*/ 1 h 174"/>
                <a:gd name="T46" fmla="*/ 0 w 341"/>
                <a:gd name="T47" fmla="*/ 1 h 174"/>
                <a:gd name="T48" fmla="*/ 1 w 341"/>
                <a:gd name="T49" fmla="*/ 1 h 174"/>
                <a:gd name="T50" fmla="*/ 1 w 341"/>
                <a:gd name="T51" fmla="*/ 1 h 1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41"/>
                <a:gd name="T79" fmla="*/ 0 h 174"/>
                <a:gd name="T80" fmla="*/ 341 w 341"/>
                <a:gd name="T81" fmla="*/ 174 h 1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41" h="174">
                  <a:moveTo>
                    <a:pt x="20" y="174"/>
                  </a:moveTo>
                  <a:lnTo>
                    <a:pt x="49" y="141"/>
                  </a:lnTo>
                  <a:lnTo>
                    <a:pt x="79" y="96"/>
                  </a:lnTo>
                  <a:lnTo>
                    <a:pt x="163" y="89"/>
                  </a:lnTo>
                  <a:lnTo>
                    <a:pt x="224" y="45"/>
                  </a:lnTo>
                  <a:lnTo>
                    <a:pt x="282" y="52"/>
                  </a:lnTo>
                  <a:lnTo>
                    <a:pt x="341" y="17"/>
                  </a:lnTo>
                  <a:lnTo>
                    <a:pt x="290" y="17"/>
                  </a:lnTo>
                  <a:lnTo>
                    <a:pt x="254" y="0"/>
                  </a:lnTo>
                  <a:lnTo>
                    <a:pt x="203" y="5"/>
                  </a:lnTo>
                  <a:lnTo>
                    <a:pt x="165" y="30"/>
                  </a:lnTo>
                  <a:lnTo>
                    <a:pt x="124" y="45"/>
                  </a:lnTo>
                  <a:lnTo>
                    <a:pt x="88" y="37"/>
                  </a:lnTo>
                  <a:lnTo>
                    <a:pt x="114" y="22"/>
                  </a:lnTo>
                  <a:lnTo>
                    <a:pt x="149" y="5"/>
                  </a:lnTo>
                  <a:lnTo>
                    <a:pt x="105" y="0"/>
                  </a:lnTo>
                  <a:lnTo>
                    <a:pt x="67" y="12"/>
                  </a:lnTo>
                  <a:lnTo>
                    <a:pt x="39" y="40"/>
                  </a:lnTo>
                  <a:lnTo>
                    <a:pt x="11" y="54"/>
                  </a:lnTo>
                  <a:lnTo>
                    <a:pt x="4" y="75"/>
                  </a:lnTo>
                  <a:lnTo>
                    <a:pt x="30" y="82"/>
                  </a:lnTo>
                  <a:lnTo>
                    <a:pt x="11" y="115"/>
                  </a:lnTo>
                  <a:lnTo>
                    <a:pt x="4" y="131"/>
                  </a:lnTo>
                  <a:lnTo>
                    <a:pt x="0" y="174"/>
                  </a:lnTo>
                  <a:lnTo>
                    <a:pt x="20" y="17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Freeform 46"/>
            <p:cNvSpPr>
              <a:spLocks/>
            </p:cNvSpPr>
            <p:nvPr/>
          </p:nvSpPr>
          <p:spPr bwMode="auto">
            <a:xfrm>
              <a:off x="3328" y="1569"/>
              <a:ext cx="449" cy="336"/>
            </a:xfrm>
            <a:custGeom>
              <a:avLst/>
              <a:gdLst>
                <a:gd name="T0" fmla="*/ 1 w 897"/>
                <a:gd name="T1" fmla="*/ 1 h 672"/>
                <a:gd name="T2" fmla="*/ 1 w 897"/>
                <a:gd name="T3" fmla="*/ 1 h 672"/>
                <a:gd name="T4" fmla="*/ 1 w 897"/>
                <a:gd name="T5" fmla="*/ 1 h 672"/>
                <a:gd name="T6" fmla="*/ 1 w 897"/>
                <a:gd name="T7" fmla="*/ 1 h 672"/>
                <a:gd name="T8" fmla="*/ 1 w 897"/>
                <a:gd name="T9" fmla="*/ 1 h 672"/>
                <a:gd name="T10" fmla="*/ 1 w 897"/>
                <a:gd name="T11" fmla="*/ 0 h 672"/>
                <a:gd name="T12" fmla="*/ 1 w 897"/>
                <a:gd name="T13" fmla="*/ 1 h 672"/>
                <a:gd name="T14" fmla="*/ 1 w 897"/>
                <a:gd name="T15" fmla="*/ 1 h 672"/>
                <a:gd name="T16" fmla="*/ 1 w 897"/>
                <a:gd name="T17" fmla="*/ 1 h 672"/>
                <a:gd name="T18" fmla="*/ 1 w 897"/>
                <a:gd name="T19" fmla="*/ 1 h 672"/>
                <a:gd name="T20" fmla="*/ 1 w 897"/>
                <a:gd name="T21" fmla="*/ 1 h 672"/>
                <a:gd name="T22" fmla="*/ 1 w 897"/>
                <a:gd name="T23" fmla="*/ 1 h 672"/>
                <a:gd name="T24" fmla="*/ 1 w 897"/>
                <a:gd name="T25" fmla="*/ 1 h 672"/>
                <a:gd name="T26" fmla="*/ 1 w 897"/>
                <a:gd name="T27" fmla="*/ 1 h 672"/>
                <a:gd name="T28" fmla="*/ 1 w 897"/>
                <a:gd name="T29" fmla="*/ 1 h 672"/>
                <a:gd name="T30" fmla="*/ 1 w 897"/>
                <a:gd name="T31" fmla="*/ 1 h 672"/>
                <a:gd name="T32" fmla="*/ 1 w 897"/>
                <a:gd name="T33" fmla="*/ 1 h 672"/>
                <a:gd name="T34" fmla="*/ 1 w 897"/>
                <a:gd name="T35" fmla="*/ 1 h 672"/>
                <a:gd name="T36" fmla="*/ 1 w 897"/>
                <a:gd name="T37" fmla="*/ 1 h 672"/>
                <a:gd name="T38" fmla="*/ 1 w 897"/>
                <a:gd name="T39" fmla="*/ 1 h 672"/>
                <a:gd name="T40" fmla="*/ 1 w 897"/>
                <a:gd name="T41" fmla="*/ 1 h 672"/>
                <a:gd name="T42" fmla="*/ 1 w 897"/>
                <a:gd name="T43" fmla="*/ 1 h 672"/>
                <a:gd name="T44" fmla="*/ 1 w 897"/>
                <a:gd name="T45" fmla="*/ 1 h 672"/>
                <a:gd name="T46" fmla="*/ 1 w 897"/>
                <a:gd name="T47" fmla="*/ 1 h 672"/>
                <a:gd name="T48" fmla="*/ 1 w 897"/>
                <a:gd name="T49" fmla="*/ 1 h 672"/>
                <a:gd name="T50" fmla="*/ 1 w 897"/>
                <a:gd name="T51" fmla="*/ 1 h 672"/>
                <a:gd name="T52" fmla="*/ 1 w 897"/>
                <a:gd name="T53" fmla="*/ 1 h 672"/>
                <a:gd name="T54" fmla="*/ 1 w 897"/>
                <a:gd name="T55" fmla="*/ 1 h 672"/>
                <a:gd name="T56" fmla="*/ 1 w 897"/>
                <a:gd name="T57" fmla="*/ 1 h 672"/>
                <a:gd name="T58" fmla="*/ 1 w 897"/>
                <a:gd name="T59" fmla="*/ 1 h 672"/>
                <a:gd name="T60" fmla="*/ 1 w 897"/>
                <a:gd name="T61" fmla="*/ 1 h 672"/>
                <a:gd name="T62" fmla="*/ 1 w 897"/>
                <a:gd name="T63" fmla="*/ 1 h 672"/>
                <a:gd name="T64" fmla="*/ 1 w 897"/>
                <a:gd name="T65" fmla="*/ 1 h 672"/>
                <a:gd name="T66" fmla="*/ 0 w 897"/>
                <a:gd name="T67" fmla="*/ 1 h 6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97"/>
                <a:gd name="T103" fmla="*/ 0 h 672"/>
                <a:gd name="T104" fmla="*/ 897 w 897"/>
                <a:gd name="T105" fmla="*/ 672 h 67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97" h="672">
                  <a:moveTo>
                    <a:pt x="0" y="220"/>
                  </a:moveTo>
                  <a:lnTo>
                    <a:pt x="54" y="215"/>
                  </a:lnTo>
                  <a:lnTo>
                    <a:pt x="115" y="187"/>
                  </a:lnTo>
                  <a:lnTo>
                    <a:pt x="118" y="148"/>
                  </a:lnTo>
                  <a:lnTo>
                    <a:pt x="190" y="131"/>
                  </a:lnTo>
                  <a:lnTo>
                    <a:pt x="167" y="110"/>
                  </a:lnTo>
                  <a:lnTo>
                    <a:pt x="106" y="101"/>
                  </a:lnTo>
                  <a:lnTo>
                    <a:pt x="141" y="77"/>
                  </a:lnTo>
                  <a:lnTo>
                    <a:pt x="199" y="80"/>
                  </a:lnTo>
                  <a:lnTo>
                    <a:pt x="237" y="52"/>
                  </a:lnTo>
                  <a:lnTo>
                    <a:pt x="256" y="24"/>
                  </a:lnTo>
                  <a:lnTo>
                    <a:pt x="277" y="0"/>
                  </a:lnTo>
                  <a:lnTo>
                    <a:pt x="291" y="44"/>
                  </a:lnTo>
                  <a:lnTo>
                    <a:pt x="338" y="108"/>
                  </a:lnTo>
                  <a:lnTo>
                    <a:pt x="380" y="154"/>
                  </a:lnTo>
                  <a:lnTo>
                    <a:pt x="378" y="75"/>
                  </a:lnTo>
                  <a:lnTo>
                    <a:pt x="429" y="140"/>
                  </a:lnTo>
                  <a:lnTo>
                    <a:pt x="489" y="161"/>
                  </a:lnTo>
                  <a:lnTo>
                    <a:pt x="511" y="93"/>
                  </a:lnTo>
                  <a:lnTo>
                    <a:pt x="565" y="63"/>
                  </a:lnTo>
                  <a:lnTo>
                    <a:pt x="595" y="0"/>
                  </a:lnTo>
                  <a:lnTo>
                    <a:pt x="625" y="2"/>
                  </a:lnTo>
                  <a:lnTo>
                    <a:pt x="651" y="39"/>
                  </a:lnTo>
                  <a:lnTo>
                    <a:pt x="656" y="96"/>
                  </a:lnTo>
                  <a:lnTo>
                    <a:pt x="724" y="187"/>
                  </a:lnTo>
                  <a:lnTo>
                    <a:pt x="773" y="264"/>
                  </a:lnTo>
                  <a:lnTo>
                    <a:pt x="764" y="304"/>
                  </a:lnTo>
                  <a:lnTo>
                    <a:pt x="806" y="330"/>
                  </a:lnTo>
                  <a:lnTo>
                    <a:pt x="855" y="347"/>
                  </a:lnTo>
                  <a:lnTo>
                    <a:pt x="897" y="413"/>
                  </a:lnTo>
                  <a:lnTo>
                    <a:pt x="619" y="366"/>
                  </a:lnTo>
                  <a:lnTo>
                    <a:pt x="574" y="358"/>
                  </a:lnTo>
                  <a:lnTo>
                    <a:pt x="521" y="379"/>
                  </a:lnTo>
                  <a:lnTo>
                    <a:pt x="501" y="394"/>
                  </a:lnTo>
                  <a:lnTo>
                    <a:pt x="525" y="440"/>
                  </a:lnTo>
                  <a:lnTo>
                    <a:pt x="457" y="452"/>
                  </a:lnTo>
                  <a:lnTo>
                    <a:pt x="467" y="487"/>
                  </a:lnTo>
                  <a:lnTo>
                    <a:pt x="384" y="480"/>
                  </a:lnTo>
                  <a:lnTo>
                    <a:pt x="340" y="490"/>
                  </a:lnTo>
                  <a:lnTo>
                    <a:pt x="288" y="595"/>
                  </a:lnTo>
                  <a:lnTo>
                    <a:pt x="309" y="655"/>
                  </a:lnTo>
                  <a:lnTo>
                    <a:pt x="286" y="672"/>
                  </a:lnTo>
                  <a:lnTo>
                    <a:pt x="199" y="658"/>
                  </a:lnTo>
                  <a:lnTo>
                    <a:pt x="164" y="637"/>
                  </a:lnTo>
                  <a:lnTo>
                    <a:pt x="173" y="582"/>
                  </a:lnTo>
                  <a:lnTo>
                    <a:pt x="244" y="546"/>
                  </a:lnTo>
                  <a:lnTo>
                    <a:pt x="254" y="508"/>
                  </a:lnTo>
                  <a:lnTo>
                    <a:pt x="314" y="468"/>
                  </a:lnTo>
                  <a:lnTo>
                    <a:pt x="382" y="440"/>
                  </a:lnTo>
                  <a:lnTo>
                    <a:pt x="359" y="417"/>
                  </a:lnTo>
                  <a:lnTo>
                    <a:pt x="293" y="419"/>
                  </a:lnTo>
                  <a:lnTo>
                    <a:pt x="263" y="462"/>
                  </a:lnTo>
                  <a:lnTo>
                    <a:pt x="173" y="494"/>
                  </a:lnTo>
                  <a:lnTo>
                    <a:pt x="173" y="459"/>
                  </a:lnTo>
                  <a:lnTo>
                    <a:pt x="235" y="407"/>
                  </a:lnTo>
                  <a:lnTo>
                    <a:pt x="230" y="358"/>
                  </a:lnTo>
                  <a:lnTo>
                    <a:pt x="143" y="344"/>
                  </a:lnTo>
                  <a:lnTo>
                    <a:pt x="87" y="358"/>
                  </a:lnTo>
                  <a:lnTo>
                    <a:pt x="54" y="337"/>
                  </a:lnTo>
                  <a:lnTo>
                    <a:pt x="106" y="323"/>
                  </a:lnTo>
                  <a:lnTo>
                    <a:pt x="202" y="317"/>
                  </a:lnTo>
                  <a:lnTo>
                    <a:pt x="288" y="349"/>
                  </a:lnTo>
                  <a:lnTo>
                    <a:pt x="277" y="317"/>
                  </a:lnTo>
                  <a:lnTo>
                    <a:pt x="209" y="274"/>
                  </a:lnTo>
                  <a:lnTo>
                    <a:pt x="75" y="272"/>
                  </a:lnTo>
                  <a:lnTo>
                    <a:pt x="17" y="255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DA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Freeform 47"/>
            <p:cNvSpPr>
              <a:spLocks/>
            </p:cNvSpPr>
            <p:nvPr/>
          </p:nvSpPr>
          <p:spPr bwMode="auto">
            <a:xfrm>
              <a:off x="3233" y="1696"/>
              <a:ext cx="154" cy="189"/>
            </a:xfrm>
            <a:custGeom>
              <a:avLst/>
              <a:gdLst>
                <a:gd name="T0" fmla="*/ 0 w 307"/>
                <a:gd name="T1" fmla="*/ 1 h 377"/>
                <a:gd name="T2" fmla="*/ 1 w 307"/>
                <a:gd name="T3" fmla="*/ 1 h 377"/>
                <a:gd name="T4" fmla="*/ 1 w 307"/>
                <a:gd name="T5" fmla="*/ 1 h 377"/>
                <a:gd name="T6" fmla="*/ 1 w 307"/>
                <a:gd name="T7" fmla="*/ 1 h 377"/>
                <a:gd name="T8" fmla="*/ 1 w 307"/>
                <a:gd name="T9" fmla="*/ 1 h 377"/>
                <a:gd name="T10" fmla="*/ 1 w 307"/>
                <a:gd name="T11" fmla="*/ 0 h 377"/>
                <a:gd name="T12" fmla="*/ 1 w 307"/>
                <a:gd name="T13" fmla="*/ 1 h 377"/>
                <a:gd name="T14" fmla="*/ 1 w 307"/>
                <a:gd name="T15" fmla="*/ 1 h 377"/>
                <a:gd name="T16" fmla="*/ 1 w 307"/>
                <a:gd name="T17" fmla="*/ 1 h 377"/>
                <a:gd name="T18" fmla="*/ 0 w 307"/>
                <a:gd name="T19" fmla="*/ 1 h 377"/>
                <a:gd name="T20" fmla="*/ 0 w 307"/>
                <a:gd name="T21" fmla="*/ 1 h 37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7"/>
                <a:gd name="T34" fmla="*/ 0 h 377"/>
                <a:gd name="T35" fmla="*/ 307 w 307"/>
                <a:gd name="T36" fmla="*/ 377 h 37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7" h="377">
                  <a:moveTo>
                    <a:pt x="0" y="377"/>
                  </a:moveTo>
                  <a:lnTo>
                    <a:pt x="36" y="282"/>
                  </a:lnTo>
                  <a:lnTo>
                    <a:pt x="101" y="235"/>
                  </a:lnTo>
                  <a:lnTo>
                    <a:pt x="145" y="173"/>
                  </a:lnTo>
                  <a:lnTo>
                    <a:pt x="157" y="103"/>
                  </a:lnTo>
                  <a:lnTo>
                    <a:pt x="160" y="0"/>
                  </a:lnTo>
                  <a:lnTo>
                    <a:pt x="230" y="139"/>
                  </a:lnTo>
                  <a:lnTo>
                    <a:pt x="307" y="276"/>
                  </a:lnTo>
                  <a:lnTo>
                    <a:pt x="115" y="33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DA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Freeform 48"/>
            <p:cNvSpPr>
              <a:spLocks/>
            </p:cNvSpPr>
            <p:nvPr/>
          </p:nvSpPr>
          <p:spPr bwMode="auto">
            <a:xfrm>
              <a:off x="4104" y="1837"/>
              <a:ext cx="106" cy="85"/>
            </a:xfrm>
            <a:custGeom>
              <a:avLst/>
              <a:gdLst>
                <a:gd name="T0" fmla="*/ 0 w 213"/>
                <a:gd name="T1" fmla="*/ 0 h 171"/>
                <a:gd name="T2" fmla="*/ 0 w 213"/>
                <a:gd name="T3" fmla="*/ 0 h 171"/>
                <a:gd name="T4" fmla="*/ 0 w 213"/>
                <a:gd name="T5" fmla="*/ 0 h 171"/>
                <a:gd name="T6" fmla="*/ 0 w 213"/>
                <a:gd name="T7" fmla="*/ 0 h 171"/>
                <a:gd name="T8" fmla="*/ 0 w 213"/>
                <a:gd name="T9" fmla="*/ 0 h 171"/>
                <a:gd name="T10" fmla="*/ 0 w 213"/>
                <a:gd name="T11" fmla="*/ 0 h 171"/>
                <a:gd name="T12" fmla="*/ 0 w 213"/>
                <a:gd name="T13" fmla="*/ 0 h 171"/>
                <a:gd name="T14" fmla="*/ 0 w 213"/>
                <a:gd name="T15" fmla="*/ 0 h 171"/>
                <a:gd name="T16" fmla="*/ 0 w 213"/>
                <a:gd name="T17" fmla="*/ 0 h 171"/>
                <a:gd name="T18" fmla="*/ 0 w 213"/>
                <a:gd name="T19" fmla="*/ 0 h 171"/>
                <a:gd name="T20" fmla="*/ 0 w 213"/>
                <a:gd name="T21" fmla="*/ 0 h 171"/>
                <a:gd name="T22" fmla="*/ 0 w 213"/>
                <a:gd name="T23" fmla="*/ 0 h 171"/>
                <a:gd name="T24" fmla="*/ 0 w 213"/>
                <a:gd name="T25" fmla="*/ 0 h 171"/>
                <a:gd name="T26" fmla="*/ 0 w 213"/>
                <a:gd name="T27" fmla="*/ 0 h 171"/>
                <a:gd name="T28" fmla="*/ 0 w 213"/>
                <a:gd name="T29" fmla="*/ 0 h 1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3"/>
                <a:gd name="T46" fmla="*/ 0 h 171"/>
                <a:gd name="T47" fmla="*/ 213 w 213"/>
                <a:gd name="T48" fmla="*/ 171 h 1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3" h="171">
                  <a:moveTo>
                    <a:pt x="141" y="0"/>
                  </a:moveTo>
                  <a:lnTo>
                    <a:pt x="187" y="13"/>
                  </a:lnTo>
                  <a:lnTo>
                    <a:pt x="213" y="58"/>
                  </a:lnTo>
                  <a:lnTo>
                    <a:pt x="211" y="88"/>
                  </a:lnTo>
                  <a:lnTo>
                    <a:pt x="162" y="100"/>
                  </a:lnTo>
                  <a:lnTo>
                    <a:pt x="106" y="124"/>
                  </a:lnTo>
                  <a:lnTo>
                    <a:pt x="87" y="163"/>
                  </a:lnTo>
                  <a:lnTo>
                    <a:pt x="51" y="171"/>
                  </a:lnTo>
                  <a:lnTo>
                    <a:pt x="0" y="163"/>
                  </a:lnTo>
                  <a:lnTo>
                    <a:pt x="6" y="126"/>
                  </a:lnTo>
                  <a:lnTo>
                    <a:pt x="40" y="109"/>
                  </a:lnTo>
                  <a:lnTo>
                    <a:pt x="31" y="90"/>
                  </a:lnTo>
                  <a:lnTo>
                    <a:pt x="87" y="1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Freeform 49"/>
            <p:cNvSpPr>
              <a:spLocks/>
            </p:cNvSpPr>
            <p:nvPr/>
          </p:nvSpPr>
          <p:spPr bwMode="auto">
            <a:xfrm>
              <a:off x="4036" y="1844"/>
              <a:ext cx="85" cy="104"/>
            </a:xfrm>
            <a:custGeom>
              <a:avLst/>
              <a:gdLst>
                <a:gd name="T0" fmla="*/ 0 w 171"/>
                <a:gd name="T1" fmla="*/ 0 h 209"/>
                <a:gd name="T2" fmla="*/ 0 w 171"/>
                <a:gd name="T3" fmla="*/ 0 h 209"/>
                <a:gd name="T4" fmla="*/ 0 w 171"/>
                <a:gd name="T5" fmla="*/ 0 h 209"/>
                <a:gd name="T6" fmla="*/ 0 w 171"/>
                <a:gd name="T7" fmla="*/ 0 h 209"/>
                <a:gd name="T8" fmla="*/ 0 w 171"/>
                <a:gd name="T9" fmla="*/ 0 h 209"/>
                <a:gd name="T10" fmla="*/ 0 w 171"/>
                <a:gd name="T11" fmla="*/ 0 h 209"/>
                <a:gd name="T12" fmla="*/ 0 w 171"/>
                <a:gd name="T13" fmla="*/ 0 h 209"/>
                <a:gd name="T14" fmla="*/ 0 w 171"/>
                <a:gd name="T15" fmla="*/ 0 h 209"/>
                <a:gd name="T16" fmla="*/ 0 w 171"/>
                <a:gd name="T17" fmla="*/ 0 h 209"/>
                <a:gd name="T18" fmla="*/ 0 w 171"/>
                <a:gd name="T19" fmla="*/ 0 h 209"/>
                <a:gd name="T20" fmla="*/ 0 w 171"/>
                <a:gd name="T21" fmla="*/ 0 h 209"/>
                <a:gd name="T22" fmla="*/ 0 w 171"/>
                <a:gd name="T23" fmla="*/ 0 h 209"/>
                <a:gd name="T24" fmla="*/ 0 w 171"/>
                <a:gd name="T25" fmla="*/ 0 h 209"/>
                <a:gd name="T26" fmla="*/ 0 w 171"/>
                <a:gd name="T27" fmla="*/ 0 h 209"/>
                <a:gd name="T28" fmla="*/ 0 w 171"/>
                <a:gd name="T29" fmla="*/ 0 h 209"/>
                <a:gd name="T30" fmla="*/ 0 w 171"/>
                <a:gd name="T31" fmla="*/ 0 h 209"/>
                <a:gd name="T32" fmla="*/ 0 w 171"/>
                <a:gd name="T33" fmla="*/ 0 h 209"/>
                <a:gd name="T34" fmla="*/ 0 w 171"/>
                <a:gd name="T35" fmla="*/ 0 h 209"/>
                <a:gd name="T36" fmla="*/ 0 w 171"/>
                <a:gd name="T37" fmla="*/ 0 h 209"/>
                <a:gd name="T38" fmla="*/ 0 w 171"/>
                <a:gd name="T39" fmla="*/ 0 h 209"/>
                <a:gd name="T40" fmla="*/ 0 w 171"/>
                <a:gd name="T41" fmla="*/ 0 h 209"/>
                <a:gd name="T42" fmla="*/ 0 w 171"/>
                <a:gd name="T43" fmla="*/ 0 h 2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1"/>
                <a:gd name="T67" fmla="*/ 0 h 209"/>
                <a:gd name="T68" fmla="*/ 171 w 171"/>
                <a:gd name="T69" fmla="*/ 209 h 20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1" h="209">
                  <a:moveTo>
                    <a:pt x="171" y="0"/>
                  </a:moveTo>
                  <a:lnTo>
                    <a:pt x="141" y="49"/>
                  </a:lnTo>
                  <a:lnTo>
                    <a:pt x="131" y="87"/>
                  </a:lnTo>
                  <a:lnTo>
                    <a:pt x="112" y="111"/>
                  </a:lnTo>
                  <a:lnTo>
                    <a:pt x="135" y="150"/>
                  </a:lnTo>
                  <a:lnTo>
                    <a:pt x="109" y="188"/>
                  </a:lnTo>
                  <a:lnTo>
                    <a:pt x="79" y="209"/>
                  </a:lnTo>
                  <a:lnTo>
                    <a:pt x="73" y="192"/>
                  </a:lnTo>
                  <a:lnTo>
                    <a:pt x="91" y="136"/>
                  </a:lnTo>
                  <a:lnTo>
                    <a:pt x="88" y="82"/>
                  </a:lnTo>
                  <a:lnTo>
                    <a:pt x="53" y="178"/>
                  </a:lnTo>
                  <a:lnTo>
                    <a:pt x="49" y="115"/>
                  </a:lnTo>
                  <a:lnTo>
                    <a:pt x="35" y="167"/>
                  </a:lnTo>
                  <a:lnTo>
                    <a:pt x="13" y="162"/>
                  </a:lnTo>
                  <a:lnTo>
                    <a:pt x="0" y="103"/>
                  </a:lnTo>
                  <a:lnTo>
                    <a:pt x="26" y="82"/>
                  </a:lnTo>
                  <a:lnTo>
                    <a:pt x="53" y="52"/>
                  </a:lnTo>
                  <a:lnTo>
                    <a:pt x="73" y="30"/>
                  </a:lnTo>
                  <a:lnTo>
                    <a:pt x="100" y="33"/>
                  </a:lnTo>
                  <a:lnTo>
                    <a:pt x="128" y="5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Freeform 50"/>
            <p:cNvSpPr>
              <a:spLocks/>
            </p:cNvSpPr>
            <p:nvPr/>
          </p:nvSpPr>
          <p:spPr bwMode="auto">
            <a:xfrm>
              <a:off x="4299" y="1866"/>
              <a:ext cx="104" cy="75"/>
            </a:xfrm>
            <a:custGeom>
              <a:avLst/>
              <a:gdLst>
                <a:gd name="T0" fmla="*/ 0 w 207"/>
                <a:gd name="T1" fmla="*/ 1 h 150"/>
                <a:gd name="T2" fmla="*/ 1 w 207"/>
                <a:gd name="T3" fmla="*/ 1 h 150"/>
                <a:gd name="T4" fmla="*/ 1 w 207"/>
                <a:gd name="T5" fmla="*/ 1 h 150"/>
                <a:gd name="T6" fmla="*/ 1 w 207"/>
                <a:gd name="T7" fmla="*/ 1 h 150"/>
                <a:gd name="T8" fmla="*/ 1 w 207"/>
                <a:gd name="T9" fmla="*/ 1 h 150"/>
                <a:gd name="T10" fmla="*/ 1 w 207"/>
                <a:gd name="T11" fmla="*/ 0 h 150"/>
                <a:gd name="T12" fmla="*/ 1 w 207"/>
                <a:gd name="T13" fmla="*/ 1 h 150"/>
                <a:gd name="T14" fmla="*/ 1 w 207"/>
                <a:gd name="T15" fmla="*/ 0 h 150"/>
                <a:gd name="T16" fmla="*/ 1 w 207"/>
                <a:gd name="T17" fmla="*/ 1 h 150"/>
                <a:gd name="T18" fmla="*/ 1 w 207"/>
                <a:gd name="T19" fmla="*/ 1 h 150"/>
                <a:gd name="T20" fmla="*/ 1 w 207"/>
                <a:gd name="T21" fmla="*/ 1 h 150"/>
                <a:gd name="T22" fmla="*/ 1 w 207"/>
                <a:gd name="T23" fmla="*/ 1 h 150"/>
                <a:gd name="T24" fmla="*/ 1 w 207"/>
                <a:gd name="T25" fmla="*/ 1 h 150"/>
                <a:gd name="T26" fmla="*/ 1 w 207"/>
                <a:gd name="T27" fmla="*/ 1 h 150"/>
                <a:gd name="T28" fmla="*/ 1 w 207"/>
                <a:gd name="T29" fmla="*/ 1 h 150"/>
                <a:gd name="T30" fmla="*/ 0 w 207"/>
                <a:gd name="T31" fmla="*/ 1 h 150"/>
                <a:gd name="T32" fmla="*/ 0 w 207"/>
                <a:gd name="T33" fmla="*/ 1 h 15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7"/>
                <a:gd name="T52" fmla="*/ 0 h 150"/>
                <a:gd name="T53" fmla="*/ 207 w 207"/>
                <a:gd name="T54" fmla="*/ 150 h 15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7" h="150">
                  <a:moveTo>
                    <a:pt x="0" y="98"/>
                  </a:moveTo>
                  <a:lnTo>
                    <a:pt x="23" y="56"/>
                  </a:lnTo>
                  <a:lnTo>
                    <a:pt x="58" y="47"/>
                  </a:lnTo>
                  <a:lnTo>
                    <a:pt x="86" y="21"/>
                  </a:lnTo>
                  <a:lnTo>
                    <a:pt x="100" y="7"/>
                  </a:lnTo>
                  <a:lnTo>
                    <a:pt x="137" y="0"/>
                  </a:lnTo>
                  <a:lnTo>
                    <a:pt x="163" y="16"/>
                  </a:lnTo>
                  <a:lnTo>
                    <a:pt x="186" y="0"/>
                  </a:lnTo>
                  <a:lnTo>
                    <a:pt x="207" y="13"/>
                  </a:lnTo>
                  <a:lnTo>
                    <a:pt x="207" y="58"/>
                  </a:lnTo>
                  <a:lnTo>
                    <a:pt x="165" y="81"/>
                  </a:lnTo>
                  <a:lnTo>
                    <a:pt x="145" y="119"/>
                  </a:lnTo>
                  <a:lnTo>
                    <a:pt x="139" y="145"/>
                  </a:lnTo>
                  <a:lnTo>
                    <a:pt x="105" y="150"/>
                  </a:lnTo>
                  <a:lnTo>
                    <a:pt x="28" y="131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Freeform 51"/>
            <p:cNvSpPr>
              <a:spLocks/>
            </p:cNvSpPr>
            <p:nvPr/>
          </p:nvSpPr>
          <p:spPr bwMode="auto">
            <a:xfrm>
              <a:off x="4387" y="1914"/>
              <a:ext cx="80" cy="81"/>
            </a:xfrm>
            <a:custGeom>
              <a:avLst/>
              <a:gdLst>
                <a:gd name="T0" fmla="*/ 1 w 159"/>
                <a:gd name="T1" fmla="*/ 0 h 161"/>
                <a:gd name="T2" fmla="*/ 1 w 159"/>
                <a:gd name="T3" fmla="*/ 1 h 161"/>
                <a:gd name="T4" fmla="*/ 1 w 159"/>
                <a:gd name="T5" fmla="*/ 1 h 161"/>
                <a:gd name="T6" fmla="*/ 1 w 159"/>
                <a:gd name="T7" fmla="*/ 1 h 161"/>
                <a:gd name="T8" fmla="*/ 1 w 159"/>
                <a:gd name="T9" fmla="*/ 1 h 161"/>
                <a:gd name="T10" fmla="*/ 1 w 159"/>
                <a:gd name="T11" fmla="*/ 1 h 161"/>
                <a:gd name="T12" fmla="*/ 0 w 159"/>
                <a:gd name="T13" fmla="*/ 1 h 161"/>
                <a:gd name="T14" fmla="*/ 1 w 159"/>
                <a:gd name="T15" fmla="*/ 1 h 161"/>
                <a:gd name="T16" fmla="*/ 1 w 159"/>
                <a:gd name="T17" fmla="*/ 1 h 161"/>
                <a:gd name="T18" fmla="*/ 1 w 159"/>
                <a:gd name="T19" fmla="*/ 0 h 161"/>
                <a:gd name="T20" fmla="*/ 1 w 159"/>
                <a:gd name="T21" fmla="*/ 0 h 1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161"/>
                <a:gd name="T35" fmla="*/ 159 w 159"/>
                <a:gd name="T36" fmla="*/ 161 h 1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161">
                  <a:moveTo>
                    <a:pt x="51" y="0"/>
                  </a:moveTo>
                  <a:lnTo>
                    <a:pt x="79" y="28"/>
                  </a:lnTo>
                  <a:lnTo>
                    <a:pt x="143" y="49"/>
                  </a:lnTo>
                  <a:lnTo>
                    <a:pt x="159" y="47"/>
                  </a:lnTo>
                  <a:lnTo>
                    <a:pt x="91" y="161"/>
                  </a:lnTo>
                  <a:lnTo>
                    <a:pt x="62" y="135"/>
                  </a:lnTo>
                  <a:lnTo>
                    <a:pt x="0" y="84"/>
                  </a:lnTo>
                  <a:lnTo>
                    <a:pt x="7" y="54"/>
                  </a:lnTo>
                  <a:lnTo>
                    <a:pt x="25" y="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Freeform 52"/>
            <p:cNvSpPr>
              <a:spLocks/>
            </p:cNvSpPr>
            <p:nvPr/>
          </p:nvSpPr>
          <p:spPr bwMode="auto">
            <a:xfrm>
              <a:off x="4371" y="1486"/>
              <a:ext cx="133" cy="227"/>
            </a:xfrm>
            <a:custGeom>
              <a:avLst/>
              <a:gdLst>
                <a:gd name="T0" fmla="*/ 1 w 266"/>
                <a:gd name="T1" fmla="*/ 1 h 452"/>
                <a:gd name="T2" fmla="*/ 0 w 266"/>
                <a:gd name="T3" fmla="*/ 1 h 452"/>
                <a:gd name="T4" fmla="*/ 1 w 266"/>
                <a:gd name="T5" fmla="*/ 1 h 452"/>
                <a:gd name="T6" fmla="*/ 1 w 266"/>
                <a:gd name="T7" fmla="*/ 1 h 452"/>
                <a:gd name="T8" fmla="*/ 1 w 266"/>
                <a:gd name="T9" fmla="*/ 1 h 452"/>
                <a:gd name="T10" fmla="*/ 1 w 266"/>
                <a:gd name="T11" fmla="*/ 1 h 452"/>
                <a:gd name="T12" fmla="*/ 1 w 266"/>
                <a:gd name="T13" fmla="*/ 1 h 452"/>
                <a:gd name="T14" fmla="*/ 1 w 266"/>
                <a:gd name="T15" fmla="*/ 1 h 452"/>
                <a:gd name="T16" fmla="*/ 1 w 266"/>
                <a:gd name="T17" fmla="*/ 1 h 452"/>
                <a:gd name="T18" fmla="*/ 1 w 266"/>
                <a:gd name="T19" fmla="*/ 1 h 452"/>
                <a:gd name="T20" fmla="*/ 1 w 266"/>
                <a:gd name="T21" fmla="*/ 1 h 452"/>
                <a:gd name="T22" fmla="*/ 1 w 266"/>
                <a:gd name="T23" fmla="*/ 1 h 452"/>
                <a:gd name="T24" fmla="*/ 1 w 266"/>
                <a:gd name="T25" fmla="*/ 1 h 452"/>
                <a:gd name="T26" fmla="*/ 1 w 266"/>
                <a:gd name="T27" fmla="*/ 1 h 452"/>
                <a:gd name="T28" fmla="*/ 1 w 266"/>
                <a:gd name="T29" fmla="*/ 1 h 452"/>
                <a:gd name="T30" fmla="*/ 1 w 266"/>
                <a:gd name="T31" fmla="*/ 1 h 452"/>
                <a:gd name="T32" fmla="*/ 1 w 266"/>
                <a:gd name="T33" fmla="*/ 1 h 452"/>
                <a:gd name="T34" fmla="*/ 1 w 266"/>
                <a:gd name="T35" fmla="*/ 1 h 452"/>
                <a:gd name="T36" fmla="*/ 1 w 266"/>
                <a:gd name="T37" fmla="*/ 1 h 452"/>
                <a:gd name="T38" fmla="*/ 1 w 266"/>
                <a:gd name="T39" fmla="*/ 1 h 452"/>
                <a:gd name="T40" fmla="*/ 1 w 266"/>
                <a:gd name="T41" fmla="*/ 1 h 452"/>
                <a:gd name="T42" fmla="*/ 1 w 266"/>
                <a:gd name="T43" fmla="*/ 1 h 452"/>
                <a:gd name="T44" fmla="*/ 1 w 266"/>
                <a:gd name="T45" fmla="*/ 1 h 452"/>
                <a:gd name="T46" fmla="*/ 1 w 266"/>
                <a:gd name="T47" fmla="*/ 1 h 452"/>
                <a:gd name="T48" fmla="*/ 1 w 266"/>
                <a:gd name="T49" fmla="*/ 1 h 452"/>
                <a:gd name="T50" fmla="*/ 1 w 266"/>
                <a:gd name="T51" fmla="*/ 1 h 452"/>
                <a:gd name="T52" fmla="*/ 1 w 266"/>
                <a:gd name="T53" fmla="*/ 1 h 452"/>
                <a:gd name="T54" fmla="*/ 1 w 266"/>
                <a:gd name="T55" fmla="*/ 0 h 452"/>
                <a:gd name="T56" fmla="*/ 1 w 266"/>
                <a:gd name="T57" fmla="*/ 1 h 452"/>
                <a:gd name="T58" fmla="*/ 1 w 266"/>
                <a:gd name="T59" fmla="*/ 1 h 452"/>
                <a:gd name="T60" fmla="*/ 1 w 266"/>
                <a:gd name="T61" fmla="*/ 1 h 45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6"/>
                <a:gd name="T94" fmla="*/ 0 h 452"/>
                <a:gd name="T95" fmla="*/ 266 w 266"/>
                <a:gd name="T96" fmla="*/ 452 h 45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6" h="452">
                  <a:moveTo>
                    <a:pt x="12" y="37"/>
                  </a:moveTo>
                  <a:lnTo>
                    <a:pt x="0" y="101"/>
                  </a:lnTo>
                  <a:lnTo>
                    <a:pt x="26" y="141"/>
                  </a:lnTo>
                  <a:lnTo>
                    <a:pt x="33" y="178"/>
                  </a:lnTo>
                  <a:lnTo>
                    <a:pt x="18" y="222"/>
                  </a:lnTo>
                  <a:lnTo>
                    <a:pt x="46" y="274"/>
                  </a:lnTo>
                  <a:lnTo>
                    <a:pt x="18" y="286"/>
                  </a:lnTo>
                  <a:lnTo>
                    <a:pt x="40" y="323"/>
                  </a:lnTo>
                  <a:lnTo>
                    <a:pt x="63" y="332"/>
                  </a:lnTo>
                  <a:lnTo>
                    <a:pt x="72" y="368"/>
                  </a:lnTo>
                  <a:lnTo>
                    <a:pt x="70" y="402"/>
                  </a:lnTo>
                  <a:lnTo>
                    <a:pt x="87" y="419"/>
                  </a:lnTo>
                  <a:lnTo>
                    <a:pt x="117" y="415"/>
                  </a:lnTo>
                  <a:lnTo>
                    <a:pt x="117" y="452"/>
                  </a:lnTo>
                  <a:lnTo>
                    <a:pt x="140" y="447"/>
                  </a:lnTo>
                  <a:lnTo>
                    <a:pt x="217" y="384"/>
                  </a:lnTo>
                  <a:lnTo>
                    <a:pt x="266" y="342"/>
                  </a:lnTo>
                  <a:lnTo>
                    <a:pt x="257" y="299"/>
                  </a:lnTo>
                  <a:lnTo>
                    <a:pt x="217" y="323"/>
                  </a:lnTo>
                  <a:lnTo>
                    <a:pt x="213" y="286"/>
                  </a:lnTo>
                  <a:lnTo>
                    <a:pt x="236" y="241"/>
                  </a:lnTo>
                  <a:lnTo>
                    <a:pt x="210" y="192"/>
                  </a:lnTo>
                  <a:lnTo>
                    <a:pt x="204" y="159"/>
                  </a:lnTo>
                  <a:lnTo>
                    <a:pt x="199" y="133"/>
                  </a:lnTo>
                  <a:lnTo>
                    <a:pt x="244" y="89"/>
                  </a:lnTo>
                  <a:lnTo>
                    <a:pt x="213" y="66"/>
                  </a:lnTo>
                  <a:lnTo>
                    <a:pt x="201" y="24"/>
                  </a:lnTo>
                  <a:lnTo>
                    <a:pt x="148" y="0"/>
                  </a:lnTo>
                  <a:lnTo>
                    <a:pt x="75" y="49"/>
                  </a:lnTo>
                  <a:lnTo>
                    <a:pt x="12" y="37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Freeform 53"/>
            <p:cNvSpPr>
              <a:spLocks/>
            </p:cNvSpPr>
            <p:nvPr/>
          </p:nvSpPr>
          <p:spPr bwMode="auto">
            <a:xfrm>
              <a:off x="4502" y="1550"/>
              <a:ext cx="31" cy="62"/>
            </a:xfrm>
            <a:custGeom>
              <a:avLst/>
              <a:gdLst>
                <a:gd name="T0" fmla="*/ 0 w 63"/>
                <a:gd name="T1" fmla="*/ 1 h 124"/>
                <a:gd name="T2" fmla="*/ 0 w 63"/>
                <a:gd name="T3" fmla="*/ 1 h 124"/>
                <a:gd name="T4" fmla="*/ 0 w 63"/>
                <a:gd name="T5" fmla="*/ 0 h 124"/>
                <a:gd name="T6" fmla="*/ 0 w 63"/>
                <a:gd name="T7" fmla="*/ 0 h 124"/>
                <a:gd name="T8" fmla="*/ 0 w 63"/>
                <a:gd name="T9" fmla="*/ 1 h 124"/>
                <a:gd name="T10" fmla="*/ 0 w 63"/>
                <a:gd name="T11" fmla="*/ 1 h 124"/>
                <a:gd name="T12" fmla="*/ 0 w 63"/>
                <a:gd name="T13" fmla="*/ 1 h 124"/>
                <a:gd name="T14" fmla="*/ 0 w 63"/>
                <a:gd name="T15" fmla="*/ 1 h 124"/>
                <a:gd name="T16" fmla="*/ 0 w 63"/>
                <a:gd name="T17" fmla="*/ 1 h 124"/>
                <a:gd name="T18" fmla="*/ 0 w 63"/>
                <a:gd name="T19" fmla="*/ 1 h 124"/>
                <a:gd name="T20" fmla="*/ 0 w 63"/>
                <a:gd name="T21" fmla="*/ 1 h 124"/>
                <a:gd name="T22" fmla="*/ 0 w 63"/>
                <a:gd name="T23" fmla="*/ 1 h 124"/>
                <a:gd name="T24" fmla="*/ 0 w 63"/>
                <a:gd name="T25" fmla="*/ 1 h 124"/>
                <a:gd name="T26" fmla="*/ 0 w 63"/>
                <a:gd name="T27" fmla="*/ 1 h 1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3"/>
                <a:gd name="T43" fmla="*/ 0 h 124"/>
                <a:gd name="T44" fmla="*/ 63 w 63"/>
                <a:gd name="T45" fmla="*/ 124 h 12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3" h="124">
                  <a:moveTo>
                    <a:pt x="0" y="45"/>
                  </a:moveTo>
                  <a:lnTo>
                    <a:pt x="16" y="19"/>
                  </a:lnTo>
                  <a:lnTo>
                    <a:pt x="14" y="0"/>
                  </a:lnTo>
                  <a:lnTo>
                    <a:pt x="57" y="0"/>
                  </a:lnTo>
                  <a:lnTo>
                    <a:pt x="44" y="31"/>
                  </a:lnTo>
                  <a:lnTo>
                    <a:pt x="59" y="64"/>
                  </a:lnTo>
                  <a:lnTo>
                    <a:pt x="38" y="90"/>
                  </a:lnTo>
                  <a:lnTo>
                    <a:pt x="63" y="96"/>
                  </a:lnTo>
                  <a:lnTo>
                    <a:pt x="38" y="124"/>
                  </a:lnTo>
                  <a:lnTo>
                    <a:pt x="16" y="122"/>
                  </a:lnTo>
                  <a:lnTo>
                    <a:pt x="8" y="85"/>
                  </a:lnTo>
                  <a:lnTo>
                    <a:pt x="23" y="5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CA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Freeform 54"/>
            <p:cNvSpPr>
              <a:spLocks/>
            </p:cNvSpPr>
            <p:nvPr/>
          </p:nvSpPr>
          <p:spPr bwMode="auto">
            <a:xfrm>
              <a:off x="4200" y="1731"/>
              <a:ext cx="69" cy="64"/>
            </a:xfrm>
            <a:custGeom>
              <a:avLst/>
              <a:gdLst>
                <a:gd name="T0" fmla="*/ 1 w 138"/>
                <a:gd name="T1" fmla="*/ 1 h 127"/>
                <a:gd name="T2" fmla="*/ 0 w 138"/>
                <a:gd name="T3" fmla="*/ 1 h 127"/>
                <a:gd name="T4" fmla="*/ 1 w 138"/>
                <a:gd name="T5" fmla="*/ 1 h 127"/>
                <a:gd name="T6" fmla="*/ 1 w 138"/>
                <a:gd name="T7" fmla="*/ 1 h 127"/>
                <a:gd name="T8" fmla="*/ 1 w 138"/>
                <a:gd name="T9" fmla="*/ 0 h 127"/>
                <a:gd name="T10" fmla="*/ 1 w 138"/>
                <a:gd name="T11" fmla="*/ 1 h 127"/>
                <a:gd name="T12" fmla="*/ 1 w 138"/>
                <a:gd name="T13" fmla="*/ 1 h 127"/>
                <a:gd name="T14" fmla="*/ 1 w 138"/>
                <a:gd name="T15" fmla="*/ 1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"/>
                <a:gd name="T25" fmla="*/ 0 h 127"/>
                <a:gd name="T26" fmla="*/ 138 w 138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" h="127">
                  <a:moveTo>
                    <a:pt x="33" y="20"/>
                  </a:moveTo>
                  <a:lnTo>
                    <a:pt x="0" y="122"/>
                  </a:lnTo>
                  <a:lnTo>
                    <a:pt x="45" y="127"/>
                  </a:lnTo>
                  <a:lnTo>
                    <a:pt x="104" y="78"/>
                  </a:lnTo>
                  <a:lnTo>
                    <a:pt x="138" y="0"/>
                  </a:lnTo>
                  <a:lnTo>
                    <a:pt x="89" y="22"/>
                  </a:lnTo>
                  <a:lnTo>
                    <a:pt x="33" y="20"/>
                  </a:lnTo>
                  <a:close/>
                </a:path>
              </a:pathLst>
            </a:custGeom>
            <a:solidFill>
              <a:srgbClr val="FFD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Freeform 55"/>
            <p:cNvSpPr>
              <a:spLocks/>
            </p:cNvSpPr>
            <p:nvPr/>
          </p:nvSpPr>
          <p:spPr bwMode="auto">
            <a:xfrm>
              <a:off x="3839" y="1704"/>
              <a:ext cx="124" cy="116"/>
            </a:xfrm>
            <a:custGeom>
              <a:avLst/>
              <a:gdLst>
                <a:gd name="T0" fmla="*/ 1 w 248"/>
                <a:gd name="T1" fmla="*/ 0 h 231"/>
                <a:gd name="T2" fmla="*/ 1 w 248"/>
                <a:gd name="T3" fmla="*/ 1 h 231"/>
                <a:gd name="T4" fmla="*/ 1 w 248"/>
                <a:gd name="T5" fmla="*/ 1 h 231"/>
                <a:gd name="T6" fmla="*/ 1 w 248"/>
                <a:gd name="T7" fmla="*/ 1 h 231"/>
                <a:gd name="T8" fmla="*/ 0 w 248"/>
                <a:gd name="T9" fmla="*/ 1 h 231"/>
                <a:gd name="T10" fmla="*/ 1 w 248"/>
                <a:gd name="T11" fmla="*/ 1 h 231"/>
                <a:gd name="T12" fmla="*/ 1 w 248"/>
                <a:gd name="T13" fmla="*/ 1 h 231"/>
                <a:gd name="T14" fmla="*/ 1 w 248"/>
                <a:gd name="T15" fmla="*/ 1 h 231"/>
                <a:gd name="T16" fmla="*/ 1 w 248"/>
                <a:gd name="T17" fmla="*/ 1 h 231"/>
                <a:gd name="T18" fmla="*/ 1 w 248"/>
                <a:gd name="T19" fmla="*/ 1 h 231"/>
                <a:gd name="T20" fmla="*/ 1 w 248"/>
                <a:gd name="T21" fmla="*/ 1 h 231"/>
                <a:gd name="T22" fmla="*/ 1 w 248"/>
                <a:gd name="T23" fmla="*/ 1 h 231"/>
                <a:gd name="T24" fmla="*/ 1 w 248"/>
                <a:gd name="T25" fmla="*/ 1 h 231"/>
                <a:gd name="T26" fmla="*/ 1 w 248"/>
                <a:gd name="T27" fmla="*/ 1 h 231"/>
                <a:gd name="T28" fmla="*/ 1 w 248"/>
                <a:gd name="T29" fmla="*/ 1 h 231"/>
                <a:gd name="T30" fmla="*/ 1 w 248"/>
                <a:gd name="T31" fmla="*/ 1 h 231"/>
                <a:gd name="T32" fmla="*/ 1 w 248"/>
                <a:gd name="T33" fmla="*/ 1 h 231"/>
                <a:gd name="T34" fmla="*/ 1 w 248"/>
                <a:gd name="T35" fmla="*/ 1 h 231"/>
                <a:gd name="T36" fmla="*/ 1 w 248"/>
                <a:gd name="T37" fmla="*/ 0 h 231"/>
                <a:gd name="T38" fmla="*/ 1 w 248"/>
                <a:gd name="T39" fmla="*/ 0 h 23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8"/>
                <a:gd name="T61" fmla="*/ 0 h 231"/>
                <a:gd name="T62" fmla="*/ 248 w 248"/>
                <a:gd name="T63" fmla="*/ 231 h 23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8" h="231">
                  <a:moveTo>
                    <a:pt x="44" y="0"/>
                  </a:moveTo>
                  <a:lnTo>
                    <a:pt x="28" y="53"/>
                  </a:lnTo>
                  <a:lnTo>
                    <a:pt x="44" y="100"/>
                  </a:lnTo>
                  <a:lnTo>
                    <a:pt x="22" y="137"/>
                  </a:lnTo>
                  <a:lnTo>
                    <a:pt x="0" y="165"/>
                  </a:lnTo>
                  <a:lnTo>
                    <a:pt x="30" y="184"/>
                  </a:lnTo>
                  <a:lnTo>
                    <a:pt x="46" y="231"/>
                  </a:lnTo>
                  <a:lnTo>
                    <a:pt x="107" y="205"/>
                  </a:lnTo>
                  <a:lnTo>
                    <a:pt x="161" y="128"/>
                  </a:lnTo>
                  <a:lnTo>
                    <a:pt x="194" y="81"/>
                  </a:lnTo>
                  <a:lnTo>
                    <a:pt x="248" y="39"/>
                  </a:lnTo>
                  <a:lnTo>
                    <a:pt x="199" y="35"/>
                  </a:lnTo>
                  <a:lnTo>
                    <a:pt x="181" y="40"/>
                  </a:lnTo>
                  <a:lnTo>
                    <a:pt x="156" y="47"/>
                  </a:lnTo>
                  <a:lnTo>
                    <a:pt x="140" y="39"/>
                  </a:lnTo>
                  <a:lnTo>
                    <a:pt x="114" y="26"/>
                  </a:lnTo>
                  <a:lnTo>
                    <a:pt x="90" y="11"/>
                  </a:lnTo>
                  <a:lnTo>
                    <a:pt x="79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D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Freeform 56"/>
            <p:cNvSpPr>
              <a:spLocks/>
            </p:cNvSpPr>
            <p:nvPr/>
          </p:nvSpPr>
          <p:spPr bwMode="auto">
            <a:xfrm>
              <a:off x="3466" y="1807"/>
              <a:ext cx="164" cy="99"/>
            </a:xfrm>
            <a:custGeom>
              <a:avLst/>
              <a:gdLst>
                <a:gd name="T0" fmla="*/ 1 w 327"/>
                <a:gd name="T1" fmla="*/ 0 h 197"/>
                <a:gd name="T2" fmla="*/ 1 w 327"/>
                <a:gd name="T3" fmla="*/ 1 h 197"/>
                <a:gd name="T4" fmla="*/ 1 w 327"/>
                <a:gd name="T5" fmla="*/ 1 h 197"/>
                <a:gd name="T6" fmla="*/ 1 w 327"/>
                <a:gd name="T7" fmla="*/ 1 h 197"/>
                <a:gd name="T8" fmla="*/ 1 w 327"/>
                <a:gd name="T9" fmla="*/ 1 h 197"/>
                <a:gd name="T10" fmla="*/ 1 w 327"/>
                <a:gd name="T11" fmla="*/ 1 h 197"/>
                <a:gd name="T12" fmla="*/ 1 w 327"/>
                <a:gd name="T13" fmla="*/ 1 h 197"/>
                <a:gd name="T14" fmla="*/ 1 w 327"/>
                <a:gd name="T15" fmla="*/ 1 h 197"/>
                <a:gd name="T16" fmla="*/ 1 w 327"/>
                <a:gd name="T17" fmla="*/ 1 h 197"/>
                <a:gd name="T18" fmla="*/ 1 w 327"/>
                <a:gd name="T19" fmla="*/ 1 h 197"/>
                <a:gd name="T20" fmla="*/ 0 w 327"/>
                <a:gd name="T21" fmla="*/ 1 h 197"/>
                <a:gd name="T22" fmla="*/ 1 w 327"/>
                <a:gd name="T23" fmla="*/ 1 h 197"/>
                <a:gd name="T24" fmla="*/ 1 w 327"/>
                <a:gd name="T25" fmla="*/ 0 h 197"/>
                <a:gd name="T26" fmla="*/ 1 w 327"/>
                <a:gd name="T27" fmla="*/ 0 h 1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7"/>
                <a:gd name="T43" fmla="*/ 0 h 197"/>
                <a:gd name="T44" fmla="*/ 327 w 327"/>
                <a:gd name="T45" fmla="*/ 197 h 1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7" h="197">
                  <a:moveTo>
                    <a:pt x="122" y="0"/>
                  </a:moveTo>
                  <a:lnTo>
                    <a:pt x="110" y="45"/>
                  </a:lnTo>
                  <a:lnTo>
                    <a:pt x="155" y="73"/>
                  </a:lnTo>
                  <a:lnTo>
                    <a:pt x="248" y="82"/>
                  </a:lnTo>
                  <a:lnTo>
                    <a:pt x="306" y="88"/>
                  </a:lnTo>
                  <a:lnTo>
                    <a:pt x="327" y="195"/>
                  </a:lnTo>
                  <a:lnTo>
                    <a:pt x="274" y="197"/>
                  </a:lnTo>
                  <a:lnTo>
                    <a:pt x="122" y="188"/>
                  </a:lnTo>
                  <a:lnTo>
                    <a:pt x="37" y="176"/>
                  </a:lnTo>
                  <a:lnTo>
                    <a:pt x="16" y="155"/>
                  </a:lnTo>
                  <a:lnTo>
                    <a:pt x="0" y="120"/>
                  </a:lnTo>
                  <a:lnTo>
                    <a:pt x="54" y="33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FF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Freeform 57"/>
            <p:cNvSpPr>
              <a:spLocks/>
            </p:cNvSpPr>
            <p:nvPr/>
          </p:nvSpPr>
          <p:spPr bwMode="auto">
            <a:xfrm>
              <a:off x="3459" y="1485"/>
              <a:ext cx="35" cy="66"/>
            </a:xfrm>
            <a:custGeom>
              <a:avLst/>
              <a:gdLst>
                <a:gd name="T0" fmla="*/ 1 w 70"/>
                <a:gd name="T1" fmla="*/ 1 h 131"/>
                <a:gd name="T2" fmla="*/ 1 w 70"/>
                <a:gd name="T3" fmla="*/ 0 h 131"/>
                <a:gd name="T4" fmla="*/ 0 w 70"/>
                <a:gd name="T5" fmla="*/ 1 h 131"/>
                <a:gd name="T6" fmla="*/ 1 w 70"/>
                <a:gd name="T7" fmla="*/ 1 h 131"/>
                <a:gd name="T8" fmla="*/ 1 w 70"/>
                <a:gd name="T9" fmla="*/ 1 h 131"/>
                <a:gd name="T10" fmla="*/ 1 w 70"/>
                <a:gd name="T11" fmla="*/ 1 h 131"/>
                <a:gd name="T12" fmla="*/ 1 w 70"/>
                <a:gd name="T13" fmla="*/ 1 h 131"/>
                <a:gd name="T14" fmla="*/ 1 w 70"/>
                <a:gd name="T15" fmla="*/ 1 h 131"/>
                <a:gd name="T16" fmla="*/ 1 w 70"/>
                <a:gd name="T17" fmla="*/ 1 h 131"/>
                <a:gd name="T18" fmla="*/ 1 w 70"/>
                <a:gd name="T19" fmla="*/ 1 h 131"/>
                <a:gd name="T20" fmla="*/ 1 w 70"/>
                <a:gd name="T21" fmla="*/ 1 h 1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"/>
                <a:gd name="T34" fmla="*/ 0 h 131"/>
                <a:gd name="T35" fmla="*/ 70 w 70"/>
                <a:gd name="T36" fmla="*/ 131 h 1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" h="131">
                  <a:moveTo>
                    <a:pt x="36" y="21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19" y="58"/>
                  </a:lnTo>
                  <a:lnTo>
                    <a:pt x="36" y="114"/>
                  </a:lnTo>
                  <a:lnTo>
                    <a:pt x="58" y="131"/>
                  </a:lnTo>
                  <a:lnTo>
                    <a:pt x="49" y="73"/>
                  </a:lnTo>
                  <a:lnTo>
                    <a:pt x="70" y="39"/>
                  </a:lnTo>
                  <a:lnTo>
                    <a:pt x="61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rgbClr val="FF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Freeform 58"/>
            <p:cNvSpPr>
              <a:spLocks/>
            </p:cNvSpPr>
            <p:nvPr/>
          </p:nvSpPr>
          <p:spPr bwMode="auto">
            <a:xfrm>
              <a:off x="3506" y="1410"/>
              <a:ext cx="120" cy="231"/>
            </a:xfrm>
            <a:custGeom>
              <a:avLst/>
              <a:gdLst>
                <a:gd name="T0" fmla="*/ 0 w 241"/>
                <a:gd name="T1" fmla="*/ 1 h 461"/>
                <a:gd name="T2" fmla="*/ 0 w 241"/>
                <a:gd name="T3" fmla="*/ 1 h 461"/>
                <a:gd name="T4" fmla="*/ 0 w 241"/>
                <a:gd name="T5" fmla="*/ 1 h 461"/>
                <a:gd name="T6" fmla="*/ 0 w 241"/>
                <a:gd name="T7" fmla="*/ 1 h 461"/>
                <a:gd name="T8" fmla="*/ 0 w 241"/>
                <a:gd name="T9" fmla="*/ 1 h 461"/>
                <a:gd name="T10" fmla="*/ 0 w 241"/>
                <a:gd name="T11" fmla="*/ 1 h 461"/>
                <a:gd name="T12" fmla="*/ 0 w 241"/>
                <a:gd name="T13" fmla="*/ 1 h 461"/>
                <a:gd name="T14" fmla="*/ 0 w 241"/>
                <a:gd name="T15" fmla="*/ 1 h 461"/>
                <a:gd name="T16" fmla="*/ 0 w 241"/>
                <a:gd name="T17" fmla="*/ 1 h 461"/>
                <a:gd name="T18" fmla="*/ 0 w 241"/>
                <a:gd name="T19" fmla="*/ 1 h 461"/>
                <a:gd name="T20" fmla="*/ 0 w 241"/>
                <a:gd name="T21" fmla="*/ 1 h 461"/>
                <a:gd name="T22" fmla="*/ 0 w 241"/>
                <a:gd name="T23" fmla="*/ 1 h 461"/>
                <a:gd name="T24" fmla="*/ 0 w 241"/>
                <a:gd name="T25" fmla="*/ 1 h 461"/>
                <a:gd name="T26" fmla="*/ 0 w 241"/>
                <a:gd name="T27" fmla="*/ 1 h 461"/>
                <a:gd name="T28" fmla="*/ 0 w 241"/>
                <a:gd name="T29" fmla="*/ 1 h 461"/>
                <a:gd name="T30" fmla="*/ 0 w 241"/>
                <a:gd name="T31" fmla="*/ 1 h 461"/>
                <a:gd name="T32" fmla="*/ 0 w 241"/>
                <a:gd name="T33" fmla="*/ 1 h 461"/>
                <a:gd name="T34" fmla="*/ 0 w 241"/>
                <a:gd name="T35" fmla="*/ 1 h 461"/>
                <a:gd name="T36" fmla="*/ 0 w 241"/>
                <a:gd name="T37" fmla="*/ 1 h 461"/>
                <a:gd name="T38" fmla="*/ 0 w 241"/>
                <a:gd name="T39" fmla="*/ 1 h 461"/>
                <a:gd name="T40" fmla="*/ 0 w 241"/>
                <a:gd name="T41" fmla="*/ 1 h 461"/>
                <a:gd name="T42" fmla="*/ 0 w 241"/>
                <a:gd name="T43" fmla="*/ 1 h 461"/>
                <a:gd name="T44" fmla="*/ 0 w 241"/>
                <a:gd name="T45" fmla="*/ 1 h 461"/>
                <a:gd name="T46" fmla="*/ 0 w 241"/>
                <a:gd name="T47" fmla="*/ 0 h 461"/>
                <a:gd name="T48" fmla="*/ 0 w 241"/>
                <a:gd name="T49" fmla="*/ 1 h 461"/>
                <a:gd name="T50" fmla="*/ 0 w 241"/>
                <a:gd name="T51" fmla="*/ 1 h 461"/>
                <a:gd name="T52" fmla="*/ 0 w 241"/>
                <a:gd name="T53" fmla="*/ 1 h 46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1"/>
                <a:gd name="T82" fmla="*/ 0 h 461"/>
                <a:gd name="T83" fmla="*/ 241 w 241"/>
                <a:gd name="T84" fmla="*/ 461 h 46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1" h="461">
                  <a:moveTo>
                    <a:pt x="198" y="5"/>
                  </a:moveTo>
                  <a:lnTo>
                    <a:pt x="226" y="42"/>
                  </a:lnTo>
                  <a:lnTo>
                    <a:pt x="217" y="84"/>
                  </a:lnTo>
                  <a:lnTo>
                    <a:pt x="229" y="126"/>
                  </a:lnTo>
                  <a:lnTo>
                    <a:pt x="241" y="159"/>
                  </a:lnTo>
                  <a:lnTo>
                    <a:pt x="222" y="231"/>
                  </a:lnTo>
                  <a:lnTo>
                    <a:pt x="217" y="281"/>
                  </a:lnTo>
                  <a:lnTo>
                    <a:pt x="222" y="318"/>
                  </a:lnTo>
                  <a:lnTo>
                    <a:pt x="194" y="353"/>
                  </a:lnTo>
                  <a:lnTo>
                    <a:pt x="182" y="389"/>
                  </a:lnTo>
                  <a:lnTo>
                    <a:pt x="149" y="398"/>
                  </a:lnTo>
                  <a:lnTo>
                    <a:pt x="96" y="461"/>
                  </a:lnTo>
                  <a:lnTo>
                    <a:pt x="65" y="430"/>
                  </a:lnTo>
                  <a:lnTo>
                    <a:pt x="21" y="363"/>
                  </a:lnTo>
                  <a:lnTo>
                    <a:pt x="0" y="318"/>
                  </a:lnTo>
                  <a:lnTo>
                    <a:pt x="49" y="321"/>
                  </a:lnTo>
                  <a:lnTo>
                    <a:pt x="58" y="285"/>
                  </a:lnTo>
                  <a:lnTo>
                    <a:pt x="32" y="241"/>
                  </a:lnTo>
                  <a:lnTo>
                    <a:pt x="42" y="180"/>
                  </a:lnTo>
                  <a:lnTo>
                    <a:pt x="2" y="129"/>
                  </a:lnTo>
                  <a:lnTo>
                    <a:pt x="21" y="75"/>
                  </a:lnTo>
                  <a:lnTo>
                    <a:pt x="19" y="49"/>
                  </a:lnTo>
                  <a:lnTo>
                    <a:pt x="58" y="44"/>
                  </a:lnTo>
                  <a:lnTo>
                    <a:pt x="119" y="0"/>
                  </a:lnTo>
                  <a:lnTo>
                    <a:pt x="168" y="7"/>
                  </a:lnTo>
                  <a:lnTo>
                    <a:pt x="198" y="5"/>
                  </a:lnTo>
                  <a:close/>
                </a:path>
              </a:pathLst>
            </a:custGeom>
            <a:solidFill>
              <a:srgbClr val="FFE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Freeform 59"/>
            <p:cNvSpPr>
              <a:spLocks/>
            </p:cNvSpPr>
            <p:nvPr/>
          </p:nvSpPr>
          <p:spPr bwMode="auto">
            <a:xfrm>
              <a:off x="3538" y="1653"/>
              <a:ext cx="59" cy="145"/>
            </a:xfrm>
            <a:custGeom>
              <a:avLst/>
              <a:gdLst>
                <a:gd name="T0" fmla="*/ 1 w 117"/>
                <a:gd name="T1" fmla="*/ 0 h 291"/>
                <a:gd name="T2" fmla="*/ 1 w 117"/>
                <a:gd name="T3" fmla="*/ 0 h 291"/>
                <a:gd name="T4" fmla="*/ 1 w 117"/>
                <a:gd name="T5" fmla="*/ 0 h 291"/>
                <a:gd name="T6" fmla="*/ 1 w 117"/>
                <a:gd name="T7" fmla="*/ 0 h 291"/>
                <a:gd name="T8" fmla="*/ 1 w 117"/>
                <a:gd name="T9" fmla="*/ 0 h 291"/>
                <a:gd name="T10" fmla="*/ 1 w 117"/>
                <a:gd name="T11" fmla="*/ 0 h 291"/>
                <a:gd name="T12" fmla="*/ 1 w 117"/>
                <a:gd name="T13" fmla="*/ 0 h 291"/>
                <a:gd name="T14" fmla="*/ 1 w 117"/>
                <a:gd name="T15" fmla="*/ 0 h 291"/>
                <a:gd name="T16" fmla="*/ 1 w 117"/>
                <a:gd name="T17" fmla="*/ 0 h 291"/>
                <a:gd name="T18" fmla="*/ 1 w 117"/>
                <a:gd name="T19" fmla="*/ 0 h 291"/>
                <a:gd name="T20" fmla="*/ 1 w 117"/>
                <a:gd name="T21" fmla="*/ 0 h 291"/>
                <a:gd name="T22" fmla="*/ 1 w 117"/>
                <a:gd name="T23" fmla="*/ 0 h 291"/>
                <a:gd name="T24" fmla="*/ 1 w 117"/>
                <a:gd name="T25" fmla="*/ 0 h 291"/>
                <a:gd name="T26" fmla="*/ 0 w 117"/>
                <a:gd name="T27" fmla="*/ 0 h 291"/>
                <a:gd name="T28" fmla="*/ 1 w 117"/>
                <a:gd name="T29" fmla="*/ 0 h 291"/>
                <a:gd name="T30" fmla="*/ 1 w 117"/>
                <a:gd name="T31" fmla="*/ 0 h 291"/>
                <a:gd name="T32" fmla="*/ 1 w 117"/>
                <a:gd name="T33" fmla="*/ 0 h 291"/>
                <a:gd name="T34" fmla="*/ 1 w 117"/>
                <a:gd name="T35" fmla="*/ 0 h 291"/>
                <a:gd name="T36" fmla="*/ 1 w 117"/>
                <a:gd name="T37" fmla="*/ 0 h 2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7"/>
                <a:gd name="T58" fmla="*/ 0 h 291"/>
                <a:gd name="T59" fmla="*/ 117 w 117"/>
                <a:gd name="T60" fmla="*/ 291 h 2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7" h="291">
                  <a:moveTo>
                    <a:pt x="80" y="0"/>
                  </a:moveTo>
                  <a:lnTo>
                    <a:pt x="96" y="3"/>
                  </a:lnTo>
                  <a:lnTo>
                    <a:pt x="108" y="34"/>
                  </a:lnTo>
                  <a:lnTo>
                    <a:pt x="65" y="66"/>
                  </a:lnTo>
                  <a:lnTo>
                    <a:pt x="71" y="106"/>
                  </a:lnTo>
                  <a:lnTo>
                    <a:pt x="105" y="157"/>
                  </a:lnTo>
                  <a:lnTo>
                    <a:pt x="112" y="209"/>
                  </a:lnTo>
                  <a:lnTo>
                    <a:pt x="94" y="223"/>
                  </a:lnTo>
                  <a:lnTo>
                    <a:pt x="117" y="269"/>
                  </a:lnTo>
                  <a:lnTo>
                    <a:pt x="44" y="291"/>
                  </a:lnTo>
                  <a:lnTo>
                    <a:pt x="7" y="256"/>
                  </a:lnTo>
                  <a:lnTo>
                    <a:pt x="44" y="237"/>
                  </a:lnTo>
                  <a:lnTo>
                    <a:pt x="22" y="211"/>
                  </a:lnTo>
                  <a:lnTo>
                    <a:pt x="0" y="148"/>
                  </a:lnTo>
                  <a:lnTo>
                    <a:pt x="5" y="115"/>
                  </a:lnTo>
                  <a:lnTo>
                    <a:pt x="16" y="70"/>
                  </a:lnTo>
                  <a:lnTo>
                    <a:pt x="54" y="1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B87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Freeform 60"/>
            <p:cNvSpPr>
              <a:spLocks/>
            </p:cNvSpPr>
            <p:nvPr/>
          </p:nvSpPr>
          <p:spPr bwMode="auto">
            <a:xfrm>
              <a:off x="3735" y="1612"/>
              <a:ext cx="127" cy="167"/>
            </a:xfrm>
            <a:custGeom>
              <a:avLst/>
              <a:gdLst>
                <a:gd name="T0" fmla="*/ 0 w 253"/>
                <a:gd name="T1" fmla="*/ 0 h 336"/>
                <a:gd name="T2" fmla="*/ 1 w 253"/>
                <a:gd name="T3" fmla="*/ 0 h 336"/>
                <a:gd name="T4" fmla="*/ 1 w 253"/>
                <a:gd name="T5" fmla="*/ 0 h 336"/>
                <a:gd name="T6" fmla="*/ 1 w 253"/>
                <a:gd name="T7" fmla="*/ 0 h 336"/>
                <a:gd name="T8" fmla="*/ 1 w 253"/>
                <a:gd name="T9" fmla="*/ 0 h 336"/>
                <a:gd name="T10" fmla="*/ 1 w 253"/>
                <a:gd name="T11" fmla="*/ 0 h 336"/>
                <a:gd name="T12" fmla="*/ 1 w 253"/>
                <a:gd name="T13" fmla="*/ 0 h 336"/>
                <a:gd name="T14" fmla="*/ 1 w 253"/>
                <a:gd name="T15" fmla="*/ 0 h 336"/>
                <a:gd name="T16" fmla="*/ 1 w 253"/>
                <a:gd name="T17" fmla="*/ 0 h 336"/>
                <a:gd name="T18" fmla="*/ 1 w 253"/>
                <a:gd name="T19" fmla="*/ 0 h 336"/>
                <a:gd name="T20" fmla="*/ 1 w 253"/>
                <a:gd name="T21" fmla="*/ 0 h 336"/>
                <a:gd name="T22" fmla="*/ 1 w 253"/>
                <a:gd name="T23" fmla="*/ 0 h 336"/>
                <a:gd name="T24" fmla="*/ 1 w 253"/>
                <a:gd name="T25" fmla="*/ 0 h 336"/>
                <a:gd name="T26" fmla="*/ 0 w 253"/>
                <a:gd name="T27" fmla="*/ 0 h 336"/>
                <a:gd name="T28" fmla="*/ 0 w 253"/>
                <a:gd name="T29" fmla="*/ 0 h 3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3"/>
                <a:gd name="T46" fmla="*/ 0 h 336"/>
                <a:gd name="T47" fmla="*/ 253 w 253"/>
                <a:gd name="T48" fmla="*/ 336 h 3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3" h="336">
                  <a:moveTo>
                    <a:pt x="0" y="148"/>
                  </a:moveTo>
                  <a:lnTo>
                    <a:pt x="96" y="139"/>
                  </a:lnTo>
                  <a:lnTo>
                    <a:pt x="152" y="56"/>
                  </a:lnTo>
                  <a:lnTo>
                    <a:pt x="180" y="0"/>
                  </a:lnTo>
                  <a:lnTo>
                    <a:pt x="182" y="52"/>
                  </a:lnTo>
                  <a:lnTo>
                    <a:pt x="188" y="92"/>
                  </a:lnTo>
                  <a:lnTo>
                    <a:pt x="229" y="111"/>
                  </a:lnTo>
                  <a:lnTo>
                    <a:pt x="227" y="155"/>
                  </a:lnTo>
                  <a:lnTo>
                    <a:pt x="253" y="186"/>
                  </a:lnTo>
                  <a:lnTo>
                    <a:pt x="180" y="336"/>
                  </a:lnTo>
                  <a:lnTo>
                    <a:pt x="131" y="331"/>
                  </a:lnTo>
                  <a:lnTo>
                    <a:pt x="103" y="270"/>
                  </a:lnTo>
                  <a:lnTo>
                    <a:pt x="61" y="212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858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Freeform 61"/>
            <p:cNvSpPr>
              <a:spLocks/>
            </p:cNvSpPr>
            <p:nvPr/>
          </p:nvSpPr>
          <p:spPr bwMode="auto">
            <a:xfrm>
              <a:off x="3868" y="1304"/>
              <a:ext cx="22" cy="22"/>
            </a:xfrm>
            <a:custGeom>
              <a:avLst/>
              <a:gdLst>
                <a:gd name="T0" fmla="*/ 0 w 45"/>
                <a:gd name="T1" fmla="*/ 1 h 44"/>
                <a:gd name="T2" fmla="*/ 0 w 45"/>
                <a:gd name="T3" fmla="*/ 1 h 44"/>
                <a:gd name="T4" fmla="*/ 0 w 45"/>
                <a:gd name="T5" fmla="*/ 0 h 44"/>
                <a:gd name="T6" fmla="*/ 0 w 45"/>
                <a:gd name="T7" fmla="*/ 1 h 44"/>
                <a:gd name="T8" fmla="*/ 0 w 45"/>
                <a:gd name="T9" fmla="*/ 1 h 44"/>
                <a:gd name="T10" fmla="*/ 0 w 45"/>
                <a:gd name="T11" fmla="*/ 1 h 44"/>
                <a:gd name="T12" fmla="*/ 0 w 45"/>
                <a:gd name="T13" fmla="*/ 1 h 44"/>
                <a:gd name="T14" fmla="*/ 0 w 45"/>
                <a:gd name="T15" fmla="*/ 1 h 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5"/>
                <a:gd name="T25" fmla="*/ 0 h 44"/>
                <a:gd name="T26" fmla="*/ 45 w 45"/>
                <a:gd name="T27" fmla="*/ 44 h 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5" h="44">
                  <a:moveTo>
                    <a:pt x="4" y="15"/>
                  </a:moveTo>
                  <a:lnTo>
                    <a:pt x="19" y="3"/>
                  </a:lnTo>
                  <a:lnTo>
                    <a:pt x="45" y="0"/>
                  </a:lnTo>
                  <a:lnTo>
                    <a:pt x="41" y="39"/>
                  </a:lnTo>
                  <a:lnTo>
                    <a:pt x="6" y="44"/>
                  </a:lnTo>
                  <a:lnTo>
                    <a:pt x="0" y="42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8" name="Freeform 62"/>
            <p:cNvSpPr>
              <a:spLocks/>
            </p:cNvSpPr>
            <p:nvPr/>
          </p:nvSpPr>
          <p:spPr bwMode="auto">
            <a:xfrm>
              <a:off x="3774" y="1425"/>
              <a:ext cx="18" cy="15"/>
            </a:xfrm>
            <a:custGeom>
              <a:avLst/>
              <a:gdLst>
                <a:gd name="T0" fmla="*/ 0 w 38"/>
                <a:gd name="T1" fmla="*/ 1 h 29"/>
                <a:gd name="T2" fmla="*/ 0 w 38"/>
                <a:gd name="T3" fmla="*/ 1 h 29"/>
                <a:gd name="T4" fmla="*/ 0 w 38"/>
                <a:gd name="T5" fmla="*/ 0 h 29"/>
                <a:gd name="T6" fmla="*/ 0 w 38"/>
                <a:gd name="T7" fmla="*/ 1 h 29"/>
                <a:gd name="T8" fmla="*/ 0 w 38"/>
                <a:gd name="T9" fmla="*/ 1 h 29"/>
                <a:gd name="T10" fmla="*/ 0 w 38"/>
                <a:gd name="T11" fmla="*/ 1 h 29"/>
                <a:gd name="T12" fmla="*/ 0 w 38"/>
                <a:gd name="T13" fmla="*/ 1 h 29"/>
                <a:gd name="T14" fmla="*/ 0 w 38"/>
                <a:gd name="T15" fmla="*/ 1 h 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29"/>
                <a:gd name="T26" fmla="*/ 38 w 38"/>
                <a:gd name="T27" fmla="*/ 29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29">
                  <a:moveTo>
                    <a:pt x="1" y="6"/>
                  </a:moveTo>
                  <a:lnTo>
                    <a:pt x="15" y="9"/>
                  </a:lnTo>
                  <a:lnTo>
                    <a:pt x="30" y="0"/>
                  </a:lnTo>
                  <a:lnTo>
                    <a:pt x="38" y="14"/>
                  </a:lnTo>
                  <a:lnTo>
                    <a:pt x="23" y="29"/>
                  </a:lnTo>
                  <a:lnTo>
                    <a:pt x="0" y="25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9" name="Freeform 63"/>
            <p:cNvSpPr>
              <a:spLocks/>
            </p:cNvSpPr>
            <p:nvPr/>
          </p:nvSpPr>
          <p:spPr bwMode="auto">
            <a:xfrm>
              <a:off x="3799" y="1432"/>
              <a:ext cx="19" cy="16"/>
            </a:xfrm>
            <a:custGeom>
              <a:avLst/>
              <a:gdLst>
                <a:gd name="T0" fmla="*/ 0 w 40"/>
                <a:gd name="T1" fmla="*/ 0 h 33"/>
                <a:gd name="T2" fmla="*/ 0 w 40"/>
                <a:gd name="T3" fmla="*/ 0 h 33"/>
                <a:gd name="T4" fmla="*/ 0 w 40"/>
                <a:gd name="T5" fmla="*/ 0 h 33"/>
                <a:gd name="T6" fmla="*/ 0 w 40"/>
                <a:gd name="T7" fmla="*/ 0 h 33"/>
                <a:gd name="T8" fmla="*/ 0 w 40"/>
                <a:gd name="T9" fmla="*/ 0 h 33"/>
                <a:gd name="T10" fmla="*/ 0 w 40"/>
                <a:gd name="T11" fmla="*/ 0 h 33"/>
                <a:gd name="T12" fmla="*/ 0 w 40"/>
                <a:gd name="T13" fmla="*/ 0 h 33"/>
                <a:gd name="T14" fmla="*/ 0 w 40"/>
                <a:gd name="T15" fmla="*/ 0 h 33"/>
                <a:gd name="T16" fmla="*/ 0 w 40"/>
                <a:gd name="T17" fmla="*/ 0 h 33"/>
                <a:gd name="T18" fmla="*/ 0 w 40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33"/>
                <a:gd name="T32" fmla="*/ 40 w 40"/>
                <a:gd name="T33" fmla="*/ 33 h 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33">
                  <a:moveTo>
                    <a:pt x="4" y="12"/>
                  </a:moveTo>
                  <a:lnTo>
                    <a:pt x="15" y="13"/>
                  </a:lnTo>
                  <a:lnTo>
                    <a:pt x="17" y="0"/>
                  </a:lnTo>
                  <a:lnTo>
                    <a:pt x="40" y="1"/>
                  </a:lnTo>
                  <a:lnTo>
                    <a:pt x="40" y="19"/>
                  </a:lnTo>
                  <a:lnTo>
                    <a:pt x="18" y="33"/>
                  </a:lnTo>
                  <a:lnTo>
                    <a:pt x="6" y="31"/>
                  </a:lnTo>
                  <a:lnTo>
                    <a:pt x="0" y="19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Freeform 64"/>
            <p:cNvSpPr>
              <a:spLocks/>
            </p:cNvSpPr>
            <p:nvPr/>
          </p:nvSpPr>
          <p:spPr bwMode="auto">
            <a:xfrm>
              <a:off x="3825" y="1416"/>
              <a:ext cx="13" cy="19"/>
            </a:xfrm>
            <a:custGeom>
              <a:avLst/>
              <a:gdLst>
                <a:gd name="T0" fmla="*/ 1 w 25"/>
                <a:gd name="T1" fmla="*/ 0 h 40"/>
                <a:gd name="T2" fmla="*/ 1 w 25"/>
                <a:gd name="T3" fmla="*/ 0 h 40"/>
                <a:gd name="T4" fmla="*/ 1 w 25"/>
                <a:gd name="T5" fmla="*/ 0 h 40"/>
                <a:gd name="T6" fmla="*/ 1 w 25"/>
                <a:gd name="T7" fmla="*/ 0 h 40"/>
                <a:gd name="T8" fmla="*/ 1 w 25"/>
                <a:gd name="T9" fmla="*/ 0 h 40"/>
                <a:gd name="T10" fmla="*/ 1 w 25"/>
                <a:gd name="T11" fmla="*/ 0 h 40"/>
                <a:gd name="T12" fmla="*/ 0 w 25"/>
                <a:gd name="T13" fmla="*/ 0 h 40"/>
                <a:gd name="T14" fmla="*/ 1 w 25"/>
                <a:gd name="T15" fmla="*/ 0 h 40"/>
                <a:gd name="T16" fmla="*/ 1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"/>
                <a:gd name="T28" fmla="*/ 0 h 40"/>
                <a:gd name="T29" fmla="*/ 25 w 25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" h="40">
                  <a:moveTo>
                    <a:pt x="1" y="21"/>
                  </a:moveTo>
                  <a:lnTo>
                    <a:pt x="10" y="18"/>
                  </a:lnTo>
                  <a:lnTo>
                    <a:pt x="7" y="0"/>
                  </a:lnTo>
                  <a:lnTo>
                    <a:pt x="22" y="12"/>
                  </a:lnTo>
                  <a:lnTo>
                    <a:pt x="25" y="28"/>
                  </a:lnTo>
                  <a:lnTo>
                    <a:pt x="11" y="40"/>
                  </a:lnTo>
                  <a:lnTo>
                    <a:pt x="0" y="36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Freeform 65"/>
            <p:cNvSpPr>
              <a:spLocks/>
            </p:cNvSpPr>
            <p:nvPr/>
          </p:nvSpPr>
          <p:spPr bwMode="auto">
            <a:xfrm>
              <a:off x="3772" y="1360"/>
              <a:ext cx="40" cy="23"/>
            </a:xfrm>
            <a:custGeom>
              <a:avLst/>
              <a:gdLst>
                <a:gd name="T0" fmla="*/ 0 w 78"/>
                <a:gd name="T1" fmla="*/ 1 h 45"/>
                <a:gd name="T2" fmla="*/ 1 w 78"/>
                <a:gd name="T3" fmla="*/ 1 h 45"/>
                <a:gd name="T4" fmla="*/ 1 w 78"/>
                <a:gd name="T5" fmla="*/ 1 h 45"/>
                <a:gd name="T6" fmla="*/ 1 w 78"/>
                <a:gd name="T7" fmla="*/ 0 h 45"/>
                <a:gd name="T8" fmla="*/ 1 w 78"/>
                <a:gd name="T9" fmla="*/ 1 h 45"/>
                <a:gd name="T10" fmla="*/ 1 w 78"/>
                <a:gd name="T11" fmla="*/ 1 h 45"/>
                <a:gd name="T12" fmla="*/ 1 w 78"/>
                <a:gd name="T13" fmla="*/ 1 h 45"/>
                <a:gd name="T14" fmla="*/ 1 w 78"/>
                <a:gd name="T15" fmla="*/ 1 h 45"/>
                <a:gd name="T16" fmla="*/ 0 w 78"/>
                <a:gd name="T17" fmla="*/ 1 h 45"/>
                <a:gd name="T18" fmla="*/ 0 w 78"/>
                <a:gd name="T19" fmla="*/ 1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8"/>
                <a:gd name="T31" fmla="*/ 0 h 45"/>
                <a:gd name="T32" fmla="*/ 78 w 78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8" h="45">
                  <a:moveTo>
                    <a:pt x="0" y="12"/>
                  </a:moveTo>
                  <a:lnTo>
                    <a:pt x="16" y="1"/>
                  </a:lnTo>
                  <a:lnTo>
                    <a:pt x="37" y="11"/>
                  </a:lnTo>
                  <a:lnTo>
                    <a:pt x="54" y="0"/>
                  </a:lnTo>
                  <a:lnTo>
                    <a:pt x="78" y="6"/>
                  </a:lnTo>
                  <a:lnTo>
                    <a:pt x="68" y="26"/>
                  </a:lnTo>
                  <a:lnTo>
                    <a:pt x="47" y="45"/>
                  </a:lnTo>
                  <a:lnTo>
                    <a:pt x="5" y="29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Freeform 66"/>
            <p:cNvSpPr>
              <a:spLocks/>
            </p:cNvSpPr>
            <p:nvPr/>
          </p:nvSpPr>
          <p:spPr bwMode="auto">
            <a:xfrm>
              <a:off x="4375" y="1425"/>
              <a:ext cx="97" cy="83"/>
            </a:xfrm>
            <a:custGeom>
              <a:avLst/>
              <a:gdLst>
                <a:gd name="T0" fmla="*/ 1 w 194"/>
                <a:gd name="T1" fmla="*/ 1 h 165"/>
                <a:gd name="T2" fmla="*/ 0 w 194"/>
                <a:gd name="T3" fmla="*/ 1 h 165"/>
                <a:gd name="T4" fmla="*/ 1 w 194"/>
                <a:gd name="T5" fmla="*/ 1 h 165"/>
                <a:gd name="T6" fmla="*/ 1 w 194"/>
                <a:gd name="T7" fmla="*/ 1 h 165"/>
                <a:gd name="T8" fmla="*/ 1 w 194"/>
                <a:gd name="T9" fmla="*/ 1 h 165"/>
                <a:gd name="T10" fmla="*/ 1 w 194"/>
                <a:gd name="T11" fmla="*/ 1 h 165"/>
                <a:gd name="T12" fmla="*/ 1 w 194"/>
                <a:gd name="T13" fmla="*/ 1 h 165"/>
                <a:gd name="T14" fmla="*/ 1 w 194"/>
                <a:gd name="T15" fmla="*/ 1 h 165"/>
                <a:gd name="T16" fmla="*/ 1 w 194"/>
                <a:gd name="T17" fmla="*/ 1 h 165"/>
                <a:gd name="T18" fmla="*/ 1 w 194"/>
                <a:gd name="T19" fmla="*/ 1 h 165"/>
                <a:gd name="T20" fmla="*/ 1 w 194"/>
                <a:gd name="T21" fmla="*/ 1 h 165"/>
                <a:gd name="T22" fmla="*/ 1 w 194"/>
                <a:gd name="T23" fmla="*/ 0 h 165"/>
                <a:gd name="T24" fmla="*/ 1 w 194"/>
                <a:gd name="T25" fmla="*/ 1 h 165"/>
                <a:gd name="T26" fmla="*/ 1 w 194"/>
                <a:gd name="T27" fmla="*/ 1 h 165"/>
                <a:gd name="T28" fmla="*/ 1 w 194"/>
                <a:gd name="T29" fmla="*/ 1 h 165"/>
                <a:gd name="T30" fmla="*/ 1 w 194"/>
                <a:gd name="T31" fmla="*/ 1 h 165"/>
                <a:gd name="T32" fmla="*/ 1 w 194"/>
                <a:gd name="T33" fmla="*/ 1 h 165"/>
                <a:gd name="T34" fmla="*/ 1 w 194"/>
                <a:gd name="T35" fmla="*/ 1 h 16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4"/>
                <a:gd name="T55" fmla="*/ 0 h 165"/>
                <a:gd name="T56" fmla="*/ 194 w 194"/>
                <a:gd name="T57" fmla="*/ 165 h 16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4" h="165">
                  <a:moveTo>
                    <a:pt x="32" y="113"/>
                  </a:moveTo>
                  <a:lnTo>
                    <a:pt x="0" y="129"/>
                  </a:lnTo>
                  <a:lnTo>
                    <a:pt x="6" y="150"/>
                  </a:lnTo>
                  <a:lnTo>
                    <a:pt x="44" y="165"/>
                  </a:lnTo>
                  <a:lnTo>
                    <a:pt x="91" y="157"/>
                  </a:lnTo>
                  <a:lnTo>
                    <a:pt x="114" y="127"/>
                  </a:lnTo>
                  <a:lnTo>
                    <a:pt x="151" y="122"/>
                  </a:lnTo>
                  <a:lnTo>
                    <a:pt x="128" y="103"/>
                  </a:lnTo>
                  <a:lnTo>
                    <a:pt x="156" y="82"/>
                  </a:lnTo>
                  <a:lnTo>
                    <a:pt x="138" y="58"/>
                  </a:lnTo>
                  <a:lnTo>
                    <a:pt x="194" y="7"/>
                  </a:lnTo>
                  <a:lnTo>
                    <a:pt x="149" y="0"/>
                  </a:lnTo>
                  <a:lnTo>
                    <a:pt x="109" y="28"/>
                  </a:lnTo>
                  <a:lnTo>
                    <a:pt x="81" y="45"/>
                  </a:lnTo>
                  <a:lnTo>
                    <a:pt x="89" y="73"/>
                  </a:lnTo>
                  <a:lnTo>
                    <a:pt x="21" y="94"/>
                  </a:lnTo>
                  <a:lnTo>
                    <a:pt x="32" y="113"/>
                  </a:lnTo>
                  <a:close/>
                </a:path>
              </a:pathLst>
            </a:custGeom>
            <a:solidFill>
              <a:srgbClr val="83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Freeform 67"/>
            <p:cNvSpPr>
              <a:spLocks/>
            </p:cNvSpPr>
            <p:nvPr/>
          </p:nvSpPr>
          <p:spPr bwMode="auto">
            <a:xfrm>
              <a:off x="3812" y="1288"/>
              <a:ext cx="14" cy="11"/>
            </a:xfrm>
            <a:custGeom>
              <a:avLst/>
              <a:gdLst>
                <a:gd name="T0" fmla="*/ 1 w 27"/>
                <a:gd name="T1" fmla="*/ 0 h 23"/>
                <a:gd name="T2" fmla="*/ 1 w 27"/>
                <a:gd name="T3" fmla="*/ 0 h 23"/>
                <a:gd name="T4" fmla="*/ 1 w 27"/>
                <a:gd name="T5" fmla="*/ 0 h 23"/>
                <a:gd name="T6" fmla="*/ 1 w 27"/>
                <a:gd name="T7" fmla="*/ 0 h 23"/>
                <a:gd name="T8" fmla="*/ 0 w 27"/>
                <a:gd name="T9" fmla="*/ 0 h 23"/>
                <a:gd name="T10" fmla="*/ 1 w 27"/>
                <a:gd name="T11" fmla="*/ 0 h 23"/>
                <a:gd name="T12" fmla="*/ 1 w 27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"/>
                <a:gd name="T22" fmla="*/ 0 h 23"/>
                <a:gd name="T23" fmla="*/ 27 w 27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" h="23">
                  <a:moveTo>
                    <a:pt x="5" y="19"/>
                  </a:moveTo>
                  <a:lnTo>
                    <a:pt x="14" y="8"/>
                  </a:lnTo>
                  <a:lnTo>
                    <a:pt x="24" y="23"/>
                  </a:lnTo>
                  <a:lnTo>
                    <a:pt x="27" y="3"/>
                  </a:lnTo>
                  <a:lnTo>
                    <a:pt x="0" y="0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8B9D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Freeform 68"/>
            <p:cNvSpPr>
              <a:spLocks/>
            </p:cNvSpPr>
            <p:nvPr/>
          </p:nvSpPr>
          <p:spPr bwMode="auto">
            <a:xfrm>
              <a:off x="3273" y="1835"/>
              <a:ext cx="133" cy="53"/>
            </a:xfrm>
            <a:custGeom>
              <a:avLst/>
              <a:gdLst>
                <a:gd name="T0" fmla="*/ 0 w 266"/>
                <a:gd name="T1" fmla="*/ 0 h 107"/>
                <a:gd name="T2" fmla="*/ 1 w 266"/>
                <a:gd name="T3" fmla="*/ 0 h 107"/>
                <a:gd name="T4" fmla="*/ 1 w 266"/>
                <a:gd name="T5" fmla="*/ 0 h 107"/>
                <a:gd name="T6" fmla="*/ 1 w 266"/>
                <a:gd name="T7" fmla="*/ 0 h 107"/>
                <a:gd name="T8" fmla="*/ 1 w 266"/>
                <a:gd name="T9" fmla="*/ 0 h 107"/>
                <a:gd name="T10" fmla="*/ 0 w 266"/>
                <a:gd name="T11" fmla="*/ 0 h 107"/>
                <a:gd name="T12" fmla="*/ 0 w 266"/>
                <a:gd name="T13" fmla="*/ 0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"/>
                <a:gd name="T22" fmla="*/ 0 h 107"/>
                <a:gd name="T23" fmla="*/ 266 w 266"/>
                <a:gd name="T24" fmla="*/ 107 h 10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" h="107">
                  <a:moveTo>
                    <a:pt x="0" y="66"/>
                  </a:moveTo>
                  <a:lnTo>
                    <a:pt x="213" y="0"/>
                  </a:lnTo>
                  <a:lnTo>
                    <a:pt x="266" y="37"/>
                  </a:lnTo>
                  <a:lnTo>
                    <a:pt x="266" y="69"/>
                  </a:lnTo>
                  <a:lnTo>
                    <a:pt x="217" y="10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Freeform 69"/>
            <p:cNvSpPr>
              <a:spLocks/>
            </p:cNvSpPr>
            <p:nvPr/>
          </p:nvSpPr>
          <p:spPr bwMode="auto">
            <a:xfrm>
              <a:off x="3479" y="1938"/>
              <a:ext cx="204" cy="121"/>
            </a:xfrm>
            <a:custGeom>
              <a:avLst/>
              <a:gdLst>
                <a:gd name="T0" fmla="*/ 0 w 408"/>
                <a:gd name="T1" fmla="*/ 1 h 241"/>
                <a:gd name="T2" fmla="*/ 1 w 408"/>
                <a:gd name="T3" fmla="*/ 1 h 241"/>
                <a:gd name="T4" fmla="*/ 1 w 408"/>
                <a:gd name="T5" fmla="*/ 1 h 241"/>
                <a:gd name="T6" fmla="*/ 1 w 408"/>
                <a:gd name="T7" fmla="*/ 0 h 241"/>
                <a:gd name="T8" fmla="*/ 0 w 408"/>
                <a:gd name="T9" fmla="*/ 1 h 241"/>
                <a:gd name="T10" fmla="*/ 0 w 408"/>
                <a:gd name="T11" fmla="*/ 1 h 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241"/>
                <a:gd name="T20" fmla="*/ 408 w 408"/>
                <a:gd name="T21" fmla="*/ 241 h 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241">
                  <a:moveTo>
                    <a:pt x="0" y="241"/>
                  </a:moveTo>
                  <a:lnTo>
                    <a:pt x="83" y="218"/>
                  </a:lnTo>
                  <a:lnTo>
                    <a:pt x="408" y="45"/>
                  </a:lnTo>
                  <a:lnTo>
                    <a:pt x="335" y="0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C2A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Freeform 70"/>
            <p:cNvSpPr>
              <a:spLocks/>
            </p:cNvSpPr>
            <p:nvPr/>
          </p:nvSpPr>
          <p:spPr bwMode="auto">
            <a:xfrm>
              <a:off x="4094" y="1946"/>
              <a:ext cx="337" cy="156"/>
            </a:xfrm>
            <a:custGeom>
              <a:avLst/>
              <a:gdLst>
                <a:gd name="T0" fmla="*/ 0 w 673"/>
                <a:gd name="T1" fmla="*/ 1 h 310"/>
                <a:gd name="T2" fmla="*/ 1 w 673"/>
                <a:gd name="T3" fmla="*/ 1 h 310"/>
                <a:gd name="T4" fmla="*/ 1 w 673"/>
                <a:gd name="T5" fmla="*/ 1 h 310"/>
                <a:gd name="T6" fmla="*/ 1 w 673"/>
                <a:gd name="T7" fmla="*/ 1 h 310"/>
                <a:gd name="T8" fmla="*/ 1 w 673"/>
                <a:gd name="T9" fmla="*/ 1 h 310"/>
                <a:gd name="T10" fmla="*/ 1 w 673"/>
                <a:gd name="T11" fmla="*/ 1 h 310"/>
                <a:gd name="T12" fmla="*/ 1 w 673"/>
                <a:gd name="T13" fmla="*/ 1 h 310"/>
                <a:gd name="T14" fmla="*/ 1 w 673"/>
                <a:gd name="T15" fmla="*/ 1 h 310"/>
                <a:gd name="T16" fmla="*/ 1 w 673"/>
                <a:gd name="T17" fmla="*/ 1 h 310"/>
                <a:gd name="T18" fmla="*/ 1 w 673"/>
                <a:gd name="T19" fmla="*/ 1 h 310"/>
                <a:gd name="T20" fmla="*/ 1 w 673"/>
                <a:gd name="T21" fmla="*/ 1 h 310"/>
                <a:gd name="T22" fmla="*/ 1 w 673"/>
                <a:gd name="T23" fmla="*/ 1 h 310"/>
                <a:gd name="T24" fmla="*/ 1 w 673"/>
                <a:gd name="T25" fmla="*/ 0 h 310"/>
                <a:gd name="T26" fmla="*/ 1 w 673"/>
                <a:gd name="T27" fmla="*/ 1 h 310"/>
                <a:gd name="T28" fmla="*/ 1 w 673"/>
                <a:gd name="T29" fmla="*/ 1 h 310"/>
                <a:gd name="T30" fmla="*/ 1 w 673"/>
                <a:gd name="T31" fmla="*/ 1 h 310"/>
                <a:gd name="T32" fmla="*/ 1 w 673"/>
                <a:gd name="T33" fmla="*/ 1 h 310"/>
                <a:gd name="T34" fmla="*/ 1 w 673"/>
                <a:gd name="T35" fmla="*/ 1 h 310"/>
                <a:gd name="T36" fmla="*/ 1 w 673"/>
                <a:gd name="T37" fmla="*/ 1 h 310"/>
                <a:gd name="T38" fmla="*/ 1 w 673"/>
                <a:gd name="T39" fmla="*/ 1 h 310"/>
                <a:gd name="T40" fmla="*/ 1 w 673"/>
                <a:gd name="T41" fmla="*/ 1 h 310"/>
                <a:gd name="T42" fmla="*/ 1 w 673"/>
                <a:gd name="T43" fmla="*/ 1 h 310"/>
                <a:gd name="T44" fmla="*/ 1 w 673"/>
                <a:gd name="T45" fmla="*/ 1 h 310"/>
                <a:gd name="T46" fmla="*/ 1 w 673"/>
                <a:gd name="T47" fmla="*/ 1 h 310"/>
                <a:gd name="T48" fmla="*/ 0 w 673"/>
                <a:gd name="T49" fmla="*/ 1 h 310"/>
                <a:gd name="T50" fmla="*/ 0 w 673"/>
                <a:gd name="T51" fmla="*/ 1 h 31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73"/>
                <a:gd name="T79" fmla="*/ 0 h 310"/>
                <a:gd name="T80" fmla="*/ 673 w 673"/>
                <a:gd name="T81" fmla="*/ 310 h 31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73" h="310">
                  <a:moveTo>
                    <a:pt x="0" y="175"/>
                  </a:moveTo>
                  <a:lnTo>
                    <a:pt x="5" y="141"/>
                  </a:lnTo>
                  <a:lnTo>
                    <a:pt x="31" y="127"/>
                  </a:lnTo>
                  <a:lnTo>
                    <a:pt x="56" y="129"/>
                  </a:lnTo>
                  <a:lnTo>
                    <a:pt x="109" y="153"/>
                  </a:lnTo>
                  <a:lnTo>
                    <a:pt x="207" y="178"/>
                  </a:lnTo>
                  <a:lnTo>
                    <a:pt x="276" y="234"/>
                  </a:lnTo>
                  <a:lnTo>
                    <a:pt x="323" y="246"/>
                  </a:lnTo>
                  <a:lnTo>
                    <a:pt x="361" y="231"/>
                  </a:lnTo>
                  <a:lnTo>
                    <a:pt x="411" y="245"/>
                  </a:lnTo>
                  <a:lnTo>
                    <a:pt x="439" y="216"/>
                  </a:lnTo>
                  <a:lnTo>
                    <a:pt x="571" y="133"/>
                  </a:lnTo>
                  <a:lnTo>
                    <a:pt x="557" y="0"/>
                  </a:lnTo>
                  <a:lnTo>
                    <a:pt x="649" y="87"/>
                  </a:lnTo>
                  <a:lnTo>
                    <a:pt x="673" y="118"/>
                  </a:lnTo>
                  <a:lnTo>
                    <a:pt x="608" y="155"/>
                  </a:lnTo>
                  <a:lnTo>
                    <a:pt x="543" y="200"/>
                  </a:lnTo>
                  <a:lnTo>
                    <a:pt x="495" y="238"/>
                  </a:lnTo>
                  <a:lnTo>
                    <a:pt x="441" y="307"/>
                  </a:lnTo>
                  <a:lnTo>
                    <a:pt x="386" y="310"/>
                  </a:lnTo>
                  <a:lnTo>
                    <a:pt x="356" y="309"/>
                  </a:lnTo>
                  <a:lnTo>
                    <a:pt x="303" y="292"/>
                  </a:lnTo>
                  <a:lnTo>
                    <a:pt x="140" y="223"/>
                  </a:lnTo>
                  <a:lnTo>
                    <a:pt x="33" y="203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7" name="Freeform 71"/>
            <p:cNvSpPr>
              <a:spLocks/>
            </p:cNvSpPr>
            <p:nvPr/>
          </p:nvSpPr>
          <p:spPr bwMode="auto">
            <a:xfrm>
              <a:off x="3258" y="1891"/>
              <a:ext cx="398" cy="159"/>
            </a:xfrm>
            <a:custGeom>
              <a:avLst/>
              <a:gdLst>
                <a:gd name="T0" fmla="*/ 0 w 797"/>
                <a:gd name="T1" fmla="*/ 0 h 318"/>
                <a:gd name="T2" fmla="*/ 0 w 797"/>
                <a:gd name="T3" fmla="*/ 1 h 318"/>
                <a:gd name="T4" fmla="*/ 0 w 797"/>
                <a:gd name="T5" fmla="*/ 1 h 318"/>
                <a:gd name="T6" fmla="*/ 0 w 797"/>
                <a:gd name="T7" fmla="*/ 1 h 318"/>
                <a:gd name="T8" fmla="*/ 0 w 797"/>
                <a:gd name="T9" fmla="*/ 1 h 318"/>
                <a:gd name="T10" fmla="*/ 0 w 797"/>
                <a:gd name="T11" fmla="*/ 1 h 318"/>
                <a:gd name="T12" fmla="*/ 0 w 797"/>
                <a:gd name="T13" fmla="*/ 1 h 318"/>
                <a:gd name="T14" fmla="*/ 0 w 797"/>
                <a:gd name="T15" fmla="*/ 1 h 318"/>
                <a:gd name="T16" fmla="*/ 0 w 797"/>
                <a:gd name="T17" fmla="*/ 1 h 318"/>
                <a:gd name="T18" fmla="*/ 0 w 797"/>
                <a:gd name="T19" fmla="*/ 1 h 318"/>
                <a:gd name="T20" fmla="*/ 0 w 797"/>
                <a:gd name="T21" fmla="*/ 1 h 318"/>
                <a:gd name="T22" fmla="*/ 0 w 797"/>
                <a:gd name="T23" fmla="*/ 1 h 318"/>
                <a:gd name="T24" fmla="*/ 0 w 797"/>
                <a:gd name="T25" fmla="*/ 1 h 318"/>
                <a:gd name="T26" fmla="*/ 0 w 797"/>
                <a:gd name="T27" fmla="*/ 1 h 318"/>
                <a:gd name="T28" fmla="*/ 0 w 797"/>
                <a:gd name="T29" fmla="*/ 1 h 318"/>
                <a:gd name="T30" fmla="*/ 0 w 797"/>
                <a:gd name="T31" fmla="*/ 1 h 318"/>
                <a:gd name="T32" fmla="*/ 0 w 797"/>
                <a:gd name="T33" fmla="*/ 1 h 318"/>
                <a:gd name="T34" fmla="*/ 0 w 797"/>
                <a:gd name="T35" fmla="*/ 1 h 318"/>
                <a:gd name="T36" fmla="*/ 0 w 797"/>
                <a:gd name="T37" fmla="*/ 1 h 318"/>
                <a:gd name="T38" fmla="*/ 0 w 797"/>
                <a:gd name="T39" fmla="*/ 1 h 318"/>
                <a:gd name="T40" fmla="*/ 0 w 797"/>
                <a:gd name="T41" fmla="*/ 1 h 318"/>
                <a:gd name="T42" fmla="*/ 0 w 797"/>
                <a:gd name="T43" fmla="*/ 1 h 318"/>
                <a:gd name="T44" fmla="*/ 0 w 797"/>
                <a:gd name="T45" fmla="*/ 1 h 318"/>
                <a:gd name="T46" fmla="*/ 0 w 797"/>
                <a:gd name="T47" fmla="*/ 1 h 318"/>
                <a:gd name="T48" fmla="*/ 0 w 797"/>
                <a:gd name="T49" fmla="*/ 1 h 318"/>
                <a:gd name="T50" fmla="*/ 0 w 797"/>
                <a:gd name="T51" fmla="*/ 1 h 318"/>
                <a:gd name="T52" fmla="*/ 0 w 797"/>
                <a:gd name="T53" fmla="*/ 0 h 318"/>
                <a:gd name="T54" fmla="*/ 0 w 797"/>
                <a:gd name="T55" fmla="*/ 0 h 31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97"/>
                <a:gd name="T85" fmla="*/ 0 h 318"/>
                <a:gd name="T86" fmla="*/ 797 w 797"/>
                <a:gd name="T87" fmla="*/ 318 h 31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97" h="318">
                  <a:moveTo>
                    <a:pt x="330" y="0"/>
                  </a:moveTo>
                  <a:lnTo>
                    <a:pt x="304" y="14"/>
                  </a:lnTo>
                  <a:lnTo>
                    <a:pt x="303" y="28"/>
                  </a:lnTo>
                  <a:lnTo>
                    <a:pt x="429" y="54"/>
                  </a:lnTo>
                  <a:lnTo>
                    <a:pt x="608" y="62"/>
                  </a:lnTo>
                  <a:lnTo>
                    <a:pt x="658" y="111"/>
                  </a:lnTo>
                  <a:lnTo>
                    <a:pt x="345" y="137"/>
                  </a:lnTo>
                  <a:lnTo>
                    <a:pt x="291" y="146"/>
                  </a:lnTo>
                  <a:lnTo>
                    <a:pt x="310" y="160"/>
                  </a:lnTo>
                  <a:lnTo>
                    <a:pt x="505" y="174"/>
                  </a:lnTo>
                  <a:lnTo>
                    <a:pt x="664" y="137"/>
                  </a:lnTo>
                  <a:lnTo>
                    <a:pt x="660" y="158"/>
                  </a:lnTo>
                  <a:lnTo>
                    <a:pt x="435" y="260"/>
                  </a:lnTo>
                  <a:lnTo>
                    <a:pt x="399" y="273"/>
                  </a:lnTo>
                  <a:lnTo>
                    <a:pt x="0" y="104"/>
                  </a:lnTo>
                  <a:lnTo>
                    <a:pt x="17" y="129"/>
                  </a:lnTo>
                  <a:lnTo>
                    <a:pt x="265" y="241"/>
                  </a:lnTo>
                  <a:lnTo>
                    <a:pt x="426" y="318"/>
                  </a:lnTo>
                  <a:lnTo>
                    <a:pt x="615" y="212"/>
                  </a:lnTo>
                  <a:lnTo>
                    <a:pt x="762" y="139"/>
                  </a:lnTo>
                  <a:lnTo>
                    <a:pt x="797" y="114"/>
                  </a:lnTo>
                  <a:lnTo>
                    <a:pt x="751" y="113"/>
                  </a:lnTo>
                  <a:lnTo>
                    <a:pt x="621" y="38"/>
                  </a:lnTo>
                  <a:lnTo>
                    <a:pt x="466" y="8"/>
                  </a:lnTo>
                  <a:lnTo>
                    <a:pt x="445" y="24"/>
                  </a:lnTo>
                  <a:lnTo>
                    <a:pt x="360" y="1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D6D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Freeform 72"/>
            <p:cNvSpPr>
              <a:spLocks/>
            </p:cNvSpPr>
            <p:nvPr/>
          </p:nvSpPr>
          <p:spPr bwMode="auto">
            <a:xfrm>
              <a:off x="3406" y="1941"/>
              <a:ext cx="169" cy="24"/>
            </a:xfrm>
            <a:custGeom>
              <a:avLst/>
              <a:gdLst>
                <a:gd name="T0" fmla="*/ 1 w 338"/>
                <a:gd name="T1" fmla="*/ 1 h 47"/>
                <a:gd name="T2" fmla="*/ 1 w 338"/>
                <a:gd name="T3" fmla="*/ 1 h 47"/>
                <a:gd name="T4" fmla="*/ 1 w 338"/>
                <a:gd name="T5" fmla="*/ 0 h 47"/>
                <a:gd name="T6" fmla="*/ 1 w 338"/>
                <a:gd name="T7" fmla="*/ 1 h 47"/>
                <a:gd name="T8" fmla="*/ 1 w 338"/>
                <a:gd name="T9" fmla="*/ 1 h 47"/>
                <a:gd name="T10" fmla="*/ 1 w 338"/>
                <a:gd name="T11" fmla="*/ 1 h 47"/>
                <a:gd name="T12" fmla="*/ 1 w 338"/>
                <a:gd name="T13" fmla="*/ 1 h 47"/>
                <a:gd name="T14" fmla="*/ 0 w 338"/>
                <a:gd name="T15" fmla="*/ 1 h 47"/>
                <a:gd name="T16" fmla="*/ 1 w 338"/>
                <a:gd name="T17" fmla="*/ 1 h 47"/>
                <a:gd name="T18" fmla="*/ 1 w 338"/>
                <a:gd name="T19" fmla="*/ 1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47"/>
                <a:gd name="T32" fmla="*/ 338 w 338"/>
                <a:gd name="T33" fmla="*/ 47 h 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47">
                  <a:moveTo>
                    <a:pt x="3" y="17"/>
                  </a:moveTo>
                  <a:lnTo>
                    <a:pt x="131" y="17"/>
                  </a:lnTo>
                  <a:lnTo>
                    <a:pt x="281" y="0"/>
                  </a:lnTo>
                  <a:lnTo>
                    <a:pt x="338" y="14"/>
                  </a:lnTo>
                  <a:lnTo>
                    <a:pt x="304" y="33"/>
                  </a:lnTo>
                  <a:lnTo>
                    <a:pt x="168" y="47"/>
                  </a:lnTo>
                  <a:lnTo>
                    <a:pt x="62" y="40"/>
                  </a:lnTo>
                  <a:lnTo>
                    <a:pt x="0" y="33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FFDB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9" name="Freeform 73"/>
            <p:cNvSpPr>
              <a:spLocks/>
            </p:cNvSpPr>
            <p:nvPr/>
          </p:nvSpPr>
          <p:spPr bwMode="auto">
            <a:xfrm>
              <a:off x="3832" y="1157"/>
              <a:ext cx="76" cy="138"/>
            </a:xfrm>
            <a:custGeom>
              <a:avLst/>
              <a:gdLst>
                <a:gd name="T0" fmla="*/ 1 w 151"/>
                <a:gd name="T1" fmla="*/ 1 h 275"/>
                <a:gd name="T2" fmla="*/ 1 w 151"/>
                <a:gd name="T3" fmla="*/ 0 h 275"/>
                <a:gd name="T4" fmla="*/ 1 w 151"/>
                <a:gd name="T5" fmla="*/ 1 h 275"/>
                <a:gd name="T6" fmla="*/ 1 w 151"/>
                <a:gd name="T7" fmla="*/ 1 h 275"/>
                <a:gd name="T8" fmla="*/ 1 w 151"/>
                <a:gd name="T9" fmla="*/ 1 h 275"/>
                <a:gd name="T10" fmla="*/ 1 w 151"/>
                <a:gd name="T11" fmla="*/ 1 h 275"/>
                <a:gd name="T12" fmla="*/ 1 w 151"/>
                <a:gd name="T13" fmla="*/ 1 h 275"/>
                <a:gd name="T14" fmla="*/ 1 w 151"/>
                <a:gd name="T15" fmla="*/ 1 h 275"/>
                <a:gd name="T16" fmla="*/ 1 w 151"/>
                <a:gd name="T17" fmla="*/ 1 h 275"/>
                <a:gd name="T18" fmla="*/ 1 w 151"/>
                <a:gd name="T19" fmla="*/ 1 h 275"/>
                <a:gd name="T20" fmla="*/ 1 w 151"/>
                <a:gd name="T21" fmla="*/ 1 h 275"/>
                <a:gd name="T22" fmla="*/ 1 w 151"/>
                <a:gd name="T23" fmla="*/ 1 h 275"/>
                <a:gd name="T24" fmla="*/ 1 w 151"/>
                <a:gd name="T25" fmla="*/ 1 h 275"/>
                <a:gd name="T26" fmla="*/ 1 w 151"/>
                <a:gd name="T27" fmla="*/ 1 h 275"/>
                <a:gd name="T28" fmla="*/ 1 w 151"/>
                <a:gd name="T29" fmla="*/ 1 h 275"/>
                <a:gd name="T30" fmla="*/ 1 w 151"/>
                <a:gd name="T31" fmla="*/ 1 h 275"/>
                <a:gd name="T32" fmla="*/ 1 w 151"/>
                <a:gd name="T33" fmla="*/ 1 h 275"/>
                <a:gd name="T34" fmla="*/ 1 w 151"/>
                <a:gd name="T35" fmla="*/ 1 h 275"/>
                <a:gd name="T36" fmla="*/ 1 w 151"/>
                <a:gd name="T37" fmla="*/ 1 h 275"/>
                <a:gd name="T38" fmla="*/ 1 w 151"/>
                <a:gd name="T39" fmla="*/ 1 h 275"/>
                <a:gd name="T40" fmla="*/ 1 w 151"/>
                <a:gd name="T41" fmla="*/ 1 h 275"/>
                <a:gd name="T42" fmla="*/ 1 w 151"/>
                <a:gd name="T43" fmla="*/ 1 h 275"/>
                <a:gd name="T44" fmla="*/ 1 w 151"/>
                <a:gd name="T45" fmla="*/ 1 h 275"/>
                <a:gd name="T46" fmla="*/ 1 w 151"/>
                <a:gd name="T47" fmla="*/ 1 h 275"/>
                <a:gd name="T48" fmla="*/ 1 w 151"/>
                <a:gd name="T49" fmla="*/ 1 h 275"/>
                <a:gd name="T50" fmla="*/ 1 w 151"/>
                <a:gd name="T51" fmla="*/ 1 h 275"/>
                <a:gd name="T52" fmla="*/ 1 w 151"/>
                <a:gd name="T53" fmla="*/ 1 h 275"/>
                <a:gd name="T54" fmla="*/ 1 w 151"/>
                <a:gd name="T55" fmla="*/ 1 h 275"/>
                <a:gd name="T56" fmla="*/ 0 w 151"/>
                <a:gd name="T57" fmla="*/ 1 h 275"/>
                <a:gd name="T58" fmla="*/ 1 w 151"/>
                <a:gd name="T59" fmla="*/ 1 h 275"/>
                <a:gd name="T60" fmla="*/ 1 w 151"/>
                <a:gd name="T61" fmla="*/ 1 h 27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1"/>
                <a:gd name="T94" fmla="*/ 0 h 275"/>
                <a:gd name="T95" fmla="*/ 151 w 151"/>
                <a:gd name="T96" fmla="*/ 275 h 27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1" h="275">
                  <a:moveTo>
                    <a:pt x="4" y="2"/>
                  </a:moveTo>
                  <a:lnTo>
                    <a:pt x="55" y="0"/>
                  </a:lnTo>
                  <a:lnTo>
                    <a:pt x="77" y="7"/>
                  </a:lnTo>
                  <a:lnTo>
                    <a:pt x="96" y="22"/>
                  </a:lnTo>
                  <a:lnTo>
                    <a:pt x="108" y="44"/>
                  </a:lnTo>
                  <a:lnTo>
                    <a:pt x="113" y="67"/>
                  </a:lnTo>
                  <a:lnTo>
                    <a:pt x="111" y="117"/>
                  </a:lnTo>
                  <a:lnTo>
                    <a:pt x="132" y="152"/>
                  </a:lnTo>
                  <a:lnTo>
                    <a:pt x="132" y="173"/>
                  </a:lnTo>
                  <a:lnTo>
                    <a:pt x="140" y="191"/>
                  </a:lnTo>
                  <a:lnTo>
                    <a:pt x="151" y="229"/>
                  </a:lnTo>
                  <a:lnTo>
                    <a:pt x="148" y="244"/>
                  </a:lnTo>
                  <a:lnTo>
                    <a:pt x="140" y="255"/>
                  </a:lnTo>
                  <a:lnTo>
                    <a:pt x="128" y="265"/>
                  </a:lnTo>
                  <a:lnTo>
                    <a:pt x="116" y="275"/>
                  </a:lnTo>
                  <a:lnTo>
                    <a:pt x="109" y="268"/>
                  </a:lnTo>
                  <a:lnTo>
                    <a:pt x="128" y="229"/>
                  </a:lnTo>
                  <a:lnTo>
                    <a:pt x="124" y="208"/>
                  </a:lnTo>
                  <a:lnTo>
                    <a:pt x="116" y="191"/>
                  </a:lnTo>
                  <a:lnTo>
                    <a:pt x="108" y="151"/>
                  </a:lnTo>
                  <a:lnTo>
                    <a:pt x="101" y="139"/>
                  </a:lnTo>
                  <a:lnTo>
                    <a:pt x="89" y="128"/>
                  </a:lnTo>
                  <a:lnTo>
                    <a:pt x="87" y="120"/>
                  </a:lnTo>
                  <a:lnTo>
                    <a:pt x="84" y="31"/>
                  </a:lnTo>
                  <a:lnTo>
                    <a:pt x="77" y="23"/>
                  </a:lnTo>
                  <a:lnTo>
                    <a:pt x="69" y="18"/>
                  </a:lnTo>
                  <a:lnTo>
                    <a:pt x="50" y="10"/>
                  </a:lnTo>
                  <a:lnTo>
                    <a:pt x="5" y="11"/>
                  </a:lnTo>
                  <a:lnTo>
                    <a:pt x="0" y="8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Freeform 74"/>
            <p:cNvSpPr>
              <a:spLocks/>
            </p:cNvSpPr>
            <p:nvPr/>
          </p:nvSpPr>
          <p:spPr bwMode="auto">
            <a:xfrm>
              <a:off x="3468" y="1400"/>
              <a:ext cx="157" cy="64"/>
            </a:xfrm>
            <a:custGeom>
              <a:avLst/>
              <a:gdLst>
                <a:gd name="T0" fmla="*/ 1 w 314"/>
                <a:gd name="T1" fmla="*/ 1 h 128"/>
                <a:gd name="T2" fmla="*/ 1 w 314"/>
                <a:gd name="T3" fmla="*/ 1 h 128"/>
                <a:gd name="T4" fmla="*/ 1 w 314"/>
                <a:gd name="T5" fmla="*/ 1 h 128"/>
                <a:gd name="T6" fmla="*/ 1 w 314"/>
                <a:gd name="T7" fmla="*/ 1 h 128"/>
                <a:gd name="T8" fmla="*/ 1 w 314"/>
                <a:gd name="T9" fmla="*/ 1 h 128"/>
                <a:gd name="T10" fmla="*/ 1 w 314"/>
                <a:gd name="T11" fmla="*/ 1 h 128"/>
                <a:gd name="T12" fmla="*/ 1 w 314"/>
                <a:gd name="T13" fmla="*/ 1 h 128"/>
                <a:gd name="T14" fmla="*/ 1 w 314"/>
                <a:gd name="T15" fmla="*/ 1 h 128"/>
                <a:gd name="T16" fmla="*/ 1 w 314"/>
                <a:gd name="T17" fmla="*/ 1 h 128"/>
                <a:gd name="T18" fmla="*/ 1 w 314"/>
                <a:gd name="T19" fmla="*/ 1 h 128"/>
                <a:gd name="T20" fmla="*/ 1 w 314"/>
                <a:gd name="T21" fmla="*/ 1 h 128"/>
                <a:gd name="T22" fmla="*/ 1 w 314"/>
                <a:gd name="T23" fmla="*/ 1 h 128"/>
                <a:gd name="T24" fmla="*/ 1 w 314"/>
                <a:gd name="T25" fmla="*/ 1 h 128"/>
                <a:gd name="T26" fmla="*/ 1 w 314"/>
                <a:gd name="T27" fmla="*/ 1 h 128"/>
                <a:gd name="T28" fmla="*/ 1 w 314"/>
                <a:gd name="T29" fmla="*/ 1 h 128"/>
                <a:gd name="T30" fmla="*/ 0 w 314"/>
                <a:gd name="T31" fmla="*/ 1 h 128"/>
                <a:gd name="T32" fmla="*/ 1 w 314"/>
                <a:gd name="T33" fmla="*/ 1 h 128"/>
                <a:gd name="T34" fmla="*/ 1 w 314"/>
                <a:gd name="T35" fmla="*/ 1 h 128"/>
                <a:gd name="T36" fmla="*/ 1 w 314"/>
                <a:gd name="T37" fmla="*/ 1 h 128"/>
                <a:gd name="T38" fmla="*/ 1 w 314"/>
                <a:gd name="T39" fmla="*/ 1 h 128"/>
                <a:gd name="T40" fmla="*/ 1 w 314"/>
                <a:gd name="T41" fmla="*/ 1 h 128"/>
                <a:gd name="T42" fmla="*/ 1 w 314"/>
                <a:gd name="T43" fmla="*/ 1 h 128"/>
                <a:gd name="T44" fmla="*/ 1 w 314"/>
                <a:gd name="T45" fmla="*/ 1 h 128"/>
                <a:gd name="T46" fmla="*/ 1 w 314"/>
                <a:gd name="T47" fmla="*/ 1 h 128"/>
                <a:gd name="T48" fmla="*/ 1 w 314"/>
                <a:gd name="T49" fmla="*/ 1 h 128"/>
                <a:gd name="T50" fmla="*/ 1 w 314"/>
                <a:gd name="T51" fmla="*/ 1 h 128"/>
                <a:gd name="T52" fmla="*/ 1 w 314"/>
                <a:gd name="T53" fmla="*/ 1 h 128"/>
                <a:gd name="T54" fmla="*/ 1 w 314"/>
                <a:gd name="T55" fmla="*/ 1 h 128"/>
                <a:gd name="T56" fmla="*/ 1 w 314"/>
                <a:gd name="T57" fmla="*/ 0 h 128"/>
                <a:gd name="T58" fmla="*/ 1 w 314"/>
                <a:gd name="T59" fmla="*/ 1 h 128"/>
                <a:gd name="T60" fmla="*/ 1 w 314"/>
                <a:gd name="T61" fmla="*/ 1 h 128"/>
                <a:gd name="T62" fmla="*/ 1 w 314"/>
                <a:gd name="T63" fmla="*/ 1 h 1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4"/>
                <a:gd name="T97" fmla="*/ 0 h 128"/>
                <a:gd name="T98" fmla="*/ 314 w 314"/>
                <a:gd name="T99" fmla="*/ 128 h 1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4" h="128">
                  <a:moveTo>
                    <a:pt x="309" y="9"/>
                  </a:moveTo>
                  <a:lnTo>
                    <a:pt x="283" y="21"/>
                  </a:lnTo>
                  <a:lnTo>
                    <a:pt x="271" y="30"/>
                  </a:lnTo>
                  <a:lnTo>
                    <a:pt x="257" y="37"/>
                  </a:lnTo>
                  <a:lnTo>
                    <a:pt x="229" y="35"/>
                  </a:lnTo>
                  <a:lnTo>
                    <a:pt x="201" y="32"/>
                  </a:lnTo>
                  <a:lnTo>
                    <a:pt x="179" y="40"/>
                  </a:lnTo>
                  <a:lnTo>
                    <a:pt x="160" y="55"/>
                  </a:lnTo>
                  <a:lnTo>
                    <a:pt x="143" y="72"/>
                  </a:lnTo>
                  <a:lnTo>
                    <a:pt x="122" y="85"/>
                  </a:lnTo>
                  <a:lnTo>
                    <a:pt x="84" y="81"/>
                  </a:lnTo>
                  <a:lnTo>
                    <a:pt x="50" y="89"/>
                  </a:lnTo>
                  <a:lnTo>
                    <a:pt x="34" y="121"/>
                  </a:lnTo>
                  <a:lnTo>
                    <a:pt x="18" y="128"/>
                  </a:lnTo>
                  <a:lnTo>
                    <a:pt x="1" y="123"/>
                  </a:lnTo>
                  <a:lnTo>
                    <a:pt x="0" y="114"/>
                  </a:lnTo>
                  <a:lnTo>
                    <a:pt x="6" y="106"/>
                  </a:lnTo>
                  <a:lnTo>
                    <a:pt x="14" y="100"/>
                  </a:lnTo>
                  <a:lnTo>
                    <a:pt x="31" y="71"/>
                  </a:lnTo>
                  <a:lnTo>
                    <a:pt x="53" y="61"/>
                  </a:lnTo>
                  <a:lnTo>
                    <a:pt x="73" y="56"/>
                  </a:lnTo>
                  <a:lnTo>
                    <a:pt x="119" y="56"/>
                  </a:lnTo>
                  <a:lnTo>
                    <a:pt x="157" y="29"/>
                  </a:lnTo>
                  <a:lnTo>
                    <a:pt x="174" y="16"/>
                  </a:lnTo>
                  <a:lnTo>
                    <a:pt x="197" y="9"/>
                  </a:lnTo>
                  <a:lnTo>
                    <a:pt x="225" y="14"/>
                  </a:lnTo>
                  <a:lnTo>
                    <a:pt x="252" y="19"/>
                  </a:lnTo>
                  <a:lnTo>
                    <a:pt x="280" y="6"/>
                  </a:lnTo>
                  <a:lnTo>
                    <a:pt x="310" y="0"/>
                  </a:lnTo>
                  <a:lnTo>
                    <a:pt x="314" y="5"/>
                  </a:lnTo>
                  <a:lnTo>
                    <a:pt x="30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1" name="Freeform 75"/>
            <p:cNvSpPr>
              <a:spLocks/>
            </p:cNvSpPr>
            <p:nvPr/>
          </p:nvSpPr>
          <p:spPr bwMode="auto">
            <a:xfrm>
              <a:off x="3450" y="1362"/>
              <a:ext cx="172" cy="33"/>
            </a:xfrm>
            <a:custGeom>
              <a:avLst/>
              <a:gdLst>
                <a:gd name="T0" fmla="*/ 0 w 345"/>
                <a:gd name="T1" fmla="*/ 1 h 66"/>
                <a:gd name="T2" fmla="*/ 0 w 345"/>
                <a:gd name="T3" fmla="*/ 1 h 66"/>
                <a:gd name="T4" fmla="*/ 0 w 345"/>
                <a:gd name="T5" fmla="*/ 1 h 66"/>
                <a:gd name="T6" fmla="*/ 0 w 345"/>
                <a:gd name="T7" fmla="*/ 1 h 66"/>
                <a:gd name="T8" fmla="*/ 0 w 345"/>
                <a:gd name="T9" fmla="*/ 1 h 66"/>
                <a:gd name="T10" fmla="*/ 0 w 345"/>
                <a:gd name="T11" fmla="*/ 1 h 66"/>
                <a:gd name="T12" fmla="*/ 0 w 345"/>
                <a:gd name="T13" fmla="*/ 1 h 66"/>
                <a:gd name="T14" fmla="*/ 0 w 345"/>
                <a:gd name="T15" fmla="*/ 1 h 66"/>
                <a:gd name="T16" fmla="*/ 0 w 345"/>
                <a:gd name="T17" fmla="*/ 1 h 66"/>
                <a:gd name="T18" fmla="*/ 0 w 345"/>
                <a:gd name="T19" fmla="*/ 1 h 66"/>
                <a:gd name="T20" fmla="*/ 0 w 345"/>
                <a:gd name="T21" fmla="*/ 1 h 66"/>
                <a:gd name="T22" fmla="*/ 0 w 345"/>
                <a:gd name="T23" fmla="*/ 1 h 66"/>
                <a:gd name="T24" fmla="*/ 0 w 345"/>
                <a:gd name="T25" fmla="*/ 1 h 66"/>
                <a:gd name="T26" fmla="*/ 0 w 345"/>
                <a:gd name="T27" fmla="*/ 1 h 66"/>
                <a:gd name="T28" fmla="*/ 0 w 345"/>
                <a:gd name="T29" fmla="*/ 1 h 66"/>
                <a:gd name="T30" fmla="*/ 0 w 345"/>
                <a:gd name="T31" fmla="*/ 1 h 66"/>
                <a:gd name="T32" fmla="*/ 0 w 345"/>
                <a:gd name="T33" fmla="*/ 0 h 66"/>
                <a:gd name="T34" fmla="*/ 0 w 345"/>
                <a:gd name="T35" fmla="*/ 1 h 66"/>
                <a:gd name="T36" fmla="*/ 0 w 345"/>
                <a:gd name="T37" fmla="*/ 1 h 66"/>
                <a:gd name="T38" fmla="*/ 0 w 345"/>
                <a:gd name="T39" fmla="*/ 1 h 66"/>
                <a:gd name="T40" fmla="*/ 0 w 345"/>
                <a:gd name="T41" fmla="*/ 1 h 66"/>
                <a:gd name="T42" fmla="*/ 0 w 345"/>
                <a:gd name="T43" fmla="*/ 1 h 66"/>
                <a:gd name="T44" fmla="*/ 0 w 345"/>
                <a:gd name="T45" fmla="*/ 1 h 66"/>
                <a:gd name="T46" fmla="*/ 0 w 345"/>
                <a:gd name="T47" fmla="*/ 1 h 66"/>
                <a:gd name="T48" fmla="*/ 0 w 345"/>
                <a:gd name="T49" fmla="*/ 1 h 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45"/>
                <a:gd name="T76" fmla="*/ 0 h 66"/>
                <a:gd name="T77" fmla="*/ 345 w 345"/>
                <a:gd name="T78" fmla="*/ 66 h 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45" h="66">
                  <a:moveTo>
                    <a:pt x="339" y="49"/>
                  </a:moveTo>
                  <a:lnTo>
                    <a:pt x="292" y="42"/>
                  </a:lnTo>
                  <a:lnTo>
                    <a:pt x="248" y="26"/>
                  </a:lnTo>
                  <a:lnTo>
                    <a:pt x="204" y="24"/>
                  </a:lnTo>
                  <a:lnTo>
                    <a:pt x="158" y="27"/>
                  </a:lnTo>
                  <a:lnTo>
                    <a:pt x="129" y="21"/>
                  </a:lnTo>
                  <a:lnTo>
                    <a:pt x="103" y="20"/>
                  </a:lnTo>
                  <a:lnTo>
                    <a:pt x="49" y="39"/>
                  </a:lnTo>
                  <a:lnTo>
                    <a:pt x="12" y="65"/>
                  </a:lnTo>
                  <a:lnTo>
                    <a:pt x="1" y="66"/>
                  </a:lnTo>
                  <a:lnTo>
                    <a:pt x="0" y="56"/>
                  </a:lnTo>
                  <a:lnTo>
                    <a:pt x="10" y="47"/>
                  </a:lnTo>
                  <a:lnTo>
                    <a:pt x="19" y="39"/>
                  </a:lnTo>
                  <a:lnTo>
                    <a:pt x="41" y="27"/>
                  </a:lnTo>
                  <a:lnTo>
                    <a:pt x="57" y="17"/>
                  </a:lnTo>
                  <a:lnTo>
                    <a:pt x="71" y="10"/>
                  </a:lnTo>
                  <a:lnTo>
                    <a:pt x="99" y="0"/>
                  </a:lnTo>
                  <a:lnTo>
                    <a:pt x="162" y="4"/>
                  </a:lnTo>
                  <a:lnTo>
                    <a:pt x="251" y="12"/>
                  </a:lnTo>
                  <a:lnTo>
                    <a:pt x="294" y="31"/>
                  </a:lnTo>
                  <a:lnTo>
                    <a:pt x="315" y="38"/>
                  </a:lnTo>
                  <a:lnTo>
                    <a:pt x="339" y="39"/>
                  </a:lnTo>
                  <a:lnTo>
                    <a:pt x="345" y="45"/>
                  </a:lnTo>
                  <a:lnTo>
                    <a:pt x="339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Freeform 76"/>
            <p:cNvSpPr>
              <a:spLocks/>
            </p:cNvSpPr>
            <p:nvPr/>
          </p:nvSpPr>
          <p:spPr bwMode="auto">
            <a:xfrm>
              <a:off x="3437" y="1399"/>
              <a:ext cx="13" cy="75"/>
            </a:xfrm>
            <a:custGeom>
              <a:avLst/>
              <a:gdLst>
                <a:gd name="T0" fmla="*/ 0 w 27"/>
                <a:gd name="T1" fmla="*/ 1 h 150"/>
                <a:gd name="T2" fmla="*/ 0 w 27"/>
                <a:gd name="T3" fmla="*/ 1 h 150"/>
                <a:gd name="T4" fmla="*/ 0 w 27"/>
                <a:gd name="T5" fmla="*/ 1 h 150"/>
                <a:gd name="T6" fmla="*/ 0 w 27"/>
                <a:gd name="T7" fmla="*/ 1 h 150"/>
                <a:gd name="T8" fmla="*/ 0 w 27"/>
                <a:gd name="T9" fmla="*/ 1 h 150"/>
                <a:gd name="T10" fmla="*/ 0 w 27"/>
                <a:gd name="T11" fmla="*/ 1 h 150"/>
                <a:gd name="T12" fmla="*/ 0 w 27"/>
                <a:gd name="T13" fmla="*/ 1 h 150"/>
                <a:gd name="T14" fmla="*/ 0 w 27"/>
                <a:gd name="T15" fmla="*/ 1 h 150"/>
                <a:gd name="T16" fmla="*/ 0 w 27"/>
                <a:gd name="T17" fmla="*/ 1 h 150"/>
                <a:gd name="T18" fmla="*/ 0 w 27"/>
                <a:gd name="T19" fmla="*/ 1 h 150"/>
                <a:gd name="T20" fmla="*/ 0 w 27"/>
                <a:gd name="T21" fmla="*/ 1 h 150"/>
                <a:gd name="T22" fmla="*/ 0 w 27"/>
                <a:gd name="T23" fmla="*/ 0 h 150"/>
                <a:gd name="T24" fmla="*/ 0 w 27"/>
                <a:gd name="T25" fmla="*/ 1 h 150"/>
                <a:gd name="T26" fmla="*/ 0 w 27"/>
                <a:gd name="T27" fmla="*/ 1 h 1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"/>
                <a:gd name="T43" fmla="*/ 0 h 150"/>
                <a:gd name="T44" fmla="*/ 27 w 27"/>
                <a:gd name="T45" fmla="*/ 150 h 1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" h="150">
                  <a:moveTo>
                    <a:pt x="18" y="8"/>
                  </a:moveTo>
                  <a:lnTo>
                    <a:pt x="11" y="30"/>
                  </a:lnTo>
                  <a:lnTo>
                    <a:pt x="16" y="72"/>
                  </a:lnTo>
                  <a:lnTo>
                    <a:pt x="22" y="114"/>
                  </a:lnTo>
                  <a:lnTo>
                    <a:pt x="27" y="138"/>
                  </a:lnTo>
                  <a:lnTo>
                    <a:pt x="26" y="147"/>
                  </a:lnTo>
                  <a:lnTo>
                    <a:pt x="20" y="150"/>
                  </a:lnTo>
                  <a:lnTo>
                    <a:pt x="9" y="144"/>
                  </a:lnTo>
                  <a:lnTo>
                    <a:pt x="0" y="118"/>
                  </a:lnTo>
                  <a:lnTo>
                    <a:pt x="1" y="30"/>
                  </a:lnTo>
                  <a:lnTo>
                    <a:pt x="4" y="6"/>
                  </a:lnTo>
                  <a:lnTo>
                    <a:pt x="12" y="0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Freeform 77"/>
            <p:cNvSpPr>
              <a:spLocks/>
            </p:cNvSpPr>
            <p:nvPr/>
          </p:nvSpPr>
          <p:spPr bwMode="auto">
            <a:xfrm>
              <a:off x="3449" y="1482"/>
              <a:ext cx="30" cy="64"/>
            </a:xfrm>
            <a:custGeom>
              <a:avLst/>
              <a:gdLst>
                <a:gd name="T0" fmla="*/ 0 w 62"/>
                <a:gd name="T1" fmla="*/ 1 h 127"/>
                <a:gd name="T2" fmla="*/ 0 w 62"/>
                <a:gd name="T3" fmla="*/ 1 h 127"/>
                <a:gd name="T4" fmla="*/ 0 w 62"/>
                <a:gd name="T5" fmla="*/ 1 h 127"/>
                <a:gd name="T6" fmla="*/ 0 w 62"/>
                <a:gd name="T7" fmla="*/ 1 h 127"/>
                <a:gd name="T8" fmla="*/ 0 w 62"/>
                <a:gd name="T9" fmla="*/ 1 h 127"/>
                <a:gd name="T10" fmla="*/ 0 w 62"/>
                <a:gd name="T11" fmla="*/ 1 h 127"/>
                <a:gd name="T12" fmla="*/ 0 w 62"/>
                <a:gd name="T13" fmla="*/ 1 h 127"/>
                <a:gd name="T14" fmla="*/ 0 w 62"/>
                <a:gd name="T15" fmla="*/ 1 h 127"/>
                <a:gd name="T16" fmla="*/ 0 w 62"/>
                <a:gd name="T17" fmla="*/ 1 h 127"/>
                <a:gd name="T18" fmla="*/ 0 w 62"/>
                <a:gd name="T19" fmla="*/ 1 h 127"/>
                <a:gd name="T20" fmla="*/ 0 w 62"/>
                <a:gd name="T21" fmla="*/ 1 h 127"/>
                <a:gd name="T22" fmla="*/ 0 w 62"/>
                <a:gd name="T23" fmla="*/ 1 h 127"/>
                <a:gd name="T24" fmla="*/ 0 w 62"/>
                <a:gd name="T25" fmla="*/ 1 h 127"/>
                <a:gd name="T26" fmla="*/ 0 w 62"/>
                <a:gd name="T27" fmla="*/ 1 h 127"/>
                <a:gd name="T28" fmla="*/ 0 w 62"/>
                <a:gd name="T29" fmla="*/ 1 h 127"/>
                <a:gd name="T30" fmla="*/ 0 w 62"/>
                <a:gd name="T31" fmla="*/ 1 h 127"/>
                <a:gd name="T32" fmla="*/ 0 w 62"/>
                <a:gd name="T33" fmla="*/ 0 h 127"/>
                <a:gd name="T34" fmla="*/ 0 w 62"/>
                <a:gd name="T35" fmla="*/ 1 h 127"/>
                <a:gd name="T36" fmla="*/ 0 w 62"/>
                <a:gd name="T37" fmla="*/ 1 h 127"/>
                <a:gd name="T38" fmla="*/ 0 w 62"/>
                <a:gd name="T39" fmla="*/ 1 h 12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2"/>
                <a:gd name="T61" fmla="*/ 0 h 127"/>
                <a:gd name="T62" fmla="*/ 62 w 62"/>
                <a:gd name="T63" fmla="*/ 127 h 12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2" h="127">
                  <a:moveTo>
                    <a:pt x="20" y="9"/>
                  </a:moveTo>
                  <a:lnTo>
                    <a:pt x="11" y="13"/>
                  </a:lnTo>
                  <a:lnTo>
                    <a:pt x="6" y="20"/>
                  </a:lnTo>
                  <a:lnTo>
                    <a:pt x="13" y="43"/>
                  </a:lnTo>
                  <a:lnTo>
                    <a:pt x="21" y="57"/>
                  </a:lnTo>
                  <a:lnTo>
                    <a:pt x="29" y="71"/>
                  </a:lnTo>
                  <a:lnTo>
                    <a:pt x="45" y="99"/>
                  </a:lnTo>
                  <a:lnTo>
                    <a:pt x="51" y="110"/>
                  </a:lnTo>
                  <a:lnTo>
                    <a:pt x="59" y="118"/>
                  </a:lnTo>
                  <a:lnTo>
                    <a:pt x="62" y="125"/>
                  </a:lnTo>
                  <a:lnTo>
                    <a:pt x="55" y="127"/>
                  </a:lnTo>
                  <a:lnTo>
                    <a:pt x="29" y="107"/>
                  </a:lnTo>
                  <a:lnTo>
                    <a:pt x="14" y="76"/>
                  </a:lnTo>
                  <a:lnTo>
                    <a:pt x="1" y="41"/>
                  </a:lnTo>
                  <a:lnTo>
                    <a:pt x="0" y="14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4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4" name="Freeform 78"/>
            <p:cNvSpPr>
              <a:spLocks/>
            </p:cNvSpPr>
            <p:nvPr/>
          </p:nvSpPr>
          <p:spPr bwMode="auto">
            <a:xfrm>
              <a:off x="3606" y="1414"/>
              <a:ext cx="38" cy="193"/>
            </a:xfrm>
            <a:custGeom>
              <a:avLst/>
              <a:gdLst>
                <a:gd name="T0" fmla="*/ 1 w 76"/>
                <a:gd name="T1" fmla="*/ 1 h 385"/>
                <a:gd name="T2" fmla="*/ 1 w 76"/>
                <a:gd name="T3" fmla="*/ 1 h 385"/>
                <a:gd name="T4" fmla="*/ 1 w 76"/>
                <a:gd name="T5" fmla="*/ 1 h 385"/>
                <a:gd name="T6" fmla="*/ 1 w 76"/>
                <a:gd name="T7" fmla="*/ 1 h 385"/>
                <a:gd name="T8" fmla="*/ 1 w 76"/>
                <a:gd name="T9" fmla="*/ 1 h 385"/>
                <a:gd name="T10" fmla="*/ 1 w 76"/>
                <a:gd name="T11" fmla="*/ 1 h 385"/>
                <a:gd name="T12" fmla="*/ 1 w 76"/>
                <a:gd name="T13" fmla="*/ 1 h 385"/>
                <a:gd name="T14" fmla="*/ 1 w 76"/>
                <a:gd name="T15" fmla="*/ 1 h 385"/>
                <a:gd name="T16" fmla="*/ 1 w 76"/>
                <a:gd name="T17" fmla="*/ 1 h 385"/>
                <a:gd name="T18" fmla="*/ 0 w 76"/>
                <a:gd name="T19" fmla="*/ 1 h 385"/>
                <a:gd name="T20" fmla="*/ 1 w 76"/>
                <a:gd name="T21" fmla="*/ 1 h 385"/>
                <a:gd name="T22" fmla="*/ 1 w 76"/>
                <a:gd name="T23" fmla="*/ 1 h 385"/>
                <a:gd name="T24" fmla="*/ 1 w 76"/>
                <a:gd name="T25" fmla="*/ 1 h 385"/>
                <a:gd name="T26" fmla="*/ 1 w 76"/>
                <a:gd name="T27" fmla="*/ 1 h 385"/>
                <a:gd name="T28" fmla="*/ 1 w 76"/>
                <a:gd name="T29" fmla="*/ 1 h 385"/>
                <a:gd name="T30" fmla="*/ 1 w 76"/>
                <a:gd name="T31" fmla="*/ 1 h 385"/>
                <a:gd name="T32" fmla="*/ 1 w 76"/>
                <a:gd name="T33" fmla="*/ 1 h 385"/>
                <a:gd name="T34" fmla="*/ 1 w 76"/>
                <a:gd name="T35" fmla="*/ 1 h 385"/>
                <a:gd name="T36" fmla="*/ 1 w 76"/>
                <a:gd name="T37" fmla="*/ 1 h 385"/>
                <a:gd name="T38" fmla="*/ 1 w 76"/>
                <a:gd name="T39" fmla="*/ 0 h 385"/>
                <a:gd name="T40" fmla="*/ 1 w 76"/>
                <a:gd name="T41" fmla="*/ 1 h 385"/>
                <a:gd name="T42" fmla="*/ 1 w 76"/>
                <a:gd name="T43" fmla="*/ 1 h 3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6"/>
                <a:gd name="T67" fmla="*/ 0 h 385"/>
                <a:gd name="T68" fmla="*/ 76 w 76"/>
                <a:gd name="T69" fmla="*/ 385 h 3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6" h="385">
                  <a:moveTo>
                    <a:pt x="47" y="3"/>
                  </a:moveTo>
                  <a:lnTo>
                    <a:pt x="62" y="109"/>
                  </a:lnTo>
                  <a:lnTo>
                    <a:pt x="76" y="154"/>
                  </a:lnTo>
                  <a:lnTo>
                    <a:pt x="72" y="198"/>
                  </a:lnTo>
                  <a:lnTo>
                    <a:pt x="59" y="291"/>
                  </a:lnTo>
                  <a:lnTo>
                    <a:pt x="51" y="323"/>
                  </a:lnTo>
                  <a:lnTo>
                    <a:pt x="39" y="353"/>
                  </a:lnTo>
                  <a:lnTo>
                    <a:pt x="16" y="382"/>
                  </a:lnTo>
                  <a:lnTo>
                    <a:pt x="3" y="385"/>
                  </a:lnTo>
                  <a:lnTo>
                    <a:pt x="0" y="372"/>
                  </a:lnTo>
                  <a:lnTo>
                    <a:pt x="11" y="357"/>
                  </a:lnTo>
                  <a:lnTo>
                    <a:pt x="23" y="342"/>
                  </a:lnTo>
                  <a:lnTo>
                    <a:pt x="40" y="289"/>
                  </a:lnTo>
                  <a:lnTo>
                    <a:pt x="44" y="241"/>
                  </a:lnTo>
                  <a:lnTo>
                    <a:pt x="54" y="193"/>
                  </a:lnTo>
                  <a:lnTo>
                    <a:pt x="62" y="152"/>
                  </a:lnTo>
                  <a:lnTo>
                    <a:pt x="51" y="111"/>
                  </a:lnTo>
                  <a:lnTo>
                    <a:pt x="52" y="57"/>
                  </a:lnTo>
                  <a:lnTo>
                    <a:pt x="38" y="6"/>
                  </a:lnTo>
                  <a:lnTo>
                    <a:pt x="41" y="0"/>
                  </a:lnTo>
                  <a:lnTo>
                    <a:pt x="4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5" name="Freeform 79"/>
            <p:cNvSpPr>
              <a:spLocks/>
            </p:cNvSpPr>
            <p:nvPr/>
          </p:nvSpPr>
          <p:spPr bwMode="auto">
            <a:xfrm>
              <a:off x="3502" y="1571"/>
              <a:ext cx="88" cy="43"/>
            </a:xfrm>
            <a:custGeom>
              <a:avLst/>
              <a:gdLst>
                <a:gd name="T0" fmla="*/ 1 w 175"/>
                <a:gd name="T1" fmla="*/ 0 h 85"/>
                <a:gd name="T2" fmla="*/ 1 w 175"/>
                <a:gd name="T3" fmla="*/ 1 h 85"/>
                <a:gd name="T4" fmla="*/ 1 w 175"/>
                <a:gd name="T5" fmla="*/ 1 h 85"/>
                <a:gd name="T6" fmla="*/ 1 w 175"/>
                <a:gd name="T7" fmla="*/ 1 h 85"/>
                <a:gd name="T8" fmla="*/ 1 w 175"/>
                <a:gd name="T9" fmla="*/ 1 h 85"/>
                <a:gd name="T10" fmla="*/ 1 w 175"/>
                <a:gd name="T11" fmla="*/ 1 h 85"/>
                <a:gd name="T12" fmla="*/ 1 w 175"/>
                <a:gd name="T13" fmla="*/ 1 h 85"/>
                <a:gd name="T14" fmla="*/ 1 w 175"/>
                <a:gd name="T15" fmla="*/ 1 h 85"/>
                <a:gd name="T16" fmla="*/ 1 w 175"/>
                <a:gd name="T17" fmla="*/ 1 h 85"/>
                <a:gd name="T18" fmla="*/ 1 w 175"/>
                <a:gd name="T19" fmla="*/ 1 h 85"/>
                <a:gd name="T20" fmla="*/ 1 w 175"/>
                <a:gd name="T21" fmla="*/ 1 h 85"/>
                <a:gd name="T22" fmla="*/ 1 w 175"/>
                <a:gd name="T23" fmla="*/ 1 h 85"/>
                <a:gd name="T24" fmla="*/ 1 w 175"/>
                <a:gd name="T25" fmla="*/ 1 h 85"/>
                <a:gd name="T26" fmla="*/ 1 w 175"/>
                <a:gd name="T27" fmla="*/ 1 h 85"/>
                <a:gd name="T28" fmla="*/ 1 w 175"/>
                <a:gd name="T29" fmla="*/ 1 h 85"/>
                <a:gd name="T30" fmla="*/ 0 w 175"/>
                <a:gd name="T31" fmla="*/ 1 h 85"/>
                <a:gd name="T32" fmla="*/ 1 w 175"/>
                <a:gd name="T33" fmla="*/ 0 h 85"/>
                <a:gd name="T34" fmla="*/ 1 w 175"/>
                <a:gd name="T35" fmla="*/ 0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5"/>
                <a:gd name="T55" fmla="*/ 0 h 85"/>
                <a:gd name="T56" fmla="*/ 175 w 175"/>
                <a:gd name="T57" fmla="*/ 85 h 8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5" h="85">
                  <a:moveTo>
                    <a:pt x="6" y="0"/>
                  </a:moveTo>
                  <a:lnTo>
                    <a:pt x="36" y="15"/>
                  </a:lnTo>
                  <a:lnTo>
                    <a:pt x="61" y="30"/>
                  </a:lnTo>
                  <a:lnTo>
                    <a:pt x="87" y="44"/>
                  </a:lnTo>
                  <a:lnTo>
                    <a:pt x="119" y="56"/>
                  </a:lnTo>
                  <a:lnTo>
                    <a:pt x="168" y="67"/>
                  </a:lnTo>
                  <a:lnTo>
                    <a:pt x="175" y="77"/>
                  </a:lnTo>
                  <a:lnTo>
                    <a:pt x="172" y="83"/>
                  </a:lnTo>
                  <a:lnTo>
                    <a:pt x="166" y="85"/>
                  </a:lnTo>
                  <a:lnTo>
                    <a:pt x="114" y="77"/>
                  </a:lnTo>
                  <a:lnTo>
                    <a:pt x="57" y="46"/>
                  </a:lnTo>
                  <a:lnTo>
                    <a:pt x="46" y="35"/>
                  </a:lnTo>
                  <a:lnTo>
                    <a:pt x="32" y="26"/>
                  </a:lnTo>
                  <a:lnTo>
                    <a:pt x="18" y="17"/>
                  </a:lnTo>
                  <a:lnTo>
                    <a:pt x="3" y="8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Freeform 80"/>
            <p:cNvSpPr>
              <a:spLocks/>
            </p:cNvSpPr>
            <p:nvPr/>
          </p:nvSpPr>
          <p:spPr bwMode="auto">
            <a:xfrm>
              <a:off x="3511" y="1589"/>
              <a:ext cx="62" cy="61"/>
            </a:xfrm>
            <a:custGeom>
              <a:avLst/>
              <a:gdLst>
                <a:gd name="T0" fmla="*/ 1 w 123"/>
                <a:gd name="T1" fmla="*/ 0 h 123"/>
                <a:gd name="T2" fmla="*/ 1 w 123"/>
                <a:gd name="T3" fmla="*/ 0 h 123"/>
                <a:gd name="T4" fmla="*/ 1 w 123"/>
                <a:gd name="T5" fmla="*/ 0 h 123"/>
                <a:gd name="T6" fmla="*/ 1 w 123"/>
                <a:gd name="T7" fmla="*/ 0 h 123"/>
                <a:gd name="T8" fmla="*/ 1 w 123"/>
                <a:gd name="T9" fmla="*/ 0 h 123"/>
                <a:gd name="T10" fmla="*/ 1 w 123"/>
                <a:gd name="T11" fmla="*/ 0 h 123"/>
                <a:gd name="T12" fmla="*/ 1 w 123"/>
                <a:gd name="T13" fmla="*/ 0 h 123"/>
                <a:gd name="T14" fmla="*/ 1 w 123"/>
                <a:gd name="T15" fmla="*/ 0 h 123"/>
                <a:gd name="T16" fmla="*/ 1 w 123"/>
                <a:gd name="T17" fmla="*/ 0 h 123"/>
                <a:gd name="T18" fmla="*/ 1 w 123"/>
                <a:gd name="T19" fmla="*/ 0 h 123"/>
                <a:gd name="T20" fmla="*/ 1 w 123"/>
                <a:gd name="T21" fmla="*/ 0 h 123"/>
                <a:gd name="T22" fmla="*/ 1 w 123"/>
                <a:gd name="T23" fmla="*/ 0 h 123"/>
                <a:gd name="T24" fmla="*/ 1 w 123"/>
                <a:gd name="T25" fmla="*/ 0 h 123"/>
                <a:gd name="T26" fmla="*/ 1 w 123"/>
                <a:gd name="T27" fmla="*/ 0 h 123"/>
                <a:gd name="T28" fmla="*/ 1 w 123"/>
                <a:gd name="T29" fmla="*/ 0 h 123"/>
                <a:gd name="T30" fmla="*/ 0 w 123"/>
                <a:gd name="T31" fmla="*/ 0 h 123"/>
                <a:gd name="T32" fmla="*/ 0 w 123"/>
                <a:gd name="T33" fmla="*/ 0 h 123"/>
                <a:gd name="T34" fmla="*/ 1 w 123"/>
                <a:gd name="T35" fmla="*/ 0 h 123"/>
                <a:gd name="T36" fmla="*/ 1 w 123"/>
                <a:gd name="T37" fmla="*/ 0 h 1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3"/>
                <a:gd name="T58" fmla="*/ 0 h 123"/>
                <a:gd name="T59" fmla="*/ 123 w 123"/>
                <a:gd name="T60" fmla="*/ 123 h 1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3" h="123">
                  <a:moveTo>
                    <a:pt x="7" y="0"/>
                  </a:moveTo>
                  <a:lnTo>
                    <a:pt x="31" y="27"/>
                  </a:lnTo>
                  <a:lnTo>
                    <a:pt x="48" y="54"/>
                  </a:lnTo>
                  <a:lnTo>
                    <a:pt x="68" y="78"/>
                  </a:lnTo>
                  <a:lnTo>
                    <a:pt x="81" y="90"/>
                  </a:lnTo>
                  <a:lnTo>
                    <a:pt x="95" y="99"/>
                  </a:lnTo>
                  <a:lnTo>
                    <a:pt x="118" y="109"/>
                  </a:lnTo>
                  <a:lnTo>
                    <a:pt x="123" y="118"/>
                  </a:lnTo>
                  <a:lnTo>
                    <a:pt x="114" y="123"/>
                  </a:lnTo>
                  <a:lnTo>
                    <a:pt x="90" y="118"/>
                  </a:lnTo>
                  <a:lnTo>
                    <a:pt x="62" y="95"/>
                  </a:lnTo>
                  <a:lnTo>
                    <a:pt x="42" y="67"/>
                  </a:lnTo>
                  <a:lnTo>
                    <a:pt x="34" y="52"/>
                  </a:lnTo>
                  <a:lnTo>
                    <a:pt x="24" y="37"/>
                  </a:lnTo>
                  <a:lnTo>
                    <a:pt x="14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7" name="Freeform 81"/>
            <p:cNvSpPr>
              <a:spLocks/>
            </p:cNvSpPr>
            <p:nvPr/>
          </p:nvSpPr>
          <p:spPr bwMode="auto">
            <a:xfrm>
              <a:off x="3476" y="1580"/>
              <a:ext cx="53" cy="100"/>
            </a:xfrm>
            <a:custGeom>
              <a:avLst/>
              <a:gdLst>
                <a:gd name="T0" fmla="*/ 0 w 107"/>
                <a:gd name="T1" fmla="*/ 1 h 200"/>
                <a:gd name="T2" fmla="*/ 0 w 107"/>
                <a:gd name="T3" fmla="*/ 1 h 200"/>
                <a:gd name="T4" fmla="*/ 0 w 107"/>
                <a:gd name="T5" fmla="*/ 1 h 200"/>
                <a:gd name="T6" fmla="*/ 0 w 107"/>
                <a:gd name="T7" fmla="*/ 1 h 200"/>
                <a:gd name="T8" fmla="*/ 0 w 107"/>
                <a:gd name="T9" fmla="*/ 1 h 200"/>
                <a:gd name="T10" fmla="*/ 0 w 107"/>
                <a:gd name="T11" fmla="*/ 1 h 200"/>
                <a:gd name="T12" fmla="*/ 0 w 107"/>
                <a:gd name="T13" fmla="*/ 1 h 200"/>
                <a:gd name="T14" fmla="*/ 0 w 107"/>
                <a:gd name="T15" fmla="*/ 1 h 200"/>
                <a:gd name="T16" fmla="*/ 0 w 107"/>
                <a:gd name="T17" fmla="*/ 1 h 200"/>
                <a:gd name="T18" fmla="*/ 0 w 107"/>
                <a:gd name="T19" fmla="*/ 1 h 200"/>
                <a:gd name="T20" fmla="*/ 0 w 107"/>
                <a:gd name="T21" fmla="*/ 1 h 200"/>
                <a:gd name="T22" fmla="*/ 0 w 107"/>
                <a:gd name="T23" fmla="*/ 1 h 200"/>
                <a:gd name="T24" fmla="*/ 0 w 107"/>
                <a:gd name="T25" fmla="*/ 1 h 200"/>
                <a:gd name="T26" fmla="*/ 0 w 107"/>
                <a:gd name="T27" fmla="*/ 1 h 200"/>
                <a:gd name="T28" fmla="*/ 0 w 107"/>
                <a:gd name="T29" fmla="*/ 1 h 200"/>
                <a:gd name="T30" fmla="*/ 0 w 107"/>
                <a:gd name="T31" fmla="*/ 1 h 200"/>
                <a:gd name="T32" fmla="*/ 0 w 107"/>
                <a:gd name="T33" fmla="*/ 0 h 200"/>
                <a:gd name="T34" fmla="*/ 0 w 107"/>
                <a:gd name="T35" fmla="*/ 1 h 200"/>
                <a:gd name="T36" fmla="*/ 0 w 107"/>
                <a:gd name="T37" fmla="*/ 1 h 2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7"/>
                <a:gd name="T58" fmla="*/ 0 h 200"/>
                <a:gd name="T59" fmla="*/ 107 w 107"/>
                <a:gd name="T60" fmla="*/ 200 h 20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7" h="200">
                  <a:moveTo>
                    <a:pt x="10" y="3"/>
                  </a:moveTo>
                  <a:lnTo>
                    <a:pt x="18" y="21"/>
                  </a:lnTo>
                  <a:lnTo>
                    <a:pt x="29" y="37"/>
                  </a:lnTo>
                  <a:lnTo>
                    <a:pt x="49" y="70"/>
                  </a:lnTo>
                  <a:lnTo>
                    <a:pt x="68" y="117"/>
                  </a:lnTo>
                  <a:lnTo>
                    <a:pt x="78" y="139"/>
                  </a:lnTo>
                  <a:lnTo>
                    <a:pt x="91" y="162"/>
                  </a:lnTo>
                  <a:lnTo>
                    <a:pt x="107" y="187"/>
                  </a:lnTo>
                  <a:lnTo>
                    <a:pt x="103" y="200"/>
                  </a:lnTo>
                  <a:lnTo>
                    <a:pt x="89" y="197"/>
                  </a:lnTo>
                  <a:lnTo>
                    <a:pt x="72" y="174"/>
                  </a:lnTo>
                  <a:lnTo>
                    <a:pt x="52" y="127"/>
                  </a:lnTo>
                  <a:lnTo>
                    <a:pt x="36" y="76"/>
                  </a:lnTo>
                  <a:lnTo>
                    <a:pt x="27" y="57"/>
                  </a:lnTo>
                  <a:lnTo>
                    <a:pt x="17" y="41"/>
                  </a:lnTo>
                  <a:lnTo>
                    <a:pt x="0" y="5"/>
                  </a:lnTo>
                  <a:lnTo>
                    <a:pt x="5" y="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Freeform 82"/>
            <p:cNvSpPr>
              <a:spLocks/>
            </p:cNvSpPr>
            <p:nvPr/>
          </p:nvSpPr>
          <p:spPr bwMode="auto">
            <a:xfrm>
              <a:off x="3533" y="1652"/>
              <a:ext cx="46" cy="52"/>
            </a:xfrm>
            <a:custGeom>
              <a:avLst/>
              <a:gdLst>
                <a:gd name="T0" fmla="*/ 1 w 92"/>
                <a:gd name="T1" fmla="*/ 1 h 104"/>
                <a:gd name="T2" fmla="*/ 1 w 92"/>
                <a:gd name="T3" fmla="*/ 1 h 104"/>
                <a:gd name="T4" fmla="*/ 1 w 92"/>
                <a:gd name="T5" fmla="*/ 1 h 104"/>
                <a:gd name="T6" fmla="*/ 1 w 92"/>
                <a:gd name="T7" fmla="*/ 1 h 104"/>
                <a:gd name="T8" fmla="*/ 1 w 92"/>
                <a:gd name="T9" fmla="*/ 1 h 104"/>
                <a:gd name="T10" fmla="*/ 1 w 92"/>
                <a:gd name="T11" fmla="*/ 1 h 104"/>
                <a:gd name="T12" fmla="*/ 0 w 92"/>
                <a:gd name="T13" fmla="*/ 1 h 104"/>
                <a:gd name="T14" fmla="*/ 1 w 92"/>
                <a:gd name="T15" fmla="*/ 1 h 104"/>
                <a:gd name="T16" fmla="*/ 1 w 92"/>
                <a:gd name="T17" fmla="*/ 1 h 104"/>
                <a:gd name="T18" fmla="*/ 1 w 92"/>
                <a:gd name="T19" fmla="*/ 1 h 104"/>
                <a:gd name="T20" fmla="*/ 1 w 92"/>
                <a:gd name="T21" fmla="*/ 1 h 104"/>
                <a:gd name="T22" fmla="*/ 1 w 92"/>
                <a:gd name="T23" fmla="*/ 0 h 104"/>
                <a:gd name="T24" fmla="*/ 1 w 92"/>
                <a:gd name="T25" fmla="*/ 1 h 104"/>
                <a:gd name="T26" fmla="*/ 1 w 92"/>
                <a:gd name="T27" fmla="*/ 1 h 104"/>
                <a:gd name="T28" fmla="*/ 1 w 92"/>
                <a:gd name="T29" fmla="*/ 1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2"/>
                <a:gd name="T46" fmla="*/ 0 h 104"/>
                <a:gd name="T47" fmla="*/ 92 w 92"/>
                <a:gd name="T48" fmla="*/ 104 h 10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2" h="104">
                  <a:moveTo>
                    <a:pt x="90" y="9"/>
                  </a:moveTo>
                  <a:lnTo>
                    <a:pt x="68" y="32"/>
                  </a:lnTo>
                  <a:lnTo>
                    <a:pt x="48" y="57"/>
                  </a:lnTo>
                  <a:lnTo>
                    <a:pt x="29" y="81"/>
                  </a:lnTo>
                  <a:lnTo>
                    <a:pt x="9" y="102"/>
                  </a:lnTo>
                  <a:lnTo>
                    <a:pt x="2" y="104"/>
                  </a:lnTo>
                  <a:lnTo>
                    <a:pt x="0" y="97"/>
                  </a:lnTo>
                  <a:lnTo>
                    <a:pt x="12" y="67"/>
                  </a:lnTo>
                  <a:lnTo>
                    <a:pt x="31" y="42"/>
                  </a:lnTo>
                  <a:lnTo>
                    <a:pt x="52" y="16"/>
                  </a:lnTo>
                  <a:lnTo>
                    <a:pt x="68" y="8"/>
                  </a:lnTo>
                  <a:lnTo>
                    <a:pt x="87" y="0"/>
                  </a:lnTo>
                  <a:lnTo>
                    <a:pt x="92" y="3"/>
                  </a:lnTo>
                  <a:lnTo>
                    <a:pt x="9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9" name="Freeform 83"/>
            <p:cNvSpPr>
              <a:spLocks/>
            </p:cNvSpPr>
            <p:nvPr/>
          </p:nvSpPr>
          <p:spPr bwMode="auto">
            <a:xfrm>
              <a:off x="3576" y="1610"/>
              <a:ext cx="17" cy="42"/>
            </a:xfrm>
            <a:custGeom>
              <a:avLst/>
              <a:gdLst>
                <a:gd name="T0" fmla="*/ 0 w 33"/>
                <a:gd name="T1" fmla="*/ 1 h 84"/>
                <a:gd name="T2" fmla="*/ 1 w 33"/>
                <a:gd name="T3" fmla="*/ 1 h 84"/>
                <a:gd name="T4" fmla="*/ 1 w 33"/>
                <a:gd name="T5" fmla="*/ 1 h 84"/>
                <a:gd name="T6" fmla="*/ 1 w 33"/>
                <a:gd name="T7" fmla="*/ 0 h 84"/>
                <a:gd name="T8" fmla="*/ 1 w 33"/>
                <a:gd name="T9" fmla="*/ 1 h 84"/>
                <a:gd name="T10" fmla="*/ 1 w 33"/>
                <a:gd name="T11" fmla="*/ 1 h 84"/>
                <a:gd name="T12" fmla="*/ 1 w 33"/>
                <a:gd name="T13" fmla="*/ 1 h 84"/>
                <a:gd name="T14" fmla="*/ 1 w 33"/>
                <a:gd name="T15" fmla="*/ 1 h 84"/>
                <a:gd name="T16" fmla="*/ 0 w 33"/>
                <a:gd name="T17" fmla="*/ 1 h 84"/>
                <a:gd name="T18" fmla="*/ 0 w 33"/>
                <a:gd name="T19" fmla="*/ 1 h 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"/>
                <a:gd name="T31" fmla="*/ 0 h 84"/>
                <a:gd name="T32" fmla="*/ 33 w 33"/>
                <a:gd name="T33" fmla="*/ 84 h 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" h="84">
                  <a:moveTo>
                    <a:pt x="0" y="78"/>
                  </a:moveTo>
                  <a:lnTo>
                    <a:pt x="4" y="43"/>
                  </a:lnTo>
                  <a:lnTo>
                    <a:pt x="24" y="3"/>
                  </a:lnTo>
                  <a:lnTo>
                    <a:pt x="29" y="0"/>
                  </a:lnTo>
                  <a:lnTo>
                    <a:pt x="33" y="5"/>
                  </a:lnTo>
                  <a:lnTo>
                    <a:pt x="21" y="50"/>
                  </a:lnTo>
                  <a:lnTo>
                    <a:pt x="10" y="79"/>
                  </a:lnTo>
                  <a:lnTo>
                    <a:pt x="5" y="84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Freeform 84"/>
            <p:cNvSpPr>
              <a:spLocks/>
            </p:cNvSpPr>
            <p:nvPr/>
          </p:nvSpPr>
          <p:spPr bwMode="auto">
            <a:xfrm>
              <a:off x="3435" y="1548"/>
              <a:ext cx="36" cy="37"/>
            </a:xfrm>
            <a:custGeom>
              <a:avLst/>
              <a:gdLst>
                <a:gd name="T0" fmla="*/ 1 w 72"/>
                <a:gd name="T1" fmla="*/ 1 h 74"/>
                <a:gd name="T2" fmla="*/ 1 w 72"/>
                <a:gd name="T3" fmla="*/ 1 h 74"/>
                <a:gd name="T4" fmla="*/ 1 w 72"/>
                <a:gd name="T5" fmla="*/ 1 h 74"/>
                <a:gd name="T6" fmla="*/ 1 w 72"/>
                <a:gd name="T7" fmla="*/ 1 h 74"/>
                <a:gd name="T8" fmla="*/ 0 w 72"/>
                <a:gd name="T9" fmla="*/ 1 h 74"/>
                <a:gd name="T10" fmla="*/ 1 w 72"/>
                <a:gd name="T11" fmla="*/ 1 h 74"/>
                <a:gd name="T12" fmla="*/ 1 w 72"/>
                <a:gd name="T13" fmla="*/ 1 h 74"/>
                <a:gd name="T14" fmla="*/ 1 w 72"/>
                <a:gd name="T15" fmla="*/ 1 h 74"/>
                <a:gd name="T16" fmla="*/ 1 w 72"/>
                <a:gd name="T17" fmla="*/ 0 h 74"/>
                <a:gd name="T18" fmla="*/ 1 w 72"/>
                <a:gd name="T19" fmla="*/ 1 h 74"/>
                <a:gd name="T20" fmla="*/ 1 w 72"/>
                <a:gd name="T21" fmla="*/ 1 h 74"/>
                <a:gd name="T22" fmla="*/ 1 w 72"/>
                <a:gd name="T23" fmla="*/ 1 h 7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2"/>
                <a:gd name="T37" fmla="*/ 0 h 74"/>
                <a:gd name="T38" fmla="*/ 72 w 72"/>
                <a:gd name="T39" fmla="*/ 74 h 7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2" h="74">
                  <a:moveTo>
                    <a:pt x="70" y="8"/>
                  </a:moveTo>
                  <a:lnTo>
                    <a:pt x="29" y="42"/>
                  </a:lnTo>
                  <a:lnTo>
                    <a:pt x="8" y="72"/>
                  </a:lnTo>
                  <a:lnTo>
                    <a:pt x="2" y="74"/>
                  </a:lnTo>
                  <a:lnTo>
                    <a:pt x="0" y="69"/>
                  </a:lnTo>
                  <a:lnTo>
                    <a:pt x="18" y="32"/>
                  </a:lnTo>
                  <a:lnTo>
                    <a:pt x="28" y="22"/>
                  </a:lnTo>
                  <a:lnTo>
                    <a:pt x="40" y="15"/>
                  </a:lnTo>
                  <a:lnTo>
                    <a:pt x="65" y="0"/>
                  </a:lnTo>
                  <a:lnTo>
                    <a:pt x="72" y="2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Freeform 85"/>
            <p:cNvSpPr>
              <a:spLocks/>
            </p:cNvSpPr>
            <p:nvPr/>
          </p:nvSpPr>
          <p:spPr bwMode="auto">
            <a:xfrm>
              <a:off x="3203" y="1562"/>
              <a:ext cx="230" cy="288"/>
            </a:xfrm>
            <a:custGeom>
              <a:avLst/>
              <a:gdLst>
                <a:gd name="T0" fmla="*/ 1 w 460"/>
                <a:gd name="T1" fmla="*/ 0 h 578"/>
                <a:gd name="T2" fmla="*/ 1 w 460"/>
                <a:gd name="T3" fmla="*/ 0 h 578"/>
                <a:gd name="T4" fmla="*/ 1 w 460"/>
                <a:gd name="T5" fmla="*/ 0 h 578"/>
                <a:gd name="T6" fmla="*/ 1 w 460"/>
                <a:gd name="T7" fmla="*/ 0 h 578"/>
                <a:gd name="T8" fmla="*/ 1 w 460"/>
                <a:gd name="T9" fmla="*/ 0 h 578"/>
                <a:gd name="T10" fmla="*/ 1 w 460"/>
                <a:gd name="T11" fmla="*/ 0 h 578"/>
                <a:gd name="T12" fmla="*/ 1 w 460"/>
                <a:gd name="T13" fmla="*/ 0 h 578"/>
                <a:gd name="T14" fmla="*/ 1 w 460"/>
                <a:gd name="T15" fmla="*/ 0 h 578"/>
                <a:gd name="T16" fmla="*/ 1 w 460"/>
                <a:gd name="T17" fmla="*/ 0 h 578"/>
                <a:gd name="T18" fmla="*/ 1 w 460"/>
                <a:gd name="T19" fmla="*/ 0 h 578"/>
                <a:gd name="T20" fmla="*/ 1 w 460"/>
                <a:gd name="T21" fmla="*/ 0 h 578"/>
                <a:gd name="T22" fmla="*/ 1 w 460"/>
                <a:gd name="T23" fmla="*/ 0 h 578"/>
                <a:gd name="T24" fmla="*/ 1 w 460"/>
                <a:gd name="T25" fmla="*/ 0 h 578"/>
                <a:gd name="T26" fmla="*/ 1 w 460"/>
                <a:gd name="T27" fmla="*/ 0 h 578"/>
                <a:gd name="T28" fmla="*/ 1 w 460"/>
                <a:gd name="T29" fmla="*/ 0 h 578"/>
                <a:gd name="T30" fmla="*/ 1 w 460"/>
                <a:gd name="T31" fmla="*/ 0 h 578"/>
                <a:gd name="T32" fmla="*/ 1 w 460"/>
                <a:gd name="T33" fmla="*/ 0 h 578"/>
                <a:gd name="T34" fmla="*/ 1 w 460"/>
                <a:gd name="T35" fmla="*/ 0 h 578"/>
                <a:gd name="T36" fmla="*/ 1 w 460"/>
                <a:gd name="T37" fmla="*/ 0 h 578"/>
                <a:gd name="T38" fmla="*/ 1 w 460"/>
                <a:gd name="T39" fmla="*/ 0 h 578"/>
                <a:gd name="T40" fmla="*/ 1 w 460"/>
                <a:gd name="T41" fmla="*/ 0 h 578"/>
                <a:gd name="T42" fmla="*/ 1 w 460"/>
                <a:gd name="T43" fmla="*/ 0 h 578"/>
                <a:gd name="T44" fmla="*/ 1 w 460"/>
                <a:gd name="T45" fmla="*/ 0 h 578"/>
                <a:gd name="T46" fmla="*/ 1 w 460"/>
                <a:gd name="T47" fmla="*/ 0 h 578"/>
                <a:gd name="T48" fmla="*/ 1 w 460"/>
                <a:gd name="T49" fmla="*/ 0 h 578"/>
                <a:gd name="T50" fmla="*/ 1 w 460"/>
                <a:gd name="T51" fmla="*/ 0 h 578"/>
                <a:gd name="T52" fmla="*/ 1 w 460"/>
                <a:gd name="T53" fmla="*/ 0 h 578"/>
                <a:gd name="T54" fmla="*/ 1 w 460"/>
                <a:gd name="T55" fmla="*/ 0 h 578"/>
                <a:gd name="T56" fmla="*/ 1 w 460"/>
                <a:gd name="T57" fmla="*/ 0 h 578"/>
                <a:gd name="T58" fmla="*/ 0 w 460"/>
                <a:gd name="T59" fmla="*/ 0 h 578"/>
                <a:gd name="T60" fmla="*/ 1 w 460"/>
                <a:gd name="T61" fmla="*/ 0 h 578"/>
                <a:gd name="T62" fmla="*/ 1 w 460"/>
                <a:gd name="T63" fmla="*/ 0 h 578"/>
                <a:gd name="T64" fmla="*/ 1 w 460"/>
                <a:gd name="T65" fmla="*/ 0 h 578"/>
                <a:gd name="T66" fmla="*/ 1 w 460"/>
                <a:gd name="T67" fmla="*/ 0 h 578"/>
                <a:gd name="T68" fmla="*/ 1 w 460"/>
                <a:gd name="T69" fmla="*/ 0 h 578"/>
                <a:gd name="T70" fmla="*/ 1 w 460"/>
                <a:gd name="T71" fmla="*/ 0 h 578"/>
                <a:gd name="T72" fmla="*/ 1 w 460"/>
                <a:gd name="T73" fmla="*/ 0 h 578"/>
                <a:gd name="T74" fmla="*/ 1 w 460"/>
                <a:gd name="T75" fmla="*/ 0 h 578"/>
                <a:gd name="T76" fmla="*/ 1 w 460"/>
                <a:gd name="T77" fmla="*/ 0 h 578"/>
                <a:gd name="T78" fmla="*/ 1 w 460"/>
                <a:gd name="T79" fmla="*/ 0 h 578"/>
                <a:gd name="T80" fmla="*/ 1 w 460"/>
                <a:gd name="T81" fmla="*/ 0 h 578"/>
                <a:gd name="T82" fmla="*/ 1 w 460"/>
                <a:gd name="T83" fmla="*/ 0 h 578"/>
                <a:gd name="T84" fmla="*/ 1 w 460"/>
                <a:gd name="T85" fmla="*/ 0 h 578"/>
                <a:gd name="T86" fmla="*/ 1 w 460"/>
                <a:gd name="T87" fmla="*/ 0 h 578"/>
                <a:gd name="T88" fmla="*/ 1 w 460"/>
                <a:gd name="T89" fmla="*/ 0 h 578"/>
                <a:gd name="T90" fmla="*/ 1 w 460"/>
                <a:gd name="T91" fmla="*/ 0 h 578"/>
                <a:gd name="T92" fmla="*/ 1 w 460"/>
                <a:gd name="T93" fmla="*/ 0 h 578"/>
                <a:gd name="T94" fmla="*/ 1 w 460"/>
                <a:gd name="T95" fmla="*/ 0 h 578"/>
                <a:gd name="T96" fmla="*/ 1 w 460"/>
                <a:gd name="T97" fmla="*/ 0 h 578"/>
                <a:gd name="T98" fmla="*/ 1 w 460"/>
                <a:gd name="T99" fmla="*/ 0 h 578"/>
                <a:gd name="T100" fmla="*/ 1 w 460"/>
                <a:gd name="T101" fmla="*/ 0 h 578"/>
                <a:gd name="T102" fmla="*/ 1 w 460"/>
                <a:gd name="T103" fmla="*/ 0 h 578"/>
                <a:gd name="T104" fmla="*/ 1 w 460"/>
                <a:gd name="T105" fmla="*/ 0 h 578"/>
                <a:gd name="T106" fmla="*/ 1 w 460"/>
                <a:gd name="T107" fmla="*/ 0 h 578"/>
                <a:gd name="T108" fmla="*/ 1 w 460"/>
                <a:gd name="T109" fmla="*/ 0 h 578"/>
                <a:gd name="T110" fmla="*/ 1 w 460"/>
                <a:gd name="T111" fmla="*/ 0 h 578"/>
                <a:gd name="T112" fmla="*/ 1 w 460"/>
                <a:gd name="T113" fmla="*/ 0 h 578"/>
                <a:gd name="T114" fmla="*/ 1 w 460"/>
                <a:gd name="T115" fmla="*/ 0 h 578"/>
                <a:gd name="T116" fmla="*/ 1 w 460"/>
                <a:gd name="T117" fmla="*/ 0 h 57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60"/>
                <a:gd name="T178" fmla="*/ 0 h 578"/>
                <a:gd name="T179" fmla="*/ 460 w 460"/>
                <a:gd name="T180" fmla="*/ 578 h 57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60" h="578">
                  <a:moveTo>
                    <a:pt x="460" y="8"/>
                  </a:moveTo>
                  <a:lnTo>
                    <a:pt x="423" y="27"/>
                  </a:lnTo>
                  <a:lnTo>
                    <a:pt x="385" y="44"/>
                  </a:lnTo>
                  <a:lnTo>
                    <a:pt x="354" y="58"/>
                  </a:lnTo>
                  <a:lnTo>
                    <a:pt x="339" y="68"/>
                  </a:lnTo>
                  <a:lnTo>
                    <a:pt x="322" y="76"/>
                  </a:lnTo>
                  <a:lnTo>
                    <a:pt x="285" y="83"/>
                  </a:lnTo>
                  <a:lnTo>
                    <a:pt x="271" y="97"/>
                  </a:lnTo>
                  <a:lnTo>
                    <a:pt x="259" y="110"/>
                  </a:lnTo>
                  <a:lnTo>
                    <a:pt x="246" y="121"/>
                  </a:lnTo>
                  <a:lnTo>
                    <a:pt x="234" y="132"/>
                  </a:lnTo>
                  <a:lnTo>
                    <a:pt x="221" y="143"/>
                  </a:lnTo>
                  <a:lnTo>
                    <a:pt x="207" y="153"/>
                  </a:lnTo>
                  <a:lnTo>
                    <a:pt x="193" y="165"/>
                  </a:lnTo>
                  <a:lnTo>
                    <a:pt x="176" y="176"/>
                  </a:lnTo>
                  <a:lnTo>
                    <a:pt x="156" y="199"/>
                  </a:lnTo>
                  <a:lnTo>
                    <a:pt x="145" y="224"/>
                  </a:lnTo>
                  <a:lnTo>
                    <a:pt x="137" y="284"/>
                  </a:lnTo>
                  <a:lnTo>
                    <a:pt x="129" y="314"/>
                  </a:lnTo>
                  <a:lnTo>
                    <a:pt x="115" y="380"/>
                  </a:lnTo>
                  <a:lnTo>
                    <a:pt x="106" y="407"/>
                  </a:lnTo>
                  <a:lnTo>
                    <a:pt x="96" y="432"/>
                  </a:lnTo>
                  <a:lnTo>
                    <a:pt x="85" y="454"/>
                  </a:lnTo>
                  <a:lnTo>
                    <a:pt x="74" y="475"/>
                  </a:lnTo>
                  <a:lnTo>
                    <a:pt x="61" y="496"/>
                  </a:lnTo>
                  <a:lnTo>
                    <a:pt x="50" y="519"/>
                  </a:lnTo>
                  <a:lnTo>
                    <a:pt x="25" y="569"/>
                  </a:lnTo>
                  <a:lnTo>
                    <a:pt x="18" y="578"/>
                  </a:lnTo>
                  <a:lnTo>
                    <a:pt x="7" y="577"/>
                  </a:lnTo>
                  <a:lnTo>
                    <a:pt x="0" y="559"/>
                  </a:lnTo>
                  <a:lnTo>
                    <a:pt x="11" y="533"/>
                  </a:lnTo>
                  <a:lnTo>
                    <a:pt x="24" y="509"/>
                  </a:lnTo>
                  <a:lnTo>
                    <a:pt x="36" y="488"/>
                  </a:lnTo>
                  <a:lnTo>
                    <a:pt x="48" y="467"/>
                  </a:lnTo>
                  <a:lnTo>
                    <a:pt x="71" y="424"/>
                  </a:lnTo>
                  <a:lnTo>
                    <a:pt x="89" y="373"/>
                  </a:lnTo>
                  <a:lnTo>
                    <a:pt x="100" y="308"/>
                  </a:lnTo>
                  <a:lnTo>
                    <a:pt x="106" y="278"/>
                  </a:lnTo>
                  <a:lnTo>
                    <a:pt x="114" y="245"/>
                  </a:lnTo>
                  <a:lnTo>
                    <a:pt x="126" y="217"/>
                  </a:lnTo>
                  <a:lnTo>
                    <a:pt x="145" y="192"/>
                  </a:lnTo>
                  <a:lnTo>
                    <a:pt x="157" y="180"/>
                  </a:lnTo>
                  <a:lnTo>
                    <a:pt x="171" y="169"/>
                  </a:lnTo>
                  <a:lnTo>
                    <a:pt x="187" y="157"/>
                  </a:lnTo>
                  <a:lnTo>
                    <a:pt x="201" y="146"/>
                  </a:lnTo>
                  <a:lnTo>
                    <a:pt x="215" y="136"/>
                  </a:lnTo>
                  <a:lnTo>
                    <a:pt x="228" y="125"/>
                  </a:lnTo>
                  <a:lnTo>
                    <a:pt x="241" y="114"/>
                  </a:lnTo>
                  <a:lnTo>
                    <a:pt x="253" y="102"/>
                  </a:lnTo>
                  <a:lnTo>
                    <a:pt x="266" y="90"/>
                  </a:lnTo>
                  <a:lnTo>
                    <a:pt x="279" y="76"/>
                  </a:lnTo>
                  <a:lnTo>
                    <a:pt x="296" y="63"/>
                  </a:lnTo>
                  <a:lnTo>
                    <a:pt x="314" y="51"/>
                  </a:lnTo>
                  <a:lnTo>
                    <a:pt x="344" y="33"/>
                  </a:lnTo>
                  <a:lnTo>
                    <a:pt x="359" y="26"/>
                  </a:lnTo>
                  <a:lnTo>
                    <a:pt x="375" y="19"/>
                  </a:lnTo>
                  <a:lnTo>
                    <a:pt x="456" y="0"/>
                  </a:lnTo>
                  <a:lnTo>
                    <a:pt x="46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Freeform 86"/>
            <p:cNvSpPr>
              <a:spLocks/>
            </p:cNvSpPr>
            <p:nvPr/>
          </p:nvSpPr>
          <p:spPr bwMode="auto">
            <a:xfrm>
              <a:off x="3331" y="1679"/>
              <a:ext cx="192" cy="80"/>
            </a:xfrm>
            <a:custGeom>
              <a:avLst/>
              <a:gdLst>
                <a:gd name="T0" fmla="*/ 1 w 383"/>
                <a:gd name="T1" fmla="*/ 1 h 159"/>
                <a:gd name="T2" fmla="*/ 1 w 383"/>
                <a:gd name="T3" fmla="*/ 1 h 159"/>
                <a:gd name="T4" fmla="*/ 1 w 383"/>
                <a:gd name="T5" fmla="*/ 1 h 159"/>
                <a:gd name="T6" fmla="*/ 1 w 383"/>
                <a:gd name="T7" fmla="*/ 1 h 159"/>
                <a:gd name="T8" fmla="*/ 1 w 383"/>
                <a:gd name="T9" fmla="*/ 1 h 159"/>
                <a:gd name="T10" fmla="*/ 1 w 383"/>
                <a:gd name="T11" fmla="*/ 1 h 159"/>
                <a:gd name="T12" fmla="*/ 1 w 383"/>
                <a:gd name="T13" fmla="*/ 1 h 159"/>
                <a:gd name="T14" fmla="*/ 1 w 383"/>
                <a:gd name="T15" fmla="*/ 1 h 159"/>
                <a:gd name="T16" fmla="*/ 1 w 383"/>
                <a:gd name="T17" fmla="*/ 1 h 159"/>
                <a:gd name="T18" fmla="*/ 1 w 383"/>
                <a:gd name="T19" fmla="*/ 1 h 159"/>
                <a:gd name="T20" fmla="*/ 1 w 383"/>
                <a:gd name="T21" fmla="*/ 1 h 159"/>
                <a:gd name="T22" fmla="*/ 1 w 383"/>
                <a:gd name="T23" fmla="*/ 1 h 159"/>
                <a:gd name="T24" fmla="*/ 1 w 383"/>
                <a:gd name="T25" fmla="*/ 1 h 159"/>
                <a:gd name="T26" fmla="*/ 1 w 383"/>
                <a:gd name="T27" fmla="*/ 1 h 159"/>
                <a:gd name="T28" fmla="*/ 1 w 383"/>
                <a:gd name="T29" fmla="*/ 1 h 159"/>
                <a:gd name="T30" fmla="*/ 1 w 383"/>
                <a:gd name="T31" fmla="*/ 1 h 159"/>
                <a:gd name="T32" fmla="*/ 1 w 383"/>
                <a:gd name="T33" fmla="*/ 1 h 159"/>
                <a:gd name="T34" fmla="*/ 1 w 383"/>
                <a:gd name="T35" fmla="*/ 1 h 159"/>
                <a:gd name="T36" fmla="*/ 1 w 383"/>
                <a:gd name="T37" fmla="*/ 1 h 159"/>
                <a:gd name="T38" fmla="*/ 1 w 383"/>
                <a:gd name="T39" fmla="*/ 1 h 159"/>
                <a:gd name="T40" fmla="*/ 1 w 383"/>
                <a:gd name="T41" fmla="*/ 1 h 159"/>
                <a:gd name="T42" fmla="*/ 1 w 383"/>
                <a:gd name="T43" fmla="*/ 1 h 159"/>
                <a:gd name="T44" fmla="*/ 1 w 383"/>
                <a:gd name="T45" fmla="*/ 1 h 159"/>
                <a:gd name="T46" fmla="*/ 0 w 383"/>
                <a:gd name="T47" fmla="*/ 1 h 159"/>
                <a:gd name="T48" fmla="*/ 1 w 383"/>
                <a:gd name="T49" fmla="*/ 0 h 159"/>
                <a:gd name="T50" fmla="*/ 1 w 383"/>
                <a:gd name="T51" fmla="*/ 1 h 159"/>
                <a:gd name="T52" fmla="*/ 1 w 383"/>
                <a:gd name="T53" fmla="*/ 1 h 15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83"/>
                <a:gd name="T82" fmla="*/ 0 h 159"/>
                <a:gd name="T83" fmla="*/ 383 w 383"/>
                <a:gd name="T84" fmla="*/ 159 h 15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83" h="159">
                  <a:moveTo>
                    <a:pt x="8" y="1"/>
                  </a:moveTo>
                  <a:lnTo>
                    <a:pt x="23" y="20"/>
                  </a:lnTo>
                  <a:lnTo>
                    <a:pt x="42" y="33"/>
                  </a:lnTo>
                  <a:lnTo>
                    <a:pt x="86" y="42"/>
                  </a:lnTo>
                  <a:lnTo>
                    <a:pt x="189" y="39"/>
                  </a:lnTo>
                  <a:lnTo>
                    <a:pt x="257" y="55"/>
                  </a:lnTo>
                  <a:lnTo>
                    <a:pt x="287" y="71"/>
                  </a:lnTo>
                  <a:lnTo>
                    <a:pt x="318" y="90"/>
                  </a:lnTo>
                  <a:lnTo>
                    <a:pt x="336" y="105"/>
                  </a:lnTo>
                  <a:lnTo>
                    <a:pt x="351" y="121"/>
                  </a:lnTo>
                  <a:lnTo>
                    <a:pt x="366" y="136"/>
                  </a:lnTo>
                  <a:lnTo>
                    <a:pt x="382" y="152"/>
                  </a:lnTo>
                  <a:lnTo>
                    <a:pt x="383" y="158"/>
                  </a:lnTo>
                  <a:lnTo>
                    <a:pt x="377" y="159"/>
                  </a:lnTo>
                  <a:lnTo>
                    <a:pt x="358" y="146"/>
                  </a:lnTo>
                  <a:lnTo>
                    <a:pt x="341" y="136"/>
                  </a:lnTo>
                  <a:lnTo>
                    <a:pt x="303" y="113"/>
                  </a:lnTo>
                  <a:lnTo>
                    <a:pt x="275" y="96"/>
                  </a:lnTo>
                  <a:lnTo>
                    <a:pt x="249" y="82"/>
                  </a:lnTo>
                  <a:lnTo>
                    <a:pt x="222" y="72"/>
                  </a:lnTo>
                  <a:lnTo>
                    <a:pt x="188" y="67"/>
                  </a:lnTo>
                  <a:lnTo>
                    <a:pt x="81" y="61"/>
                  </a:lnTo>
                  <a:lnTo>
                    <a:pt x="36" y="42"/>
                  </a:lnTo>
                  <a:lnTo>
                    <a:pt x="0" y="6"/>
                  </a:lnTo>
                  <a:lnTo>
                    <a:pt x="2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3" name="Freeform 87"/>
            <p:cNvSpPr>
              <a:spLocks/>
            </p:cNvSpPr>
            <p:nvPr/>
          </p:nvSpPr>
          <p:spPr bwMode="auto">
            <a:xfrm>
              <a:off x="3317" y="1609"/>
              <a:ext cx="104" cy="36"/>
            </a:xfrm>
            <a:custGeom>
              <a:avLst/>
              <a:gdLst>
                <a:gd name="T0" fmla="*/ 0 w 210"/>
                <a:gd name="T1" fmla="*/ 1 h 72"/>
                <a:gd name="T2" fmla="*/ 0 w 210"/>
                <a:gd name="T3" fmla="*/ 1 h 72"/>
                <a:gd name="T4" fmla="*/ 0 w 210"/>
                <a:gd name="T5" fmla="*/ 1 h 72"/>
                <a:gd name="T6" fmla="*/ 0 w 210"/>
                <a:gd name="T7" fmla="*/ 1 h 72"/>
                <a:gd name="T8" fmla="*/ 0 w 210"/>
                <a:gd name="T9" fmla="*/ 1 h 72"/>
                <a:gd name="T10" fmla="*/ 0 w 210"/>
                <a:gd name="T11" fmla="*/ 0 h 72"/>
                <a:gd name="T12" fmla="*/ 0 w 210"/>
                <a:gd name="T13" fmla="*/ 1 h 72"/>
                <a:gd name="T14" fmla="*/ 0 w 210"/>
                <a:gd name="T15" fmla="*/ 1 h 72"/>
                <a:gd name="T16" fmla="*/ 0 w 210"/>
                <a:gd name="T17" fmla="*/ 1 h 72"/>
                <a:gd name="T18" fmla="*/ 0 w 210"/>
                <a:gd name="T19" fmla="*/ 1 h 72"/>
                <a:gd name="T20" fmla="*/ 0 w 210"/>
                <a:gd name="T21" fmla="*/ 1 h 72"/>
                <a:gd name="T22" fmla="*/ 0 w 210"/>
                <a:gd name="T23" fmla="*/ 1 h 72"/>
                <a:gd name="T24" fmla="*/ 0 w 210"/>
                <a:gd name="T25" fmla="*/ 1 h 72"/>
                <a:gd name="T26" fmla="*/ 0 w 210"/>
                <a:gd name="T27" fmla="*/ 1 h 72"/>
                <a:gd name="T28" fmla="*/ 0 w 210"/>
                <a:gd name="T29" fmla="*/ 1 h 72"/>
                <a:gd name="T30" fmla="*/ 0 w 210"/>
                <a:gd name="T31" fmla="*/ 1 h 72"/>
                <a:gd name="T32" fmla="*/ 0 w 210"/>
                <a:gd name="T33" fmla="*/ 1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0"/>
                <a:gd name="T52" fmla="*/ 0 h 72"/>
                <a:gd name="T53" fmla="*/ 210 w 210"/>
                <a:gd name="T54" fmla="*/ 72 h 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0" h="72">
                  <a:moveTo>
                    <a:pt x="2" y="61"/>
                  </a:moveTo>
                  <a:lnTo>
                    <a:pt x="19" y="45"/>
                  </a:lnTo>
                  <a:lnTo>
                    <a:pt x="34" y="30"/>
                  </a:lnTo>
                  <a:lnTo>
                    <a:pt x="49" y="17"/>
                  </a:lnTo>
                  <a:lnTo>
                    <a:pt x="69" y="4"/>
                  </a:lnTo>
                  <a:lnTo>
                    <a:pt x="138" y="0"/>
                  </a:lnTo>
                  <a:lnTo>
                    <a:pt x="207" y="21"/>
                  </a:lnTo>
                  <a:lnTo>
                    <a:pt x="210" y="26"/>
                  </a:lnTo>
                  <a:lnTo>
                    <a:pt x="204" y="29"/>
                  </a:lnTo>
                  <a:lnTo>
                    <a:pt x="171" y="20"/>
                  </a:lnTo>
                  <a:lnTo>
                    <a:pt x="141" y="17"/>
                  </a:lnTo>
                  <a:lnTo>
                    <a:pt x="79" y="25"/>
                  </a:lnTo>
                  <a:lnTo>
                    <a:pt x="13" y="72"/>
                  </a:lnTo>
                  <a:lnTo>
                    <a:pt x="2" y="72"/>
                  </a:lnTo>
                  <a:lnTo>
                    <a:pt x="0" y="67"/>
                  </a:lnTo>
                  <a:lnTo>
                    <a:pt x="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Freeform 88"/>
            <p:cNvSpPr>
              <a:spLocks/>
            </p:cNvSpPr>
            <p:nvPr/>
          </p:nvSpPr>
          <p:spPr bwMode="auto">
            <a:xfrm>
              <a:off x="3300" y="1678"/>
              <a:ext cx="104" cy="177"/>
            </a:xfrm>
            <a:custGeom>
              <a:avLst/>
              <a:gdLst>
                <a:gd name="T0" fmla="*/ 1 w 207"/>
                <a:gd name="T1" fmla="*/ 1 h 353"/>
                <a:gd name="T2" fmla="*/ 1 w 207"/>
                <a:gd name="T3" fmla="*/ 1 h 353"/>
                <a:gd name="T4" fmla="*/ 1 w 207"/>
                <a:gd name="T5" fmla="*/ 1 h 353"/>
                <a:gd name="T6" fmla="*/ 1 w 207"/>
                <a:gd name="T7" fmla="*/ 1 h 353"/>
                <a:gd name="T8" fmla="*/ 1 w 207"/>
                <a:gd name="T9" fmla="*/ 1 h 353"/>
                <a:gd name="T10" fmla="*/ 1 w 207"/>
                <a:gd name="T11" fmla="*/ 1 h 353"/>
                <a:gd name="T12" fmla="*/ 1 w 207"/>
                <a:gd name="T13" fmla="*/ 1 h 353"/>
                <a:gd name="T14" fmla="*/ 1 w 207"/>
                <a:gd name="T15" fmla="*/ 1 h 353"/>
                <a:gd name="T16" fmla="*/ 1 w 207"/>
                <a:gd name="T17" fmla="*/ 1 h 353"/>
                <a:gd name="T18" fmla="*/ 1 w 207"/>
                <a:gd name="T19" fmla="*/ 1 h 353"/>
                <a:gd name="T20" fmla="*/ 1 w 207"/>
                <a:gd name="T21" fmla="*/ 1 h 353"/>
                <a:gd name="T22" fmla="*/ 1 w 207"/>
                <a:gd name="T23" fmla="*/ 1 h 353"/>
                <a:gd name="T24" fmla="*/ 1 w 207"/>
                <a:gd name="T25" fmla="*/ 1 h 353"/>
                <a:gd name="T26" fmla="*/ 1 w 207"/>
                <a:gd name="T27" fmla="*/ 1 h 353"/>
                <a:gd name="T28" fmla="*/ 1 w 207"/>
                <a:gd name="T29" fmla="*/ 1 h 353"/>
                <a:gd name="T30" fmla="*/ 1 w 207"/>
                <a:gd name="T31" fmla="*/ 1 h 353"/>
                <a:gd name="T32" fmla="*/ 1 w 207"/>
                <a:gd name="T33" fmla="*/ 1 h 353"/>
                <a:gd name="T34" fmla="*/ 1 w 207"/>
                <a:gd name="T35" fmla="*/ 1 h 353"/>
                <a:gd name="T36" fmla="*/ 1 w 207"/>
                <a:gd name="T37" fmla="*/ 1 h 353"/>
                <a:gd name="T38" fmla="*/ 1 w 207"/>
                <a:gd name="T39" fmla="*/ 1 h 353"/>
                <a:gd name="T40" fmla="*/ 1 w 207"/>
                <a:gd name="T41" fmla="*/ 1 h 353"/>
                <a:gd name="T42" fmla="*/ 1 w 207"/>
                <a:gd name="T43" fmla="*/ 1 h 353"/>
                <a:gd name="T44" fmla="*/ 1 w 207"/>
                <a:gd name="T45" fmla="*/ 1 h 353"/>
                <a:gd name="T46" fmla="*/ 1 w 207"/>
                <a:gd name="T47" fmla="*/ 1 h 353"/>
                <a:gd name="T48" fmla="*/ 1 w 207"/>
                <a:gd name="T49" fmla="*/ 1 h 353"/>
                <a:gd name="T50" fmla="*/ 1 w 207"/>
                <a:gd name="T51" fmla="*/ 1 h 353"/>
                <a:gd name="T52" fmla="*/ 1 w 207"/>
                <a:gd name="T53" fmla="*/ 1 h 353"/>
                <a:gd name="T54" fmla="*/ 1 w 207"/>
                <a:gd name="T55" fmla="*/ 1 h 353"/>
                <a:gd name="T56" fmla="*/ 1 w 207"/>
                <a:gd name="T57" fmla="*/ 1 h 353"/>
                <a:gd name="T58" fmla="*/ 0 w 207"/>
                <a:gd name="T59" fmla="*/ 1 h 353"/>
                <a:gd name="T60" fmla="*/ 1 w 207"/>
                <a:gd name="T61" fmla="*/ 0 h 353"/>
                <a:gd name="T62" fmla="*/ 1 w 207"/>
                <a:gd name="T63" fmla="*/ 1 h 353"/>
                <a:gd name="T64" fmla="*/ 1 w 207"/>
                <a:gd name="T65" fmla="*/ 1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7"/>
                <a:gd name="T100" fmla="*/ 0 h 353"/>
                <a:gd name="T101" fmla="*/ 207 w 207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7" h="353">
                  <a:moveTo>
                    <a:pt x="8" y="3"/>
                  </a:moveTo>
                  <a:lnTo>
                    <a:pt x="22" y="31"/>
                  </a:lnTo>
                  <a:lnTo>
                    <a:pt x="35" y="56"/>
                  </a:lnTo>
                  <a:lnTo>
                    <a:pt x="48" y="79"/>
                  </a:lnTo>
                  <a:lnTo>
                    <a:pt x="63" y="101"/>
                  </a:lnTo>
                  <a:lnTo>
                    <a:pt x="76" y="122"/>
                  </a:lnTo>
                  <a:lnTo>
                    <a:pt x="92" y="142"/>
                  </a:lnTo>
                  <a:lnTo>
                    <a:pt x="108" y="165"/>
                  </a:lnTo>
                  <a:lnTo>
                    <a:pt x="126" y="190"/>
                  </a:lnTo>
                  <a:lnTo>
                    <a:pt x="147" y="225"/>
                  </a:lnTo>
                  <a:lnTo>
                    <a:pt x="162" y="257"/>
                  </a:lnTo>
                  <a:lnTo>
                    <a:pt x="176" y="288"/>
                  </a:lnTo>
                  <a:lnTo>
                    <a:pt x="186" y="305"/>
                  </a:lnTo>
                  <a:lnTo>
                    <a:pt x="197" y="323"/>
                  </a:lnTo>
                  <a:lnTo>
                    <a:pt x="206" y="334"/>
                  </a:lnTo>
                  <a:lnTo>
                    <a:pt x="207" y="352"/>
                  </a:lnTo>
                  <a:lnTo>
                    <a:pt x="191" y="353"/>
                  </a:lnTo>
                  <a:lnTo>
                    <a:pt x="175" y="344"/>
                  </a:lnTo>
                  <a:lnTo>
                    <a:pt x="153" y="309"/>
                  </a:lnTo>
                  <a:lnTo>
                    <a:pt x="138" y="277"/>
                  </a:lnTo>
                  <a:lnTo>
                    <a:pt x="122" y="244"/>
                  </a:lnTo>
                  <a:lnTo>
                    <a:pt x="112" y="226"/>
                  </a:lnTo>
                  <a:lnTo>
                    <a:pt x="100" y="208"/>
                  </a:lnTo>
                  <a:lnTo>
                    <a:pt x="83" y="182"/>
                  </a:lnTo>
                  <a:lnTo>
                    <a:pt x="69" y="158"/>
                  </a:lnTo>
                  <a:lnTo>
                    <a:pt x="45" y="111"/>
                  </a:lnTo>
                  <a:lnTo>
                    <a:pt x="34" y="88"/>
                  </a:lnTo>
                  <a:lnTo>
                    <a:pt x="24" y="63"/>
                  </a:lnTo>
                  <a:lnTo>
                    <a:pt x="12" y="36"/>
                  </a:lnTo>
                  <a:lnTo>
                    <a:pt x="0" y="6"/>
                  </a:lnTo>
                  <a:lnTo>
                    <a:pt x="2" y="0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5" name="Freeform 89"/>
            <p:cNvSpPr>
              <a:spLocks/>
            </p:cNvSpPr>
            <p:nvPr/>
          </p:nvSpPr>
          <p:spPr bwMode="auto">
            <a:xfrm>
              <a:off x="3287" y="1776"/>
              <a:ext cx="72" cy="67"/>
            </a:xfrm>
            <a:custGeom>
              <a:avLst/>
              <a:gdLst>
                <a:gd name="T0" fmla="*/ 1 w 143"/>
                <a:gd name="T1" fmla="*/ 1 h 133"/>
                <a:gd name="T2" fmla="*/ 1 w 143"/>
                <a:gd name="T3" fmla="*/ 1 h 133"/>
                <a:gd name="T4" fmla="*/ 1 w 143"/>
                <a:gd name="T5" fmla="*/ 1 h 133"/>
                <a:gd name="T6" fmla="*/ 1 w 143"/>
                <a:gd name="T7" fmla="*/ 1 h 133"/>
                <a:gd name="T8" fmla="*/ 1 w 143"/>
                <a:gd name="T9" fmla="*/ 1 h 133"/>
                <a:gd name="T10" fmla="*/ 1 w 143"/>
                <a:gd name="T11" fmla="*/ 1 h 133"/>
                <a:gd name="T12" fmla="*/ 1 w 143"/>
                <a:gd name="T13" fmla="*/ 1 h 133"/>
                <a:gd name="T14" fmla="*/ 1 w 143"/>
                <a:gd name="T15" fmla="*/ 1 h 133"/>
                <a:gd name="T16" fmla="*/ 0 w 143"/>
                <a:gd name="T17" fmla="*/ 1 h 133"/>
                <a:gd name="T18" fmla="*/ 1 w 143"/>
                <a:gd name="T19" fmla="*/ 1 h 133"/>
                <a:gd name="T20" fmla="*/ 1 w 143"/>
                <a:gd name="T21" fmla="*/ 1 h 133"/>
                <a:gd name="T22" fmla="*/ 1 w 143"/>
                <a:gd name="T23" fmla="*/ 1 h 133"/>
                <a:gd name="T24" fmla="*/ 1 w 143"/>
                <a:gd name="T25" fmla="*/ 1 h 133"/>
                <a:gd name="T26" fmla="*/ 1 w 143"/>
                <a:gd name="T27" fmla="*/ 1 h 133"/>
                <a:gd name="T28" fmla="*/ 1 w 143"/>
                <a:gd name="T29" fmla="*/ 1 h 133"/>
                <a:gd name="T30" fmla="*/ 1 w 143"/>
                <a:gd name="T31" fmla="*/ 0 h 133"/>
                <a:gd name="T32" fmla="*/ 1 w 143"/>
                <a:gd name="T33" fmla="*/ 1 h 133"/>
                <a:gd name="T34" fmla="*/ 1 w 143"/>
                <a:gd name="T35" fmla="*/ 1 h 1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"/>
                <a:gd name="T55" fmla="*/ 0 h 133"/>
                <a:gd name="T56" fmla="*/ 143 w 143"/>
                <a:gd name="T57" fmla="*/ 133 h 13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" h="133">
                  <a:moveTo>
                    <a:pt x="143" y="8"/>
                  </a:moveTo>
                  <a:lnTo>
                    <a:pt x="120" y="21"/>
                  </a:lnTo>
                  <a:lnTo>
                    <a:pt x="105" y="40"/>
                  </a:lnTo>
                  <a:lnTo>
                    <a:pt x="92" y="63"/>
                  </a:lnTo>
                  <a:lnTo>
                    <a:pt x="78" y="87"/>
                  </a:lnTo>
                  <a:lnTo>
                    <a:pt x="62" y="103"/>
                  </a:lnTo>
                  <a:lnTo>
                    <a:pt x="46" y="113"/>
                  </a:lnTo>
                  <a:lnTo>
                    <a:pt x="7" y="133"/>
                  </a:lnTo>
                  <a:lnTo>
                    <a:pt x="0" y="131"/>
                  </a:lnTo>
                  <a:lnTo>
                    <a:pt x="2" y="125"/>
                  </a:lnTo>
                  <a:lnTo>
                    <a:pt x="32" y="101"/>
                  </a:lnTo>
                  <a:lnTo>
                    <a:pt x="55" y="70"/>
                  </a:lnTo>
                  <a:lnTo>
                    <a:pt x="73" y="46"/>
                  </a:lnTo>
                  <a:lnTo>
                    <a:pt x="92" y="28"/>
                  </a:lnTo>
                  <a:lnTo>
                    <a:pt x="113" y="12"/>
                  </a:lnTo>
                  <a:lnTo>
                    <a:pt x="140" y="0"/>
                  </a:lnTo>
                  <a:lnTo>
                    <a:pt x="14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Freeform 90"/>
            <p:cNvSpPr>
              <a:spLocks/>
            </p:cNvSpPr>
            <p:nvPr/>
          </p:nvSpPr>
          <p:spPr bwMode="auto">
            <a:xfrm>
              <a:off x="3643" y="1545"/>
              <a:ext cx="137" cy="193"/>
            </a:xfrm>
            <a:custGeom>
              <a:avLst/>
              <a:gdLst>
                <a:gd name="T0" fmla="*/ 0 w 276"/>
                <a:gd name="T1" fmla="*/ 0 h 385"/>
                <a:gd name="T2" fmla="*/ 0 w 276"/>
                <a:gd name="T3" fmla="*/ 1 h 385"/>
                <a:gd name="T4" fmla="*/ 0 w 276"/>
                <a:gd name="T5" fmla="*/ 1 h 385"/>
                <a:gd name="T6" fmla="*/ 0 w 276"/>
                <a:gd name="T7" fmla="*/ 1 h 385"/>
                <a:gd name="T8" fmla="*/ 0 w 276"/>
                <a:gd name="T9" fmla="*/ 1 h 385"/>
                <a:gd name="T10" fmla="*/ 0 w 276"/>
                <a:gd name="T11" fmla="*/ 1 h 385"/>
                <a:gd name="T12" fmla="*/ 0 w 276"/>
                <a:gd name="T13" fmla="*/ 1 h 385"/>
                <a:gd name="T14" fmla="*/ 0 w 276"/>
                <a:gd name="T15" fmla="*/ 1 h 385"/>
                <a:gd name="T16" fmla="*/ 0 w 276"/>
                <a:gd name="T17" fmla="*/ 1 h 385"/>
                <a:gd name="T18" fmla="*/ 0 w 276"/>
                <a:gd name="T19" fmla="*/ 1 h 385"/>
                <a:gd name="T20" fmla="*/ 0 w 276"/>
                <a:gd name="T21" fmla="*/ 1 h 385"/>
                <a:gd name="T22" fmla="*/ 0 w 276"/>
                <a:gd name="T23" fmla="*/ 1 h 385"/>
                <a:gd name="T24" fmla="*/ 0 w 276"/>
                <a:gd name="T25" fmla="*/ 1 h 385"/>
                <a:gd name="T26" fmla="*/ 0 w 276"/>
                <a:gd name="T27" fmla="*/ 1 h 385"/>
                <a:gd name="T28" fmla="*/ 0 w 276"/>
                <a:gd name="T29" fmla="*/ 1 h 385"/>
                <a:gd name="T30" fmla="*/ 0 w 276"/>
                <a:gd name="T31" fmla="*/ 1 h 385"/>
                <a:gd name="T32" fmla="*/ 0 w 276"/>
                <a:gd name="T33" fmla="*/ 1 h 385"/>
                <a:gd name="T34" fmla="*/ 0 w 276"/>
                <a:gd name="T35" fmla="*/ 1 h 385"/>
                <a:gd name="T36" fmla="*/ 0 w 276"/>
                <a:gd name="T37" fmla="*/ 1 h 385"/>
                <a:gd name="T38" fmla="*/ 0 w 276"/>
                <a:gd name="T39" fmla="*/ 1 h 385"/>
                <a:gd name="T40" fmla="*/ 0 w 276"/>
                <a:gd name="T41" fmla="*/ 1 h 385"/>
                <a:gd name="T42" fmla="*/ 0 w 276"/>
                <a:gd name="T43" fmla="*/ 1 h 385"/>
                <a:gd name="T44" fmla="*/ 0 w 276"/>
                <a:gd name="T45" fmla="*/ 1 h 385"/>
                <a:gd name="T46" fmla="*/ 0 w 276"/>
                <a:gd name="T47" fmla="*/ 1 h 385"/>
                <a:gd name="T48" fmla="*/ 0 w 276"/>
                <a:gd name="T49" fmla="*/ 1 h 385"/>
                <a:gd name="T50" fmla="*/ 0 w 276"/>
                <a:gd name="T51" fmla="*/ 1 h 385"/>
                <a:gd name="T52" fmla="*/ 0 w 276"/>
                <a:gd name="T53" fmla="*/ 1 h 385"/>
                <a:gd name="T54" fmla="*/ 0 w 276"/>
                <a:gd name="T55" fmla="*/ 1 h 385"/>
                <a:gd name="T56" fmla="*/ 0 w 276"/>
                <a:gd name="T57" fmla="*/ 1 h 385"/>
                <a:gd name="T58" fmla="*/ 0 w 276"/>
                <a:gd name="T59" fmla="*/ 1 h 385"/>
                <a:gd name="T60" fmla="*/ 0 w 276"/>
                <a:gd name="T61" fmla="*/ 1 h 385"/>
                <a:gd name="T62" fmla="*/ 0 w 276"/>
                <a:gd name="T63" fmla="*/ 1 h 385"/>
                <a:gd name="T64" fmla="*/ 0 w 276"/>
                <a:gd name="T65" fmla="*/ 1 h 385"/>
                <a:gd name="T66" fmla="*/ 0 w 276"/>
                <a:gd name="T67" fmla="*/ 1 h 385"/>
                <a:gd name="T68" fmla="*/ 0 w 276"/>
                <a:gd name="T69" fmla="*/ 1 h 385"/>
                <a:gd name="T70" fmla="*/ 0 w 276"/>
                <a:gd name="T71" fmla="*/ 1 h 385"/>
                <a:gd name="T72" fmla="*/ 0 w 276"/>
                <a:gd name="T73" fmla="*/ 0 h 385"/>
                <a:gd name="T74" fmla="*/ 0 w 276"/>
                <a:gd name="T75" fmla="*/ 0 h 38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6"/>
                <a:gd name="T115" fmla="*/ 0 h 385"/>
                <a:gd name="T116" fmla="*/ 276 w 276"/>
                <a:gd name="T117" fmla="*/ 385 h 38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6" h="385">
                  <a:moveTo>
                    <a:pt x="7" y="0"/>
                  </a:moveTo>
                  <a:lnTo>
                    <a:pt x="48" y="23"/>
                  </a:lnTo>
                  <a:lnTo>
                    <a:pt x="65" y="37"/>
                  </a:lnTo>
                  <a:lnTo>
                    <a:pt x="78" y="54"/>
                  </a:lnTo>
                  <a:lnTo>
                    <a:pt x="102" y="91"/>
                  </a:lnTo>
                  <a:lnTo>
                    <a:pt x="121" y="137"/>
                  </a:lnTo>
                  <a:lnTo>
                    <a:pt x="134" y="161"/>
                  </a:lnTo>
                  <a:lnTo>
                    <a:pt x="155" y="197"/>
                  </a:lnTo>
                  <a:lnTo>
                    <a:pt x="163" y="213"/>
                  </a:lnTo>
                  <a:lnTo>
                    <a:pt x="173" y="232"/>
                  </a:lnTo>
                  <a:lnTo>
                    <a:pt x="191" y="258"/>
                  </a:lnTo>
                  <a:lnTo>
                    <a:pt x="207" y="281"/>
                  </a:lnTo>
                  <a:lnTo>
                    <a:pt x="223" y="302"/>
                  </a:lnTo>
                  <a:lnTo>
                    <a:pt x="233" y="312"/>
                  </a:lnTo>
                  <a:lnTo>
                    <a:pt x="245" y="323"/>
                  </a:lnTo>
                  <a:lnTo>
                    <a:pt x="265" y="347"/>
                  </a:lnTo>
                  <a:lnTo>
                    <a:pt x="276" y="379"/>
                  </a:lnTo>
                  <a:lnTo>
                    <a:pt x="273" y="385"/>
                  </a:lnTo>
                  <a:lnTo>
                    <a:pt x="266" y="382"/>
                  </a:lnTo>
                  <a:lnTo>
                    <a:pt x="261" y="369"/>
                  </a:lnTo>
                  <a:lnTo>
                    <a:pt x="252" y="359"/>
                  </a:lnTo>
                  <a:lnTo>
                    <a:pt x="228" y="344"/>
                  </a:lnTo>
                  <a:lnTo>
                    <a:pt x="186" y="299"/>
                  </a:lnTo>
                  <a:lnTo>
                    <a:pt x="169" y="274"/>
                  </a:lnTo>
                  <a:lnTo>
                    <a:pt x="150" y="246"/>
                  </a:lnTo>
                  <a:lnTo>
                    <a:pt x="139" y="227"/>
                  </a:lnTo>
                  <a:lnTo>
                    <a:pt x="128" y="211"/>
                  </a:lnTo>
                  <a:lnTo>
                    <a:pt x="102" y="176"/>
                  </a:lnTo>
                  <a:lnTo>
                    <a:pt x="90" y="151"/>
                  </a:lnTo>
                  <a:lnTo>
                    <a:pt x="75" y="107"/>
                  </a:lnTo>
                  <a:lnTo>
                    <a:pt x="61" y="66"/>
                  </a:lnTo>
                  <a:lnTo>
                    <a:pt x="51" y="48"/>
                  </a:lnTo>
                  <a:lnTo>
                    <a:pt x="39" y="32"/>
                  </a:lnTo>
                  <a:lnTo>
                    <a:pt x="23" y="18"/>
                  </a:lnTo>
                  <a:lnTo>
                    <a:pt x="3" y="8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7" name="Freeform 91"/>
            <p:cNvSpPr>
              <a:spLocks/>
            </p:cNvSpPr>
            <p:nvPr/>
          </p:nvSpPr>
          <p:spPr bwMode="auto">
            <a:xfrm>
              <a:off x="3563" y="1658"/>
              <a:ext cx="30" cy="36"/>
            </a:xfrm>
            <a:custGeom>
              <a:avLst/>
              <a:gdLst>
                <a:gd name="T0" fmla="*/ 1 w 59"/>
                <a:gd name="T1" fmla="*/ 1 h 71"/>
                <a:gd name="T2" fmla="*/ 1 w 59"/>
                <a:gd name="T3" fmla="*/ 1 h 71"/>
                <a:gd name="T4" fmla="*/ 1 w 59"/>
                <a:gd name="T5" fmla="*/ 1 h 71"/>
                <a:gd name="T6" fmla="*/ 1 w 59"/>
                <a:gd name="T7" fmla="*/ 1 h 71"/>
                <a:gd name="T8" fmla="*/ 1 w 59"/>
                <a:gd name="T9" fmla="*/ 1 h 71"/>
                <a:gd name="T10" fmla="*/ 1 w 59"/>
                <a:gd name="T11" fmla="*/ 1 h 71"/>
                <a:gd name="T12" fmla="*/ 0 w 59"/>
                <a:gd name="T13" fmla="*/ 1 h 71"/>
                <a:gd name="T14" fmla="*/ 1 w 59"/>
                <a:gd name="T15" fmla="*/ 1 h 71"/>
                <a:gd name="T16" fmla="*/ 1 w 59"/>
                <a:gd name="T17" fmla="*/ 1 h 71"/>
                <a:gd name="T18" fmla="*/ 1 w 59"/>
                <a:gd name="T19" fmla="*/ 1 h 71"/>
                <a:gd name="T20" fmla="*/ 1 w 59"/>
                <a:gd name="T21" fmla="*/ 1 h 71"/>
                <a:gd name="T22" fmla="*/ 1 w 59"/>
                <a:gd name="T23" fmla="*/ 0 h 71"/>
                <a:gd name="T24" fmla="*/ 1 w 59"/>
                <a:gd name="T25" fmla="*/ 1 h 71"/>
                <a:gd name="T26" fmla="*/ 1 w 59"/>
                <a:gd name="T27" fmla="*/ 1 h 7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9"/>
                <a:gd name="T43" fmla="*/ 0 h 71"/>
                <a:gd name="T44" fmla="*/ 59 w 59"/>
                <a:gd name="T45" fmla="*/ 71 h 7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9" h="71">
                  <a:moveTo>
                    <a:pt x="57" y="3"/>
                  </a:moveTo>
                  <a:lnTo>
                    <a:pt x="59" y="22"/>
                  </a:lnTo>
                  <a:lnTo>
                    <a:pt x="55" y="40"/>
                  </a:lnTo>
                  <a:lnTo>
                    <a:pt x="42" y="54"/>
                  </a:lnTo>
                  <a:lnTo>
                    <a:pt x="26" y="64"/>
                  </a:lnTo>
                  <a:lnTo>
                    <a:pt x="14" y="71"/>
                  </a:lnTo>
                  <a:lnTo>
                    <a:pt x="0" y="69"/>
                  </a:lnTo>
                  <a:lnTo>
                    <a:pt x="2" y="53"/>
                  </a:lnTo>
                  <a:lnTo>
                    <a:pt x="16" y="43"/>
                  </a:lnTo>
                  <a:lnTo>
                    <a:pt x="41" y="28"/>
                  </a:lnTo>
                  <a:lnTo>
                    <a:pt x="48" y="6"/>
                  </a:lnTo>
                  <a:lnTo>
                    <a:pt x="51" y="0"/>
                  </a:lnTo>
                  <a:lnTo>
                    <a:pt x="5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Freeform 92"/>
            <p:cNvSpPr>
              <a:spLocks/>
            </p:cNvSpPr>
            <p:nvPr/>
          </p:nvSpPr>
          <p:spPr bwMode="auto">
            <a:xfrm>
              <a:off x="3589" y="1675"/>
              <a:ext cx="25" cy="17"/>
            </a:xfrm>
            <a:custGeom>
              <a:avLst/>
              <a:gdLst>
                <a:gd name="T0" fmla="*/ 0 w 51"/>
                <a:gd name="T1" fmla="*/ 0 h 36"/>
                <a:gd name="T2" fmla="*/ 0 w 51"/>
                <a:gd name="T3" fmla="*/ 0 h 36"/>
                <a:gd name="T4" fmla="*/ 0 w 51"/>
                <a:gd name="T5" fmla="*/ 0 h 36"/>
                <a:gd name="T6" fmla="*/ 0 w 51"/>
                <a:gd name="T7" fmla="*/ 0 h 36"/>
                <a:gd name="T8" fmla="*/ 0 w 51"/>
                <a:gd name="T9" fmla="*/ 0 h 36"/>
                <a:gd name="T10" fmla="*/ 0 w 51"/>
                <a:gd name="T11" fmla="*/ 0 h 36"/>
                <a:gd name="T12" fmla="*/ 0 w 51"/>
                <a:gd name="T13" fmla="*/ 0 h 36"/>
                <a:gd name="T14" fmla="*/ 0 w 51"/>
                <a:gd name="T15" fmla="*/ 0 h 36"/>
                <a:gd name="T16" fmla="*/ 0 w 51"/>
                <a:gd name="T17" fmla="*/ 0 h 36"/>
                <a:gd name="T18" fmla="*/ 0 w 51"/>
                <a:gd name="T19" fmla="*/ 0 h 36"/>
                <a:gd name="T20" fmla="*/ 0 w 51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36"/>
                <a:gd name="T35" fmla="*/ 51 w 51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36">
                  <a:moveTo>
                    <a:pt x="7" y="0"/>
                  </a:moveTo>
                  <a:lnTo>
                    <a:pt x="26" y="15"/>
                  </a:lnTo>
                  <a:lnTo>
                    <a:pt x="34" y="23"/>
                  </a:lnTo>
                  <a:lnTo>
                    <a:pt x="47" y="27"/>
                  </a:lnTo>
                  <a:lnTo>
                    <a:pt x="51" y="32"/>
                  </a:lnTo>
                  <a:lnTo>
                    <a:pt x="47" y="36"/>
                  </a:lnTo>
                  <a:lnTo>
                    <a:pt x="12" y="23"/>
                  </a:lnTo>
                  <a:lnTo>
                    <a:pt x="1" y="8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Freeform 93"/>
            <p:cNvSpPr>
              <a:spLocks/>
            </p:cNvSpPr>
            <p:nvPr/>
          </p:nvSpPr>
          <p:spPr bwMode="auto">
            <a:xfrm>
              <a:off x="3613" y="1668"/>
              <a:ext cx="22" cy="75"/>
            </a:xfrm>
            <a:custGeom>
              <a:avLst/>
              <a:gdLst>
                <a:gd name="T0" fmla="*/ 1 w 43"/>
                <a:gd name="T1" fmla="*/ 1 h 149"/>
                <a:gd name="T2" fmla="*/ 1 w 43"/>
                <a:gd name="T3" fmla="*/ 1 h 149"/>
                <a:gd name="T4" fmla="*/ 1 w 43"/>
                <a:gd name="T5" fmla="*/ 1 h 149"/>
                <a:gd name="T6" fmla="*/ 1 w 43"/>
                <a:gd name="T7" fmla="*/ 1 h 149"/>
                <a:gd name="T8" fmla="*/ 1 w 43"/>
                <a:gd name="T9" fmla="*/ 1 h 149"/>
                <a:gd name="T10" fmla="*/ 1 w 43"/>
                <a:gd name="T11" fmla="*/ 1 h 149"/>
                <a:gd name="T12" fmla="*/ 1 w 43"/>
                <a:gd name="T13" fmla="*/ 1 h 149"/>
                <a:gd name="T14" fmla="*/ 1 w 43"/>
                <a:gd name="T15" fmla="*/ 1 h 149"/>
                <a:gd name="T16" fmla="*/ 0 w 43"/>
                <a:gd name="T17" fmla="*/ 1 h 149"/>
                <a:gd name="T18" fmla="*/ 1 w 43"/>
                <a:gd name="T19" fmla="*/ 1 h 149"/>
                <a:gd name="T20" fmla="*/ 1 w 43"/>
                <a:gd name="T21" fmla="*/ 1 h 149"/>
                <a:gd name="T22" fmla="*/ 1 w 43"/>
                <a:gd name="T23" fmla="*/ 1 h 149"/>
                <a:gd name="T24" fmla="*/ 1 w 43"/>
                <a:gd name="T25" fmla="*/ 0 h 149"/>
                <a:gd name="T26" fmla="*/ 1 w 43"/>
                <a:gd name="T27" fmla="*/ 1 h 149"/>
                <a:gd name="T28" fmla="*/ 1 w 43"/>
                <a:gd name="T29" fmla="*/ 1 h 1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"/>
                <a:gd name="T46" fmla="*/ 0 h 149"/>
                <a:gd name="T47" fmla="*/ 43 w 43"/>
                <a:gd name="T48" fmla="*/ 149 h 1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" h="149">
                  <a:moveTo>
                    <a:pt x="39" y="3"/>
                  </a:moveTo>
                  <a:lnTo>
                    <a:pt x="42" y="36"/>
                  </a:lnTo>
                  <a:lnTo>
                    <a:pt x="34" y="71"/>
                  </a:lnTo>
                  <a:lnTo>
                    <a:pt x="33" y="97"/>
                  </a:lnTo>
                  <a:lnTo>
                    <a:pt x="43" y="143"/>
                  </a:lnTo>
                  <a:lnTo>
                    <a:pt x="42" y="149"/>
                  </a:lnTo>
                  <a:lnTo>
                    <a:pt x="35" y="147"/>
                  </a:lnTo>
                  <a:lnTo>
                    <a:pt x="1" y="109"/>
                  </a:lnTo>
                  <a:lnTo>
                    <a:pt x="0" y="62"/>
                  </a:lnTo>
                  <a:lnTo>
                    <a:pt x="8" y="47"/>
                  </a:lnTo>
                  <a:lnTo>
                    <a:pt x="21" y="34"/>
                  </a:lnTo>
                  <a:lnTo>
                    <a:pt x="31" y="6"/>
                  </a:lnTo>
                  <a:lnTo>
                    <a:pt x="34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Freeform 94"/>
            <p:cNvSpPr>
              <a:spLocks/>
            </p:cNvSpPr>
            <p:nvPr/>
          </p:nvSpPr>
          <p:spPr bwMode="auto">
            <a:xfrm>
              <a:off x="3402" y="1771"/>
              <a:ext cx="171" cy="67"/>
            </a:xfrm>
            <a:custGeom>
              <a:avLst/>
              <a:gdLst>
                <a:gd name="T0" fmla="*/ 0 w 341"/>
                <a:gd name="T1" fmla="*/ 1 h 134"/>
                <a:gd name="T2" fmla="*/ 1 w 341"/>
                <a:gd name="T3" fmla="*/ 1 h 134"/>
                <a:gd name="T4" fmla="*/ 1 w 341"/>
                <a:gd name="T5" fmla="*/ 1 h 134"/>
                <a:gd name="T6" fmla="*/ 1 w 341"/>
                <a:gd name="T7" fmla="*/ 1 h 134"/>
                <a:gd name="T8" fmla="*/ 1 w 341"/>
                <a:gd name="T9" fmla="*/ 1 h 134"/>
                <a:gd name="T10" fmla="*/ 1 w 341"/>
                <a:gd name="T11" fmla="*/ 1 h 134"/>
                <a:gd name="T12" fmla="*/ 1 w 341"/>
                <a:gd name="T13" fmla="*/ 1 h 134"/>
                <a:gd name="T14" fmla="*/ 1 w 341"/>
                <a:gd name="T15" fmla="*/ 1 h 134"/>
                <a:gd name="T16" fmla="*/ 1 w 341"/>
                <a:gd name="T17" fmla="*/ 1 h 134"/>
                <a:gd name="T18" fmla="*/ 1 w 341"/>
                <a:gd name="T19" fmla="*/ 1 h 134"/>
                <a:gd name="T20" fmla="*/ 1 w 341"/>
                <a:gd name="T21" fmla="*/ 1 h 134"/>
                <a:gd name="T22" fmla="*/ 1 w 341"/>
                <a:gd name="T23" fmla="*/ 1 h 134"/>
                <a:gd name="T24" fmla="*/ 1 w 341"/>
                <a:gd name="T25" fmla="*/ 0 h 134"/>
                <a:gd name="T26" fmla="*/ 1 w 341"/>
                <a:gd name="T27" fmla="*/ 1 h 134"/>
                <a:gd name="T28" fmla="*/ 1 w 341"/>
                <a:gd name="T29" fmla="*/ 1 h 134"/>
                <a:gd name="T30" fmla="*/ 1 w 341"/>
                <a:gd name="T31" fmla="*/ 1 h 134"/>
                <a:gd name="T32" fmla="*/ 1 w 341"/>
                <a:gd name="T33" fmla="*/ 1 h 134"/>
                <a:gd name="T34" fmla="*/ 1 w 341"/>
                <a:gd name="T35" fmla="*/ 1 h 134"/>
                <a:gd name="T36" fmla="*/ 1 w 341"/>
                <a:gd name="T37" fmla="*/ 1 h 134"/>
                <a:gd name="T38" fmla="*/ 1 w 341"/>
                <a:gd name="T39" fmla="*/ 1 h 134"/>
                <a:gd name="T40" fmla="*/ 1 w 341"/>
                <a:gd name="T41" fmla="*/ 1 h 134"/>
                <a:gd name="T42" fmla="*/ 1 w 341"/>
                <a:gd name="T43" fmla="*/ 1 h 134"/>
                <a:gd name="T44" fmla="*/ 1 w 341"/>
                <a:gd name="T45" fmla="*/ 1 h 134"/>
                <a:gd name="T46" fmla="*/ 1 w 341"/>
                <a:gd name="T47" fmla="*/ 1 h 134"/>
                <a:gd name="T48" fmla="*/ 1 w 341"/>
                <a:gd name="T49" fmla="*/ 1 h 134"/>
                <a:gd name="T50" fmla="*/ 1 w 341"/>
                <a:gd name="T51" fmla="*/ 1 h 134"/>
                <a:gd name="T52" fmla="*/ 1 w 341"/>
                <a:gd name="T53" fmla="*/ 1 h 134"/>
                <a:gd name="T54" fmla="*/ 1 w 341"/>
                <a:gd name="T55" fmla="*/ 1 h 134"/>
                <a:gd name="T56" fmla="*/ 1 w 341"/>
                <a:gd name="T57" fmla="*/ 1 h 134"/>
                <a:gd name="T58" fmla="*/ 1 w 341"/>
                <a:gd name="T59" fmla="*/ 1 h 134"/>
                <a:gd name="T60" fmla="*/ 1 w 341"/>
                <a:gd name="T61" fmla="*/ 1 h 134"/>
                <a:gd name="T62" fmla="*/ 1 w 341"/>
                <a:gd name="T63" fmla="*/ 1 h 134"/>
                <a:gd name="T64" fmla="*/ 1 w 341"/>
                <a:gd name="T65" fmla="*/ 1 h 134"/>
                <a:gd name="T66" fmla="*/ 1 w 341"/>
                <a:gd name="T67" fmla="*/ 1 h 134"/>
                <a:gd name="T68" fmla="*/ 0 w 341"/>
                <a:gd name="T69" fmla="*/ 1 h 134"/>
                <a:gd name="T70" fmla="*/ 0 w 341"/>
                <a:gd name="T71" fmla="*/ 1 h 1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1"/>
                <a:gd name="T109" fmla="*/ 0 h 134"/>
                <a:gd name="T110" fmla="*/ 341 w 341"/>
                <a:gd name="T111" fmla="*/ 134 h 1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1" h="134">
                  <a:moveTo>
                    <a:pt x="0" y="127"/>
                  </a:moveTo>
                  <a:lnTo>
                    <a:pt x="12" y="112"/>
                  </a:lnTo>
                  <a:lnTo>
                    <a:pt x="23" y="99"/>
                  </a:lnTo>
                  <a:lnTo>
                    <a:pt x="36" y="88"/>
                  </a:lnTo>
                  <a:lnTo>
                    <a:pt x="48" y="78"/>
                  </a:lnTo>
                  <a:lnTo>
                    <a:pt x="77" y="63"/>
                  </a:lnTo>
                  <a:lnTo>
                    <a:pt x="112" y="49"/>
                  </a:lnTo>
                  <a:lnTo>
                    <a:pt x="130" y="35"/>
                  </a:lnTo>
                  <a:lnTo>
                    <a:pt x="136" y="26"/>
                  </a:lnTo>
                  <a:lnTo>
                    <a:pt x="143" y="20"/>
                  </a:lnTo>
                  <a:lnTo>
                    <a:pt x="160" y="13"/>
                  </a:lnTo>
                  <a:lnTo>
                    <a:pt x="202" y="6"/>
                  </a:lnTo>
                  <a:lnTo>
                    <a:pt x="259" y="0"/>
                  </a:lnTo>
                  <a:lnTo>
                    <a:pt x="284" y="4"/>
                  </a:lnTo>
                  <a:lnTo>
                    <a:pt x="305" y="21"/>
                  </a:lnTo>
                  <a:lnTo>
                    <a:pt x="331" y="53"/>
                  </a:lnTo>
                  <a:lnTo>
                    <a:pt x="340" y="76"/>
                  </a:lnTo>
                  <a:lnTo>
                    <a:pt x="341" y="83"/>
                  </a:lnTo>
                  <a:lnTo>
                    <a:pt x="334" y="84"/>
                  </a:lnTo>
                  <a:lnTo>
                    <a:pt x="311" y="66"/>
                  </a:lnTo>
                  <a:lnTo>
                    <a:pt x="302" y="51"/>
                  </a:lnTo>
                  <a:lnTo>
                    <a:pt x="289" y="37"/>
                  </a:lnTo>
                  <a:lnTo>
                    <a:pt x="281" y="28"/>
                  </a:lnTo>
                  <a:lnTo>
                    <a:pt x="272" y="22"/>
                  </a:lnTo>
                  <a:lnTo>
                    <a:pt x="251" y="18"/>
                  </a:lnTo>
                  <a:lnTo>
                    <a:pt x="203" y="20"/>
                  </a:lnTo>
                  <a:lnTo>
                    <a:pt x="171" y="28"/>
                  </a:lnTo>
                  <a:lnTo>
                    <a:pt x="150" y="49"/>
                  </a:lnTo>
                  <a:lnTo>
                    <a:pt x="136" y="62"/>
                  </a:lnTo>
                  <a:lnTo>
                    <a:pt x="121" y="71"/>
                  </a:lnTo>
                  <a:lnTo>
                    <a:pt x="57" y="93"/>
                  </a:lnTo>
                  <a:lnTo>
                    <a:pt x="31" y="108"/>
                  </a:lnTo>
                  <a:lnTo>
                    <a:pt x="8" y="133"/>
                  </a:lnTo>
                  <a:lnTo>
                    <a:pt x="1" y="134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Freeform 95"/>
            <p:cNvSpPr>
              <a:spLocks/>
            </p:cNvSpPr>
            <p:nvPr/>
          </p:nvSpPr>
          <p:spPr bwMode="auto">
            <a:xfrm>
              <a:off x="3466" y="1802"/>
              <a:ext cx="71" cy="66"/>
            </a:xfrm>
            <a:custGeom>
              <a:avLst/>
              <a:gdLst>
                <a:gd name="T0" fmla="*/ 0 w 143"/>
                <a:gd name="T1" fmla="*/ 1 h 131"/>
                <a:gd name="T2" fmla="*/ 0 w 143"/>
                <a:gd name="T3" fmla="*/ 1 h 131"/>
                <a:gd name="T4" fmla="*/ 0 w 143"/>
                <a:gd name="T5" fmla="*/ 1 h 131"/>
                <a:gd name="T6" fmla="*/ 0 w 143"/>
                <a:gd name="T7" fmla="*/ 1 h 131"/>
                <a:gd name="T8" fmla="*/ 0 w 143"/>
                <a:gd name="T9" fmla="*/ 1 h 131"/>
                <a:gd name="T10" fmla="*/ 0 w 143"/>
                <a:gd name="T11" fmla="*/ 1 h 131"/>
                <a:gd name="T12" fmla="*/ 0 w 143"/>
                <a:gd name="T13" fmla="*/ 1 h 131"/>
                <a:gd name="T14" fmla="*/ 0 w 143"/>
                <a:gd name="T15" fmla="*/ 1 h 131"/>
                <a:gd name="T16" fmla="*/ 0 w 143"/>
                <a:gd name="T17" fmla="*/ 1 h 131"/>
                <a:gd name="T18" fmla="*/ 0 w 143"/>
                <a:gd name="T19" fmla="*/ 1 h 131"/>
                <a:gd name="T20" fmla="*/ 0 w 143"/>
                <a:gd name="T21" fmla="*/ 1 h 131"/>
                <a:gd name="T22" fmla="*/ 0 w 143"/>
                <a:gd name="T23" fmla="*/ 1 h 131"/>
                <a:gd name="T24" fmla="*/ 0 w 143"/>
                <a:gd name="T25" fmla="*/ 1 h 131"/>
                <a:gd name="T26" fmla="*/ 0 w 143"/>
                <a:gd name="T27" fmla="*/ 1 h 131"/>
                <a:gd name="T28" fmla="*/ 0 w 143"/>
                <a:gd name="T29" fmla="*/ 0 h 131"/>
                <a:gd name="T30" fmla="*/ 0 w 143"/>
                <a:gd name="T31" fmla="*/ 1 h 131"/>
                <a:gd name="T32" fmla="*/ 0 w 143"/>
                <a:gd name="T33" fmla="*/ 1 h 131"/>
                <a:gd name="T34" fmla="*/ 0 w 143"/>
                <a:gd name="T35" fmla="*/ 1 h 131"/>
                <a:gd name="T36" fmla="*/ 0 w 143"/>
                <a:gd name="T37" fmla="*/ 1 h 13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3"/>
                <a:gd name="T58" fmla="*/ 0 h 131"/>
                <a:gd name="T59" fmla="*/ 143 w 143"/>
                <a:gd name="T60" fmla="*/ 131 h 13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3" h="131">
                  <a:moveTo>
                    <a:pt x="138" y="10"/>
                  </a:moveTo>
                  <a:lnTo>
                    <a:pt x="112" y="20"/>
                  </a:lnTo>
                  <a:lnTo>
                    <a:pt x="101" y="28"/>
                  </a:lnTo>
                  <a:lnTo>
                    <a:pt x="87" y="35"/>
                  </a:lnTo>
                  <a:lnTo>
                    <a:pt x="63" y="56"/>
                  </a:lnTo>
                  <a:lnTo>
                    <a:pt x="43" y="78"/>
                  </a:lnTo>
                  <a:lnTo>
                    <a:pt x="27" y="102"/>
                  </a:lnTo>
                  <a:lnTo>
                    <a:pt x="8" y="130"/>
                  </a:lnTo>
                  <a:lnTo>
                    <a:pt x="1" y="131"/>
                  </a:lnTo>
                  <a:lnTo>
                    <a:pt x="0" y="124"/>
                  </a:lnTo>
                  <a:lnTo>
                    <a:pt x="31" y="60"/>
                  </a:lnTo>
                  <a:lnTo>
                    <a:pt x="46" y="31"/>
                  </a:lnTo>
                  <a:lnTo>
                    <a:pt x="56" y="17"/>
                  </a:lnTo>
                  <a:lnTo>
                    <a:pt x="71" y="6"/>
                  </a:lnTo>
                  <a:lnTo>
                    <a:pt x="103" y="0"/>
                  </a:lnTo>
                  <a:lnTo>
                    <a:pt x="138" y="1"/>
                  </a:lnTo>
                  <a:lnTo>
                    <a:pt x="143" y="5"/>
                  </a:lnTo>
                  <a:lnTo>
                    <a:pt x="13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Freeform 96"/>
            <p:cNvSpPr>
              <a:spLocks/>
            </p:cNvSpPr>
            <p:nvPr/>
          </p:nvSpPr>
          <p:spPr bwMode="auto">
            <a:xfrm>
              <a:off x="3398" y="1849"/>
              <a:ext cx="94" cy="56"/>
            </a:xfrm>
            <a:custGeom>
              <a:avLst/>
              <a:gdLst>
                <a:gd name="T0" fmla="*/ 0 w 189"/>
                <a:gd name="T1" fmla="*/ 0 h 111"/>
                <a:gd name="T2" fmla="*/ 0 w 189"/>
                <a:gd name="T3" fmla="*/ 1 h 111"/>
                <a:gd name="T4" fmla="*/ 0 w 189"/>
                <a:gd name="T5" fmla="*/ 1 h 111"/>
                <a:gd name="T6" fmla="*/ 0 w 189"/>
                <a:gd name="T7" fmla="*/ 1 h 111"/>
                <a:gd name="T8" fmla="*/ 0 w 189"/>
                <a:gd name="T9" fmla="*/ 1 h 111"/>
                <a:gd name="T10" fmla="*/ 0 w 189"/>
                <a:gd name="T11" fmla="*/ 1 h 111"/>
                <a:gd name="T12" fmla="*/ 0 w 189"/>
                <a:gd name="T13" fmla="*/ 1 h 111"/>
                <a:gd name="T14" fmla="*/ 0 w 189"/>
                <a:gd name="T15" fmla="*/ 1 h 111"/>
                <a:gd name="T16" fmla="*/ 0 w 189"/>
                <a:gd name="T17" fmla="*/ 1 h 111"/>
                <a:gd name="T18" fmla="*/ 0 w 189"/>
                <a:gd name="T19" fmla="*/ 1 h 111"/>
                <a:gd name="T20" fmla="*/ 0 w 189"/>
                <a:gd name="T21" fmla="*/ 1 h 111"/>
                <a:gd name="T22" fmla="*/ 0 w 189"/>
                <a:gd name="T23" fmla="*/ 1 h 111"/>
                <a:gd name="T24" fmla="*/ 0 w 189"/>
                <a:gd name="T25" fmla="*/ 1 h 111"/>
                <a:gd name="T26" fmla="*/ 0 w 189"/>
                <a:gd name="T27" fmla="*/ 1 h 111"/>
                <a:gd name="T28" fmla="*/ 0 w 189"/>
                <a:gd name="T29" fmla="*/ 1 h 111"/>
                <a:gd name="T30" fmla="*/ 0 w 189"/>
                <a:gd name="T31" fmla="*/ 1 h 111"/>
                <a:gd name="T32" fmla="*/ 0 w 189"/>
                <a:gd name="T33" fmla="*/ 1 h 111"/>
                <a:gd name="T34" fmla="*/ 0 w 189"/>
                <a:gd name="T35" fmla="*/ 1 h 111"/>
                <a:gd name="T36" fmla="*/ 0 w 189"/>
                <a:gd name="T37" fmla="*/ 1 h 111"/>
                <a:gd name="T38" fmla="*/ 0 w 189"/>
                <a:gd name="T39" fmla="*/ 1 h 111"/>
                <a:gd name="T40" fmla="*/ 0 w 189"/>
                <a:gd name="T41" fmla="*/ 0 h 111"/>
                <a:gd name="T42" fmla="*/ 0 w 189"/>
                <a:gd name="T43" fmla="*/ 0 h 111"/>
                <a:gd name="T44" fmla="*/ 0 w 189"/>
                <a:gd name="T45" fmla="*/ 0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9"/>
                <a:gd name="T70" fmla="*/ 0 h 111"/>
                <a:gd name="T71" fmla="*/ 189 w 189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9" h="111">
                  <a:moveTo>
                    <a:pt x="17" y="0"/>
                  </a:moveTo>
                  <a:lnTo>
                    <a:pt x="24" y="22"/>
                  </a:lnTo>
                  <a:lnTo>
                    <a:pt x="30" y="45"/>
                  </a:lnTo>
                  <a:lnTo>
                    <a:pt x="32" y="58"/>
                  </a:lnTo>
                  <a:lnTo>
                    <a:pt x="58" y="68"/>
                  </a:lnTo>
                  <a:lnTo>
                    <a:pt x="81" y="82"/>
                  </a:lnTo>
                  <a:lnTo>
                    <a:pt x="103" y="92"/>
                  </a:lnTo>
                  <a:lnTo>
                    <a:pt x="125" y="101"/>
                  </a:lnTo>
                  <a:lnTo>
                    <a:pt x="151" y="103"/>
                  </a:lnTo>
                  <a:lnTo>
                    <a:pt x="182" y="90"/>
                  </a:lnTo>
                  <a:lnTo>
                    <a:pt x="188" y="89"/>
                  </a:lnTo>
                  <a:lnTo>
                    <a:pt x="189" y="95"/>
                  </a:lnTo>
                  <a:lnTo>
                    <a:pt x="182" y="104"/>
                  </a:lnTo>
                  <a:lnTo>
                    <a:pt x="173" y="108"/>
                  </a:lnTo>
                  <a:lnTo>
                    <a:pt x="151" y="111"/>
                  </a:lnTo>
                  <a:lnTo>
                    <a:pt x="98" y="110"/>
                  </a:lnTo>
                  <a:lnTo>
                    <a:pt x="47" y="92"/>
                  </a:lnTo>
                  <a:lnTo>
                    <a:pt x="23" y="83"/>
                  </a:lnTo>
                  <a:lnTo>
                    <a:pt x="16" y="79"/>
                  </a:lnTo>
                  <a:lnTo>
                    <a:pt x="0" y="45"/>
                  </a:lnTo>
                  <a:lnTo>
                    <a:pt x="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Freeform 97"/>
            <p:cNvSpPr>
              <a:spLocks/>
            </p:cNvSpPr>
            <p:nvPr/>
          </p:nvSpPr>
          <p:spPr bwMode="auto">
            <a:xfrm>
              <a:off x="3487" y="1893"/>
              <a:ext cx="133" cy="19"/>
            </a:xfrm>
            <a:custGeom>
              <a:avLst/>
              <a:gdLst>
                <a:gd name="T0" fmla="*/ 1 w 266"/>
                <a:gd name="T1" fmla="*/ 0 h 40"/>
                <a:gd name="T2" fmla="*/ 1 w 266"/>
                <a:gd name="T3" fmla="*/ 0 h 40"/>
                <a:gd name="T4" fmla="*/ 1 w 266"/>
                <a:gd name="T5" fmla="*/ 0 h 40"/>
                <a:gd name="T6" fmla="*/ 1 w 266"/>
                <a:gd name="T7" fmla="*/ 0 h 40"/>
                <a:gd name="T8" fmla="*/ 1 w 266"/>
                <a:gd name="T9" fmla="*/ 0 h 40"/>
                <a:gd name="T10" fmla="*/ 1 w 266"/>
                <a:gd name="T11" fmla="*/ 0 h 40"/>
                <a:gd name="T12" fmla="*/ 1 w 266"/>
                <a:gd name="T13" fmla="*/ 0 h 40"/>
                <a:gd name="T14" fmla="*/ 1 w 266"/>
                <a:gd name="T15" fmla="*/ 0 h 40"/>
                <a:gd name="T16" fmla="*/ 1 w 266"/>
                <a:gd name="T17" fmla="*/ 0 h 40"/>
                <a:gd name="T18" fmla="*/ 1 w 266"/>
                <a:gd name="T19" fmla="*/ 0 h 40"/>
                <a:gd name="T20" fmla="*/ 1 w 266"/>
                <a:gd name="T21" fmla="*/ 0 h 40"/>
                <a:gd name="T22" fmla="*/ 1 w 266"/>
                <a:gd name="T23" fmla="*/ 0 h 40"/>
                <a:gd name="T24" fmla="*/ 0 w 266"/>
                <a:gd name="T25" fmla="*/ 0 h 40"/>
                <a:gd name="T26" fmla="*/ 1 w 266"/>
                <a:gd name="T27" fmla="*/ 0 h 40"/>
                <a:gd name="T28" fmla="*/ 1 w 266"/>
                <a:gd name="T29" fmla="*/ 0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66"/>
                <a:gd name="T46" fmla="*/ 0 h 40"/>
                <a:gd name="T47" fmla="*/ 266 w 266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66" h="40">
                  <a:moveTo>
                    <a:pt x="5" y="0"/>
                  </a:moveTo>
                  <a:lnTo>
                    <a:pt x="108" y="11"/>
                  </a:lnTo>
                  <a:lnTo>
                    <a:pt x="165" y="15"/>
                  </a:lnTo>
                  <a:lnTo>
                    <a:pt x="259" y="17"/>
                  </a:lnTo>
                  <a:lnTo>
                    <a:pt x="266" y="24"/>
                  </a:lnTo>
                  <a:lnTo>
                    <a:pt x="264" y="28"/>
                  </a:lnTo>
                  <a:lnTo>
                    <a:pt x="259" y="31"/>
                  </a:lnTo>
                  <a:lnTo>
                    <a:pt x="157" y="40"/>
                  </a:lnTo>
                  <a:lnTo>
                    <a:pt x="122" y="37"/>
                  </a:lnTo>
                  <a:lnTo>
                    <a:pt x="63" y="22"/>
                  </a:lnTo>
                  <a:lnTo>
                    <a:pt x="36" y="14"/>
                  </a:lnTo>
                  <a:lnTo>
                    <a:pt x="5" y="8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" name="Freeform 98"/>
            <p:cNvSpPr>
              <a:spLocks/>
            </p:cNvSpPr>
            <p:nvPr/>
          </p:nvSpPr>
          <p:spPr bwMode="auto">
            <a:xfrm>
              <a:off x="3570" y="1695"/>
              <a:ext cx="25" cy="59"/>
            </a:xfrm>
            <a:custGeom>
              <a:avLst/>
              <a:gdLst>
                <a:gd name="T0" fmla="*/ 1 w 50"/>
                <a:gd name="T1" fmla="*/ 0 h 117"/>
                <a:gd name="T2" fmla="*/ 1 w 50"/>
                <a:gd name="T3" fmla="*/ 1 h 117"/>
                <a:gd name="T4" fmla="*/ 1 w 50"/>
                <a:gd name="T5" fmla="*/ 1 h 117"/>
                <a:gd name="T6" fmla="*/ 1 w 50"/>
                <a:gd name="T7" fmla="*/ 1 h 117"/>
                <a:gd name="T8" fmla="*/ 1 w 50"/>
                <a:gd name="T9" fmla="*/ 1 h 117"/>
                <a:gd name="T10" fmla="*/ 1 w 50"/>
                <a:gd name="T11" fmla="*/ 1 h 117"/>
                <a:gd name="T12" fmla="*/ 1 w 50"/>
                <a:gd name="T13" fmla="*/ 1 h 117"/>
                <a:gd name="T14" fmla="*/ 1 w 50"/>
                <a:gd name="T15" fmla="*/ 1 h 117"/>
                <a:gd name="T16" fmla="*/ 1 w 50"/>
                <a:gd name="T17" fmla="*/ 1 h 117"/>
                <a:gd name="T18" fmla="*/ 1 w 50"/>
                <a:gd name="T19" fmla="*/ 1 h 117"/>
                <a:gd name="T20" fmla="*/ 0 w 50"/>
                <a:gd name="T21" fmla="*/ 0 h 117"/>
                <a:gd name="T22" fmla="*/ 1 w 50"/>
                <a:gd name="T23" fmla="*/ 0 h 117"/>
                <a:gd name="T24" fmla="*/ 1 w 50"/>
                <a:gd name="T25" fmla="*/ 0 h 1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0"/>
                <a:gd name="T40" fmla="*/ 0 h 117"/>
                <a:gd name="T41" fmla="*/ 50 w 50"/>
                <a:gd name="T42" fmla="*/ 117 h 1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0" h="117">
                  <a:moveTo>
                    <a:pt x="10" y="0"/>
                  </a:moveTo>
                  <a:lnTo>
                    <a:pt x="14" y="17"/>
                  </a:lnTo>
                  <a:lnTo>
                    <a:pt x="24" y="30"/>
                  </a:lnTo>
                  <a:lnTo>
                    <a:pt x="47" y="58"/>
                  </a:lnTo>
                  <a:lnTo>
                    <a:pt x="50" y="84"/>
                  </a:lnTo>
                  <a:lnTo>
                    <a:pt x="50" y="112"/>
                  </a:lnTo>
                  <a:lnTo>
                    <a:pt x="47" y="117"/>
                  </a:lnTo>
                  <a:lnTo>
                    <a:pt x="41" y="114"/>
                  </a:lnTo>
                  <a:lnTo>
                    <a:pt x="34" y="91"/>
                  </a:lnTo>
                  <a:lnTo>
                    <a:pt x="23" y="7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" name="Freeform 99"/>
            <p:cNvSpPr>
              <a:spLocks/>
            </p:cNvSpPr>
            <p:nvPr/>
          </p:nvSpPr>
          <p:spPr bwMode="auto">
            <a:xfrm>
              <a:off x="3520" y="1691"/>
              <a:ext cx="26" cy="79"/>
            </a:xfrm>
            <a:custGeom>
              <a:avLst/>
              <a:gdLst>
                <a:gd name="T0" fmla="*/ 1 w 51"/>
                <a:gd name="T1" fmla="*/ 1 h 156"/>
                <a:gd name="T2" fmla="*/ 1 w 51"/>
                <a:gd name="T3" fmla="*/ 1 h 156"/>
                <a:gd name="T4" fmla="*/ 1 w 51"/>
                <a:gd name="T5" fmla="*/ 1 h 156"/>
                <a:gd name="T6" fmla="*/ 1 w 51"/>
                <a:gd name="T7" fmla="*/ 1 h 156"/>
                <a:gd name="T8" fmla="*/ 1 w 51"/>
                <a:gd name="T9" fmla="*/ 1 h 156"/>
                <a:gd name="T10" fmla="*/ 0 w 51"/>
                <a:gd name="T11" fmla="*/ 1 h 156"/>
                <a:gd name="T12" fmla="*/ 1 w 51"/>
                <a:gd name="T13" fmla="*/ 1 h 156"/>
                <a:gd name="T14" fmla="*/ 1 w 51"/>
                <a:gd name="T15" fmla="*/ 1 h 156"/>
                <a:gd name="T16" fmla="*/ 1 w 51"/>
                <a:gd name="T17" fmla="*/ 1 h 156"/>
                <a:gd name="T18" fmla="*/ 1 w 51"/>
                <a:gd name="T19" fmla="*/ 0 h 156"/>
                <a:gd name="T20" fmla="*/ 1 w 51"/>
                <a:gd name="T21" fmla="*/ 1 h 156"/>
                <a:gd name="T22" fmla="*/ 1 w 51"/>
                <a:gd name="T23" fmla="*/ 1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"/>
                <a:gd name="T37" fmla="*/ 0 h 156"/>
                <a:gd name="T38" fmla="*/ 51 w 51"/>
                <a:gd name="T39" fmla="*/ 156 h 1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" h="156">
                  <a:moveTo>
                    <a:pt x="51" y="6"/>
                  </a:moveTo>
                  <a:lnTo>
                    <a:pt x="36" y="96"/>
                  </a:lnTo>
                  <a:lnTo>
                    <a:pt x="19" y="148"/>
                  </a:lnTo>
                  <a:lnTo>
                    <a:pt x="15" y="155"/>
                  </a:lnTo>
                  <a:lnTo>
                    <a:pt x="8" y="156"/>
                  </a:lnTo>
                  <a:lnTo>
                    <a:pt x="0" y="146"/>
                  </a:lnTo>
                  <a:lnTo>
                    <a:pt x="5" y="115"/>
                  </a:lnTo>
                  <a:lnTo>
                    <a:pt x="14" y="86"/>
                  </a:lnTo>
                  <a:lnTo>
                    <a:pt x="42" y="3"/>
                  </a:lnTo>
                  <a:lnTo>
                    <a:pt x="48" y="0"/>
                  </a:lnTo>
                  <a:lnTo>
                    <a:pt x="5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Freeform 100"/>
            <p:cNvSpPr>
              <a:spLocks/>
            </p:cNvSpPr>
            <p:nvPr/>
          </p:nvSpPr>
          <p:spPr bwMode="auto">
            <a:xfrm>
              <a:off x="3544" y="1709"/>
              <a:ext cx="31" cy="45"/>
            </a:xfrm>
            <a:custGeom>
              <a:avLst/>
              <a:gdLst>
                <a:gd name="T0" fmla="*/ 1 w 62"/>
                <a:gd name="T1" fmla="*/ 0 h 92"/>
                <a:gd name="T2" fmla="*/ 0 w 62"/>
                <a:gd name="T3" fmla="*/ 0 h 92"/>
                <a:gd name="T4" fmla="*/ 1 w 62"/>
                <a:gd name="T5" fmla="*/ 0 h 92"/>
                <a:gd name="T6" fmla="*/ 1 w 62"/>
                <a:gd name="T7" fmla="*/ 0 h 92"/>
                <a:gd name="T8" fmla="*/ 1 w 62"/>
                <a:gd name="T9" fmla="*/ 0 h 92"/>
                <a:gd name="T10" fmla="*/ 1 w 62"/>
                <a:gd name="T11" fmla="*/ 0 h 92"/>
                <a:gd name="T12" fmla="*/ 1 w 62"/>
                <a:gd name="T13" fmla="*/ 0 h 92"/>
                <a:gd name="T14" fmla="*/ 1 w 62"/>
                <a:gd name="T15" fmla="*/ 0 h 92"/>
                <a:gd name="T16" fmla="*/ 1 w 62"/>
                <a:gd name="T17" fmla="*/ 0 h 92"/>
                <a:gd name="T18" fmla="*/ 1 w 62"/>
                <a:gd name="T19" fmla="*/ 0 h 92"/>
                <a:gd name="T20" fmla="*/ 1 w 62"/>
                <a:gd name="T21" fmla="*/ 0 h 92"/>
                <a:gd name="T22" fmla="*/ 1 w 62"/>
                <a:gd name="T23" fmla="*/ 0 h 92"/>
                <a:gd name="T24" fmla="*/ 1 w 62"/>
                <a:gd name="T25" fmla="*/ 0 h 92"/>
                <a:gd name="T26" fmla="*/ 1 w 62"/>
                <a:gd name="T27" fmla="*/ 0 h 92"/>
                <a:gd name="T28" fmla="*/ 1 w 62"/>
                <a:gd name="T29" fmla="*/ 0 h 92"/>
                <a:gd name="T30" fmla="*/ 1 w 62"/>
                <a:gd name="T31" fmla="*/ 0 h 92"/>
                <a:gd name="T32" fmla="*/ 1 w 62"/>
                <a:gd name="T33" fmla="*/ 0 h 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"/>
                <a:gd name="T52" fmla="*/ 0 h 92"/>
                <a:gd name="T53" fmla="*/ 62 w 62"/>
                <a:gd name="T54" fmla="*/ 92 h 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" h="92">
                  <a:moveTo>
                    <a:pt x="8" y="88"/>
                  </a:moveTo>
                  <a:lnTo>
                    <a:pt x="0" y="50"/>
                  </a:lnTo>
                  <a:lnTo>
                    <a:pt x="6" y="22"/>
                  </a:lnTo>
                  <a:lnTo>
                    <a:pt x="25" y="0"/>
                  </a:lnTo>
                  <a:lnTo>
                    <a:pt x="36" y="1"/>
                  </a:lnTo>
                  <a:lnTo>
                    <a:pt x="51" y="19"/>
                  </a:lnTo>
                  <a:lnTo>
                    <a:pt x="62" y="54"/>
                  </a:lnTo>
                  <a:lnTo>
                    <a:pt x="59" y="59"/>
                  </a:lnTo>
                  <a:lnTo>
                    <a:pt x="52" y="56"/>
                  </a:lnTo>
                  <a:lnTo>
                    <a:pt x="45" y="42"/>
                  </a:lnTo>
                  <a:lnTo>
                    <a:pt x="36" y="29"/>
                  </a:lnTo>
                  <a:lnTo>
                    <a:pt x="28" y="17"/>
                  </a:lnTo>
                  <a:lnTo>
                    <a:pt x="22" y="50"/>
                  </a:lnTo>
                  <a:lnTo>
                    <a:pt x="18" y="88"/>
                  </a:lnTo>
                  <a:lnTo>
                    <a:pt x="14" y="9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7" name="Freeform 101"/>
            <p:cNvSpPr>
              <a:spLocks/>
            </p:cNvSpPr>
            <p:nvPr/>
          </p:nvSpPr>
          <p:spPr bwMode="auto">
            <a:xfrm>
              <a:off x="3471" y="1470"/>
              <a:ext cx="27" cy="18"/>
            </a:xfrm>
            <a:custGeom>
              <a:avLst/>
              <a:gdLst>
                <a:gd name="T0" fmla="*/ 0 w 55"/>
                <a:gd name="T1" fmla="*/ 1 h 36"/>
                <a:gd name="T2" fmla="*/ 0 w 55"/>
                <a:gd name="T3" fmla="*/ 1 h 36"/>
                <a:gd name="T4" fmla="*/ 0 w 55"/>
                <a:gd name="T5" fmla="*/ 1 h 36"/>
                <a:gd name="T6" fmla="*/ 0 w 55"/>
                <a:gd name="T7" fmla="*/ 0 h 36"/>
                <a:gd name="T8" fmla="*/ 0 w 55"/>
                <a:gd name="T9" fmla="*/ 0 h 36"/>
                <a:gd name="T10" fmla="*/ 0 w 55"/>
                <a:gd name="T11" fmla="*/ 1 h 36"/>
                <a:gd name="T12" fmla="*/ 0 w 55"/>
                <a:gd name="T13" fmla="*/ 1 h 36"/>
                <a:gd name="T14" fmla="*/ 0 w 55"/>
                <a:gd name="T15" fmla="*/ 1 h 36"/>
                <a:gd name="T16" fmla="*/ 0 w 55"/>
                <a:gd name="T17" fmla="*/ 1 h 36"/>
                <a:gd name="T18" fmla="*/ 0 w 55"/>
                <a:gd name="T19" fmla="*/ 1 h 36"/>
                <a:gd name="T20" fmla="*/ 0 w 55"/>
                <a:gd name="T21" fmla="*/ 1 h 36"/>
                <a:gd name="T22" fmla="*/ 0 w 55"/>
                <a:gd name="T23" fmla="*/ 1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"/>
                <a:gd name="T37" fmla="*/ 0 h 36"/>
                <a:gd name="T38" fmla="*/ 55 w 55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" h="36">
                  <a:moveTo>
                    <a:pt x="0" y="31"/>
                  </a:moveTo>
                  <a:lnTo>
                    <a:pt x="5" y="19"/>
                  </a:lnTo>
                  <a:lnTo>
                    <a:pt x="14" y="13"/>
                  </a:lnTo>
                  <a:lnTo>
                    <a:pt x="34" y="0"/>
                  </a:lnTo>
                  <a:lnTo>
                    <a:pt x="51" y="0"/>
                  </a:lnTo>
                  <a:lnTo>
                    <a:pt x="55" y="8"/>
                  </a:lnTo>
                  <a:lnTo>
                    <a:pt x="51" y="17"/>
                  </a:lnTo>
                  <a:lnTo>
                    <a:pt x="27" y="22"/>
                  </a:lnTo>
                  <a:lnTo>
                    <a:pt x="9" y="32"/>
                  </a:lnTo>
                  <a:lnTo>
                    <a:pt x="3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Freeform 102"/>
            <p:cNvSpPr>
              <a:spLocks/>
            </p:cNvSpPr>
            <p:nvPr/>
          </p:nvSpPr>
          <p:spPr bwMode="auto">
            <a:xfrm>
              <a:off x="3471" y="1487"/>
              <a:ext cx="26" cy="16"/>
            </a:xfrm>
            <a:custGeom>
              <a:avLst/>
              <a:gdLst>
                <a:gd name="T0" fmla="*/ 0 w 52"/>
                <a:gd name="T1" fmla="*/ 1 h 30"/>
                <a:gd name="T2" fmla="*/ 1 w 52"/>
                <a:gd name="T3" fmla="*/ 1 h 30"/>
                <a:gd name="T4" fmla="*/ 1 w 52"/>
                <a:gd name="T5" fmla="*/ 1 h 30"/>
                <a:gd name="T6" fmla="*/ 1 w 52"/>
                <a:gd name="T7" fmla="*/ 0 h 30"/>
                <a:gd name="T8" fmla="*/ 1 w 52"/>
                <a:gd name="T9" fmla="*/ 1 h 30"/>
                <a:gd name="T10" fmla="*/ 1 w 52"/>
                <a:gd name="T11" fmla="*/ 1 h 30"/>
                <a:gd name="T12" fmla="*/ 1 w 52"/>
                <a:gd name="T13" fmla="*/ 1 h 30"/>
                <a:gd name="T14" fmla="*/ 1 w 52"/>
                <a:gd name="T15" fmla="*/ 1 h 30"/>
                <a:gd name="T16" fmla="*/ 1 w 52"/>
                <a:gd name="T17" fmla="*/ 1 h 30"/>
                <a:gd name="T18" fmla="*/ 0 w 52"/>
                <a:gd name="T19" fmla="*/ 1 h 30"/>
                <a:gd name="T20" fmla="*/ 0 w 52"/>
                <a:gd name="T21" fmla="*/ 1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2"/>
                <a:gd name="T34" fmla="*/ 0 h 30"/>
                <a:gd name="T35" fmla="*/ 52 w 52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2" h="30">
                  <a:moveTo>
                    <a:pt x="0" y="24"/>
                  </a:moveTo>
                  <a:lnTo>
                    <a:pt x="7" y="17"/>
                  </a:lnTo>
                  <a:lnTo>
                    <a:pt x="16" y="10"/>
                  </a:lnTo>
                  <a:lnTo>
                    <a:pt x="35" y="0"/>
                  </a:lnTo>
                  <a:lnTo>
                    <a:pt x="51" y="5"/>
                  </a:lnTo>
                  <a:lnTo>
                    <a:pt x="52" y="14"/>
                  </a:lnTo>
                  <a:lnTo>
                    <a:pt x="46" y="21"/>
                  </a:lnTo>
                  <a:lnTo>
                    <a:pt x="7" y="29"/>
                  </a:lnTo>
                  <a:lnTo>
                    <a:pt x="1" y="3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9" name="Freeform 103"/>
            <p:cNvSpPr>
              <a:spLocks/>
            </p:cNvSpPr>
            <p:nvPr/>
          </p:nvSpPr>
          <p:spPr bwMode="auto">
            <a:xfrm>
              <a:off x="3521" y="1456"/>
              <a:ext cx="47" cy="22"/>
            </a:xfrm>
            <a:custGeom>
              <a:avLst/>
              <a:gdLst>
                <a:gd name="T0" fmla="*/ 0 w 93"/>
                <a:gd name="T1" fmla="*/ 0 h 45"/>
                <a:gd name="T2" fmla="*/ 1 w 93"/>
                <a:gd name="T3" fmla="*/ 0 h 45"/>
                <a:gd name="T4" fmla="*/ 1 w 93"/>
                <a:gd name="T5" fmla="*/ 0 h 45"/>
                <a:gd name="T6" fmla="*/ 1 w 93"/>
                <a:gd name="T7" fmla="*/ 0 h 45"/>
                <a:gd name="T8" fmla="*/ 1 w 93"/>
                <a:gd name="T9" fmla="*/ 0 h 45"/>
                <a:gd name="T10" fmla="*/ 1 w 93"/>
                <a:gd name="T11" fmla="*/ 0 h 45"/>
                <a:gd name="T12" fmla="*/ 1 w 93"/>
                <a:gd name="T13" fmla="*/ 0 h 45"/>
                <a:gd name="T14" fmla="*/ 1 w 93"/>
                <a:gd name="T15" fmla="*/ 0 h 45"/>
                <a:gd name="T16" fmla="*/ 1 w 93"/>
                <a:gd name="T17" fmla="*/ 0 h 45"/>
                <a:gd name="T18" fmla="*/ 1 w 93"/>
                <a:gd name="T19" fmla="*/ 0 h 45"/>
                <a:gd name="T20" fmla="*/ 1 w 93"/>
                <a:gd name="T21" fmla="*/ 0 h 45"/>
                <a:gd name="T22" fmla="*/ 1 w 93"/>
                <a:gd name="T23" fmla="*/ 0 h 45"/>
                <a:gd name="T24" fmla="*/ 0 w 93"/>
                <a:gd name="T25" fmla="*/ 0 h 45"/>
                <a:gd name="T26" fmla="*/ 0 w 93"/>
                <a:gd name="T27" fmla="*/ 0 h 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3"/>
                <a:gd name="T43" fmla="*/ 0 h 45"/>
                <a:gd name="T44" fmla="*/ 93 w 93"/>
                <a:gd name="T45" fmla="*/ 45 h 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3" h="45">
                  <a:moveTo>
                    <a:pt x="0" y="39"/>
                  </a:moveTo>
                  <a:lnTo>
                    <a:pt x="13" y="22"/>
                  </a:lnTo>
                  <a:lnTo>
                    <a:pt x="19" y="15"/>
                  </a:lnTo>
                  <a:lnTo>
                    <a:pt x="28" y="10"/>
                  </a:lnTo>
                  <a:lnTo>
                    <a:pt x="61" y="0"/>
                  </a:lnTo>
                  <a:lnTo>
                    <a:pt x="89" y="10"/>
                  </a:lnTo>
                  <a:lnTo>
                    <a:pt x="93" y="15"/>
                  </a:lnTo>
                  <a:lnTo>
                    <a:pt x="89" y="19"/>
                  </a:lnTo>
                  <a:lnTo>
                    <a:pt x="61" y="19"/>
                  </a:lnTo>
                  <a:lnTo>
                    <a:pt x="36" y="27"/>
                  </a:lnTo>
                  <a:lnTo>
                    <a:pt x="8" y="45"/>
                  </a:lnTo>
                  <a:lnTo>
                    <a:pt x="1" y="4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Freeform 104"/>
            <p:cNvSpPr>
              <a:spLocks/>
            </p:cNvSpPr>
            <p:nvPr/>
          </p:nvSpPr>
          <p:spPr bwMode="auto">
            <a:xfrm>
              <a:off x="4056" y="1959"/>
              <a:ext cx="13" cy="40"/>
            </a:xfrm>
            <a:custGeom>
              <a:avLst/>
              <a:gdLst>
                <a:gd name="T0" fmla="*/ 0 w 27"/>
                <a:gd name="T1" fmla="*/ 0 h 81"/>
                <a:gd name="T2" fmla="*/ 0 w 27"/>
                <a:gd name="T3" fmla="*/ 0 h 81"/>
                <a:gd name="T4" fmla="*/ 0 w 27"/>
                <a:gd name="T5" fmla="*/ 0 h 81"/>
                <a:gd name="T6" fmla="*/ 0 w 27"/>
                <a:gd name="T7" fmla="*/ 0 h 81"/>
                <a:gd name="T8" fmla="*/ 0 w 27"/>
                <a:gd name="T9" fmla="*/ 0 h 81"/>
                <a:gd name="T10" fmla="*/ 0 w 27"/>
                <a:gd name="T11" fmla="*/ 0 h 81"/>
                <a:gd name="T12" fmla="*/ 0 w 27"/>
                <a:gd name="T13" fmla="*/ 0 h 81"/>
                <a:gd name="T14" fmla="*/ 0 w 27"/>
                <a:gd name="T15" fmla="*/ 0 h 81"/>
                <a:gd name="T16" fmla="*/ 0 w 27"/>
                <a:gd name="T17" fmla="*/ 0 h 81"/>
                <a:gd name="T18" fmla="*/ 0 w 27"/>
                <a:gd name="T19" fmla="*/ 0 h 81"/>
                <a:gd name="T20" fmla="*/ 0 w 27"/>
                <a:gd name="T21" fmla="*/ 0 h 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81"/>
                <a:gd name="T35" fmla="*/ 27 w 27"/>
                <a:gd name="T36" fmla="*/ 81 h 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81">
                  <a:moveTo>
                    <a:pt x="16" y="6"/>
                  </a:moveTo>
                  <a:lnTo>
                    <a:pt x="23" y="24"/>
                  </a:lnTo>
                  <a:lnTo>
                    <a:pt x="27" y="57"/>
                  </a:lnTo>
                  <a:lnTo>
                    <a:pt x="22" y="81"/>
                  </a:lnTo>
                  <a:lnTo>
                    <a:pt x="13" y="81"/>
                  </a:lnTo>
                  <a:lnTo>
                    <a:pt x="5" y="61"/>
                  </a:lnTo>
                  <a:lnTo>
                    <a:pt x="0" y="24"/>
                  </a:lnTo>
                  <a:lnTo>
                    <a:pt x="3" y="8"/>
                  </a:lnTo>
                  <a:lnTo>
                    <a:pt x="9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1" name="Freeform 105"/>
            <p:cNvSpPr>
              <a:spLocks/>
            </p:cNvSpPr>
            <p:nvPr/>
          </p:nvSpPr>
          <p:spPr bwMode="auto">
            <a:xfrm>
              <a:off x="3843" y="1598"/>
              <a:ext cx="105" cy="132"/>
            </a:xfrm>
            <a:custGeom>
              <a:avLst/>
              <a:gdLst>
                <a:gd name="T0" fmla="*/ 1 w 210"/>
                <a:gd name="T1" fmla="*/ 1 h 264"/>
                <a:gd name="T2" fmla="*/ 1 w 210"/>
                <a:gd name="T3" fmla="*/ 1 h 264"/>
                <a:gd name="T4" fmla="*/ 1 w 210"/>
                <a:gd name="T5" fmla="*/ 1 h 264"/>
                <a:gd name="T6" fmla="*/ 1 w 210"/>
                <a:gd name="T7" fmla="*/ 1 h 264"/>
                <a:gd name="T8" fmla="*/ 1 w 210"/>
                <a:gd name="T9" fmla="*/ 1 h 264"/>
                <a:gd name="T10" fmla="*/ 1 w 210"/>
                <a:gd name="T11" fmla="*/ 1 h 264"/>
                <a:gd name="T12" fmla="*/ 1 w 210"/>
                <a:gd name="T13" fmla="*/ 1 h 264"/>
                <a:gd name="T14" fmla="*/ 1 w 210"/>
                <a:gd name="T15" fmla="*/ 1 h 264"/>
                <a:gd name="T16" fmla="*/ 1 w 210"/>
                <a:gd name="T17" fmla="*/ 1 h 264"/>
                <a:gd name="T18" fmla="*/ 1 w 210"/>
                <a:gd name="T19" fmla="*/ 1 h 264"/>
                <a:gd name="T20" fmla="*/ 1 w 210"/>
                <a:gd name="T21" fmla="*/ 1 h 264"/>
                <a:gd name="T22" fmla="*/ 1 w 210"/>
                <a:gd name="T23" fmla="*/ 1 h 264"/>
                <a:gd name="T24" fmla="*/ 1 w 210"/>
                <a:gd name="T25" fmla="*/ 1 h 264"/>
                <a:gd name="T26" fmla="*/ 1 w 210"/>
                <a:gd name="T27" fmla="*/ 1 h 264"/>
                <a:gd name="T28" fmla="*/ 1 w 210"/>
                <a:gd name="T29" fmla="*/ 1 h 264"/>
                <a:gd name="T30" fmla="*/ 1 w 210"/>
                <a:gd name="T31" fmla="*/ 1 h 264"/>
                <a:gd name="T32" fmla="*/ 1 w 210"/>
                <a:gd name="T33" fmla="*/ 1 h 264"/>
                <a:gd name="T34" fmla="*/ 1 w 210"/>
                <a:gd name="T35" fmla="*/ 1 h 264"/>
                <a:gd name="T36" fmla="*/ 1 w 210"/>
                <a:gd name="T37" fmla="*/ 1 h 264"/>
                <a:gd name="T38" fmla="*/ 1 w 210"/>
                <a:gd name="T39" fmla="*/ 1 h 264"/>
                <a:gd name="T40" fmla="*/ 0 w 210"/>
                <a:gd name="T41" fmla="*/ 1 h 264"/>
                <a:gd name="T42" fmla="*/ 1 w 210"/>
                <a:gd name="T43" fmla="*/ 1 h 264"/>
                <a:gd name="T44" fmla="*/ 1 w 210"/>
                <a:gd name="T45" fmla="*/ 1 h 264"/>
                <a:gd name="T46" fmla="*/ 1 w 210"/>
                <a:gd name="T47" fmla="*/ 1 h 264"/>
                <a:gd name="T48" fmla="*/ 1 w 210"/>
                <a:gd name="T49" fmla="*/ 1 h 264"/>
                <a:gd name="T50" fmla="*/ 1 w 210"/>
                <a:gd name="T51" fmla="*/ 1 h 264"/>
                <a:gd name="T52" fmla="*/ 1 w 210"/>
                <a:gd name="T53" fmla="*/ 0 h 264"/>
                <a:gd name="T54" fmla="*/ 1 w 210"/>
                <a:gd name="T55" fmla="*/ 1 h 264"/>
                <a:gd name="T56" fmla="*/ 1 w 210"/>
                <a:gd name="T57" fmla="*/ 1 h 264"/>
                <a:gd name="T58" fmla="*/ 1 w 210"/>
                <a:gd name="T59" fmla="*/ 1 h 26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0"/>
                <a:gd name="T91" fmla="*/ 0 h 264"/>
                <a:gd name="T92" fmla="*/ 210 w 210"/>
                <a:gd name="T93" fmla="*/ 264 h 26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0" h="264">
                  <a:moveTo>
                    <a:pt x="52" y="13"/>
                  </a:moveTo>
                  <a:lnTo>
                    <a:pt x="43" y="16"/>
                  </a:lnTo>
                  <a:lnTo>
                    <a:pt x="22" y="56"/>
                  </a:lnTo>
                  <a:lnTo>
                    <a:pt x="29" y="96"/>
                  </a:lnTo>
                  <a:lnTo>
                    <a:pt x="22" y="173"/>
                  </a:lnTo>
                  <a:lnTo>
                    <a:pt x="21" y="184"/>
                  </a:lnTo>
                  <a:lnTo>
                    <a:pt x="22" y="193"/>
                  </a:lnTo>
                  <a:lnTo>
                    <a:pt x="53" y="202"/>
                  </a:lnTo>
                  <a:lnTo>
                    <a:pt x="84" y="212"/>
                  </a:lnTo>
                  <a:lnTo>
                    <a:pt x="118" y="227"/>
                  </a:lnTo>
                  <a:lnTo>
                    <a:pt x="132" y="236"/>
                  </a:lnTo>
                  <a:lnTo>
                    <a:pt x="150" y="242"/>
                  </a:lnTo>
                  <a:lnTo>
                    <a:pt x="179" y="245"/>
                  </a:lnTo>
                  <a:lnTo>
                    <a:pt x="205" y="241"/>
                  </a:lnTo>
                  <a:lnTo>
                    <a:pt x="210" y="249"/>
                  </a:lnTo>
                  <a:lnTo>
                    <a:pt x="180" y="261"/>
                  </a:lnTo>
                  <a:lnTo>
                    <a:pt x="147" y="264"/>
                  </a:lnTo>
                  <a:lnTo>
                    <a:pt x="72" y="239"/>
                  </a:lnTo>
                  <a:lnTo>
                    <a:pt x="42" y="220"/>
                  </a:lnTo>
                  <a:lnTo>
                    <a:pt x="11" y="201"/>
                  </a:lnTo>
                  <a:lnTo>
                    <a:pt x="0" y="175"/>
                  </a:lnTo>
                  <a:lnTo>
                    <a:pt x="1" y="136"/>
                  </a:lnTo>
                  <a:lnTo>
                    <a:pt x="5" y="96"/>
                  </a:lnTo>
                  <a:lnTo>
                    <a:pt x="12" y="56"/>
                  </a:lnTo>
                  <a:lnTo>
                    <a:pt x="21" y="30"/>
                  </a:lnTo>
                  <a:lnTo>
                    <a:pt x="36" y="8"/>
                  </a:lnTo>
                  <a:lnTo>
                    <a:pt x="44" y="0"/>
                  </a:lnTo>
                  <a:lnTo>
                    <a:pt x="54" y="2"/>
                  </a:lnTo>
                  <a:lnTo>
                    <a:pt x="5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Freeform 106"/>
            <p:cNvSpPr>
              <a:spLocks/>
            </p:cNvSpPr>
            <p:nvPr/>
          </p:nvSpPr>
          <p:spPr bwMode="auto">
            <a:xfrm>
              <a:off x="3884" y="1618"/>
              <a:ext cx="116" cy="43"/>
            </a:xfrm>
            <a:custGeom>
              <a:avLst/>
              <a:gdLst>
                <a:gd name="T0" fmla="*/ 0 w 233"/>
                <a:gd name="T1" fmla="*/ 0 h 84"/>
                <a:gd name="T2" fmla="*/ 0 w 233"/>
                <a:gd name="T3" fmla="*/ 1 h 84"/>
                <a:gd name="T4" fmla="*/ 0 w 233"/>
                <a:gd name="T5" fmla="*/ 1 h 84"/>
                <a:gd name="T6" fmla="*/ 0 w 233"/>
                <a:gd name="T7" fmla="*/ 1 h 84"/>
                <a:gd name="T8" fmla="*/ 0 w 233"/>
                <a:gd name="T9" fmla="*/ 1 h 84"/>
                <a:gd name="T10" fmla="*/ 0 w 233"/>
                <a:gd name="T11" fmla="*/ 1 h 84"/>
                <a:gd name="T12" fmla="*/ 0 w 233"/>
                <a:gd name="T13" fmla="*/ 1 h 84"/>
                <a:gd name="T14" fmla="*/ 0 w 233"/>
                <a:gd name="T15" fmla="*/ 1 h 84"/>
                <a:gd name="T16" fmla="*/ 0 w 233"/>
                <a:gd name="T17" fmla="*/ 1 h 84"/>
                <a:gd name="T18" fmla="*/ 0 w 233"/>
                <a:gd name="T19" fmla="*/ 1 h 84"/>
                <a:gd name="T20" fmla="*/ 0 w 233"/>
                <a:gd name="T21" fmla="*/ 1 h 84"/>
                <a:gd name="T22" fmla="*/ 0 w 233"/>
                <a:gd name="T23" fmla="*/ 1 h 84"/>
                <a:gd name="T24" fmla="*/ 0 w 233"/>
                <a:gd name="T25" fmla="*/ 1 h 84"/>
                <a:gd name="T26" fmla="*/ 0 w 233"/>
                <a:gd name="T27" fmla="*/ 1 h 84"/>
                <a:gd name="T28" fmla="*/ 0 w 233"/>
                <a:gd name="T29" fmla="*/ 1 h 84"/>
                <a:gd name="T30" fmla="*/ 0 w 233"/>
                <a:gd name="T31" fmla="*/ 0 h 84"/>
                <a:gd name="T32" fmla="*/ 0 w 233"/>
                <a:gd name="T33" fmla="*/ 0 h 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33"/>
                <a:gd name="T52" fmla="*/ 0 h 84"/>
                <a:gd name="T53" fmla="*/ 233 w 233"/>
                <a:gd name="T54" fmla="*/ 84 h 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33" h="84">
                  <a:moveTo>
                    <a:pt x="6" y="0"/>
                  </a:moveTo>
                  <a:lnTo>
                    <a:pt x="53" y="25"/>
                  </a:lnTo>
                  <a:lnTo>
                    <a:pt x="88" y="38"/>
                  </a:lnTo>
                  <a:lnTo>
                    <a:pt x="125" y="51"/>
                  </a:lnTo>
                  <a:lnTo>
                    <a:pt x="176" y="60"/>
                  </a:lnTo>
                  <a:lnTo>
                    <a:pt x="227" y="58"/>
                  </a:lnTo>
                  <a:lnTo>
                    <a:pt x="233" y="62"/>
                  </a:lnTo>
                  <a:lnTo>
                    <a:pt x="230" y="67"/>
                  </a:lnTo>
                  <a:lnTo>
                    <a:pt x="173" y="82"/>
                  </a:lnTo>
                  <a:lnTo>
                    <a:pt x="118" y="84"/>
                  </a:lnTo>
                  <a:lnTo>
                    <a:pt x="37" y="55"/>
                  </a:lnTo>
                  <a:lnTo>
                    <a:pt x="21" y="30"/>
                  </a:lnTo>
                  <a:lnTo>
                    <a:pt x="15" y="17"/>
                  </a:lnTo>
                  <a:lnTo>
                    <a:pt x="3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3" name="Freeform 107"/>
            <p:cNvSpPr>
              <a:spLocks/>
            </p:cNvSpPr>
            <p:nvPr/>
          </p:nvSpPr>
          <p:spPr bwMode="auto">
            <a:xfrm>
              <a:off x="4007" y="1579"/>
              <a:ext cx="43" cy="77"/>
            </a:xfrm>
            <a:custGeom>
              <a:avLst/>
              <a:gdLst>
                <a:gd name="T0" fmla="*/ 0 w 87"/>
                <a:gd name="T1" fmla="*/ 0 h 155"/>
                <a:gd name="T2" fmla="*/ 0 w 87"/>
                <a:gd name="T3" fmla="*/ 0 h 155"/>
                <a:gd name="T4" fmla="*/ 0 w 87"/>
                <a:gd name="T5" fmla="*/ 0 h 155"/>
                <a:gd name="T6" fmla="*/ 0 w 87"/>
                <a:gd name="T7" fmla="*/ 0 h 155"/>
                <a:gd name="T8" fmla="*/ 0 w 87"/>
                <a:gd name="T9" fmla="*/ 0 h 155"/>
                <a:gd name="T10" fmla="*/ 0 w 87"/>
                <a:gd name="T11" fmla="*/ 0 h 155"/>
                <a:gd name="T12" fmla="*/ 0 w 87"/>
                <a:gd name="T13" fmla="*/ 0 h 155"/>
                <a:gd name="T14" fmla="*/ 0 w 87"/>
                <a:gd name="T15" fmla="*/ 0 h 155"/>
                <a:gd name="T16" fmla="*/ 0 w 87"/>
                <a:gd name="T17" fmla="*/ 0 h 155"/>
                <a:gd name="T18" fmla="*/ 0 w 87"/>
                <a:gd name="T19" fmla="*/ 0 h 155"/>
                <a:gd name="T20" fmla="*/ 0 w 87"/>
                <a:gd name="T21" fmla="*/ 0 h 155"/>
                <a:gd name="T22" fmla="*/ 0 w 87"/>
                <a:gd name="T23" fmla="*/ 0 h 155"/>
                <a:gd name="T24" fmla="*/ 0 w 87"/>
                <a:gd name="T25" fmla="*/ 0 h 155"/>
                <a:gd name="T26" fmla="*/ 0 w 87"/>
                <a:gd name="T27" fmla="*/ 0 h 155"/>
                <a:gd name="T28" fmla="*/ 0 w 87"/>
                <a:gd name="T29" fmla="*/ 0 h 155"/>
                <a:gd name="T30" fmla="*/ 0 w 87"/>
                <a:gd name="T31" fmla="*/ 0 h 155"/>
                <a:gd name="T32" fmla="*/ 0 w 87"/>
                <a:gd name="T33" fmla="*/ 0 h 155"/>
                <a:gd name="T34" fmla="*/ 0 w 87"/>
                <a:gd name="T35" fmla="*/ 0 h 155"/>
                <a:gd name="T36" fmla="*/ 0 w 87"/>
                <a:gd name="T37" fmla="*/ 0 h 1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7"/>
                <a:gd name="T58" fmla="*/ 0 h 155"/>
                <a:gd name="T59" fmla="*/ 87 w 87"/>
                <a:gd name="T60" fmla="*/ 155 h 1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7" h="155">
                  <a:moveTo>
                    <a:pt x="85" y="9"/>
                  </a:moveTo>
                  <a:lnTo>
                    <a:pt x="73" y="31"/>
                  </a:lnTo>
                  <a:lnTo>
                    <a:pt x="69" y="57"/>
                  </a:lnTo>
                  <a:lnTo>
                    <a:pt x="61" y="86"/>
                  </a:lnTo>
                  <a:lnTo>
                    <a:pt x="46" y="109"/>
                  </a:lnTo>
                  <a:lnTo>
                    <a:pt x="27" y="131"/>
                  </a:lnTo>
                  <a:lnTo>
                    <a:pt x="8" y="154"/>
                  </a:lnTo>
                  <a:lnTo>
                    <a:pt x="0" y="155"/>
                  </a:lnTo>
                  <a:lnTo>
                    <a:pt x="0" y="148"/>
                  </a:lnTo>
                  <a:lnTo>
                    <a:pt x="25" y="104"/>
                  </a:lnTo>
                  <a:lnTo>
                    <a:pt x="37" y="53"/>
                  </a:lnTo>
                  <a:lnTo>
                    <a:pt x="42" y="37"/>
                  </a:lnTo>
                  <a:lnTo>
                    <a:pt x="51" y="24"/>
                  </a:lnTo>
                  <a:lnTo>
                    <a:pt x="63" y="13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87" y="5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Freeform 108"/>
            <p:cNvSpPr>
              <a:spLocks/>
            </p:cNvSpPr>
            <p:nvPr/>
          </p:nvSpPr>
          <p:spPr bwMode="auto">
            <a:xfrm>
              <a:off x="3948" y="1654"/>
              <a:ext cx="76" cy="75"/>
            </a:xfrm>
            <a:custGeom>
              <a:avLst/>
              <a:gdLst>
                <a:gd name="T0" fmla="*/ 0 w 154"/>
                <a:gd name="T1" fmla="*/ 0 h 150"/>
                <a:gd name="T2" fmla="*/ 0 w 154"/>
                <a:gd name="T3" fmla="*/ 1 h 150"/>
                <a:gd name="T4" fmla="*/ 0 w 154"/>
                <a:gd name="T5" fmla="*/ 1 h 150"/>
                <a:gd name="T6" fmla="*/ 0 w 154"/>
                <a:gd name="T7" fmla="*/ 1 h 150"/>
                <a:gd name="T8" fmla="*/ 0 w 154"/>
                <a:gd name="T9" fmla="*/ 1 h 150"/>
                <a:gd name="T10" fmla="*/ 0 w 154"/>
                <a:gd name="T11" fmla="*/ 1 h 150"/>
                <a:gd name="T12" fmla="*/ 0 w 154"/>
                <a:gd name="T13" fmla="*/ 1 h 150"/>
                <a:gd name="T14" fmla="*/ 0 w 154"/>
                <a:gd name="T15" fmla="*/ 1 h 150"/>
                <a:gd name="T16" fmla="*/ 0 w 154"/>
                <a:gd name="T17" fmla="*/ 1 h 150"/>
                <a:gd name="T18" fmla="*/ 0 w 154"/>
                <a:gd name="T19" fmla="*/ 1 h 150"/>
                <a:gd name="T20" fmla="*/ 0 w 154"/>
                <a:gd name="T21" fmla="*/ 1 h 150"/>
                <a:gd name="T22" fmla="*/ 0 w 154"/>
                <a:gd name="T23" fmla="*/ 1 h 150"/>
                <a:gd name="T24" fmla="*/ 0 w 154"/>
                <a:gd name="T25" fmla="*/ 1 h 150"/>
                <a:gd name="T26" fmla="*/ 0 w 154"/>
                <a:gd name="T27" fmla="*/ 1 h 150"/>
                <a:gd name="T28" fmla="*/ 0 w 154"/>
                <a:gd name="T29" fmla="*/ 1 h 150"/>
                <a:gd name="T30" fmla="*/ 0 w 154"/>
                <a:gd name="T31" fmla="*/ 1 h 150"/>
                <a:gd name="T32" fmla="*/ 0 w 154"/>
                <a:gd name="T33" fmla="*/ 1 h 150"/>
                <a:gd name="T34" fmla="*/ 0 w 154"/>
                <a:gd name="T35" fmla="*/ 1 h 150"/>
                <a:gd name="T36" fmla="*/ 0 w 154"/>
                <a:gd name="T37" fmla="*/ 1 h 150"/>
                <a:gd name="T38" fmla="*/ 0 w 154"/>
                <a:gd name="T39" fmla="*/ 0 h 150"/>
                <a:gd name="T40" fmla="*/ 0 w 154"/>
                <a:gd name="T41" fmla="*/ 0 h 150"/>
                <a:gd name="T42" fmla="*/ 0 w 154"/>
                <a:gd name="T43" fmla="*/ 0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4"/>
                <a:gd name="T67" fmla="*/ 0 h 150"/>
                <a:gd name="T68" fmla="*/ 154 w 154"/>
                <a:gd name="T69" fmla="*/ 150 h 15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4" h="150">
                  <a:moveTo>
                    <a:pt x="154" y="0"/>
                  </a:moveTo>
                  <a:lnTo>
                    <a:pt x="148" y="45"/>
                  </a:lnTo>
                  <a:lnTo>
                    <a:pt x="140" y="65"/>
                  </a:lnTo>
                  <a:lnTo>
                    <a:pt x="130" y="84"/>
                  </a:lnTo>
                  <a:lnTo>
                    <a:pt x="116" y="101"/>
                  </a:lnTo>
                  <a:lnTo>
                    <a:pt x="101" y="115"/>
                  </a:lnTo>
                  <a:lnTo>
                    <a:pt x="83" y="129"/>
                  </a:lnTo>
                  <a:lnTo>
                    <a:pt x="62" y="141"/>
                  </a:lnTo>
                  <a:lnTo>
                    <a:pt x="36" y="150"/>
                  </a:lnTo>
                  <a:lnTo>
                    <a:pt x="5" y="148"/>
                  </a:lnTo>
                  <a:lnTo>
                    <a:pt x="0" y="144"/>
                  </a:lnTo>
                  <a:lnTo>
                    <a:pt x="5" y="138"/>
                  </a:lnTo>
                  <a:lnTo>
                    <a:pt x="27" y="131"/>
                  </a:lnTo>
                  <a:lnTo>
                    <a:pt x="45" y="115"/>
                  </a:lnTo>
                  <a:lnTo>
                    <a:pt x="64" y="105"/>
                  </a:lnTo>
                  <a:lnTo>
                    <a:pt x="82" y="93"/>
                  </a:lnTo>
                  <a:lnTo>
                    <a:pt x="100" y="82"/>
                  </a:lnTo>
                  <a:lnTo>
                    <a:pt x="114" y="69"/>
                  </a:lnTo>
                  <a:lnTo>
                    <a:pt x="136" y="39"/>
                  </a:lnTo>
                  <a:lnTo>
                    <a:pt x="145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5" name="Freeform 109"/>
            <p:cNvSpPr>
              <a:spLocks/>
            </p:cNvSpPr>
            <p:nvPr/>
          </p:nvSpPr>
          <p:spPr bwMode="auto">
            <a:xfrm>
              <a:off x="3823" y="1704"/>
              <a:ext cx="40" cy="81"/>
            </a:xfrm>
            <a:custGeom>
              <a:avLst/>
              <a:gdLst>
                <a:gd name="T0" fmla="*/ 1 w 80"/>
                <a:gd name="T1" fmla="*/ 0 h 162"/>
                <a:gd name="T2" fmla="*/ 1 w 80"/>
                <a:gd name="T3" fmla="*/ 1 h 162"/>
                <a:gd name="T4" fmla="*/ 1 w 80"/>
                <a:gd name="T5" fmla="*/ 1 h 162"/>
                <a:gd name="T6" fmla="*/ 1 w 80"/>
                <a:gd name="T7" fmla="*/ 1 h 162"/>
                <a:gd name="T8" fmla="*/ 1 w 80"/>
                <a:gd name="T9" fmla="*/ 1 h 162"/>
                <a:gd name="T10" fmla="*/ 1 w 80"/>
                <a:gd name="T11" fmla="*/ 1 h 162"/>
                <a:gd name="T12" fmla="*/ 1 w 80"/>
                <a:gd name="T13" fmla="*/ 1 h 162"/>
                <a:gd name="T14" fmla="*/ 1 w 80"/>
                <a:gd name="T15" fmla="*/ 1 h 162"/>
                <a:gd name="T16" fmla="*/ 1 w 80"/>
                <a:gd name="T17" fmla="*/ 1 h 162"/>
                <a:gd name="T18" fmla="*/ 0 w 80"/>
                <a:gd name="T19" fmla="*/ 1 h 162"/>
                <a:gd name="T20" fmla="*/ 1 w 80"/>
                <a:gd name="T21" fmla="*/ 1 h 162"/>
                <a:gd name="T22" fmla="*/ 1 w 80"/>
                <a:gd name="T23" fmla="*/ 1 h 162"/>
                <a:gd name="T24" fmla="*/ 1 w 80"/>
                <a:gd name="T25" fmla="*/ 1 h 162"/>
                <a:gd name="T26" fmla="*/ 1 w 80"/>
                <a:gd name="T27" fmla="*/ 1 h 162"/>
                <a:gd name="T28" fmla="*/ 1 w 80"/>
                <a:gd name="T29" fmla="*/ 1 h 162"/>
                <a:gd name="T30" fmla="*/ 1 w 80"/>
                <a:gd name="T31" fmla="*/ 0 h 162"/>
                <a:gd name="T32" fmla="*/ 1 w 80"/>
                <a:gd name="T33" fmla="*/ 0 h 162"/>
                <a:gd name="T34" fmla="*/ 1 w 80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0"/>
                <a:gd name="T55" fmla="*/ 0 h 162"/>
                <a:gd name="T56" fmla="*/ 80 w 80"/>
                <a:gd name="T57" fmla="*/ 162 h 1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0" h="162">
                  <a:moveTo>
                    <a:pt x="80" y="0"/>
                  </a:moveTo>
                  <a:lnTo>
                    <a:pt x="78" y="41"/>
                  </a:lnTo>
                  <a:lnTo>
                    <a:pt x="63" y="68"/>
                  </a:lnTo>
                  <a:lnTo>
                    <a:pt x="59" y="83"/>
                  </a:lnTo>
                  <a:lnTo>
                    <a:pt x="47" y="105"/>
                  </a:lnTo>
                  <a:lnTo>
                    <a:pt x="36" y="123"/>
                  </a:lnTo>
                  <a:lnTo>
                    <a:pt x="23" y="140"/>
                  </a:lnTo>
                  <a:lnTo>
                    <a:pt x="9" y="161"/>
                  </a:lnTo>
                  <a:lnTo>
                    <a:pt x="1" y="162"/>
                  </a:lnTo>
                  <a:lnTo>
                    <a:pt x="0" y="156"/>
                  </a:lnTo>
                  <a:lnTo>
                    <a:pt x="18" y="114"/>
                  </a:lnTo>
                  <a:lnTo>
                    <a:pt x="31" y="72"/>
                  </a:lnTo>
                  <a:lnTo>
                    <a:pt x="37" y="58"/>
                  </a:lnTo>
                  <a:lnTo>
                    <a:pt x="50" y="30"/>
                  </a:lnTo>
                  <a:lnTo>
                    <a:pt x="62" y="15"/>
                  </a:lnTo>
                  <a:lnTo>
                    <a:pt x="71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Freeform 110"/>
            <p:cNvSpPr>
              <a:spLocks/>
            </p:cNvSpPr>
            <p:nvPr/>
          </p:nvSpPr>
          <p:spPr bwMode="auto">
            <a:xfrm>
              <a:off x="4033" y="1833"/>
              <a:ext cx="83" cy="93"/>
            </a:xfrm>
            <a:custGeom>
              <a:avLst/>
              <a:gdLst>
                <a:gd name="T0" fmla="*/ 1 w 164"/>
                <a:gd name="T1" fmla="*/ 0 h 188"/>
                <a:gd name="T2" fmla="*/ 1 w 164"/>
                <a:gd name="T3" fmla="*/ 0 h 188"/>
                <a:gd name="T4" fmla="*/ 1 w 164"/>
                <a:gd name="T5" fmla="*/ 0 h 188"/>
                <a:gd name="T6" fmla="*/ 1 w 164"/>
                <a:gd name="T7" fmla="*/ 0 h 188"/>
                <a:gd name="T8" fmla="*/ 1 w 164"/>
                <a:gd name="T9" fmla="*/ 0 h 188"/>
                <a:gd name="T10" fmla="*/ 1 w 164"/>
                <a:gd name="T11" fmla="*/ 0 h 188"/>
                <a:gd name="T12" fmla="*/ 1 w 164"/>
                <a:gd name="T13" fmla="*/ 0 h 188"/>
                <a:gd name="T14" fmla="*/ 1 w 164"/>
                <a:gd name="T15" fmla="*/ 0 h 188"/>
                <a:gd name="T16" fmla="*/ 1 w 164"/>
                <a:gd name="T17" fmla="*/ 0 h 188"/>
                <a:gd name="T18" fmla="*/ 1 w 164"/>
                <a:gd name="T19" fmla="*/ 0 h 188"/>
                <a:gd name="T20" fmla="*/ 1 w 164"/>
                <a:gd name="T21" fmla="*/ 0 h 188"/>
                <a:gd name="T22" fmla="*/ 1 w 164"/>
                <a:gd name="T23" fmla="*/ 0 h 188"/>
                <a:gd name="T24" fmla="*/ 1 w 164"/>
                <a:gd name="T25" fmla="*/ 0 h 188"/>
                <a:gd name="T26" fmla="*/ 1 w 164"/>
                <a:gd name="T27" fmla="*/ 0 h 188"/>
                <a:gd name="T28" fmla="*/ 1 w 164"/>
                <a:gd name="T29" fmla="*/ 0 h 188"/>
                <a:gd name="T30" fmla="*/ 1 w 164"/>
                <a:gd name="T31" fmla="*/ 0 h 188"/>
                <a:gd name="T32" fmla="*/ 0 w 164"/>
                <a:gd name="T33" fmla="*/ 0 h 188"/>
                <a:gd name="T34" fmla="*/ 1 w 164"/>
                <a:gd name="T35" fmla="*/ 0 h 188"/>
                <a:gd name="T36" fmla="*/ 1 w 164"/>
                <a:gd name="T37" fmla="*/ 0 h 188"/>
                <a:gd name="T38" fmla="*/ 1 w 164"/>
                <a:gd name="T39" fmla="*/ 0 h 188"/>
                <a:gd name="T40" fmla="*/ 1 w 164"/>
                <a:gd name="T41" fmla="*/ 0 h 188"/>
                <a:gd name="T42" fmla="*/ 1 w 164"/>
                <a:gd name="T43" fmla="*/ 0 h 188"/>
                <a:gd name="T44" fmla="*/ 1 w 164"/>
                <a:gd name="T45" fmla="*/ 0 h 188"/>
                <a:gd name="T46" fmla="*/ 1 w 164"/>
                <a:gd name="T47" fmla="*/ 0 h 188"/>
                <a:gd name="T48" fmla="*/ 1 w 164"/>
                <a:gd name="T49" fmla="*/ 0 h 188"/>
                <a:gd name="T50" fmla="*/ 1 w 164"/>
                <a:gd name="T51" fmla="*/ 0 h 188"/>
                <a:gd name="T52" fmla="*/ 1 w 164"/>
                <a:gd name="T53" fmla="*/ 0 h 188"/>
                <a:gd name="T54" fmla="*/ 1 w 164"/>
                <a:gd name="T55" fmla="*/ 0 h 188"/>
                <a:gd name="T56" fmla="*/ 1 w 164"/>
                <a:gd name="T57" fmla="*/ 0 h 188"/>
                <a:gd name="T58" fmla="*/ 1 w 164"/>
                <a:gd name="T59" fmla="*/ 0 h 18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4"/>
                <a:gd name="T91" fmla="*/ 0 h 188"/>
                <a:gd name="T92" fmla="*/ 164 w 164"/>
                <a:gd name="T93" fmla="*/ 188 h 18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4" h="188">
                  <a:moveTo>
                    <a:pt x="158" y="20"/>
                  </a:moveTo>
                  <a:lnTo>
                    <a:pt x="133" y="18"/>
                  </a:lnTo>
                  <a:lnTo>
                    <a:pt x="110" y="35"/>
                  </a:lnTo>
                  <a:lnTo>
                    <a:pt x="101" y="40"/>
                  </a:lnTo>
                  <a:lnTo>
                    <a:pt x="77" y="36"/>
                  </a:lnTo>
                  <a:lnTo>
                    <a:pt x="61" y="41"/>
                  </a:lnTo>
                  <a:lnTo>
                    <a:pt x="56" y="60"/>
                  </a:lnTo>
                  <a:lnTo>
                    <a:pt x="47" y="74"/>
                  </a:lnTo>
                  <a:lnTo>
                    <a:pt x="15" y="96"/>
                  </a:lnTo>
                  <a:lnTo>
                    <a:pt x="7" y="123"/>
                  </a:lnTo>
                  <a:lnTo>
                    <a:pt x="9" y="152"/>
                  </a:lnTo>
                  <a:lnTo>
                    <a:pt x="16" y="169"/>
                  </a:lnTo>
                  <a:lnTo>
                    <a:pt x="27" y="182"/>
                  </a:lnTo>
                  <a:lnTo>
                    <a:pt x="28" y="185"/>
                  </a:lnTo>
                  <a:lnTo>
                    <a:pt x="27" y="188"/>
                  </a:lnTo>
                  <a:lnTo>
                    <a:pt x="19" y="188"/>
                  </a:lnTo>
                  <a:lnTo>
                    <a:pt x="0" y="155"/>
                  </a:lnTo>
                  <a:lnTo>
                    <a:pt x="2" y="88"/>
                  </a:lnTo>
                  <a:lnTo>
                    <a:pt x="15" y="72"/>
                  </a:lnTo>
                  <a:lnTo>
                    <a:pt x="32" y="58"/>
                  </a:lnTo>
                  <a:lnTo>
                    <a:pt x="48" y="37"/>
                  </a:lnTo>
                  <a:lnTo>
                    <a:pt x="55" y="25"/>
                  </a:lnTo>
                  <a:lnTo>
                    <a:pt x="65" y="19"/>
                  </a:lnTo>
                  <a:lnTo>
                    <a:pt x="92" y="13"/>
                  </a:lnTo>
                  <a:lnTo>
                    <a:pt x="108" y="3"/>
                  </a:lnTo>
                  <a:lnTo>
                    <a:pt x="127" y="0"/>
                  </a:lnTo>
                  <a:lnTo>
                    <a:pt x="163" y="12"/>
                  </a:lnTo>
                  <a:lnTo>
                    <a:pt x="164" y="18"/>
                  </a:lnTo>
                  <a:lnTo>
                    <a:pt x="15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Freeform 111"/>
            <p:cNvSpPr>
              <a:spLocks/>
            </p:cNvSpPr>
            <p:nvPr/>
          </p:nvSpPr>
          <p:spPr bwMode="auto">
            <a:xfrm>
              <a:off x="4055" y="1870"/>
              <a:ext cx="13" cy="72"/>
            </a:xfrm>
            <a:custGeom>
              <a:avLst/>
              <a:gdLst>
                <a:gd name="T0" fmla="*/ 1 w 26"/>
                <a:gd name="T1" fmla="*/ 1 h 143"/>
                <a:gd name="T2" fmla="*/ 1 w 26"/>
                <a:gd name="T3" fmla="*/ 1 h 143"/>
                <a:gd name="T4" fmla="*/ 1 w 26"/>
                <a:gd name="T5" fmla="*/ 1 h 143"/>
                <a:gd name="T6" fmla="*/ 1 w 26"/>
                <a:gd name="T7" fmla="*/ 1 h 143"/>
                <a:gd name="T8" fmla="*/ 1 w 26"/>
                <a:gd name="T9" fmla="*/ 1 h 143"/>
                <a:gd name="T10" fmla="*/ 1 w 26"/>
                <a:gd name="T11" fmla="*/ 1 h 143"/>
                <a:gd name="T12" fmla="*/ 0 w 26"/>
                <a:gd name="T13" fmla="*/ 1 h 143"/>
                <a:gd name="T14" fmla="*/ 0 w 26"/>
                <a:gd name="T15" fmla="*/ 1 h 143"/>
                <a:gd name="T16" fmla="*/ 1 w 26"/>
                <a:gd name="T17" fmla="*/ 1 h 143"/>
                <a:gd name="T18" fmla="*/ 1 w 26"/>
                <a:gd name="T19" fmla="*/ 1 h 143"/>
                <a:gd name="T20" fmla="*/ 1 w 26"/>
                <a:gd name="T21" fmla="*/ 0 h 143"/>
                <a:gd name="T22" fmla="*/ 1 w 26"/>
                <a:gd name="T23" fmla="*/ 1 h 143"/>
                <a:gd name="T24" fmla="*/ 1 w 26"/>
                <a:gd name="T25" fmla="*/ 1 h 14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143"/>
                <a:gd name="T41" fmla="*/ 26 w 26"/>
                <a:gd name="T42" fmla="*/ 143 h 14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143">
                  <a:moveTo>
                    <a:pt x="26" y="5"/>
                  </a:moveTo>
                  <a:lnTo>
                    <a:pt x="20" y="91"/>
                  </a:lnTo>
                  <a:lnTo>
                    <a:pt x="18" y="123"/>
                  </a:lnTo>
                  <a:lnTo>
                    <a:pt x="24" y="136"/>
                  </a:lnTo>
                  <a:lnTo>
                    <a:pt x="25" y="142"/>
                  </a:lnTo>
                  <a:lnTo>
                    <a:pt x="19" y="143"/>
                  </a:lnTo>
                  <a:lnTo>
                    <a:pt x="0" y="127"/>
                  </a:lnTo>
                  <a:lnTo>
                    <a:pt x="0" y="90"/>
                  </a:lnTo>
                  <a:lnTo>
                    <a:pt x="7" y="47"/>
                  </a:lnTo>
                  <a:lnTo>
                    <a:pt x="17" y="3"/>
                  </a:lnTo>
                  <a:lnTo>
                    <a:pt x="23" y="0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Freeform 112"/>
            <p:cNvSpPr>
              <a:spLocks/>
            </p:cNvSpPr>
            <p:nvPr/>
          </p:nvSpPr>
          <p:spPr bwMode="auto">
            <a:xfrm>
              <a:off x="4102" y="1809"/>
              <a:ext cx="45" cy="73"/>
            </a:xfrm>
            <a:custGeom>
              <a:avLst/>
              <a:gdLst>
                <a:gd name="T0" fmla="*/ 0 w 91"/>
                <a:gd name="T1" fmla="*/ 1 h 145"/>
                <a:gd name="T2" fmla="*/ 0 w 91"/>
                <a:gd name="T3" fmla="*/ 1 h 145"/>
                <a:gd name="T4" fmla="*/ 0 w 91"/>
                <a:gd name="T5" fmla="*/ 1 h 145"/>
                <a:gd name="T6" fmla="*/ 0 w 91"/>
                <a:gd name="T7" fmla="*/ 1 h 145"/>
                <a:gd name="T8" fmla="*/ 0 w 91"/>
                <a:gd name="T9" fmla="*/ 1 h 145"/>
                <a:gd name="T10" fmla="*/ 0 w 91"/>
                <a:gd name="T11" fmla="*/ 0 h 145"/>
                <a:gd name="T12" fmla="*/ 0 w 91"/>
                <a:gd name="T13" fmla="*/ 1 h 145"/>
                <a:gd name="T14" fmla="*/ 0 w 91"/>
                <a:gd name="T15" fmla="*/ 1 h 145"/>
                <a:gd name="T16" fmla="*/ 0 w 91"/>
                <a:gd name="T17" fmla="*/ 1 h 145"/>
                <a:gd name="T18" fmla="*/ 0 w 91"/>
                <a:gd name="T19" fmla="*/ 1 h 145"/>
                <a:gd name="T20" fmla="*/ 0 w 91"/>
                <a:gd name="T21" fmla="*/ 1 h 145"/>
                <a:gd name="T22" fmla="*/ 0 w 91"/>
                <a:gd name="T23" fmla="*/ 1 h 145"/>
                <a:gd name="T24" fmla="*/ 0 w 91"/>
                <a:gd name="T25" fmla="*/ 1 h 145"/>
                <a:gd name="T26" fmla="*/ 0 w 91"/>
                <a:gd name="T27" fmla="*/ 1 h 14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1"/>
                <a:gd name="T43" fmla="*/ 0 h 145"/>
                <a:gd name="T44" fmla="*/ 91 w 91"/>
                <a:gd name="T45" fmla="*/ 145 h 14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1" h="145">
                  <a:moveTo>
                    <a:pt x="0" y="139"/>
                  </a:moveTo>
                  <a:lnTo>
                    <a:pt x="22" y="77"/>
                  </a:lnTo>
                  <a:lnTo>
                    <a:pt x="41" y="51"/>
                  </a:lnTo>
                  <a:lnTo>
                    <a:pt x="60" y="27"/>
                  </a:lnTo>
                  <a:lnTo>
                    <a:pt x="83" y="3"/>
                  </a:lnTo>
                  <a:lnTo>
                    <a:pt x="89" y="0"/>
                  </a:lnTo>
                  <a:lnTo>
                    <a:pt x="91" y="7"/>
                  </a:lnTo>
                  <a:lnTo>
                    <a:pt x="75" y="39"/>
                  </a:lnTo>
                  <a:lnTo>
                    <a:pt x="38" y="88"/>
                  </a:lnTo>
                  <a:lnTo>
                    <a:pt x="23" y="115"/>
                  </a:lnTo>
                  <a:lnTo>
                    <a:pt x="10" y="142"/>
                  </a:lnTo>
                  <a:lnTo>
                    <a:pt x="3" y="145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Freeform 113"/>
            <p:cNvSpPr>
              <a:spLocks/>
            </p:cNvSpPr>
            <p:nvPr/>
          </p:nvSpPr>
          <p:spPr bwMode="auto">
            <a:xfrm>
              <a:off x="4115" y="1797"/>
              <a:ext cx="54" cy="92"/>
            </a:xfrm>
            <a:custGeom>
              <a:avLst/>
              <a:gdLst>
                <a:gd name="T0" fmla="*/ 0 w 110"/>
                <a:gd name="T1" fmla="*/ 0 h 184"/>
                <a:gd name="T2" fmla="*/ 0 w 110"/>
                <a:gd name="T3" fmla="*/ 1 h 184"/>
                <a:gd name="T4" fmla="*/ 0 w 110"/>
                <a:gd name="T5" fmla="*/ 1 h 184"/>
                <a:gd name="T6" fmla="*/ 0 w 110"/>
                <a:gd name="T7" fmla="*/ 1 h 184"/>
                <a:gd name="T8" fmla="*/ 0 w 110"/>
                <a:gd name="T9" fmla="*/ 1 h 184"/>
                <a:gd name="T10" fmla="*/ 0 w 110"/>
                <a:gd name="T11" fmla="*/ 1 h 184"/>
                <a:gd name="T12" fmla="*/ 0 w 110"/>
                <a:gd name="T13" fmla="*/ 1 h 184"/>
                <a:gd name="T14" fmla="*/ 0 w 110"/>
                <a:gd name="T15" fmla="*/ 1 h 184"/>
                <a:gd name="T16" fmla="*/ 0 w 110"/>
                <a:gd name="T17" fmla="*/ 1 h 184"/>
                <a:gd name="T18" fmla="*/ 0 w 110"/>
                <a:gd name="T19" fmla="*/ 1 h 184"/>
                <a:gd name="T20" fmla="*/ 0 w 110"/>
                <a:gd name="T21" fmla="*/ 1 h 184"/>
                <a:gd name="T22" fmla="*/ 0 w 110"/>
                <a:gd name="T23" fmla="*/ 1 h 184"/>
                <a:gd name="T24" fmla="*/ 0 w 110"/>
                <a:gd name="T25" fmla="*/ 1 h 184"/>
                <a:gd name="T26" fmla="*/ 0 w 110"/>
                <a:gd name="T27" fmla="*/ 1 h 184"/>
                <a:gd name="T28" fmla="*/ 0 w 110"/>
                <a:gd name="T29" fmla="*/ 1 h 184"/>
                <a:gd name="T30" fmla="*/ 0 w 110"/>
                <a:gd name="T31" fmla="*/ 1 h 184"/>
                <a:gd name="T32" fmla="*/ 0 w 110"/>
                <a:gd name="T33" fmla="*/ 1 h 184"/>
                <a:gd name="T34" fmla="*/ 0 w 110"/>
                <a:gd name="T35" fmla="*/ 1 h 184"/>
                <a:gd name="T36" fmla="*/ 0 w 110"/>
                <a:gd name="T37" fmla="*/ 1 h 184"/>
                <a:gd name="T38" fmla="*/ 0 w 110"/>
                <a:gd name="T39" fmla="*/ 0 h 184"/>
                <a:gd name="T40" fmla="*/ 0 w 110"/>
                <a:gd name="T41" fmla="*/ 0 h 1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184"/>
                <a:gd name="T65" fmla="*/ 110 w 110"/>
                <a:gd name="T66" fmla="*/ 184 h 1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184">
                  <a:moveTo>
                    <a:pt x="103" y="0"/>
                  </a:moveTo>
                  <a:lnTo>
                    <a:pt x="110" y="12"/>
                  </a:lnTo>
                  <a:lnTo>
                    <a:pt x="109" y="26"/>
                  </a:lnTo>
                  <a:lnTo>
                    <a:pt x="95" y="56"/>
                  </a:lnTo>
                  <a:lnTo>
                    <a:pt x="87" y="72"/>
                  </a:lnTo>
                  <a:lnTo>
                    <a:pt x="77" y="87"/>
                  </a:lnTo>
                  <a:lnTo>
                    <a:pt x="61" y="113"/>
                  </a:lnTo>
                  <a:lnTo>
                    <a:pt x="43" y="138"/>
                  </a:lnTo>
                  <a:lnTo>
                    <a:pt x="22" y="168"/>
                  </a:lnTo>
                  <a:lnTo>
                    <a:pt x="13" y="179"/>
                  </a:lnTo>
                  <a:lnTo>
                    <a:pt x="0" y="184"/>
                  </a:lnTo>
                  <a:lnTo>
                    <a:pt x="0" y="170"/>
                  </a:lnTo>
                  <a:lnTo>
                    <a:pt x="6" y="160"/>
                  </a:lnTo>
                  <a:lnTo>
                    <a:pt x="27" y="131"/>
                  </a:lnTo>
                  <a:lnTo>
                    <a:pt x="48" y="107"/>
                  </a:lnTo>
                  <a:lnTo>
                    <a:pt x="68" y="81"/>
                  </a:lnTo>
                  <a:lnTo>
                    <a:pt x="86" y="50"/>
                  </a:lnTo>
                  <a:lnTo>
                    <a:pt x="97" y="8"/>
                  </a:lnTo>
                  <a:lnTo>
                    <a:pt x="96" y="1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Freeform 114"/>
            <p:cNvSpPr>
              <a:spLocks/>
            </p:cNvSpPr>
            <p:nvPr/>
          </p:nvSpPr>
          <p:spPr bwMode="auto">
            <a:xfrm>
              <a:off x="4089" y="1882"/>
              <a:ext cx="48" cy="44"/>
            </a:xfrm>
            <a:custGeom>
              <a:avLst/>
              <a:gdLst>
                <a:gd name="T0" fmla="*/ 1 w 96"/>
                <a:gd name="T1" fmla="*/ 0 h 89"/>
                <a:gd name="T2" fmla="*/ 1 w 96"/>
                <a:gd name="T3" fmla="*/ 0 h 89"/>
                <a:gd name="T4" fmla="*/ 1 w 96"/>
                <a:gd name="T5" fmla="*/ 0 h 89"/>
                <a:gd name="T6" fmla="*/ 1 w 96"/>
                <a:gd name="T7" fmla="*/ 0 h 89"/>
                <a:gd name="T8" fmla="*/ 1 w 96"/>
                <a:gd name="T9" fmla="*/ 0 h 89"/>
                <a:gd name="T10" fmla="*/ 1 w 96"/>
                <a:gd name="T11" fmla="*/ 0 h 89"/>
                <a:gd name="T12" fmla="*/ 1 w 96"/>
                <a:gd name="T13" fmla="*/ 0 h 89"/>
                <a:gd name="T14" fmla="*/ 1 w 96"/>
                <a:gd name="T15" fmla="*/ 0 h 89"/>
                <a:gd name="T16" fmla="*/ 1 w 96"/>
                <a:gd name="T17" fmla="*/ 0 h 89"/>
                <a:gd name="T18" fmla="*/ 1 w 96"/>
                <a:gd name="T19" fmla="*/ 0 h 89"/>
                <a:gd name="T20" fmla="*/ 1 w 96"/>
                <a:gd name="T21" fmla="*/ 0 h 89"/>
                <a:gd name="T22" fmla="*/ 0 w 96"/>
                <a:gd name="T23" fmla="*/ 0 h 89"/>
                <a:gd name="T24" fmla="*/ 1 w 96"/>
                <a:gd name="T25" fmla="*/ 0 h 89"/>
                <a:gd name="T26" fmla="*/ 1 w 96"/>
                <a:gd name="T27" fmla="*/ 0 h 89"/>
                <a:gd name="T28" fmla="*/ 1 w 96"/>
                <a:gd name="T29" fmla="*/ 0 h 89"/>
                <a:gd name="T30" fmla="*/ 1 w 96"/>
                <a:gd name="T31" fmla="*/ 0 h 89"/>
                <a:gd name="T32" fmla="*/ 1 w 96"/>
                <a:gd name="T33" fmla="*/ 0 h 89"/>
                <a:gd name="T34" fmla="*/ 1 w 96"/>
                <a:gd name="T35" fmla="*/ 0 h 89"/>
                <a:gd name="T36" fmla="*/ 1 w 96"/>
                <a:gd name="T37" fmla="*/ 0 h 89"/>
                <a:gd name="T38" fmla="*/ 1 w 96"/>
                <a:gd name="T39" fmla="*/ 0 h 8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89"/>
                <a:gd name="T62" fmla="*/ 96 w 96"/>
                <a:gd name="T63" fmla="*/ 89 h 8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89">
                  <a:moveTo>
                    <a:pt x="73" y="9"/>
                  </a:moveTo>
                  <a:lnTo>
                    <a:pt x="18" y="40"/>
                  </a:lnTo>
                  <a:lnTo>
                    <a:pt x="29" y="51"/>
                  </a:lnTo>
                  <a:lnTo>
                    <a:pt x="44" y="62"/>
                  </a:lnTo>
                  <a:lnTo>
                    <a:pt x="92" y="49"/>
                  </a:lnTo>
                  <a:lnTo>
                    <a:pt x="96" y="58"/>
                  </a:lnTo>
                  <a:lnTo>
                    <a:pt x="72" y="73"/>
                  </a:lnTo>
                  <a:lnTo>
                    <a:pt x="62" y="82"/>
                  </a:lnTo>
                  <a:lnTo>
                    <a:pt x="48" y="88"/>
                  </a:lnTo>
                  <a:lnTo>
                    <a:pt x="41" y="89"/>
                  </a:lnTo>
                  <a:lnTo>
                    <a:pt x="11" y="70"/>
                  </a:lnTo>
                  <a:lnTo>
                    <a:pt x="0" y="50"/>
                  </a:lnTo>
                  <a:lnTo>
                    <a:pt x="2" y="31"/>
                  </a:lnTo>
                  <a:lnTo>
                    <a:pt x="9" y="22"/>
                  </a:lnTo>
                  <a:lnTo>
                    <a:pt x="16" y="17"/>
                  </a:lnTo>
                  <a:lnTo>
                    <a:pt x="31" y="10"/>
                  </a:lnTo>
                  <a:lnTo>
                    <a:pt x="70" y="0"/>
                  </a:lnTo>
                  <a:lnTo>
                    <a:pt x="76" y="3"/>
                  </a:lnTo>
                  <a:lnTo>
                    <a:pt x="7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Freeform 115"/>
            <p:cNvSpPr>
              <a:spLocks/>
            </p:cNvSpPr>
            <p:nvPr/>
          </p:nvSpPr>
          <p:spPr bwMode="auto">
            <a:xfrm>
              <a:off x="4124" y="1876"/>
              <a:ext cx="33" cy="48"/>
            </a:xfrm>
            <a:custGeom>
              <a:avLst/>
              <a:gdLst>
                <a:gd name="T0" fmla="*/ 0 w 67"/>
                <a:gd name="T1" fmla="*/ 1 h 96"/>
                <a:gd name="T2" fmla="*/ 0 w 67"/>
                <a:gd name="T3" fmla="*/ 1 h 96"/>
                <a:gd name="T4" fmla="*/ 0 w 67"/>
                <a:gd name="T5" fmla="*/ 1 h 96"/>
                <a:gd name="T6" fmla="*/ 0 w 67"/>
                <a:gd name="T7" fmla="*/ 1 h 96"/>
                <a:gd name="T8" fmla="*/ 0 w 67"/>
                <a:gd name="T9" fmla="*/ 1 h 96"/>
                <a:gd name="T10" fmla="*/ 0 w 67"/>
                <a:gd name="T11" fmla="*/ 1 h 96"/>
                <a:gd name="T12" fmla="*/ 0 w 67"/>
                <a:gd name="T13" fmla="*/ 1 h 96"/>
                <a:gd name="T14" fmla="*/ 0 w 67"/>
                <a:gd name="T15" fmla="*/ 1 h 96"/>
                <a:gd name="T16" fmla="*/ 0 w 67"/>
                <a:gd name="T17" fmla="*/ 1 h 96"/>
                <a:gd name="T18" fmla="*/ 0 w 67"/>
                <a:gd name="T19" fmla="*/ 1 h 96"/>
                <a:gd name="T20" fmla="*/ 0 w 67"/>
                <a:gd name="T21" fmla="*/ 1 h 96"/>
                <a:gd name="T22" fmla="*/ 0 w 67"/>
                <a:gd name="T23" fmla="*/ 0 h 96"/>
                <a:gd name="T24" fmla="*/ 0 w 67"/>
                <a:gd name="T25" fmla="*/ 1 h 96"/>
                <a:gd name="T26" fmla="*/ 0 w 67"/>
                <a:gd name="T27" fmla="*/ 1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7"/>
                <a:gd name="T43" fmla="*/ 0 h 96"/>
                <a:gd name="T44" fmla="*/ 67 w 67"/>
                <a:gd name="T45" fmla="*/ 96 h 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7" h="96">
                  <a:moveTo>
                    <a:pt x="63" y="4"/>
                  </a:moveTo>
                  <a:lnTo>
                    <a:pt x="67" y="76"/>
                  </a:lnTo>
                  <a:lnTo>
                    <a:pt x="54" y="87"/>
                  </a:lnTo>
                  <a:lnTo>
                    <a:pt x="40" y="94"/>
                  </a:lnTo>
                  <a:lnTo>
                    <a:pt x="4" y="96"/>
                  </a:lnTo>
                  <a:lnTo>
                    <a:pt x="0" y="92"/>
                  </a:lnTo>
                  <a:lnTo>
                    <a:pt x="4" y="87"/>
                  </a:lnTo>
                  <a:lnTo>
                    <a:pt x="29" y="80"/>
                  </a:lnTo>
                  <a:lnTo>
                    <a:pt x="48" y="61"/>
                  </a:lnTo>
                  <a:lnTo>
                    <a:pt x="56" y="35"/>
                  </a:lnTo>
                  <a:lnTo>
                    <a:pt x="53" y="5"/>
                  </a:lnTo>
                  <a:lnTo>
                    <a:pt x="57" y="0"/>
                  </a:lnTo>
                  <a:lnTo>
                    <a:pt x="6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Freeform 116"/>
            <p:cNvSpPr>
              <a:spLocks/>
            </p:cNvSpPr>
            <p:nvPr/>
          </p:nvSpPr>
          <p:spPr bwMode="auto">
            <a:xfrm>
              <a:off x="4163" y="1881"/>
              <a:ext cx="79" cy="17"/>
            </a:xfrm>
            <a:custGeom>
              <a:avLst/>
              <a:gdLst>
                <a:gd name="T0" fmla="*/ 0 w 159"/>
                <a:gd name="T1" fmla="*/ 0 h 35"/>
                <a:gd name="T2" fmla="*/ 0 w 159"/>
                <a:gd name="T3" fmla="*/ 0 h 35"/>
                <a:gd name="T4" fmla="*/ 0 w 159"/>
                <a:gd name="T5" fmla="*/ 0 h 35"/>
                <a:gd name="T6" fmla="*/ 0 w 159"/>
                <a:gd name="T7" fmla="*/ 0 h 35"/>
                <a:gd name="T8" fmla="*/ 0 w 159"/>
                <a:gd name="T9" fmla="*/ 0 h 35"/>
                <a:gd name="T10" fmla="*/ 0 w 159"/>
                <a:gd name="T11" fmla="*/ 0 h 35"/>
                <a:gd name="T12" fmla="*/ 0 w 159"/>
                <a:gd name="T13" fmla="*/ 0 h 35"/>
                <a:gd name="T14" fmla="*/ 0 w 159"/>
                <a:gd name="T15" fmla="*/ 0 h 35"/>
                <a:gd name="T16" fmla="*/ 0 w 159"/>
                <a:gd name="T17" fmla="*/ 0 h 35"/>
                <a:gd name="T18" fmla="*/ 0 w 159"/>
                <a:gd name="T19" fmla="*/ 0 h 35"/>
                <a:gd name="T20" fmla="*/ 0 w 159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"/>
                <a:gd name="T34" fmla="*/ 0 h 35"/>
                <a:gd name="T35" fmla="*/ 159 w 159"/>
                <a:gd name="T36" fmla="*/ 35 h 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" h="35">
                  <a:moveTo>
                    <a:pt x="0" y="26"/>
                  </a:moveTo>
                  <a:lnTo>
                    <a:pt x="38" y="10"/>
                  </a:lnTo>
                  <a:lnTo>
                    <a:pt x="74" y="0"/>
                  </a:lnTo>
                  <a:lnTo>
                    <a:pt x="155" y="4"/>
                  </a:lnTo>
                  <a:lnTo>
                    <a:pt x="159" y="9"/>
                  </a:lnTo>
                  <a:lnTo>
                    <a:pt x="155" y="13"/>
                  </a:lnTo>
                  <a:lnTo>
                    <a:pt x="115" y="17"/>
                  </a:lnTo>
                  <a:lnTo>
                    <a:pt x="76" y="24"/>
                  </a:lnTo>
                  <a:lnTo>
                    <a:pt x="3" y="35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3" name="Freeform 117"/>
            <p:cNvSpPr>
              <a:spLocks/>
            </p:cNvSpPr>
            <p:nvPr/>
          </p:nvSpPr>
          <p:spPr bwMode="auto">
            <a:xfrm>
              <a:off x="4141" y="1835"/>
              <a:ext cx="36" cy="16"/>
            </a:xfrm>
            <a:custGeom>
              <a:avLst/>
              <a:gdLst>
                <a:gd name="T0" fmla="*/ 0 w 72"/>
                <a:gd name="T1" fmla="*/ 0 h 33"/>
                <a:gd name="T2" fmla="*/ 1 w 72"/>
                <a:gd name="T3" fmla="*/ 0 h 33"/>
                <a:gd name="T4" fmla="*/ 1 w 72"/>
                <a:gd name="T5" fmla="*/ 0 h 33"/>
                <a:gd name="T6" fmla="*/ 1 w 72"/>
                <a:gd name="T7" fmla="*/ 0 h 33"/>
                <a:gd name="T8" fmla="*/ 1 w 72"/>
                <a:gd name="T9" fmla="*/ 0 h 33"/>
                <a:gd name="T10" fmla="*/ 1 w 72"/>
                <a:gd name="T11" fmla="*/ 0 h 33"/>
                <a:gd name="T12" fmla="*/ 1 w 72"/>
                <a:gd name="T13" fmla="*/ 0 h 33"/>
                <a:gd name="T14" fmla="*/ 1 w 72"/>
                <a:gd name="T15" fmla="*/ 0 h 33"/>
                <a:gd name="T16" fmla="*/ 0 w 72"/>
                <a:gd name="T17" fmla="*/ 0 h 33"/>
                <a:gd name="T18" fmla="*/ 0 w 7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"/>
                <a:gd name="T31" fmla="*/ 0 h 33"/>
                <a:gd name="T32" fmla="*/ 72 w 72"/>
                <a:gd name="T33" fmla="*/ 33 h 3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" h="33">
                  <a:moveTo>
                    <a:pt x="0" y="23"/>
                  </a:moveTo>
                  <a:lnTo>
                    <a:pt x="20" y="13"/>
                  </a:lnTo>
                  <a:lnTo>
                    <a:pt x="38" y="1"/>
                  </a:lnTo>
                  <a:lnTo>
                    <a:pt x="67" y="0"/>
                  </a:lnTo>
                  <a:lnTo>
                    <a:pt x="72" y="6"/>
                  </a:lnTo>
                  <a:lnTo>
                    <a:pt x="67" y="10"/>
                  </a:lnTo>
                  <a:lnTo>
                    <a:pt x="46" y="22"/>
                  </a:lnTo>
                  <a:lnTo>
                    <a:pt x="3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Freeform 118"/>
            <p:cNvSpPr>
              <a:spLocks/>
            </p:cNvSpPr>
            <p:nvPr/>
          </p:nvSpPr>
          <p:spPr bwMode="auto">
            <a:xfrm>
              <a:off x="4170" y="1835"/>
              <a:ext cx="40" cy="27"/>
            </a:xfrm>
            <a:custGeom>
              <a:avLst/>
              <a:gdLst>
                <a:gd name="T0" fmla="*/ 1 w 78"/>
                <a:gd name="T1" fmla="*/ 0 h 55"/>
                <a:gd name="T2" fmla="*/ 1 w 78"/>
                <a:gd name="T3" fmla="*/ 0 h 55"/>
                <a:gd name="T4" fmla="*/ 1 w 78"/>
                <a:gd name="T5" fmla="*/ 0 h 55"/>
                <a:gd name="T6" fmla="*/ 1 w 78"/>
                <a:gd name="T7" fmla="*/ 0 h 55"/>
                <a:gd name="T8" fmla="*/ 1 w 78"/>
                <a:gd name="T9" fmla="*/ 0 h 55"/>
                <a:gd name="T10" fmla="*/ 1 w 78"/>
                <a:gd name="T11" fmla="*/ 0 h 55"/>
                <a:gd name="T12" fmla="*/ 1 w 78"/>
                <a:gd name="T13" fmla="*/ 0 h 55"/>
                <a:gd name="T14" fmla="*/ 1 w 78"/>
                <a:gd name="T15" fmla="*/ 0 h 55"/>
                <a:gd name="T16" fmla="*/ 1 w 78"/>
                <a:gd name="T17" fmla="*/ 0 h 55"/>
                <a:gd name="T18" fmla="*/ 0 w 78"/>
                <a:gd name="T19" fmla="*/ 0 h 55"/>
                <a:gd name="T20" fmla="*/ 1 w 78"/>
                <a:gd name="T21" fmla="*/ 0 h 55"/>
                <a:gd name="T22" fmla="*/ 1 w 78"/>
                <a:gd name="T23" fmla="*/ 0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"/>
                <a:gd name="T37" fmla="*/ 0 h 55"/>
                <a:gd name="T38" fmla="*/ 78 w 78"/>
                <a:gd name="T39" fmla="*/ 55 h 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" h="55">
                  <a:moveTo>
                    <a:pt x="4" y="0"/>
                  </a:moveTo>
                  <a:lnTo>
                    <a:pt x="36" y="4"/>
                  </a:lnTo>
                  <a:lnTo>
                    <a:pt x="66" y="18"/>
                  </a:lnTo>
                  <a:lnTo>
                    <a:pt x="78" y="49"/>
                  </a:lnTo>
                  <a:lnTo>
                    <a:pt x="74" y="55"/>
                  </a:lnTo>
                  <a:lnTo>
                    <a:pt x="69" y="52"/>
                  </a:lnTo>
                  <a:lnTo>
                    <a:pt x="53" y="32"/>
                  </a:lnTo>
                  <a:lnTo>
                    <a:pt x="30" y="16"/>
                  </a:lnTo>
                  <a:lnTo>
                    <a:pt x="4" y="1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Freeform 119"/>
            <p:cNvSpPr>
              <a:spLocks/>
            </p:cNvSpPr>
            <p:nvPr/>
          </p:nvSpPr>
          <p:spPr bwMode="auto">
            <a:xfrm>
              <a:off x="4163" y="1794"/>
              <a:ext cx="109" cy="93"/>
            </a:xfrm>
            <a:custGeom>
              <a:avLst/>
              <a:gdLst>
                <a:gd name="T0" fmla="*/ 1 w 217"/>
                <a:gd name="T1" fmla="*/ 0 h 188"/>
                <a:gd name="T2" fmla="*/ 1 w 217"/>
                <a:gd name="T3" fmla="*/ 0 h 188"/>
                <a:gd name="T4" fmla="*/ 1 w 217"/>
                <a:gd name="T5" fmla="*/ 0 h 188"/>
                <a:gd name="T6" fmla="*/ 1 w 217"/>
                <a:gd name="T7" fmla="*/ 0 h 188"/>
                <a:gd name="T8" fmla="*/ 1 w 217"/>
                <a:gd name="T9" fmla="*/ 0 h 188"/>
                <a:gd name="T10" fmla="*/ 1 w 217"/>
                <a:gd name="T11" fmla="*/ 0 h 188"/>
                <a:gd name="T12" fmla="*/ 1 w 217"/>
                <a:gd name="T13" fmla="*/ 0 h 188"/>
                <a:gd name="T14" fmla="*/ 1 w 217"/>
                <a:gd name="T15" fmla="*/ 0 h 188"/>
                <a:gd name="T16" fmla="*/ 1 w 217"/>
                <a:gd name="T17" fmla="*/ 0 h 188"/>
                <a:gd name="T18" fmla="*/ 1 w 217"/>
                <a:gd name="T19" fmla="*/ 0 h 188"/>
                <a:gd name="T20" fmla="*/ 1 w 217"/>
                <a:gd name="T21" fmla="*/ 0 h 188"/>
                <a:gd name="T22" fmla="*/ 1 w 217"/>
                <a:gd name="T23" fmla="*/ 0 h 188"/>
                <a:gd name="T24" fmla="*/ 1 w 217"/>
                <a:gd name="T25" fmla="*/ 0 h 188"/>
                <a:gd name="T26" fmla="*/ 1 w 217"/>
                <a:gd name="T27" fmla="*/ 0 h 188"/>
                <a:gd name="T28" fmla="*/ 1 w 217"/>
                <a:gd name="T29" fmla="*/ 0 h 188"/>
                <a:gd name="T30" fmla="*/ 1 w 217"/>
                <a:gd name="T31" fmla="*/ 0 h 188"/>
                <a:gd name="T32" fmla="*/ 1 w 217"/>
                <a:gd name="T33" fmla="*/ 0 h 188"/>
                <a:gd name="T34" fmla="*/ 1 w 217"/>
                <a:gd name="T35" fmla="*/ 0 h 188"/>
                <a:gd name="T36" fmla="*/ 1 w 217"/>
                <a:gd name="T37" fmla="*/ 0 h 188"/>
                <a:gd name="T38" fmla="*/ 1 w 217"/>
                <a:gd name="T39" fmla="*/ 0 h 188"/>
                <a:gd name="T40" fmla="*/ 1 w 217"/>
                <a:gd name="T41" fmla="*/ 0 h 188"/>
                <a:gd name="T42" fmla="*/ 1 w 217"/>
                <a:gd name="T43" fmla="*/ 0 h 188"/>
                <a:gd name="T44" fmla="*/ 1 w 217"/>
                <a:gd name="T45" fmla="*/ 0 h 188"/>
                <a:gd name="T46" fmla="*/ 1 w 217"/>
                <a:gd name="T47" fmla="*/ 0 h 188"/>
                <a:gd name="T48" fmla="*/ 0 w 217"/>
                <a:gd name="T49" fmla="*/ 0 h 188"/>
                <a:gd name="T50" fmla="*/ 1 w 217"/>
                <a:gd name="T51" fmla="*/ 0 h 188"/>
                <a:gd name="T52" fmla="*/ 1 w 217"/>
                <a:gd name="T53" fmla="*/ 0 h 18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17"/>
                <a:gd name="T82" fmla="*/ 0 h 188"/>
                <a:gd name="T83" fmla="*/ 217 w 217"/>
                <a:gd name="T84" fmla="*/ 188 h 18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17" h="188">
                  <a:moveTo>
                    <a:pt x="6" y="30"/>
                  </a:moveTo>
                  <a:lnTo>
                    <a:pt x="27" y="9"/>
                  </a:lnTo>
                  <a:lnTo>
                    <a:pt x="37" y="3"/>
                  </a:lnTo>
                  <a:lnTo>
                    <a:pt x="52" y="0"/>
                  </a:lnTo>
                  <a:lnTo>
                    <a:pt x="112" y="1"/>
                  </a:lnTo>
                  <a:lnTo>
                    <a:pt x="154" y="24"/>
                  </a:lnTo>
                  <a:lnTo>
                    <a:pt x="186" y="59"/>
                  </a:lnTo>
                  <a:lnTo>
                    <a:pt x="202" y="89"/>
                  </a:lnTo>
                  <a:lnTo>
                    <a:pt x="208" y="117"/>
                  </a:lnTo>
                  <a:lnTo>
                    <a:pt x="217" y="179"/>
                  </a:lnTo>
                  <a:lnTo>
                    <a:pt x="212" y="188"/>
                  </a:lnTo>
                  <a:lnTo>
                    <a:pt x="204" y="182"/>
                  </a:lnTo>
                  <a:lnTo>
                    <a:pt x="191" y="125"/>
                  </a:lnTo>
                  <a:lnTo>
                    <a:pt x="183" y="101"/>
                  </a:lnTo>
                  <a:lnTo>
                    <a:pt x="176" y="88"/>
                  </a:lnTo>
                  <a:lnTo>
                    <a:pt x="167" y="74"/>
                  </a:lnTo>
                  <a:lnTo>
                    <a:pt x="146" y="47"/>
                  </a:lnTo>
                  <a:lnTo>
                    <a:pt x="136" y="38"/>
                  </a:lnTo>
                  <a:lnTo>
                    <a:pt x="119" y="29"/>
                  </a:lnTo>
                  <a:lnTo>
                    <a:pt x="86" y="20"/>
                  </a:lnTo>
                  <a:lnTo>
                    <a:pt x="70" y="14"/>
                  </a:lnTo>
                  <a:lnTo>
                    <a:pt x="54" y="11"/>
                  </a:lnTo>
                  <a:lnTo>
                    <a:pt x="26" y="27"/>
                  </a:lnTo>
                  <a:lnTo>
                    <a:pt x="2" y="53"/>
                  </a:lnTo>
                  <a:lnTo>
                    <a:pt x="0" y="45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Freeform 120"/>
            <p:cNvSpPr>
              <a:spLocks/>
            </p:cNvSpPr>
            <p:nvPr/>
          </p:nvSpPr>
          <p:spPr bwMode="auto">
            <a:xfrm>
              <a:off x="4288" y="1706"/>
              <a:ext cx="47" cy="146"/>
            </a:xfrm>
            <a:custGeom>
              <a:avLst/>
              <a:gdLst>
                <a:gd name="T0" fmla="*/ 1 w 93"/>
                <a:gd name="T1" fmla="*/ 1 h 291"/>
                <a:gd name="T2" fmla="*/ 1 w 93"/>
                <a:gd name="T3" fmla="*/ 1 h 291"/>
                <a:gd name="T4" fmla="*/ 1 w 93"/>
                <a:gd name="T5" fmla="*/ 1 h 291"/>
                <a:gd name="T6" fmla="*/ 1 w 93"/>
                <a:gd name="T7" fmla="*/ 1 h 291"/>
                <a:gd name="T8" fmla="*/ 1 w 93"/>
                <a:gd name="T9" fmla="*/ 1 h 291"/>
                <a:gd name="T10" fmla="*/ 1 w 93"/>
                <a:gd name="T11" fmla="*/ 1 h 291"/>
                <a:gd name="T12" fmla="*/ 1 w 93"/>
                <a:gd name="T13" fmla="*/ 1 h 291"/>
                <a:gd name="T14" fmla="*/ 1 w 93"/>
                <a:gd name="T15" fmla="*/ 1 h 291"/>
                <a:gd name="T16" fmla="*/ 1 w 93"/>
                <a:gd name="T17" fmla="*/ 1 h 291"/>
                <a:gd name="T18" fmla="*/ 1 w 93"/>
                <a:gd name="T19" fmla="*/ 1 h 291"/>
                <a:gd name="T20" fmla="*/ 1 w 93"/>
                <a:gd name="T21" fmla="*/ 1 h 291"/>
                <a:gd name="T22" fmla="*/ 1 w 93"/>
                <a:gd name="T23" fmla="*/ 1 h 291"/>
                <a:gd name="T24" fmla="*/ 0 w 93"/>
                <a:gd name="T25" fmla="*/ 1 h 291"/>
                <a:gd name="T26" fmla="*/ 1 w 93"/>
                <a:gd name="T27" fmla="*/ 1 h 291"/>
                <a:gd name="T28" fmla="*/ 1 w 93"/>
                <a:gd name="T29" fmla="*/ 1 h 291"/>
                <a:gd name="T30" fmla="*/ 1 w 93"/>
                <a:gd name="T31" fmla="*/ 1 h 291"/>
                <a:gd name="T32" fmla="*/ 1 w 93"/>
                <a:gd name="T33" fmla="*/ 1 h 291"/>
                <a:gd name="T34" fmla="*/ 1 w 93"/>
                <a:gd name="T35" fmla="*/ 1 h 291"/>
                <a:gd name="T36" fmla="*/ 1 w 93"/>
                <a:gd name="T37" fmla="*/ 1 h 291"/>
                <a:gd name="T38" fmla="*/ 1 w 93"/>
                <a:gd name="T39" fmla="*/ 1 h 291"/>
                <a:gd name="T40" fmla="*/ 1 w 93"/>
                <a:gd name="T41" fmla="*/ 0 h 291"/>
                <a:gd name="T42" fmla="*/ 1 w 93"/>
                <a:gd name="T43" fmla="*/ 1 h 291"/>
                <a:gd name="T44" fmla="*/ 1 w 93"/>
                <a:gd name="T45" fmla="*/ 1 h 291"/>
                <a:gd name="T46" fmla="*/ 1 w 93"/>
                <a:gd name="T47" fmla="*/ 1 h 29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3"/>
                <a:gd name="T73" fmla="*/ 0 h 291"/>
                <a:gd name="T74" fmla="*/ 93 w 93"/>
                <a:gd name="T75" fmla="*/ 291 h 29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3" h="291">
                  <a:moveTo>
                    <a:pt x="92" y="7"/>
                  </a:moveTo>
                  <a:lnTo>
                    <a:pt x="73" y="24"/>
                  </a:lnTo>
                  <a:lnTo>
                    <a:pt x="56" y="42"/>
                  </a:lnTo>
                  <a:lnTo>
                    <a:pt x="35" y="83"/>
                  </a:lnTo>
                  <a:lnTo>
                    <a:pt x="28" y="131"/>
                  </a:lnTo>
                  <a:lnTo>
                    <a:pt x="33" y="183"/>
                  </a:lnTo>
                  <a:lnTo>
                    <a:pt x="31" y="236"/>
                  </a:lnTo>
                  <a:lnTo>
                    <a:pt x="23" y="288"/>
                  </a:lnTo>
                  <a:lnTo>
                    <a:pt x="17" y="291"/>
                  </a:lnTo>
                  <a:lnTo>
                    <a:pt x="13" y="286"/>
                  </a:lnTo>
                  <a:lnTo>
                    <a:pt x="11" y="236"/>
                  </a:lnTo>
                  <a:lnTo>
                    <a:pt x="3" y="187"/>
                  </a:lnTo>
                  <a:lnTo>
                    <a:pt x="0" y="130"/>
                  </a:lnTo>
                  <a:lnTo>
                    <a:pt x="5" y="104"/>
                  </a:lnTo>
                  <a:lnTo>
                    <a:pt x="14" y="80"/>
                  </a:lnTo>
                  <a:lnTo>
                    <a:pt x="27" y="58"/>
                  </a:lnTo>
                  <a:lnTo>
                    <a:pt x="43" y="36"/>
                  </a:lnTo>
                  <a:lnTo>
                    <a:pt x="53" y="27"/>
                  </a:lnTo>
                  <a:lnTo>
                    <a:pt x="63" y="18"/>
                  </a:lnTo>
                  <a:lnTo>
                    <a:pt x="75" y="8"/>
                  </a:lnTo>
                  <a:lnTo>
                    <a:pt x="87" y="0"/>
                  </a:lnTo>
                  <a:lnTo>
                    <a:pt x="93" y="1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Freeform 121"/>
            <p:cNvSpPr>
              <a:spLocks/>
            </p:cNvSpPr>
            <p:nvPr/>
          </p:nvSpPr>
          <p:spPr bwMode="auto">
            <a:xfrm>
              <a:off x="4213" y="1653"/>
              <a:ext cx="159" cy="144"/>
            </a:xfrm>
            <a:custGeom>
              <a:avLst/>
              <a:gdLst>
                <a:gd name="T0" fmla="*/ 0 w 320"/>
                <a:gd name="T1" fmla="*/ 1 h 288"/>
                <a:gd name="T2" fmla="*/ 0 w 320"/>
                <a:gd name="T3" fmla="*/ 1 h 288"/>
                <a:gd name="T4" fmla="*/ 0 w 320"/>
                <a:gd name="T5" fmla="*/ 1 h 288"/>
                <a:gd name="T6" fmla="*/ 0 w 320"/>
                <a:gd name="T7" fmla="*/ 1 h 288"/>
                <a:gd name="T8" fmla="*/ 0 w 320"/>
                <a:gd name="T9" fmla="*/ 1 h 288"/>
                <a:gd name="T10" fmla="*/ 0 w 320"/>
                <a:gd name="T11" fmla="*/ 1 h 288"/>
                <a:gd name="T12" fmla="*/ 0 w 320"/>
                <a:gd name="T13" fmla="*/ 1 h 288"/>
                <a:gd name="T14" fmla="*/ 0 w 320"/>
                <a:gd name="T15" fmla="*/ 1 h 288"/>
                <a:gd name="T16" fmla="*/ 0 w 320"/>
                <a:gd name="T17" fmla="*/ 1 h 288"/>
                <a:gd name="T18" fmla="*/ 0 w 320"/>
                <a:gd name="T19" fmla="*/ 1 h 288"/>
                <a:gd name="T20" fmla="*/ 0 w 320"/>
                <a:gd name="T21" fmla="*/ 1 h 288"/>
                <a:gd name="T22" fmla="*/ 0 w 320"/>
                <a:gd name="T23" fmla="*/ 1 h 288"/>
                <a:gd name="T24" fmla="*/ 0 w 320"/>
                <a:gd name="T25" fmla="*/ 1 h 288"/>
                <a:gd name="T26" fmla="*/ 0 w 320"/>
                <a:gd name="T27" fmla="*/ 1 h 288"/>
                <a:gd name="T28" fmla="*/ 0 w 320"/>
                <a:gd name="T29" fmla="*/ 1 h 288"/>
                <a:gd name="T30" fmla="*/ 0 w 320"/>
                <a:gd name="T31" fmla="*/ 0 h 288"/>
                <a:gd name="T32" fmla="*/ 0 w 320"/>
                <a:gd name="T33" fmla="*/ 1 h 288"/>
                <a:gd name="T34" fmla="*/ 0 w 320"/>
                <a:gd name="T35" fmla="*/ 1 h 288"/>
                <a:gd name="T36" fmla="*/ 0 w 320"/>
                <a:gd name="T37" fmla="*/ 1 h 288"/>
                <a:gd name="T38" fmla="*/ 0 w 320"/>
                <a:gd name="T39" fmla="*/ 1 h 288"/>
                <a:gd name="T40" fmla="*/ 0 w 320"/>
                <a:gd name="T41" fmla="*/ 1 h 288"/>
                <a:gd name="T42" fmla="*/ 0 w 320"/>
                <a:gd name="T43" fmla="*/ 1 h 288"/>
                <a:gd name="T44" fmla="*/ 0 w 320"/>
                <a:gd name="T45" fmla="*/ 1 h 288"/>
                <a:gd name="T46" fmla="*/ 0 w 320"/>
                <a:gd name="T47" fmla="*/ 1 h 288"/>
                <a:gd name="T48" fmla="*/ 0 w 320"/>
                <a:gd name="T49" fmla="*/ 1 h 288"/>
                <a:gd name="T50" fmla="*/ 0 w 320"/>
                <a:gd name="T51" fmla="*/ 1 h 288"/>
                <a:gd name="T52" fmla="*/ 0 w 320"/>
                <a:gd name="T53" fmla="*/ 1 h 288"/>
                <a:gd name="T54" fmla="*/ 0 w 320"/>
                <a:gd name="T55" fmla="*/ 1 h 288"/>
                <a:gd name="T56" fmla="*/ 0 w 320"/>
                <a:gd name="T57" fmla="*/ 1 h 288"/>
                <a:gd name="T58" fmla="*/ 0 w 320"/>
                <a:gd name="T59" fmla="*/ 1 h 288"/>
                <a:gd name="T60" fmla="*/ 0 w 320"/>
                <a:gd name="T61" fmla="*/ 1 h 288"/>
                <a:gd name="T62" fmla="*/ 0 w 320"/>
                <a:gd name="T63" fmla="*/ 1 h 288"/>
                <a:gd name="T64" fmla="*/ 0 w 320"/>
                <a:gd name="T65" fmla="*/ 1 h 288"/>
                <a:gd name="T66" fmla="*/ 0 w 320"/>
                <a:gd name="T67" fmla="*/ 1 h 288"/>
                <a:gd name="T68" fmla="*/ 0 w 320"/>
                <a:gd name="T69" fmla="*/ 1 h 288"/>
                <a:gd name="T70" fmla="*/ 0 w 320"/>
                <a:gd name="T71" fmla="*/ 1 h 288"/>
                <a:gd name="T72" fmla="*/ 0 w 320"/>
                <a:gd name="T73" fmla="*/ 1 h 288"/>
                <a:gd name="T74" fmla="*/ 0 w 320"/>
                <a:gd name="T75" fmla="*/ 1 h 288"/>
                <a:gd name="T76" fmla="*/ 0 w 320"/>
                <a:gd name="T77" fmla="*/ 1 h 288"/>
                <a:gd name="T78" fmla="*/ 0 w 320"/>
                <a:gd name="T79" fmla="*/ 1 h 28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20"/>
                <a:gd name="T121" fmla="*/ 0 h 288"/>
                <a:gd name="T122" fmla="*/ 320 w 320"/>
                <a:gd name="T123" fmla="*/ 288 h 28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20" h="288">
                  <a:moveTo>
                    <a:pt x="2" y="280"/>
                  </a:moveTo>
                  <a:lnTo>
                    <a:pt x="45" y="254"/>
                  </a:lnTo>
                  <a:lnTo>
                    <a:pt x="76" y="216"/>
                  </a:lnTo>
                  <a:lnTo>
                    <a:pt x="92" y="192"/>
                  </a:lnTo>
                  <a:lnTo>
                    <a:pt x="120" y="148"/>
                  </a:lnTo>
                  <a:lnTo>
                    <a:pt x="143" y="117"/>
                  </a:lnTo>
                  <a:lnTo>
                    <a:pt x="158" y="104"/>
                  </a:lnTo>
                  <a:lnTo>
                    <a:pt x="173" y="92"/>
                  </a:lnTo>
                  <a:lnTo>
                    <a:pt x="185" y="81"/>
                  </a:lnTo>
                  <a:lnTo>
                    <a:pt x="199" y="71"/>
                  </a:lnTo>
                  <a:lnTo>
                    <a:pt x="211" y="61"/>
                  </a:lnTo>
                  <a:lnTo>
                    <a:pt x="225" y="51"/>
                  </a:lnTo>
                  <a:lnTo>
                    <a:pt x="239" y="40"/>
                  </a:lnTo>
                  <a:lnTo>
                    <a:pt x="255" y="28"/>
                  </a:lnTo>
                  <a:lnTo>
                    <a:pt x="265" y="17"/>
                  </a:lnTo>
                  <a:lnTo>
                    <a:pt x="313" y="0"/>
                  </a:lnTo>
                  <a:lnTo>
                    <a:pt x="320" y="5"/>
                  </a:lnTo>
                  <a:lnTo>
                    <a:pt x="315" y="11"/>
                  </a:lnTo>
                  <a:lnTo>
                    <a:pt x="296" y="21"/>
                  </a:lnTo>
                  <a:lnTo>
                    <a:pt x="278" y="35"/>
                  </a:lnTo>
                  <a:lnTo>
                    <a:pt x="267" y="42"/>
                  </a:lnTo>
                  <a:lnTo>
                    <a:pt x="252" y="55"/>
                  </a:lnTo>
                  <a:lnTo>
                    <a:pt x="238" y="66"/>
                  </a:lnTo>
                  <a:lnTo>
                    <a:pt x="226" y="77"/>
                  </a:lnTo>
                  <a:lnTo>
                    <a:pt x="214" y="87"/>
                  </a:lnTo>
                  <a:lnTo>
                    <a:pt x="202" y="96"/>
                  </a:lnTo>
                  <a:lnTo>
                    <a:pt x="189" y="108"/>
                  </a:lnTo>
                  <a:lnTo>
                    <a:pt x="177" y="120"/>
                  </a:lnTo>
                  <a:lnTo>
                    <a:pt x="162" y="133"/>
                  </a:lnTo>
                  <a:lnTo>
                    <a:pt x="139" y="163"/>
                  </a:lnTo>
                  <a:lnTo>
                    <a:pt x="106" y="200"/>
                  </a:lnTo>
                  <a:lnTo>
                    <a:pt x="91" y="227"/>
                  </a:lnTo>
                  <a:lnTo>
                    <a:pt x="74" y="249"/>
                  </a:lnTo>
                  <a:lnTo>
                    <a:pt x="65" y="257"/>
                  </a:lnTo>
                  <a:lnTo>
                    <a:pt x="56" y="264"/>
                  </a:lnTo>
                  <a:lnTo>
                    <a:pt x="33" y="277"/>
                  </a:lnTo>
                  <a:lnTo>
                    <a:pt x="7" y="288"/>
                  </a:lnTo>
                  <a:lnTo>
                    <a:pt x="0" y="286"/>
                  </a:lnTo>
                  <a:lnTo>
                    <a:pt x="2" y="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Freeform 122"/>
            <p:cNvSpPr>
              <a:spLocks/>
            </p:cNvSpPr>
            <p:nvPr/>
          </p:nvSpPr>
          <p:spPr bwMode="auto">
            <a:xfrm>
              <a:off x="4351" y="1731"/>
              <a:ext cx="20" cy="124"/>
            </a:xfrm>
            <a:custGeom>
              <a:avLst/>
              <a:gdLst>
                <a:gd name="T0" fmla="*/ 1 w 39"/>
                <a:gd name="T1" fmla="*/ 1 h 248"/>
                <a:gd name="T2" fmla="*/ 1 w 39"/>
                <a:gd name="T3" fmla="*/ 1 h 248"/>
                <a:gd name="T4" fmla="*/ 1 w 39"/>
                <a:gd name="T5" fmla="*/ 1 h 248"/>
                <a:gd name="T6" fmla="*/ 1 w 39"/>
                <a:gd name="T7" fmla="*/ 1 h 248"/>
                <a:gd name="T8" fmla="*/ 1 w 39"/>
                <a:gd name="T9" fmla="*/ 1 h 248"/>
                <a:gd name="T10" fmla="*/ 1 w 39"/>
                <a:gd name="T11" fmla="*/ 1 h 248"/>
                <a:gd name="T12" fmla="*/ 1 w 39"/>
                <a:gd name="T13" fmla="*/ 1 h 248"/>
                <a:gd name="T14" fmla="*/ 1 w 39"/>
                <a:gd name="T15" fmla="*/ 1 h 248"/>
                <a:gd name="T16" fmla="*/ 1 w 39"/>
                <a:gd name="T17" fmla="*/ 1 h 248"/>
                <a:gd name="T18" fmla="*/ 1 w 39"/>
                <a:gd name="T19" fmla="*/ 1 h 248"/>
                <a:gd name="T20" fmla="*/ 0 w 39"/>
                <a:gd name="T21" fmla="*/ 1 h 248"/>
                <a:gd name="T22" fmla="*/ 1 w 39"/>
                <a:gd name="T23" fmla="*/ 1 h 248"/>
                <a:gd name="T24" fmla="*/ 1 w 39"/>
                <a:gd name="T25" fmla="*/ 1 h 248"/>
                <a:gd name="T26" fmla="*/ 1 w 39"/>
                <a:gd name="T27" fmla="*/ 1 h 248"/>
                <a:gd name="T28" fmla="*/ 1 w 39"/>
                <a:gd name="T29" fmla="*/ 0 h 248"/>
                <a:gd name="T30" fmla="*/ 1 w 39"/>
                <a:gd name="T31" fmla="*/ 1 h 248"/>
                <a:gd name="T32" fmla="*/ 1 w 39"/>
                <a:gd name="T33" fmla="*/ 1 h 2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"/>
                <a:gd name="T52" fmla="*/ 0 h 248"/>
                <a:gd name="T53" fmla="*/ 39 w 39"/>
                <a:gd name="T54" fmla="*/ 248 h 2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" h="248">
                  <a:moveTo>
                    <a:pt x="30" y="7"/>
                  </a:moveTo>
                  <a:lnTo>
                    <a:pt x="17" y="40"/>
                  </a:lnTo>
                  <a:lnTo>
                    <a:pt x="17" y="73"/>
                  </a:lnTo>
                  <a:lnTo>
                    <a:pt x="25" y="107"/>
                  </a:lnTo>
                  <a:lnTo>
                    <a:pt x="37" y="146"/>
                  </a:lnTo>
                  <a:lnTo>
                    <a:pt x="39" y="197"/>
                  </a:lnTo>
                  <a:lnTo>
                    <a:pt x="33" y="248"/>
                  </a:lnTo>
                  <a:lnTo>
                    <a:pt x="24" y="247"/>
                  </a:lnTo>
                  <a:lnTo>
                    <a:pt x="23" y="199"/>
                  </a:lnTo>
                  <a:lnTo>
                    <a:pt x="14" y="150"/>
                  </a:lnTo>
                  <a:lnTo>
                    <a:pt x="0" y="73"/>
                  </a:lnTo>
                  <a:lnTo>
                    <a:pt x="5" y="37"/>
                  </a:lnTo>
                  <a:lnTo>
                    <a:pt x="12" y="2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Freeform 123"/>
            <p:cNvSpPr>
              <a:spLocks/>
            </p:cNvSpPr>
            <p:nvPr/>
          </p:nvSpPr>
          <p:spPr bwMode="auto">
            <a:xfrm>
              <a:off x="4306" y="1820"/>
              <a:ext cx="62" cy="56"/>
            </a:xfrm>
            <a:custGeom>
              <a:avLst/>
              <a:gdLst>
                <a:gd name="T0" fmla="*/ 0 w 125"/>
                <a:gd name="T1" fmla="*/ 0 h 113"/>
                <a:gd name="T2" fmla="*/ 0 w 125"/>
                <a:gd name="T3" fmla="*/ 0 h 113"/>
                <a:gd name="T4" fmla="*/ 0 w 125"/>
                <a:gd name="T5" fmla="*/ 0 h 113"/>
                <a:gd name="T6" fmla="*/ 0 w 125"/>
                <a:gd name="T7" fmla="*/ 0 h 113"/>
                <a:gd name="T8" fmla="*/ 0 w 125"/>
                <a:gd name="T9" fmla="*/ 0 h 113"/>
                <a:gd name="T10" fmla="*/ 0 w 125"/>
                <a:gd name="T11" fmla="*/ 0 h 113"/>
                <a:gd name="T12" fmla="*/ 0 w 125"/>
                <a:gd name="T13" fmla="*/ 0 h 113"/>
                <a:gd name="T14" fmla="*/ 0 w 125"/>
                <a:gd name="T15" fmla="*/ 0 h 113"/>
                <a:gd name="T16" fmla="*/ 0 w 125"/>
                <a:gd name="T17" fmla="*/ 0 h 113"/>
                <a:gd name="T18" fmla="*/ 0 w 125"/>
                <a:gd name="T19" fmla="*/ 0 h 113"/>
                <a:gd name="T20" fmla="*/ 0 w 125"/>
                <a:gd name="T21" fmla="*/ 0 h 113"/>
                <a:gd name="T22" fmla="*/ 0 w 125"/>
                <a:gd name="T23" fmla="*/ 0 h 113"/>
                <a:gd name="T24" fmla="*/ 0 w 125"/>
                <a:gd name="T25" fmla="*/ 0 h 113"/>
                <a:gd name="T26" fmla="*/ 0 w 125"/>
                <a:gd name="T27" fmla="*/ 0 h 113"/>
                <a:gd name="T28" fmla="*/ 0 w 125"/>
                <a:gd name="T29" fmla="*/ 0 h 113"/>
                <a:gd name="T30" fmla="*/ 0 w 125"/>
                <a:gd name="T31" fmla="*/ 0 h 113"/>
                <a:gd name="T32" fmla="*/ 0 w 125"/>
                <a:gd name="T33" fmla="*/ 0 h 113"/>
                <a:gd name="T34" fmla="*/ 0 w 125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5"/>
                <a:gd name="T55" fmla="*/ 0 h 113"/>
                <a:gd name="T56" fmla="*/ 125 w 125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5" h="113">
                  <a:moveTo>
                    <a:pt x="122" y="9"/>
                  </a:moveTo>
                  <a:lnTo>
                    <a:pt x="95" y="25"/>
                  </a:lnTo>
                  <a:lnTo>
                    <a:pt x="84" y="36"/>
                  </a:lnTo>
                  <a:lnTo>
                    <a:pt x="70" y="46"/>
                  </a:lnTo>
                  <a:lnTo>
                    <a:pt x="39" y="79"/>
                  </a:lnTo>
                  <a:lnTo>
                    <a:pt x="25" y="95"/>
                  </a:lnTo>
                  <a:lnTo>
                    <a:pt x="8" y="113"/>
                  </a:lnTo>
                  <a:lnTo>
                    <a:pt x="1" y="113"/>
                  </a:lnTo>
                  <a:lnTo>
                    <a:pt x="0" y="110"/>
                  </a:lnTo>
                  <a:lnTo>
                    <a:pt x="1" y="107"/>
                  </a:lnTo>
                  <a:lnTo>
                    <a:pt x="30" y="70"/>
                  </a:lnTo>
                  <a:lnTo>
                    <a:pt x="44" y="52"/>
                  </a:lnTo>
                  <a:lnTo>
                    <a:pt x="60" y="34"/>
                  </a:lnTo>
                  <a:lnTo>
                    <a:pt x="89" y="15"/>
                  </a:lnTo>
                  <a:lnTo>
                    <a:pt x="119" y="0"/>
                  </a:lnTo>
                  <a:lnTo>
                    <a:pt x="125" y="2"/>
                  </a:lnTo>
                  <a:lnTo>
                    <a:pt x="12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Freeform 124"/>
            <p:cNvSpPr>
              <a:spLocks/>
            </p:cNvSpPr>
            <p:nvPr/>
          </p:nvSpPr>
          <p:spPr bwMode="auto">
            <a:xfrm>
              <a:off x="4386" y="1860"/>
              <a:ext cx="23" cy="42"/>
            </a:xfrm>
            <a:custGeom>
              <a:avLst/>
              <a:gdLst>
                <a:gd name="T0" fmla="*/ 1 w 46"/>
                <a:gd name="T1" fmla="*/ 0 h 85"/>
                <a:gd name="T2" fmla="*/ 1 w 46"/>
                <a:gd name="T3" fmla="*/ 0 h 85"/>
                <a:gd name="T4" fmla="*/ 1 w 46"/>
                <a:gd name="T5" fmla="*/ 0 h 85"/>
                <a:gd name="T6" fmla="*/ 1 w 46"/>
                <a:gd name="T7" fmla="*/ 0 h 85"/>
                <a:gd name="T8" fmla="*/ 1 w 46"/>
                <a:gd name="T9" fmla="*/ 0 h 85"/>
                <a:gd name="T10" fmla="*/ 0 w 46"/>
                <a:gd name="T11" fmla="*/ 0 h 85"/>
                <a:gd name="T12" fmla="*/ 1 w 46"/>
                <a:gd name="T13" fmla="*/ 0 h 85"/>
                <a:gd name="T14" fmla="*/ 1 w 46"/>
                <a:gd name="T15" fmla="*/ 0 h 85"/>
                <a:gd name="T16" fmla="*/ 1 w 46"/>
                <a:gd name="T17" fmla="*/ 0 h 85"/>
                <a:gd name="T18" fmla="*/ 1 w 46"/>
                <a:gd name="T19" fmla="*/ 0 h 85"/>
                <a:gd name="T20" fmla="*/ 1 w 46"/>
                <a:gd name="T21" fmla="*/ 0 h 85"/>
                <a:gd name="T22" fmla="*/ 1 w 46"/>
                <a:gd name="T23" fmla="*/ 0 h 85"/>
                <a:gd name="T24" fmla="*/ 1 w 46"/>
                <a:gd name="T25" fmla="*/ 0 h 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85"/>
                <a:gd name="T41" fmla="*/ 46 w 46"/>
                <a:gd name="T42" fmla="*/ 85 h 8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85">
                  <a:moveTo>
                    <a:pt x="30" y="79"/>
                  </a:moveTo>
                  <a:lnTo>
                    <a:pt x="32" y="57"/>
                  </a:lnTo>
                  <a:lnTo>
                    <a:pt x="28" y="34"/>
                  </a:lnTo>
                  <a:lnTo>
                    <a:pt x="18" y="18"/>
                  </a:lnTo>
                  <a:lnTo>
                    <a:pt x="3" y="9"/>
                  </a:lnTo>
                  <a:lnTo>
                    <a:pt x="0" y="4"/>
                  </a:lnTo>
                  <a:lnTo>
                    <a:pt x="6" y="0"/>
                  </a:lnTo>
                  <a:lnTo>
                    <a:pt x="29" y="11"/>
                  </a:lnTo>
                  <a:lnTo>
                    <a:pt x="46" y="29"/>
                  </a:lnTo>
                  <a:lnTo>
                    <a:pt x="39" y="83"/>
                  </a:lnTo>
                  <a:lnTo>
                    <a:pt x="33" y="85"/>
                  </a:lnTo>
                  <a:lnTo>
                    <a:pt x="3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Freeform 125"/>
            <p:cNvSpPr>
              <a:spLocks/>
            </p:cNvSpPr>
            <p:nvPr/>
          </p:nvSpPr>
          <p:spPr bwMode="auto">
            <a:xfrm>
              <a:off x="4292" y="1844"/>
              <a:ext cx="101" cy="100"/>
            </a:xfrm>
            <a:custGeom>
              <a:avLst/>
              <a:gdLst>
                <a:gd name="T0" fmla="*/ 1 w 201"/>
                <a:gd name="T1" fmla="*/ 1 h 200"/>
                <a:gd name="T2" fmla="*/ 1 w 201"/>
                <a:gd name="T3" fmla="*/ 1 h 200"/>
                <a:gd name="T4" fmla="*/ 1 w 201"/>
                <a:gd name="T5" fmla="*/ 1 h 200"/>
                <a:gd name="T6" fmla="*/ 1 w 201"/>
                <a:gd name="T7" fmla="*/ 1 h 200"/>
                <a:gd name="T8" fmla="*/ 1 w 201"/>
                <a:gd name="T9" fmla="*/ 1 h 200"/>
                <a:gd name="T10" fmla="*/ 1 w 201"/>
                <a:gd name="T11" fmla="*/ 1 h 200"/>
                <a:gd name="T12" fmla="*/ 1 w 201"/>
                <a:gd name="T13" fmla="*/ 1 h 200"/>
                <a:gd name="T14" fmla="*/ 1 w 201"/>
                <a:gd name="T15" fmla="*/ 1 h 200"/>
                <a:gd name="T16" fmla="*/ 1 w 201"/>
                <a:gd name="T17" fmla="*/ 1 h 200"/>
                <a:gd name="T18" fmla="*/ 1 w 201"/>
                <a:gd name="T19" fmla="*/ 1 h 200"/>
                <a:gd name="T20" fmla="*/ 1 w 201"/>
                <a:gd name="T21" fmla="*/ 1 h 200"/>
                <a:gd name="T22" fmla="*/ 1 w 201"/>
                <a:gd name="T23" fmla="*/ 1 h 200"/>
                <a:gd name="T24" fmla="*/ 1 w 201"/>
                <a:gd name="T25" fmla="*/ 1 h 200"/>
                <a:gd name="T26" fmla="*/ 1 w 201"/>
                <a:gd name="T27" fmla="*/ 1 h 200"/>
                <a:gd name="T28" fmla="*/ 1 w 201"/>
                <a:gd name="T29" fmla="*/ 1 h 200"/>
                <a:gd name="T30" fmla="*/ 1 w 201"/>
                <a:gd name="T31" fmla="*/ 1 h 200"/>
                <a:gd name="T32" fmla="*/ 1 w 201"/>
                <a:gd name="T33" fmla="*/ 1 h 200"/>
                <a:gd name="T34" fmla="*/ 1 w 201"/>
                <a:gd name="T35" fmla="*/ 1 h 200"/>
                <a:gd name="T36" fmla="*/ 1 w 201"/>
                <a:gd name="T37" fmla="*/ 1 h 200"/>
                <a:gd name="T38" fmla="*/ 1 w 201"/>
                <a:gd name="T39" fmla="*/ 1 h 200"/>
                <a:gd name="T40" fmla="*/ 1 w 201"/>
                <a:gd name="T41" fmla="*/ 1 h 200"/>
                <a:gd name="T42" fmla="*/ 1 w 201"/>
                <a:gd name="T43" fmla="*/ 1 h 200"/>
                <a:gd name="T44" fmla="*/ 1 w 201"/>
                <a:gd name="T45" fmla="*/ 1 h 200"/>
                <a:gd name="T46" fmla="*/ 0 w 201"/>
                <a:gd name="T47" fmla="*/ 1 h 200"/>
                <a:gd name="T48" fmla="*/ 1 w 201"/>
                <a:gd name="T49" fmla="*/ 1 h 200"/>
                <a:gd name="T50" fmla="*/ 1 w 201"/>
                <a:gd name="T51" fmla="*/ 1 h 200"/>
                <a:gd name="T52" fmla="*/ 1 w 201"/>
                <a:gd name="T53" fmla="*/ 1 h 200"/>
                <a:gd name="T54" fmla="*/ 1 w 201"/>
                <a:gd name="T55" fmla="*/ 1 h 200"/>
                <a:gd name="T56" fmla="*/ 1 w 201"/>
                <a:gd name="T57" fmla="*/ 1 h 200"/>
                <a:gd name="T58" fmla="*/ 1 w 201"/>
                <a:gd name="T59" fmla="*/ 1 h 200"/>
                <a:gd name="T60" fmla="*/ 1 w 201"/>
                <a:gd name="T61" fmla="*/ 1 h 200"/>
                <a:gd name="T62" fmla="*/ 1 w 201"/>
                <a:gd name="T63" fmla="*/ 1 h 200"/>
                <a:gd name="T64" fmla="*/ 1 w 201"/>
                <a:gd name="T65" fmla="*/ 0 h 200"/>
                <a:gd name="T66" fmla="*/ 1 w 201"/>
                <a:gd name="T67" fmla="*/ 1 h 200"/>
                <a:gd name="T68" fmla="*/ 1 w 201"/>
                <a:gd name="T69" fmla="*/ 1 h 200"/>
                <a:gd name="T70" fmla="*/ 1 w 201"/>
                <a:gd name="T71" fmla="*/ 1 h 200"/>
                <a:gd name="T72" fmla="*/ 1 w 201"/>
                <a:gd name="T73" fmla="*/ 1 h 200"/>
                <a:gd name="T74" fmla="*/ 1 w 201"/>
                <a:gd name="T75" fmla="*/ 1 h 200"/>
                <a:gd name="T76" fmla="*/ 1 w 201"/>
                <a:gd name="T77" fmla="*/ 1 h 2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1"/>
                <a:gd name="T118" fmla="*/ 0 h 200"/>
                <a:gd name="T119" fmla="*/ 201 w 201"/>
                <a:gd name="T120" fmla="*/ 200 h 20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1" h="200">
                  <a:moveTo>
                    <a:pt x="192" y="62"/>
                  </a:moveTo>
                  <a:lnTo>
                    <a:pt x="189" y="42"/>
                  </a:lnTo>
                  <a:lnTo>
                    <a:pt x="180" y="25"/>
                  </a:lnTo>
                  <a:lnTo>
                    <a:pt x="170" y="19"/>
                  </a:lnTo>
                  <a:lnTo>
                    <a:pt x="155" y="20"/>
                  </a:lnTo>
                  <a:lnTo>
                    <a:pt x="126" y="30"/>
                  </a:lnTo>
                  <a:lnTo>
                    <a:pt x="90" y="41"/>
                  </a:lnTo>
                  <a:lnTo>
                    <a:pt x="81" y="52"/>
                  </a:lnTo>
                  <a:lnTo>
                    <a:pt x="72" y="61"/>
                  </a:lnTo>
                  <a:lnTo>
                    <a:pt x="31" y="75"/>
                  </a:lnTo>
                  <a:lnTo>
                    <a:pt x="20" y="111"/>
                  </a:lnTo>
                  <a:lnTo>
                    <a:pt x="10" y="141"/>
                  </a:lnTo>
                  <a:lnTo>
                    <a:pt x="19" y="151"/>
                  </a:lnTo>
                  <a:lnTo>
                    <a:pt x="29" y="159"/>
                  </a:lnTo>
                  <a:lnTo>
                    <a:pt x="49" y="166"/>
                  </a:lnTo>
                  <a:lnTo>
                    <a:pt x="99" y="182"/>
                  </a:lnTo>
                  <a:lnTo>
                    <a:pt x="122" y="188"/>
                  </a:lnTo>
                  <a:lnTo>
                    <a:pt x="149" y="191"/>
                  </a:lnTo>
                  <a:lnTo>
                    <a:pt x="153" y="196"/>
                  </a:lnTo>
                  <a:lnTo>
                    <a:pt x="149" y="200"/>
                  </a:lnTo>
                  <a:lnTo>
                    <a:pt x="97" y="193"/>
                  </a:lnTo>
                  <a:lnTo>
                    <a:pt x="45" y="181"/>
                  </a:lnTo>
                  <a:lnTo>
                    <a:pt x="23" y="168"/>
                  </a:lnTo>
                  <a:lnTo>
                    <a:pt x="0" y="144"/>
                  </a:lnTo>
                  <a:lnTo>
                    <a:pt x="2" y="104"/>
                  </a:lnTo>
                  <a:lnTo>
                    <a:pt x="10" y="84"/>
                  </a:lnTo>
                  <a:lnTo>
                    <a:pt x="21" y="64"/>
                  </a:lnTo>
                  <a:lnTo>
                    <a:pt x="64" y="44"/>
                  </a:lnTo>
                  <a:lnTo>
                    <a:pt x="76" y="31"/>
                  </a:lnTo>
                  <a:lnTo>
                    <a:pt x="87" y="21"/>
                  </a:lnTo>
                  <a:lnTo>
                    <a:pt x="97" y="13"/>
                  </a:lnTo>
                  <a:lnTo>
                    <a:pt x="123" y="8"/>
                  </a:lnTo>
                  <a:lnTo>
                    <a:pt x="162" y="0"/>
                  </a:lnTo>
                  <a:lnTo>
                    <a:pt x="194" y="16"/>
                  </a:lnTo>
                  <a:lnTo>
                    <a:pt x="201" y="38"/>
                  </a:lnTo>
                  <a:lnTo>
                    <a:pt x="201" y="49"/>
                  </a:lnTo>
                  <a:lnTo>
                    <a:pt x="201" y="62"/>
                  </a:lnTo>
                  <a:lnTo>
                    <a:pt x="192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Freeform 126"/>
            <p:cNvSpPr>
              <a:spLocks/>
            </p:cNvSpPr>
            <p:nvPr/>
          </p:nvSpPr>
          <p:spPr bwMode="auto">
            <a:xfrm>
              <a:off x="4384" y="1908"/>
              <a:ext cx="36" cy="42"/>
            </a:xfrm>
            <a:custGeom>
              <a:avLst/>
              <a:gdLst>
                <a:gd name="T0" fmla="*/ 0 w 73"/>
                <a:gd name="T1" fmla="*/ 0 h 85"/>
                <a:gd name="T2" fmla="*/ 0 w 73"/>
                <a:gd name="T3" fmla="*/ 0 h 85"/>
                <a:gd name="T4" fmla="*/ 0 w 73"/>
                <a:gd name="T5" fmla="*/ 0 h 85"/>
                <a:gd name="T6" fmla="*/ 0 w 73"/>
                <a:gd name="T7" fmla="*/ 0 h 85"/>
                <a:gd name="T8" fmla="*/ 0 w 73"/>
                <a:gd name="T9" fmla="*/ 0 h 85"/>
                <a:gd name="T10" fmla="*/ 0 w 73"/>
                <a:gd name="T11" fmla="*/ 0 h 85"/>
                <a:gd name="T12" fmla="*/ 0 w 73"/>
                <a:gd name="T13" fmla="*/ 0 h 85"/>
                <a:gd name="T14" fmla="*/ 0 w 73"/>
                <a:gd name="T15" fmla="*/ 0 h 85"/>
                <a:gd name="T16" fmla="*/ 0 w 73"/>
                <a:gd name="T17" fmla="*/ 0 h 85"/>
                <a:gd name="T18" fmla="*/ 0 w 73"/>
                <a:gd name="T19" fmla="*/ 0 h 85"/>
                <a:gd name="T20" fmla="*/ 0 w 73"/>
                <a:gd name="T21" fmla="*/ 0 h 85"/>
                <a:gd name="T22" fmla="*/ 0 w 73"/>
                <a:gd name="T23" fmla="*/ 0 h 85"/>
                <a:gd name="T24" fmla="*/ 0 w 73"/>
                <a:gd name="T25" fmla="*/ 0 h 85"/>
                <a:gd name="T26" fmla="*/ 0 w 73"/>
                <a:gd name="T27" fmla="*/ 0 h 85"/>
                <a:gd name="T28" fmla="*/ 0 w 73"/>
                <a:gd name="T29" fmla="*/ 0 h 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85"/>
                <a:gd name="T47" fmla="*/ 73 w 73"/>
                <a:gd name="T48" fmla="*/ 85 h 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85">
                  <a:moveTo>
                    <a:pt x="68" y="14"/>
                  </a:moveTo>
                  <a:lnTo>
                    <a:pt x="49" y="23"/>
                  </a:lnTo>
                  <a:lnTo>
                    <a:pt x="35" y="38"/>
                  </a:lnTo>
                  <a:lnTo>
                    <a:pt x="18" y="79"/>
                  </a:lnTo>
                  <a:lnTo>
                    <a:pt x="13" y="85"/>
                  </a:lnTo>
                  <a:lnTo>
                    <a:pt x="6" y="85"/>
                  </a:lnTo>
                  <a:lnTo>
                    <a:pt x="0" y="72"/>
                  </a:lnTo>
                  <a:lnTo>
                    <a:pt x="10" y="46"/>
                  </a:lnTo>
                  <a:lnTo>
                    <a:pt x="22" y="26"/>
                  </a:lnTo>
                  <a:lnTo>
                    <a:pt x="31" y="18"/>
                  </a:lnTo>
                  <a:lnTo>
                    <a:pt x="40" y="11"/>
                  </a:lnTo>
                  <a:lnTo>
                    <a:pt x="64" y="0"/>
                  </a:lnTo>
                  <a:lnTo>
                    <a:pt x="73" y="5"/>
                  </a:lnTo>
                  <a:lnTo>
                    <a:pt x="6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3" name="Freeform 127"/>
            <p:cNvSpPr>
              <a:spLocks/>
            </p:cNvSpPr>
            <p:nvPr/>
          </p:nvSpPr>
          <p:spPr bwMode="auto">
            <a:xfrm>
              <a:off x="4372" y="1919"/>
              <a:ext cx="19" cy="15"/>
            </a:xfrm>
            <a:custGeom>
              <a:avLst/>
              <a:gdLst>
                <a:gd name="T0" fmla="*/ 1 w 38"/>
                <a:gd name="T1" fmla="*/ 0 h 30"/>
                <a:gd name="T2" fmla="*/ 1 w 38"/>
                <a:gd name="T3" fmla="*/ 1 h 30"/>
                <a:gd name="T4" fmla="*/ 1 w 38"/>
                <a:gd name="T5" fmla="*/ 1 h 30"/>
                <a:gd name="T6" fmla="*/ 1 w 38"/>
                <a:gd name="T7" fmla="*/ 1 h 30"/>
                <a:gd name="T8" fmla="*/ 1 w 38"/>
                <a:gd name="T9" fmla="*/ 1 h 30"/>
                <a:gd name="T10" fmla="*/ 1 w 38"/>
                <a:gd name="T11" fmla="*/ 1 h 30"/>
                <a:gd name="T12" fmla="*/ 0 w 38"/>
                <a:gd name="T13" fmla="*/ 1 h 30"/>
                <a:gd name="T14" fmla="*/ 1 w 38"/>
                <a:gd name="T15" fmla="*/ 0 h 30"/>
                <a:gd name="T16" fmla="*/ 1 w 38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"/>
                <a:gd name="T28" fmla="*/ 0 h 30"/>
                <a:gd name="T29" fmla="*/ 38 w 38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" h="30">
                  <a:moveTo>
                    <a:pt x="11" y="0"/>
                  </a:moveTo>
                  <a:lnTo>
                    <a:pt x="23" y="12"/>
                  </a:lnTo>
                  <a:lnTo>
                    <a:pt x="36" y="22"/>
                  </a:lnTo>
                  <a:lnTo>
                    <a:pt x="38" y="29"/>
                  </a:lnTo>
                  <a:lnTo>
                    <a:pt x="32" y="30"/>
                  </a:lnTo>
                  <a:lnTo>
                    <a:pt x="1" y="14"/>
                  </a:lnTo>
                  <a:lnTo>
                    <a:pt x="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Freeform 128"/>
            <p:cNvSpPr>
              <a:spLocks/>
            </p:cNvSpPr>
            <p:nvPr/>
          </p:nvSpPr>
          <p:spPr bwMode="auto">
            <a:xfrm>
              <a:off x="4406" y="1712"/>
              <a:ext cx="24" cy="59"/>
            </a:xfrm>
            <a:custGeom>
              <a:avLst/>
              <a:gdLst>
                <a:gd name="T0" fmla="*/ 0 w 49"/>
                <a:gd name="T1" fmla="*/ 0 h 119"/>
                <a:gd name="T2" fmla="*/ 0 w 49"/>
                <a:gd name="T3" fmla="*/ 0 h 119"/>
                <a:gd name="T4" fmla="*/ 0 w 49"/>
                <a:gd name="T5" fmla="*/ 0 h 119"/>
                <a:gd name="T6" fmla="*/ 0 w 49"/>
                <a:gd name="T7" fmla="*/ 0 h 119"/>
                <a:gd name="T8" fmla="*/ 0 w 49"/>
                <a:gd name="T9" fmla="*/ 0 h 119"/>
                <a:gd name="T10" fmla="*/ 0 w 49"/>
                <a:gd name="T11" fmla="*/ 0 h 119"/>
                <a:gd name="T12" fmla="*/ 0 w 49"/>
                <a:gd name="T13" fmla="*/ 0 h 119"/>
                <a:gd name="T14" fmla="*/ 0 w 49"/>
                <a:gd name="T15" fmla="*/ 0 h 119"/>
                <a:gd name="T16" fmla="*/ 0 w 49"/>
                <a:gd name="T17" fmla="*/ 0 h 119"/>
                <a:gd name="T18" fmla="*/ 0 w 49"/>
                <a:gd name="T19" fmla="*/ 0 h 119"/>
                <a:gd name="T20" fmla="*/ 0 w 49"/>
                <a:gd name="T21" fmla="*/ 0 h 11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19"/>
                <a:gd name="T35" fmla="*/ 49 w 49"/>
                <a:gd name="T36" fmla="*/ 119 h 11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19">
                  <a:moveTo>
                    <a:pt x="49" y="7"/>
                  </a:moveTo>
                  <a:lnTo>
                    <a:pt x="27" y="72"/>
                  </a:lnTo>
                  <a:lnTo>
                    <a:pt x="9" y="119"/>
                  </a:lnTo>
                  <a:lnTo>
                    <a:pt x="0" y="119"/>
                  </a:lnTo>
                  <a:lnTo>
                    <a:pt x="0" y="65"/>
                  </a:lnTo>
                  <a:lnTo>
                    <a:pt x="8" y="46"/>
                  </a:lnTo>
                  <a:lnTo>
                    <a:pt x="18" y="33"/>
                  </a:lnTo>
                  <a:lnTo>
                    <a:pt x="41" y="2"/>
                  </a:lnTo>
                  <a:lnTo>
                    <a:pt x="47" y="0"/>
                  </a:lnTo>
                  <a:lnTo>
                    <a:pt x="4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5" name="Freeform 129"/>
            <p:cNvSpPr>
              <a:spLocks/>
            </p:cNvSpPr>
            <p:nvPr/>
          </p:nvSpPr>
          <p:spPr bwMode="auto">
            <a:xfrm>
              <a:off x="4436" y="1715"/>
              <a:ext cx="34" cy="48"/>
            </a:xfrm>
            <a:custGeom>
              <a:avLst/>
              <a:gdLst>
                <a:gd name="T0" fmla="*/ 1 w 68"/>
                <a:gd name="T1" fmla="*/ 0 h 95"/>
                <a:gd name="T2" fmla="*/ 1 w 68"/>
                <a:gd name="T3" fmla="*/ 1 h 95"/>
                <a:gd name="T4" fmla="*/ 1 w 68"/>
                <a:gd name="T5" fmla="*/ 1 h 95"/>
                <a:gd name="T6" fmla="*/ 1 w 68"/>
                <a:gd name="T7" fmla="*/ 1 h 95"/>
                <a:gd name="T8" fmla="*/ 1 w 68"/>
                <a:gd name="T9" fmla="*/ 1 h 95"/>
                <a:gd name="T10" fmla="*/ 1 w 68"/>
                <a:gd name="T11" fmla="*/ 1 h 95"/>
                <a:gd name="T12" fmla="*/ 1 w 68"/>
                <a:gd name="T13" fmla="*/ 1 h 95"/>
                <a:gd name="T14" fmla="*/ 1 w 68"/>
                <a:gd name="T15" fmla="*/ 1 h 95"/>
                <a:gd name="T16" fmla="*/ 1 w 68"/>
                <a:gd name="T17" fmla="*/ 1 h 95"/>
                <a:gd name="T18" fmla="*/ 1 w 68"/>
                <a:gd name="T19" fmla="*/ 1 h 95"/>
                <a:gd name="T20" fmla="*/ 1 w 68"/>
                <a:gd name="T21" fmla="*/ 1 h 95"/>
                <a:gd name="T22" fmla="*/ 1 w 68"/>
                <a:gd name="T23" fmla="*/ 1 h 95"/>
                <a:gd name="T24" fmla="*/ 1 w 68"/>
                <a:gd name="T25" fmla="*/ 1 h 95"/>
                <a:gd name="T26" fmla="*/ 0 w 68"/>
                <a:gd name="T27" fmla="*/ 1 h 95"/>
                <a:gd name="T28" fmla="*/ 1 w 68"/>
                <a:gd name="T29" fmla="*/ 0 h 95"/>
                <a:gd name="T30" fmla="*/ 1 w 68"/>
                <a:gd name="T31" fmla="*/ 0 h 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"/>
                <a:gd name="T49" fmla="*/ 0 h 95"/>
                <a:gd name="T50" fmla="*/ 68 w 68"/>
                <a:gd name="T51" fmla="*/ 95 h 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" h="95">
                  <a:moveTo>
                    <a:pt x="6" y="0"/>
                  </a:moveTo>
                  <a:lnTo>
                    <a:pt x="24" y="6"/>
                  </a:lnTo>
                  <a:lnTo>
                    <a:pt x="36" y="17"/>
                  </a:lnTo>
                  <a:lnTo>
                    <a:pt x="52" y="54"/>
                  </a:lnTo>
                  <a:lnTo>
                    <a:pt x="68" y="89"/>
                  </a:lnTo>
                  <a:lnTo>
                    <a:pt x="67" y="95"/>
                  </a:lnTo>
                  <a:lnTo>
                    <a:pt x="60" y="94"/>
                  </a:lnTo>
                  <a:lnTo>
                    <a:pt x="52" y="86"/>
                  </a:lnTo>
                  <a:lnTo>
                    <a:pt x="44" y="80"/>
                  </a:lnTo>
                  <a:lnTo>
                    <a:pt x="28" y="65"/>
                  </a:lnTo>
                  <a:lnTo>
                    <a:pt x="22" y="31"/>
                  </a:lnTo>
                  <a:lnTo>
                    <a:pt x="17" y="17"/>
                  </a:lnTo>
                  <a:lnTo>
                    <a:pt x="4" y="11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6" name="Freeform 130"/>
            <p:cNvSpPr>
              <a:spLocks/>
            </p:cNvSpPr>
            <p:nvPr/>
          </p:nvSpPr>
          <p:spPr bwMode="auto">
            <a:xfrm>
              <a:off x="4434" y="1640"/>
              <a:ext cx="91" cy="75"/>
            </a:xfrm>
            <a:custGeom>
              <a:avLst/>
              <a:gdLst>
                <a:gd name="T0" fmla="*/ 1 w 181"/>
                <a:gd name="T1" fmla="*/ 1 h 150"/>
                <a:gd name="T2" fmla="*/ 1 w 181"/>
                <a:gd name="T3" fmla="*/ 1 h 150"/>
                <a:gd name="T4" fmla="*/ 1 w 181"/>
                <a:gd name="T5" fmla="*/ 1 h 150"/>
                <a:gd name="T6" fmla="*/ 1 w 181"/>
                <a:gd name="T7" fmla="*/ 1 h 150"/>
                <a:gd name="T8" fmla="*/ 1 w 181"/>
                <a:gd name="T9" fmla="*/ 1 h 150"/>
                <a:gd name="T10" fmla="*/ 1 w 181"/>
                <a:gd name="T11" fmla="*/ 1 h 150"/>
                <a:gd name="T12" fmla="*/ 1 w 181"/>
                <a:gd name="T13" fmla="*/ 1 h 150"/>
                <a:gd name="T14" fmla="*/ 1 w 181"/>
                <a:gd name="T15" fmla="*/ 1 h 150"/>
                <a:gd name="T16" fmla="*/ 1 w 181"/>
                <a:gd name="T17" fmla="*/ 1 h 150"/>
                <a:gd name="T18" fmla="*/ 1 w 181"/>
                <a:gd name="T19" fmla="*/ 1 h 150"/>
                <a:gd name="T20" fmla="*/ 1 w 181"/>
                <a:gd name="T21" fmla="*/ 1 h 150"/>
                <a:gd name="T22" fmla="*/ 1 w 181"/>
                <a:gd name="T23" fmla="*/ 0 h 150"/>
                <a:gd name="T24" fmla="*/ 1 w 181"/>
                <a:gd name="T25" fmla="*/ 0 h 150"/>
                <a:gd name="T26" fmla="*/ 1 w 181"/>
                <a:gd name="T27" fmla="*/ 1 h 150"/>
                <a:gd name="T28" fmla="*/ 1 w 181"/>
                <a:gd name="T29" fmla="*/ 1 h 150"/>
                <a:gd name="T30" fmla="*/ 1 w 181"/>
                <a:gd name="T31" fmla="*/ 1 h 150"/>
                <a:gd name="T32" fmla="*/ 1 w 181"/>
                <a:gd name="T33" fmla="*/ 1 h 150"/>
                <a:gd name="T34" fmla="*/ 1 w 181"/>
                <a:gd name="T35" fmla="*/ 1 h 150"/>
                <a:gd name="T36" fmla="*/ 1 w 181"/>
                <a:gd name="T37" fmla="*/ 1 h 150"/>
                <a:gd name="T38" fmla="*/ 1 w 181"/>
                <a:gd name="T39" fmla="*/ 1 h 150"/>
                <a:gd name="T40" fmla="*/ 1 w 181"/>
                <a:gd name="T41" fmla="*/ 1 h 150"/>
                <a:gd name="T42" fmla="*/ 0 w 181"/>
                <a:gd name="T43" fmla="*/ 1 h 150"/>
                <a:gd name="T44" fmla="*/ 1 w 181"/>
                <a:gd name="T45" fmla="*/ 1 h 150"/>
                <a:gd name="T46" fmla="*/ 1 w 181"/>
                <a:gd name="T47" fmla="*/ 1 h 1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1"/>
                <a:gd name="T73" fmla="*/ 0 h 150"/>
                <a:gd name="T74" fmla="*/ 181 w 181"/>
                <a:gd name="T75" fmla="*/ 150 h 1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1" h="150">
                  <a:moveTo>
                    <a:pt x="1" y="142"/>
                  </a:moveTo>
                  <a:lnTo>
                    <a:pt x="26" y="122"/>
                  </a:lnTo>
                  <a:lnTo>
                    <a:pt x="37" y="112"/>
                  </a:lnTo>
                  <a:lnTo>
                    <a:pt x="51" y="103"/>
                  </a:lnTo>
                  <a:lnTo>
                    <a:pt x="69" y="87"/>
                  </a:lnTo>
                  <a:lnTo>
                    <a:pt x="84" y="74"/>
                  </a:lnTo>
                  <a:lnTo>
                    <a:pt x="99" y="63"/>
                  </a:lnTo>
                  <a:lnTo>
                    <a:pt x="113" y="53"/>
                  </a:lnTo>
                  <a:lnTo>
                    <a:pt x="127" y="41"/>
                  </a:lnTo>
                  <a:lnTo>
                    <a:pt x="142" y="30"/>
                  </a:lnTo>
                  <a:lnTo>
                    <a:pt x="156" y="16"/>
                  </a:lnTo>
                  <a:lnTo>
                    <a:pt x="173" y="0"/>
                  </a:lnTo>
                  <a:lnTo>
                    <a:pt x="179" y="0"/>
                  </a:lnTo>
                  <a:lnTo>
                    <a:pt x="181" y="4"/>
                  </a:lnTo>
                  <a:lnTo>
                    <a:pt x="179" y="7"/>
                  </a:lnTo>
                  <a:lnTo>
                    <a:pt x="149" y="39"/>
                  </a:lnTo>
                  <a:lnTo>
                    <a:pt x="125" y="67"/>
                  </a:lnTo>
                  <a:lnTo>
                    <a:pt x="99" y="94"/>
                  </a:lnTo>
                  <a:lnTo>
                    <a:pt x="84" y="109"/>
                  </a:lnTo>
                  <a:lnTo>
                    <a:pt x="68" y="125"/>
                  </a:lnTo>
                  <a:lnTo>
                    <a:pt x="6" y="150"/>
                  </a:lnTo>
                  <a:lnTo>
                    <a:pt x="0" y="149"/>
                  </a:lnTo>
                  <a:lnTo>
                    <a:pt x="1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Freeform 131"/>
            <p:cNvSpPr>
              <a:spLocks/>
            </p:cNvSpPr>
            <p:nvPr/>
          </p:nvSpPr>
          <p:spPr bwMode="auto">
            <a:xfrm>
              <a:off x="4482" y="1650"/>
              <a:ext cx="75" cy="123"/>
            </a:xfrm>
            <a:custGeom>
              <a:avLst/>
              <a:gdLst>
                <a:gd name="T0" fmla="*/ 1 w 150"/>
                <a:gd name="T1" fmla="*/ 1 h 246"/>
                <a:gd name="T2" fmla="*/ 1 w 150"/>
                <a:gd name="T3" fmla="*/ 1 h 246"/>
                <a:gd name="T4" fmla="*/ 1 w 150"/>
                <a:gd name="T5" fmla="*/ 1 h 246"/>
                <a:gd name="T6" fmla="*/ 1 w 150"/>
                <a:gd name="T7" fmla="*/ 1 h 246"/>
                <a:gd name="T8" fmla="*/ 1 w 150"/>
                <a:gd name="T9" fmla="*/ 1 h 246"/>
                <a:gd name="T10" fmla="*/ 1 w 150"/>
                <a:gd name="T11" fmla="*/ 1 h 246"/>
                <a:gd name="T12" fmla="*/ 1 w 150"/>
                <a:gd name="T13" fmla="*/ 1 h 246"/>
                <a:gd name="T14" fmla="*/ 1 w 150"/>
                <a:gd name="T15" fmla="*/ 1 h 246"/>
                <a:gd name="T16" fmla="*/ 1 w 150"/>
                <a:gd name="T17" fmla="*/ 1 h 246"/>
                <a:gd name="T18" fmla="*/ 1 w 150"/>
                <a:gd name="T19" fmla="*/ 1 h 246"/>
                <a:gd name="T20" fmla="*/ 0 w 150"/>
                <a:gd name="T21" fmla="*/ 1 h 246"/>
                <a:gd name="T22" fmla="*/ 1 w 150"/>
                <a:gd name="T23" fmla="*/ 1 h 246"/>
                <a:gd name="T24" fmla="*/ 1 w 150"/>
                <a:gd name="T25" fmla="*/ 1 h 246"/>
                <a:gd name="T26" fmla="*/ 1 w 150"/>
                <a:gd name="T27" fmla="*/ 1 h 246"/>
                <a:gd name="T28" fmla="*/ 1 w 150"/>
                <a:gd name="T29" fmla="*/ 1 h 246"/>
                <a:gd name="T30" fmla="*/ 1 w 150"/>
                <a:gd name="T31" fmla="*/ 1 h 246"/>
                <a:gd name="T32" fmla="*/ 1 w 150"/>
                <a:gd name="T33" fmla="*/ 1 h 246"/>
                <a:gd name="T34" fmla="*/ 1 w 150"/>
                <a:gd name="T35" fmla="*/ 1 h 246"/>
                <a:gd name="T36" fmla="*/ 1 w 150"/>
                <a:gd name="T37" fmla="*/ 1 h 246"/>
                <a:gd name="T38" fmla="*/ 1 w 150"/>
                <a:gd name="T39" fmla="*/ 0 h 246"/>
                <a:gd name="T40" fmla="*/ 1 w 150"/>
                <a:gd name="T41" fmla="*/ 1 h 246"/>
                <a:gd name="T42" fmla="*/ 1 w 150"/>
                <a:gd name="T43" fmla="*/ 1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0"/>
                <a:gd name="T67" fmla="*/ 0 h 246"/>
                <a:gd name="T68" fmla="*/ 150 w 150"/>
                <a:gd name="T69" fmla="*/ 246 h 24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0" h="246">
                  <a:moveTo>
                    <a:pt x="150" y="9"/>
                  </a:moveTo>
                  <a:lnTo>
                    <a:pt x="112" y="35"/>
                  </a:lnTo>
                  <a:lnTo>
                    <a:pt x="100" y="53"/>
                  </a:lnTo>
                  <a:lnTo>
                    <a:pt x="86" y="74"/>
                  </a:lnTo>
                  <a:lnTo>
                    <a:pt x="65" y="117"/>
                  </a:lnTo>
                  <a:lnTo>
                    <a:pt x="53" y="152"/>
                  </a:lnTo>
                  <a:lnTo>
                    <a:pt x="40" y="183"/>
                  </a:lnTo>
                  <a:lnTo>
                    <a:pt x="26" y="212"/>
                  </a:lnTo>
                  <a:lnTo>
                    <a:pt x="8" y="245"/>
                  </a:lnTo>
                  <a:lnTo>
                    <a:pt x="2" y="246"/>
                  </a:lnTo>
                  <a:lnTo>
                    <a:pt x="0" y="241"/>
                  </a:lnTo>
                  <a:lnTo>
                    <a:pt x="26" y="176"/>
                  </a:lnTo>
                  <a:lnTo>
                    <a:pt x="45" y="109"/>
                  </a:lnTo>
                  <a:lnTo>
                    <a:pt x="55" y="87"/>
                  </a:lnTo>
                  <a:lnTo>
                    <a:pt x="67" y="64"/>
                  </a:lnTo>
                  <a:lnTo>
                    <a:pt x="83" y="42"/>
                  </a:lnTo>
                  <a:lnTo>
                    <a:pt x="91" y="33"/>
                  </a:lnTo>
                  <a:lnTo>
                    <a:pt x="101" y="24"/>
                  </a:lnTo>
                  <a:lnTo>
                    <a:pt x="122" y="11"/>
                  </a:lnTo>
                  <a:lnTo>
                    <a:pt x="147" y="0"/>
                  </a:lnTo>
                  <a:lnTo>
                    <a:pt x="15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Freeform 132"/>
            <p:cNvSpPr>
              <a:spLocks/>
            </p:cNvSpPr>
            <p:nvPr/>
          </p:nvSpPr>
          <p:spPr bwMode="auto">
            <a:xfrm>
              <a:off x="4440" y="1746"/>
              <a:ext cx="20" cy="32"/>
            </a:xfrm>
            <a:custGeom>
              <a:avLst/>
              <a:gdLst>
                <a:gd name="T0" fmla="*/ 0 w 42"/>
                <a:gd name="T1" fmla="*/ 0 h 66"/>
                <a:gd name="T2" fmla="*/ 0 w 42"/>
                <a:gd name="T3" fmla="*/ 0 h 66"/>
                <a:gd name="T4" fmla="*/ 0 w 42"/>
                <a:gd name="T5" fmla="*/ 0 h 66"/>
                <a:gd name="T6" fmla="*/ 0 w 42"/>
                <a:gd name="T7" fmla="*/ 0 h 66"/>
                <a:gd name="T8" fmla="*/ 0 w 42"/>
                <a:gd name="T9" fmla="*/ 0 h 66"/>
                <a:gd name="T10" fmla="*/ 0 w 42"/>
                <a:gd name="T11" fmla="*/ 0 h 66"/>
                <a:gd name="T12" fmla="*/ 0 w 42"/>
                <a:gd name="T13" fmla="*/ 0 h 66"/>
                <a:gd name="T14" fmla="*/ 0 w 42"/>
                <a:gd name="T15" fmla="*/ 0 h 66"/>
                <a:gd name="T16" fmla="*/ 0 w 42"/>
                <a:gd name="T17" fmla="*/ 0 h 66"/>
                <a:gd name="T18" fmla="*/ 0 w 42"/>
                <a:gd name="T19" fmla="*/ 0 h 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"/>
                <a:gd name="T31" fmla="*/ 0 h 66"/>
                <a:gd name="T32" fmla="*/ 42 w 42"/>
                <a:gd name="T33" fmla="*/ 66 h 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" h="66">
                  <a:moveTo>
                    <a:pt x="42" y="9"/>
                  </a:moveTo>
                  <a:lnTo>
                    <a:pt x="25" y="57"/>
                  </a:lnTo>
                  <a:lnTo>
                    <a:pt x="9" y="66"/>
                  </a:lnTo>
                  <a:lnTo>
                    <a:pt x="1" y="66"/>
                  </a:lnTo>
                  <a:lnTo>
                    <a:pt x="0" y="58"/>
                  </a:lnTo>
                  <a:lnTo>
                    <a:pt x="4" y="42"/>
                  </a:lnTo>
                  <a:lnTo>
                    <a:pt x="29" y="4"/>
                  </a:lnTo>
                  <a:lnTo>
                    <a:pt x="39" y="0"/>
                  </a:lnTo>
                  <a:lnTo>
                    <a:pt x="4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19" name="Freeform 133"/>
            <p:cNvSpPr>
              <a:spLocks/>
            </p:cNvSpPr>
            <p:nvPr/>
          </p:nvSpPr>
          <p:spPr bwMode="auto">
            <a:xfrm>
              <a:off x="4441" y="1776"/>
              <a:ext cx="36" cy="118"/>
            </a:xfrm>
            <a:custGeom>
              <a:avLst/>
              <a:gdLst>
                <a:gd name="T0" fmla="*/ 1 w 72"/>
                <a:gd name="T1" fmla="*/ 1 h 234"/>
                <a:gd name="T2" fmla="*/ 1 w 72"/>
                <a:gd name="T3" fmla="*/ 1 h 234"/>
                <a:gd name="T4" fmla="*/ 1 w 72"/>
                <a:gd name="T5" fmla="*/ 1 h 234"/>
                <a:gd name="T6" fmla="*/ 1 w 72"/>
                <a:gd name="T7" fmla="*/ 1 h 234"/>
                <a:gd name="T8" fmla="*/ 1 w 72"/>
                <a:gd name="T9" fmla="*/ 1 h 234"/>
                <a:gd name="T10" fmla="*/ 1 w 72"/>
                <a:gd name="T11" fmla="*/ 1 h 234"/>
                <a:gd name="T12" fmla="*/ 1 w 72"/>
                <a:gd name="T13" fmla="*/ 1 h 234"/>
                <a:gd name="T14" fmla="*/ 1 w 72"/>
                <a:gd name="T15" fmla="*/ 1 h 234"/>
                <a:gd name="T16" fmla="*/ 1 w 72"/>
                <a:gd name="T17" fmla="*/ 1 h 234"/>
                <a:gd name="T18" fmla="*/ 1 w 72"/>
                <a:gd name="T19" fmla="*/ 1 h 234"/>
                <a:gd name="T20" fmla="*/ 1 w 72"/>
                <a:gd name="T21" fmla="*/ 1 h 234"/>
                <a:gd name="T22" fmla="*/ 1 w 72"/>
                <a:gd name="T23" fmla="*/ 1 h 234"/>
                <a:gd name="T24" fmla="*/ 1 w 72"/>
                <a:gd name="T25" fmla="*/ 1 h 234"/>
                <a:gd name="T26" fmla="*/ 0 w 72"/>
                <a:gd name="T27" fmla="*/ 1 h 234"/>
                <a:gd name="T28" fmla="*/ 1 w 72"/>
                <a:gd name="T29" fmla="*/ 0 h 234"/>
                <a:gd name="T30" fmla="*/ 1 w 72"/>
                <a:gd name="T31" fmla="*/ 1 h 234"/>
                <a:gd name="T32" fmla="*/ 1 w 72"/>
                <a:gd name="T33" fmla="*/ 1 h 2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234"/>
                <a:gd name="T53" fmla="*/ 72 w 72"/>
                <a:gd name="T54" fmla="*/ 234 h 23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234">
                  <a:moveTo>
                    <a:pt x="9" y="1"/>
                  </a:moveTo>
                  <a:lnTo>
                    <a:pt x="30" y="31"/>
                  </a:lnTo>
                  <a:lnTo>
                    <a:pt x="49" y="59"/>
                  </a:lnTo>
                  <a:lnTo>
                    <a:pt x="67" y="125"/>
                  </a:lnTo>
                  <a:lnTo>
                    <a:pt x="72" y="161"/>
                  </a:lnTo>
                  <a:lnTo>
                    <a:pt x="66" y="234"/>
                  </a:lnTo>
                  <a:lnTo>
                    <a:pt x="57" y="233"/>
                  </a:lnTo>
                  <a:lnTo>
                    <a:pt x="54" y="198"/>
                  </a:lnTo>
                  <a:lnTo>
                    <a:pt x="50" y="162"/>
                  </a:lnTo>
                  <a:lnTo>
                    <a:pt x="45" y="126"/>
                  </a:lnTo>
                  <a:lnTo>
                    <a:pt x="43" y="91"/>
                  </a:lnTo>
                  <a:lnTo>
                    <a:pt x="34" y="62"/>
                  </a:lnTo>
                  <a:lnTo>
                    <a:pt x="19" y="34"/>
                  </a:lnTo>
                  <a:lnTo>
                    <a:pt x="0" y="6"/>
                  </a:lnTo>
                  <a:lnTo>
                    <a:pt x="1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0" name="Freeform 134"/>
            <p:cNvSpPr>
              <a:spLocks/>
            </p:cNvSpPr>
            <p:nvPr/>
          </p:nvSpPr>
          <p:spPr bwMode="auto">
            <a:xfrm>
              <a:off x="4402" y="1778"/>
              <a:ext cx="42" cy="90"/>
            </a:xfrm>
            <a:custGeom>
              <a:avLst/>
              <a:gdLst>
                <a:gd name="T0" fmla="*/ 0 w 85"/>
                <a:gd name="T1" fmla="*/ 1 h 180"/>
                <a:gd name="T2" fmla="*/ 0 w 85"/>
                <a:gd name="T3" fmla="*/ 1 h 180"/>
                <a:gd name="T4" fmla="*/ 0 w 85"/>
                <a:gd name="T5" fmla="*/ 1 h 180"/>
                <a:gd name="T6" fmla="*/ 0 w 85"/>
                <a:gd name="T7" fmla="*/ 1 h 180"/>
                <a:gd name="T8" fmla="*/ 0 w 85"/>
                <a:gd name="T9" fmla="*/ 0 h 180"/>
                <a:gd name="T10" fmla="*/ 0 w 85"/>
                <a:gd name="T11" fmla="*/ 0 h 180"/>
                <a:gd name="T12" fmla="*/ 0 w 85"/>
                <a:gd name="T13" fmla="*/ 1 h 180"/>
                <a:gd name="T14" fmla="*/ 0 w 85"/>
                <a:gd name="T15" fmla="*/ 1 h 180"/>
                <a:gd name="T16" fmla="*/ 0 w 85"/>
                <a:gd name="T17" fmla="*/ 1 h 180"/>
                <a:gd name="T18" fmla="*/ 0 w 85"/>
                <a:gd name="T19" fmla="*/ 1 h 180"/>
                <a:gd name="T20" fmla="*/ 0 w 85"/>
                <a:gd name="T21" fmla="*/ 1 h 180"/>
                <a:gd name="T22" fmla="*/ 0 w 85"/>
                <a:gd name="T23" fmla="*/ 1 h 180"/>
                <a:gd name="T24" fmla="*/ 0 w 85"/>
                <a:gd name="T25" fmla="*/ 1 h 180"/>
                <a:gd name="T26" fmla="*/ 0 w 85"/>
                <a:gd name="T27" fmla="*/ 1 h 180"/>
                <a:gd name="T28" fmla="*/ 0 w 85"/>
                <a:gd name="T29" fmla="*/ 1 h 180"/>
                <a:gd name="T30" fmla="*/ 0 w 85"/>
                <a:gd name="T31" fmla="*/ 1 h 180"/>
                <a:gd name="T32" fmla="*/ 0 w 85"/>
                <a:gd name="T33" fmla="*/ 1 h 180"/>
                <a:gd name="T34" fmla="*/ 0 w 85"/>
                <a:gd name="T35" fmla="*/ 1 h 180"/>
                <a:gd name="T36" fmla="*/ 0 w 85"/>
                <a:gd name="T37" fmla="*/ 1 h 180"/>
                <a:gd name="T38" fmla="*/ 0 w 85"/>
                <a:gd name="T39" fmla="*/ 1 h 18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5"/>
                <a:gd name="T61" fmla="*/ 0 h 180"/>
                <a:gd name="T62" fmla="*/ 85 w 85"/>
                <a:gd name="T63" fmla="*/ 180 h 18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5" h="180">
                  <a:moveTo>
                    <a:pt x="0" y="180"/>
                  </a:moveTo>
                  <a:lnTo>
                    <a:pt x="8" y="38"/>
                  </a:lnTo>
                  <a:lnTo>
                    <a:pt x="19" y="14"/>
                  </a:lnTo>
                  <a:lnTo>
                    <a:pt x="27" y="6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70" y="25"/>
                  </a:lnTo>
                  <a:lnTo>
                    <a:pt x="85" y="79"/>
                  </a:lnTo>
                  <a:lnTo>
                    <a:pt x="75" y="122"/>
                  </a:lnTo>
                  <a:lnTo>
                    <a:pt x="66" y="122"/>
                  </a:lnTo>
                  <a:lnTo>
                    <a:pt x="56" y="79"/>
                  </a:lnTo>
                  <a:lnTo>
                    <a:pt x="52" y="55"/>
                  </a:lnTo>
                  <a:lnTo>
                    <a:pt x="43" y="31"/>
                  </a:lnTo>
                  <a:lnTo>
                    <a:pt x="41" y="9"/>
                  </a:lnTo>
                  <a:lnTo>
                    <a:pt x="32" y="24"/>
                  </a:lnTo>
                  <a:lnTo>
                    <a:pt x="30" y="44"/>
                  </a:lnTo>
                  <a:lnTo>
                    <a:pt x="14" y="111"/>
                  </a:lnTo>
                  <a:lnTo>
                    <a:pt x="9" y="18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1" name="Freeform 135"/>
            <p:cNvSpPr>
              <a:spLocks/>
            </p:cNvSpPr>
            <p:nvPr/>
          </p:nvSpPr>
          <p:spPr bwMode="auto">
            <a:xfrm>
              <a:off x="4414" y="1743"/>
              <a:ext cx="11" cy="30"/>
            </a:xfrm>
            <a:custGeom>
              <a:avLst/>
              <a:gdLst>
                <a:gd name="T0" fmla="*/ 1 w 22"/>
                <a:gd name="T1" fmla="*/ 1 h 60"/>
                <a:gd name="T2" fmla="*/ 1 w 22"/>
                <a:gd name="T3" fmla="*/ 1 h 60"/>
                <a:gd name="T4" fmla="*/ 1 w 22"/>
                <a:gd name="T5" fmla="*/ 1 h 60"/>
                <a:gd name="T6" fmla="*/ 1 w 22"/>
                <a:gd name="T7" fmla="*/ 1 h 60"/>
                <a:gd name="T8" fmla="*/ 1 w 22"/>
                <a:gd name="T9" fmla="*/ 1 h 60"/>
                <a:gd name="T10" fmla="*/ 1 w 22"/>
                <a:gd name="T11" fmla="*/ 1 h 60"/>
                <a:gd name="T12" fmla="*/ 0 w 22"/>
                <a:gd name="T13" fmla="*/ 1 h 60"/>
                <a:gd name="T14" fmla="*/ 0 w 22"/>
                <a:gd name="T15" fmla="*/ 1 h 60"/>
                <a:gd name="T16" fmla="*/ 1 w 22"/>
                <a:gd name="T17" fmla="*/ 0 h 60"/>
                <a:gd name="T18" fmla="*/ 1 w 22"/>
                <a:gd name="T19" fmla="*/ 1 h 60"/>
                <a:gd name="T20" fmla="*/ 1 w 22"/>
                <a:gd name="T21" fmla="*/ 1 h 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"/>
                <a:gd name="T34" fmla="*/ 0 h 60"/>
                <a:gd name="T35" fmla="*/ 22 w 22"/>
                <a:gd name="T36" fmla="*/ 60 h 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" h="60">
                  <a:moveTo>
                    <a:pt x="8" y="3"/>
                  </a:moveTo>
                  <a:lnTo>
                    <a:pt x="16" y="12"/>
                  </a:lnTo>
                  <a:lnTo>
                    <a:pt x="22" y="56"/>
                  </a:lnTo>
                  <a:lnTo>
                    <a:pt x="17" y="60"/>
                  </a:lnTo>
                  <a:lnTo>
                    <a:pt x="13" y="56"/>
                  </a:lnTo>
                  <a:lnTo>
                    <a:pt x="8" y="36"/>
                  </a:lnTo>
                  <a:lnTo>
                    <a:pt x="0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2" name="Freeform 136"/>
            <p:cNvSpPr>
              <a:spLocks/>
            </p:cNvSpPr>
            <p:nvPr/>
          </p:nvSpPr>
          <p:spPr bwMode="auto">
            <a:xfrm>
              <a:off x="4414" y="1620"/>
              <a:ext cx="91" cy="80"/>
            </a:xfrm>
            <a:custGeom>
              <a:avLst/>
              <a:gdLst>
                <a:gd name="T0" fmla="*/ 0 w 183"/>
                <a:gd name="T1" fmla="*/ 1 h 159"/>
                <a:gd name="T2" fmla="*/ 0 w 183"/>
                <a:gd name="T3" fmla="*/ 1 h 159"/>
                <a:gd name="T4" fmla="*/ 0 w 183"/>
                <a:gd name="T5" fmla="*/ 1 h 159"/>
                <a:gd name="T6" fmla="*/ 0 w 183"/>
                <a:gd name="T7" fmla="*/ 1 h 159"/>
                <a:gd name="T8" fmla="*/ 0 w 183"/>
                <a:gd name="T9" fmla="*/ 1 h 159"/>
                <a:gd name="T10" fmla="*/ 0 w 183"/>
                <a:gd name="T11" fmla="*/ 1 h 159"/>
                <a:gd name="T12" fmla="*/ 0 w 183"/>
                <a:gd name="T13" fmla="*/ 1 h 159"/>
                <a:gd name="T14" fmla="*/ 0 w 183"/>
                <a:gd name="T15" fmla="*/ 1 h 159"/>
                <a:gd name="T16" fmla="*/ 0 w 183"/>
                <a:gd name="T17" fmla="*/ 1 h 159"/>
                <a:gd name="T18" fmla="*/ 0 w 183"/>
                <a:gd name="T19" fmla="*/ 1 h 159"/>
                <a:gd name="T20" fmla="*/ 0 w 183"/>
                <a:gd name="T21" fmla="*/ 1 h 159"/>
                <a:gd name="T22" fmla="*/ 0 w 183"/>
                <a:gd name="T23" fmla="*/ 1 h 159"/>
                <a:gd name="T24" fmla="*/ 0 w 183"/>
                <a:gd name="T25" fmla="*/ 1 h 159"/>
                <a:gd name="T26" fmla="*/ 0 w 183"/>
                <a:gd name="T27" fmla="*/ 1 h 159"/>
                <a:gd name="T28" fmla="*/ 0 w 183"/>
                <a:gd name="T29" fmla="*/ 1 h 159"/>
                <a:gd name="T30" fmla="*/ 0 w 183"/>
                <a:gd name="T31" fmla="*/ 1 h 159"/>
                <a:gd name="T32" fmla="*/ 0 w 183"/>
                <a:gd name="T33" fmla="*/ 1 h 159"/>
                <a:gd name="T34" fmla="*/ 0 w 183"/>
                <a:gd name="T35" fmla="*/ 1 h 159"/>
                <a:gd name="T36" fmla="*/ 0 w 183"/>
                <a:gd name="T37" fmla="*/ 1 h 159"/>
                <a:gd name="T38" fmla="*/ 0 w 183"/>
                <a:gd name="T39" fmla="*/ 1 h 159"/>
                <a:gd name="T40" fmla="*/ 0 w 183"/>
                <a:gd name="T41" fmla="*/ 0 h 159"/>
                <a:gd name="T42" fmla="*/ 0 w 183"/>
                <a:gd name="T43" fmla="*/ 1 h 159"/>
                <a:gd name="T44" fmla="*/ 0 w 183"/>
                <a:gd name="T45" fmla="*/ 1 h 1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83"/>
                <a:gd name="T70" fmla="*/ 0 h 159"/>
                <a:gd name="T71" fmla="*/ 183 w 183"/>
                <a:gd name="T72" fmla="*/ 159 h 1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83" h="159">
                  <a:moveTo>
                    <a:pt x="183" y="5"/>
                  </a:moveTo>
                  <a:lnTo>
                    <a:pt x="178" y="21"/>
                  </a:lnTo>
                  <a:lnTo>
                    <a:pt x="172" y="33"/>
                  </a:lnTo>
                  <a:lnTo>
                    <a:pt x="153" y="55"/>
                  </a:lnTo>
                  <a:lnTo>
                    <a:pt x="143" y="64"/>
                  </a:lnTo>
                  <a:lnTo>
                    <a:pt x="133" y="75"/>
                  </a:lnTo>
                  <a:lnTo>
                    <a:pt x="112" y="99"/>
                  </a:lnTo>
                  <a:lnTo>
                    <a:pt x="87" y="117"/>
                  </a:lnTo>
                  <a:lnTo>
                    <a:pt x="64" y="132"/>
                  </a:lnTo>
                  <a:lnTo>
                    <a:pt x="40" y="146"/>
                  </a:lnTo>
                  <a:lnTo>
                    <a:pt x="12" y="159"/>
                  </a:lnTo>
                  <a:lnTo>
                    <a:pt x="0" y="154"/>
                  </a:lnTo>
                  <a:lnTo>
                    <a:pt x="4" y="142"/>
                  </a:lnTo>
                  <a:lnTo>
                    <a:pt x="51" y="114"/>
                  </a:lnTo>
                  <a:lnTo>
                    <a:pt x="71" y="99"/>
                  </a:lnTo>
                  <a:lnTo>
                    <a:pt x="95" y="82"/>
                  </a:lnTo>
                  <a:lnTo>
                    <a:pt x="105" y="70"/>
                  </a:lnTo>
                  <a:lnTo>
                    <a:pt x="117" y="60"/>
                  </a:lnTo>
                  <a:lnTo>
                    <a:pt x="141" y="46"/>
                  </a:lnTo>
                  <a:lnTo>
                    <a:pt x="173" y="4"/>
                  </a:lnTo>
                  <a:lnTo>
                    <a:pt x="179" y="0"/>
                  </a:lnTo>
                  <a:lnTo>
                    <a:pt x="18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3" name="Freeform 137"/>
            <p:cNvSpPr>
              <a:spLocks/>
            </p:cNvSpPr>
            <p:nvPr/>
          </p:nvSpPr>
          <p:spPr bwMode="auto">
            <a:xfrm>
              <a:off x="4408" y="1544"/>
              <a:ext cx="48" cy="20"/>
            </a:xfrm>
            <a:custGeom>
              <a:avLst/>
              <a:gdLst>
                <a:gd name="T0" fmla="*/ 1 w 94"/>
                <a:gd name="T1" fmla="*/ 1 h 39"/>
                <a:gd name="T2" fmla="*/ 1 w 94"/>
                <a:gd name="T3" fmla="*/ 0 h 39"/>
                <a:gd name="T4" fmla="*/ 1 w 94"/>
                <a:gd name="T5" fmla="*/ 0 h 39"/>
                <a:gd name="T6" fmla="*/ 1 w 94"/>
                <a:gd name="T7" fmla="*/ 1 h 39"/>
                <a:gd name="T8" fmla="*/ 1 w 94"/>
                <a:gd name="T9" fmla="*/ 1 h 39"/>
                <a:gd name="T10" fmla="*/ 1 w 94"/>
                <a:gd name="T11" fmla="*/ 1 h 39"/>
                <a:gd name="T12" fmla="*/ 1 w 94"/>
                <a:gd name="T13" fmla="*/ 1 h 39"/>
                <a:gd name="T14" fmla="*/ 1 w 94"/>
                <a:gd name="T15" fmla="*/ 1 h 39"/>
                <a:gd name="T16" fmla="*/ 1 w 94"/>
                <a:gd name="T17" fmla="*/ 1 h 39"/>
                <a:gd name="T18" fmla="*/ 1 w 94"/>
                <a:gd name="T19" fmla="*/ 1 h 39"/>
                <a:gd name="T20" fmla="*/ 0 w 94"/>
                <a:gd name="T21" fmla="*/ 1 h 39"/>
                <a:gd name="T22" fmla="*/ 1 w 94"/>
                <a:gd name="T23" fmla="*/ 1 h 39"/>
                <a:gd name="T24" fmla="*/ 1 w 94"/>
                <a:gd name="T25" fmla="*/ 1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39"/>
                <a:gd name="T41" fmla="*/ 94 w 94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39">
                  <a:moveTo>
                    <a:pt x="4" y="5"/>
                  </a:moveTo>
                  <a:lnTo>
                    <a:pt x="21" y="0"/>
                  </a:lnTo>
                  <a:lnTo>
                    <a:pt x="39" y="0"/>
                  </a:lnTo>
                  <a:lnTo>
                    <a:pt x="74" y="8"/>
                  </a:lnTo>
                  <a:lnTo>
                    <a:pt x="94" y="33"/>
                  </a:lnTo>
                  <a:lnTo>
                    <a:pt x="94" y="39"/>
                  </a:lnTo>
                  <a:lnTo>
                    <a:pt x="88" y="39"/>
                  </a:lnTo>
                  <a:lnTo>
                    <a:pt x="64" y="24"/>
                  </a:lnTo>
                  <a:lnTo>
                    <a:pt x="36" y="17"/>
                  </a:lnTo>
                  <a:lnTo>
                    <a:pt x="5" y="14"/>
                  </a:lnTo>
                  <a:lnTo>
                    <a:pt x="0" y="11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Freeform 138"/>
            <p:cNvSpPr>
              <a:spLocks/>
            </p:cNvSpPr>
            <p:nvPr/>
          </p:nvSpPr>
          <p:spPr bwMode="auto">
            <a:xfrm>
              <a:off x="4408" y="1572"/>
              <a:ext cx="41" cy="13"/>
            </a:xfrm>
            <a:custGeom>
              <a:avLst/>
              <a:gdLst>
                <a:gd name="T0" fmla="*/ 0 w 83"/>
                <a:gd name="T1" fmla="*/ 0 h 27"/>
                <a:gd name="T2" fmla="*/ 0 w 83"/>
                <a:gd name="T3" fmla="*/ 0 h 27"/>
                <a:gd name="T4" fmla="*/ 0 w 83"/>
                <a:gd name="T5" fmla="*/ 0 h 27"/>
                <a:gd name="T6" fmla="*/ 0 w 83"/>
                <a:gd name="T7" fmla="*/ 0 h 27"/>
                <a:gd name="T8" fmla="*/ 0 w 83"/>
                <a:gd name="T9" fmla="*/ 0 h 27"/>
                <a:gd name="T10" fmla="*/ 0 w 83"/>
                <a:gd name="T11" fmla="*/ 0 h 27"/>
                <a:gd name="T12" fmla="*/ 0 w 83"/>
                <a:gd name="T13" fmla="*/ 0 h 27"/>
                <a:gd name="T14" fmla="*/ 0 w 83"/>
                <a:gd name="T15" fmla="*/ 0 h 27"/>
                <a:gd name="T16" fmla="*/ 0 w 83"/>
                <a:gd name="T17" fmla="*/ 0 h 27"/>
                <a:gd name="T18" fmla="*/ 0 w 83"/>
                <a:gd name="T19" fmla="*/ 0 h 27"/>
                <a:gd name="T20" fmla="*/ 0 w 83"/>
                <a:gd name="T21" fmla="*/ 0 h 27"/>
                <a:gd name="T22" fmla="*/ 0 w 83"/>
                <a:gd name="T23" fmla="*/ 0 h 27"/>
                <a:gd name="T24" fmla="*/ 0 w 83"/>
                <a:gd name="T25" fmla="*/ 0 h 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3"/>
                <a:gd name="T40" fmla="*/ 0 h 27"/>
                <a:gd name="T41" fmla="*/ 83 w 83"/>
                <a:gd name="T42" fmla="*/ 27 h 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3" h="27">
                  <a:moveTo>
                    <a:pt x="8" y="0"/>
                  </a:moveTo>
                  <a:lnTo>
                    <a:pt x="45" y="8"/>
                  </a:lnTo>
                  <a:lnTo>
                    <a:pt x="78" y="5"/>
                  </a:lnTo>
                  <a:lnTo>
                    <a:pt x="83" y="8"/>
                  </a:lnTo>
                  <a:lnTo>
                    <a:pt x="80" y="13"/>
                  </a:lnTo>
                  <a:lnTo>
                    <a:pt x="61" y="21"/>
                  </a:lnTo>
                  <a:lnTo>
                    <a:pt x="42" y="27"/>
                  </a:lnTo>
                  <a:lnTo>
                    <a:pt x="25" y="19"/>
                  </a:lnTo>
                  <a:lnTo>
                    <a:pt x="7" y="14"/>
                  </a:lnTo>
                  <a:lnTo>
                    <a:pt x="0" y="6"/>
                  </a:lnTo>
                  <a:lnTo>
                    <a:pt x="2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5" name="Freeform 139"/>
            <p:cNvSpPr>
              <a:spLocks/>
            </p:cNvSpPr>
            <p:nvPr/>
          </p:nvSpPr>
          <p:spPr bwMode="auto">
            <a:xfrm>
              <a:off x="4366" y="1409"/>
              <a:ext cx="210" cy="182"/>
            </a:xfrm>
            <a:custGeom>
              <a:avLst/>
              <a:gdLst>
                <a:gd name="T0" fmla="*/ 0 w 421"/>
                <a:gd name="T1" fmla="*/ 1 h 364"/>
                <a:gd name="T2" fmla="*/ 0 w 421"/>
                <a:gd name="T3" fmla="*/ 1 h 364"/>
                <a:gd name="T4" fmla="*/ 0 w 421"/>
                <a:gd name="T5" fmla="*/ 1 h 364"/>
                <a:gd name="T6" fmla="*/ 0 w 421"/>
                <a:gd name="T7" fmla="*/ 1 h 364"/>
                <a:gd name="T8" fmla="*/ 0 w 421"/>
                <a:gd name="T9" fmla="*/ 0 h 364"/>
                <a:gd name="T10" fmla="*/ 0 w 421"/>
                <a:gd name="T11" fmla="*/ 1 h 364"/>
                <a:gd name="T12" fmla="*/ 0 w 421"/>
                <a:gd name="T13" fmla="*/ 1 h 364"/>
                <a:gd name="T14" fmla="*/ 0 w 421"/>
                <a:gd name="T15" fmla="*/ 1 h 364"/>
                <a:gd name="T16" fmla="*/ 0 w 421"/>
                <a:gd name="T17" fmla="*/ 1 h 364"/>
                <a:gd name="T18" fmla="*/ 0 w 421"/>
                <a:gd name="T19" fmla="*/ 1 h 364"/>
                <a:gd name="T20" fmla="*/ 0 w 421"/>
                <a:gd name="T21" fmla="*/ 1 h 364"/>
                <a:gd name="T22" fmla="*/ 0 w 421"/>
                <a:gd name="T23" fmla="*/ 1 h 364"/>
                <a:gd name="T24" fmla="*/ 0 w 421"/>
                <a:gd name="T25" fmla="*/ 1 h 364"/>
                <a:gd name="T26" fmla="*/ 0 w 421"/>
                <a:gd name="T27" fmla="*/ 1 h 364"/>
                <a:gd name="T28" fmla="*/ 0 w 421"/>
                <a:gd name="T29" fmla="*/ 1 h 364"/>
                <a:gd name="T30" fmla="*/ 0 w 421"/>
                <a:gd name="T31" fmla="*/ 1 h 364"/>
                <a:gd name="T32" fmla="*/ 0 w 421"/>
                <a:gd name="T33" fmla="*/ 1 h 364"/>
                <a:gd name="T34" fmla="*/ 0 w 421"/>
                <a:gd name="T35" fmla="*/ 1 h 364"/>
                <a:gd name="T36" fmla="*/ 0 w 421"/>
                <a:gd name="T37" fmla="*/ 1 h 364"/>
                <a:gd name="T38" fmla="*/ 0 w 421"/>
                <a:gd name="T39" fmla="*/ 1 h 364"/>
                <a:gd name="T40" fmla="*/ 0 w 421"/>
                <a:gd name="T41" fmla="*/ 1 h 364"/>
                <a:gd name="T42" fmla="*/ 0 w 421"/>
                <a:gd name="T43" fmla="*/ 1 h 364"/>
                <a:gd name="T44" fmla="*/ 0 w 421"/>
                <a:gd name="T45" fmla="*/ 1 h 364"/>
                <a:gd name="T46" fmla="*/ 0 w 421"/>
                <a:gd name="T47" fmla="*/ 1 h 364"/>
                <a:gd name="T48" fmla="*/ 0 w 421"/>
                <a:gd name="T49" fmla="*/ 1 h 364"/>
                <a:gd name="T50" fmla="*/ 0 w 421"/>
                <a:gd name="T51" fmla="*/ 1 h 364"/>
                <a:gd name="T52" fmla="*/ 0 w 421"/>
                <a:gd name="T53" fmla="*/ 1 h 364"/>
                <a:gd name="T54" fmla="*/ 0 w 421"/>
                <a:gd name="T55" fmla="*/ 1 h 364"/>
                <a:gd name="T56" fmla="*/ 0 w 421"/>
                <a:gd name="T57" fmla="*/ 1 h 364"/>
                <a:gd name="T58" fmla="*/ 0 w 421"/>
                <a:gd name="T59" fmla="*/ 1 h 364"/>
                <a:gd name="T60" fmla="*/ 0 w 421"/>
                <a:gd name="T61" fmla="*/ 1 h 364"/>
                <a:gd name="T62" fmla="*/ 0 w 421"/>
                <a:gd name="T63" fmla="*/ 1 h 364"/>
                <a:gd name="T64" fmla="*/ 0 w 421"/>
                <a:gd name="T65" fmla="*/ 1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1"/>
                <a:gd name="T100" fmla="*/ 0 h 364"/>
                <a:gd name="T101" fmla="*/ 421 w 421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1" h="364">
                  <a:moveTo>
                    <a:pt x="0" y="147"/>
                  </a:moveTo>
                  <a:lnTo>
                    <a:pt x="14" y="88"/>
                  </a:lnTo>
                  <a:lnTo>
                    <a:pt x="40" y="79"/>
                  </a:lnTo>
                  <a:lnTo>
                    <a:pt x="59" y="60"/>
                  </a:lnTo>
                  <a:lnTo>
                    <a:pt x="66" y="45"/>
                  </a:lnTo>
                  <a:lnTo>
                    <a:pt x="75" y="33"/>
                  </a:lnTo>
                  <a:lnTo>
                    <a:pt x="86" y="26"/>
                  </a:lnTo>
                  <a:lnTo>
                    <a:pt x="100" y="22"/>
                  </a:lnTo>
                  <a:lnTo>
                    <a:pt x="131" y="6"/>
                  </a:lnTo>
                  <a:lnTo>
                    <a:pt x="153" y="0"/>
                  </a:lnTo>
                  <a:lnTo>
                    <a:pt x="185" y="5"/>
                  </a:lnTo>
                  <a:lnTo>
                    <a:pt x="255" y="2"/>
                  </a:lnTo>
                  <a:lnTo>
                    <a:pt x="285" y="6"/>
                  </a:lnTo>
                  <a:lnTo>
                    <a:pt x="314" y="22"/>
                  </a:lnTo>
                  <a:lnTo>
                    <a:pt x="337" y="47"/>
                  </a:lnTo>
                  <a:lnTo>
                    <a:pt x="351" y="59"/>
                  </a:lnTo>
                  <a:lnTo>
                    <a:pt x="364" y="70"/>
                  </a:lnTo>
                  <a:lnTo>
                    <a:pt x="377" y="82"/>
                  </a:lnTo>
                  <a:lnTo>
                    <a:pt x="387" y="93"/>
                  </a:lnTo>
                  <a:lnTo>
                    <a:pt x="403" y="120"/>
                  </a:lnTo>
                  <a:lnTo>
                    <a:pt x="408" y="154"/>
                  </a:lnTo>
                  <a:lnTo>
                    <a:pt x="409" y="180"/>
                  </a:lnTo>
                  <a:lnTo>
                    <a:pt x="412" y="203"/>
                  </a:lnTo>
                  <a:lnTo>
                    <a:pt x="420" y="226"/>
                  </a:lnTo>
                  <a:lnTo>
                    <a:pt x="421" y="259"/>
                  </a:lnTo>
                  <a:lnTo>
                    <a:pt x="400" y="284"/>
                  </a:lnTo>
                  <a:lnTo>
                    <a:pt x="391" y="330"/>
                  </a:lnTo>
                  <a:lnTo>
                    <a:pt x="382" y="349"/>
                  </a:lnTo>
                  <a:lnTo>
                    <a:pt x="375" y="357"/>
                  </a:lnTo>
                  <a:lnTo>
                    <a:pt x="364" y="364"/>
                  </a:lnTo>
                  <a:lnTo>
                    <a:pt x="353" y="361"/>
                  </a:lnTo>
                  <a:lnTo>
                    <a:pt x="356" y="351"/>
                  </a:lnTo>
                  <a:lnTo>
                    <a:pt x="369" y="336"/>
                  </a:lnTo>
                  <a:lnTo>
                    <a:pt x="375" y="319"/>
                  </a:lnTo>
                  <a:lnTo>
                    <a:pt x="378" y="278"/>
                  </a:lnTo>
                  <a:lnTo>
                    <a:pt x="400" y="252"/>
                  </a:lnTo>
                  <a:lnTo>
                    <a:pt x="401" y="230"/>
                  </a:lnTo>
                  <a:lnTo>
                    <a:pt x="387" y="180"/>
                  </a:lnTo>
                  <a:lnTo>
                    <a:pt x="392" y="154"/>
                  </a:lnTo>
                  <a:lnTo>
                    <a:pt x="387" y="124"/>
                  </a:lnTo>
                  <a:lnTo>
                    <a:pt x="381" y="112"/>
                  </a:lnTo>
                  <a:lnTo>
                    <a:pt x="372" y="101"/>
                  </a:lnTo>
                  <a:lnTo>
                    <a:pt x="362" y="90"/>
                  </a:lnTo>
                  <a:lnTo>
                    <a:pt x="352" y="81"/>
                  </a:lnTo>
                  <a:lnTo>
                    <a:pt x="339" y="70"/>
                  </a:lnTo>
                  <a:lnTo>
                    <a:pt x="327" y="60"/>
                  </a:lnTo>
                  <a:lnTo>
                    <a:pt x="306" y="34"/>
                  </a:lnTo>
                  <a:lnTo>
                    <a:pt x="291" y="26"/>
                  </a:lnTo>
                  <a:lnTo>
                    <a:pt x="278" y="19"/>
                  </a:lnTo>
                  <a:lnTo>
                    <a:pt x="248" y="16"/>
                  </a:lnTo>
                  <a:lnTo>
                    <a:pt x="183" y="19"/>
                  </a:lnTo>
                  <a:lnTo>
                    <a:pt x="157" y="14"/>
                  </a:lnTo>
                  <a:lnTo>
                    <a:pt x="139" y="22"/>
                  </a:lnTo>
                  <a:lnTo>
                    <a:pt x="122" y="33"/>
                  </a:lnTo>
                  <a:lnTo>
                    <a:pt x="102" y="41"/>
                  </a:lnTo>
                  <a:lnTo>
                    <a:pt x="85" y="47"/>
                  </a:lnTo>
                  <a:lnTo>
                    <a:pt x="74" y="64"/>
                  </a:lnTo>
                  <a:lnTo>
                    <a:pt x="64" y="84"/>
                  </a:lnTo>
                  <a:lnTo>
                    <a:pt x="55" y="91"/>
                  </a:lnTo>
                  <a:lnTo>
                    <a:pt x="46" y="96"/>
                  </a:lnTo>
                  <a:lnTo>
                    <a:pt x="21" y="105"/>
                  </a:lnTo>
                  <a:lnTo>
                    <a:pt x="12" y="124"/>
                  </a:lnTo>
                  <a:lnTo>
                    <a:pt x="8" y="150"/>
                  </a:lnTo>
                  <a:lnTo>
                    <a:pt x="3" y="152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6" name="Freeform 140"/>
            <p:cNvSpPr>
              <a:spLocks/>
            </p:cNvSpPr>
            <p:nvPr/>
          </p:nvSpPr>
          <p:spPr bwMode="auto">
            <a:xfrm>
              <a:off x="4384" y="1483"/>
              <a:ext cx="113" cy="32"/>
            </a:xfrm>
            <a:custGeom>
              <a:avLst/>
              <a:gdLst>
                <a:gd name="T0" fmla="*/ 1 w 226"/>
                <a:gd name="T1" fmla="*/ 1 h 64"/>
                <a:gd name="T2" fmla="*/ 1 w 226"/>
                <a:gd name="T3" fmla="*/ 1 h 64"/>
                <a:gd name="T4" fmla="*/ 1 w 226"/>
                <a:gd name="T5" fmla="*/ 1 h 64"/>
                <a:gd name="T6" fmla="*/ 1 w 226"/>
                <a:gd name="T7" fmla="*/ 1 h 64"/>
                <a:gd name="T8" fmla="*/ 1 w 226"/>
                <a:gd name="T9" fmla="*/ 1 h 64"/>
                <a:gd name="T10" fmla="*/ 1 w 226"/>
                <a:gd name="T11" fmla="*/ 0 h 64"/>
                <a:gd name="T12" fmla="*/ 1 w 226"/>
                <a:gd name="T13" fmla="*/ 1 h 64"/>
                <a:gd name="T14" fmla="*/ 1 w 226"/>
                <a:gd name="T15" fmla="*/ 1 h 64"/>
                <a:gd name="T16" fmla="*/ 1 w 226"/>
                <a:gd name="T17" fmla="*/ 1 h 64"/>
                <a:gd name="T18" fmla="*/ 1 w 226"/>
                <a:gd name="T19" fmla="*/ 1 h 64"/>
                <a:gd name="T20" fmla="*/ 1 w 226"/>
                <a:gd name="T21" fmla="*/ 1 h 64"/>
                <a:gd name="T22" fmla="*/ 1 w 226"/>
                <a:gd name="T23" fmla="*/ 1 h 64"/>
                <a:gd name="T24" fmla="*/ 1 w 226"/>
                <a:gd name="T25" fmla="*/ 1 h 64"/>
                <a:gd name="T26" fmla="*/ 1 w 226"/>
                <a:gd name="T27" fmla="*/ 1 h 64"/>
                <a:gd name="T28" fmla="*/ 1 w 226"/>
                <a:gd name="T29" fmla="*/ 1 h 64"/>
                <a:gd name="T30" fmla="*/ 1 w 226"/>
                <a:gd name="T31" fmla="*/ 1 h 64"/>
                <a:gd name="T32" fmla="*/ 1 w 226"/>
                <a:gd name="T33" fmla="*/ 1 h 64"/>
                <a:gd name="T34" fmla="*/ 1 w 226"/>
                <a:gd name="T35" fmla="*/ 1 h 64"/>
                <a:gd name="T36" fmla="*/ 1 w 226"/>
                <a:gd name="T37" fmla="*/ 1 h 64"/>
                <a:gd name="T38" fmla="*/ 1 w 226"/>
                <a:gd name="T39" fmla="*/ 1 h 64"/>
                <a:gd name="T40" fmla="*/ 1 w 226"/>
                <a:gd name="T41" fmla="*/ 1 h 64"/>
                <a:gd name="T42" fmla="*/ 1 w 226"/>
                <a:gd name="T43" fmla="*/ 1 h 64"/>
                <a:gd name="T44" fmla="*/ 1 w 226"/>
                <a:gd name="T45" fmla="*/ 1 h 64"/>
                <a:gd name="T46" fmla="*/ 0 w 226"/>
                <a:gd name="T47" fmla="*/ 1 h 64"/>
                <a:gd name="T48" fmla="*/ 1 w 226"/>
                <a:gd name="T49" fmla="*/ 1 h 64"/>
                <a:gd name="T50" fmla="*/ 1 w 226"/>
                <a:gd name="T51" fmla="*/ 1 h 6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26"/>
                <a:gd name="T79" fmla="*/ 0 h 64"/>
                <a:gd name="T80" fmla="*/ 226 w 226"/>
                <a:gd name="T81" fmla="*/ 64 h 6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26" h="64">
                  <a:moveTo>
                    <a:pt x="6" y="39"/>
                  </a:moveTo>
                  <a:lnTo>
                    <a:pt x="43" y="39"/>
                  </a:lnTo>
                  <a:lnTo>
                    <a:pt x="67" y="28"/>
                  </a:lnTo>
                  <a:lnTo>
                    <a:pt x="86" y="16"/>
                  </a:lnTo>
                  <a:lnTo>
                    <a:pt x="107" y="6"/>
                  </a:lnTo>
                  <a:lnTo>
                    <a:pt x="131" y="0"/>
                  </a:lnTo>
                  <a:lnTo>
                    <a:pt x="152" y="12"/>
                  </a:lnTo>
                  <a:lnTo>
                    <a:pt x="186" y="33"/>
                  </a:lnTo>
                  <a:lnTo>
                    <a:pt x="202" y="41"/>
                  </a:lnTo>
                  <a:lnTo>
                    <a:pt x="222" y="45"/>
                  </a:lnTo>
                  <a:lnTo>
                    <a:pt x="226" y="50"/>
                  </a:lnTo>
                  <a:lnTo>
                    <a:pt x="222" y="54"/>
                  </a:lnTo>
                  <a:lnTo>
                    <a:pt x="182" y="44"/>
                  </a:lnTo>
                  <a:lnTo>
                    <a:pt x="165" y="34"/>
                  </a:lnTo>
                  <a:lnTo>
                    <a:pt x="145" y="25"/>
                  </a:lnTo>
                  <a:lnTo>
                    <a:pt x="129" y="11"/>
                  </a:lnTo>
                  <a:lnTo>
                    <a:pt x="106" y="18"/>
                  </a:lnTo>
                  <a:lnTo>
                    <a:pt x="89" y="34"/>
                  </a:lnTo>
                  <a:lnTo>
                    <a:pt x="74" y="51"/>
                  </a:lnTo>
                  <a:lnTo>
                    <a:pt x="64" y="58"/>
                  </a:lnTo>
                  <a:lnTo>
                    <a:pt x="52" y="64"/>
                  </a:lnTo>
                  <a:lnTo>
                    <a:pt x="27" y="61"/>
                  </a:lnTo>
                  <a:lnTo>
                    <a:pt x="3" y="49"/>
                  </a:lnTo>
                  <a:lnTo>
                    <a:pt x="0" y="42"/>
                  </a:lnTo>
                  <a:lnTo>
                    <a:pt x="6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7" name="Freeform 141"/>
            <p:cNvSpPr>
              <a:spLocks/>
            </p:cNvSpPr>
            <p:nvPr/>
          </p:nvSpPr>
          <p:spPr bwMode="auto">
            <a:xfrm>
              <a:off x="4475" y="1519"/>
              <a:ext cx="21" cy="49"/>
            </a:xfrm>
            <a:custGeom>
              <a:avLst/>
              <a:gdLst>
                <a:gd name="T0" fmla="*/ 0 w 43"/>
                <a:gd name="T1" fmla="*/ 0 h 98"/>
                <a:gd name="T2" fmla="*/ 0 w 43"/>
                <a:gd name="T3" fmla="*/ 1 h 98"/>
                <a:gd name="T4" fmla="*/ 0 w 43"/>
                <a:gd name="T5" fmla="*/ 1 h 98"/>
                <a:gd name="T6" fmla="*/ 0 w 43"/>
                <a:gd name="T7" fmla="*/ 1 h 98"/>
                <a:gd name="T8" fmla="*/ 0 w 43"/>
                <a:gd name="T9" fmla="*/ 1 h 98"/>
                <a:gd name="T10" fmla="*/ 0 w 43"/>
                <a:gd name="T11" fmla="*/ 1 h 98"/>
                <a:gd name="T12" fmla="*/ 0 w 43"/>
                <a:gd name="T13" fmla="*/ 1 h 98"/>
                <a:gd name="T14" fmla="*/ 0 w 43"/>
                <a:gd name="T15" fmla="*/ 1 h 98"/>
                <a:gd name="T16" fmla="*/ 0 w 43"/>
                <a:gd name="T17" fmla="*/ 1 h 98"/>
                <a:gd name="T18" fmla="*/ 0 w 43"/>
                <a:gd name="T19" fmla="*/ 1 h 98"/>
                <a:gd name="T20" fmla="*/ 0 w 43"/>
                <a:gd name="T21" fmla="*/ 1 h 98"/>
                <a:gd name="T22" fmla="*/ 0 w 43"/>
                <a:gd name="T23" fmla="*/ 1 h 98"/>
                <a:gd name="T24" fmla="*/ 0 w 43"/>
                <a:gd name="T25" fmla="*/ 0 h 98"/>
                <a:gd name="T26" fmla="*/ 0 w 43"/>
                <a:gd name="T27" fmla="*/ 0 h 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3"/>
                <a:gd name="T43" fmla="*/ 0 h 98"/>
                <a:gd name="T44" fmla="*/ 43 w 43"/>
                <a:gd name="T45" fmla="*/ 98 h 9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3" h="98">
                  <a:moveTo>
                    <a:pt x="4" y="0"/>
                  </a:moveTo>
                  <a:lnTo>
                    <a:pt x="41" y="17"/>
                  </a:lnTo>
                  <a:lnTo>
                    <a:pt x="43" y="32"/>
                  </a:lnTo>
                  <a:lnTo>
                    <a:pt x="38" y="50"/>
                  </a:lnTo>
                  <a:lnTo>
                    <a:pt x="42" y="88"/>
                  </a:lnTo>
                  <a:lnTo>
                    <a:pt x="38" y="98"/>
                  </a:lnTo>
                  <a:lnTo>
                    <a:pt x="29" y="93"/>
                  </a:lnTo>
                  <a:lnTo>
                    <a:pt x="15" y="43"/>
                  </a:lnTo>
                  <a:lnTo>
                    <a:pt x="28" y="22"/>
                  </a:lnTo>
                  <a:lnTo>
                    <a:pt x="18" y="13"/>
                  </a:lnTo>
                  <a:lnTo>
                    <a:pt x="3" y="10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8" name="Freeform 142"/>
            <p:cNvSpPr>
              <a:spLocks/>
            </p:cNvSpPr>
            <p:nvPr/>
          </p:nvSpPr>
          <p:spPr bwMode="auto">
            <a:xfrm>
              <a:off x="4510" y="1535"/>
              <a:ext cx="35" cy="62"/>
            </a:xfrm>
            <a:custGeom>
              <a:avLst/>
              <a:gdLst>
                <a:gd name="T0" fmla="*/ 0 w 71"/>
                <a:gd name="T1" fmla="*/ 0 h 123"/>
                <a:gd name="T2" fmla="*/ 0 w 71"/>
                <a:gd name="T3" fmla="*/ 1 h 123"/>
                <a:gd name="T4" fmla="*/ 0 w 71"/>
                <a:gd name="T5" fmla="*/ 1 h 123"/>
                <a:gd name="T6" fmla="*/ 0 w 71"/>
                <a:gd name="T7" fmla="*/ 1 h 123"/>
                <a:gd name="T8" fmla="*/ 0 w 71"/>
                <a:gd name="T9" fmla="*/ 1 h 123"/>
                <a:gd name="T10" fmla="*/ 0 w 71"/>
                <a:gd name="T11" fmla="*/ 1 h 123"/>
                <a:gd name="T12" fmla="*/ 0 w 71"/>
                <a:gd name="T13" fmla="*/ 1 h 123"/>
                <a:gd name="T14" fmla="*/ 0 w 71"/>
                <a:gd name="T15" fmla="*/ 1 h 123"/>
                <a:gd name="T16" fmla="*/ 0 w 71"/>
                <a:gd name="T17" fmla="*/ 1 h 123"/>
                <a:gd name="T18" fmla="*/ 0 w 71"/>
                <a:gd name="T19" fmla="*/ 1 h 123"/>
                <a:gd name="T20" fmla="*/ 0 w 71"/>
                <a:gd name="T21" fmla="*/ 1 h 123"/>
                <a:gd name="T22" fmla="*/ 0 w 71"/>
                <a:gd name="T23" fmla="*/ 1 h 123"/>
                <a:gd name="T24" fmla="*/ 0 w 71"/>
                <a:gd name="T25" fmla="*/ 1 h 123"/>
                <a:gd name="T26" fmla="*/ 0 w 71"/>
                <a:gd name="T27" fmla="*/ 1 h 123"/>
                <a:gd name="T28" fmla="*/ 0 w 71"/>
                <a:gd name="T29" fmla="*/ 1 h 123"/>
                <a:gd name="T30" fmla="*/ 0 w 71"/>
                <a:gd name="T31" fmla="*/ 1 h 123"/>
                <a:gd name="T32" fmla="*/ 0 w 71"/>
                <a:gd name="T33" fmla="*/ 0 h 123"/>
                <a:gd name="T34" fmla="*/ 0 w 71"/>
                <a:gd name="T35" fmla="*/ 0 h 1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1"/>
                <a:gd name="T55" fmla="*/ 0 h 123"/>
                <a:gd name="T56" fmla="*/ 71 w 71"/>
                <a:gd name="T57" fmla="*/ 123 h 1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1" h="123">
                  <a:moveTo>
                    <a:pt x="4" y="0"/>
                  </a:moveTo>
                  <a:lnTo>
                    <a:pt x="57" y="14"/>
                  </a:lnTo>
                  <a:lnTo>
                    <a:pt x="71" y="42"/>
                  </a:lnTo>
                  <a:lnTo>
                    <a:pt x="66" y="72"/>
                  </a:lnTo>
                  <a:lnTo>
                    <a:pt x="47" y="97"/>
                  </a:lnTo>
                  <a:lnTo>
                    <a:pt x="42" y="113"/>
                  </a:lnTo>
                  <a:lnTo>
                    <a:pt x="28" y="123"/>
                  </a:lnTo>
                  <a:lnTo>
                    <a:pt x="17" y="122"/>
                  </a:lnTo>
                  <a:lnTo>
                    <a:pt x="18" y="110"/>
                  </a:lnTo>
                  <a:lnTo>
                    <a:pt x="24" y="91"/>
                  </a:lnTo>
                  <a:lnTo>
                    <a:pt x="34" y="76"/>
                  </a:lnTo>
                  <a:lnTo>
                    <a:pt x="44" y="60"/>
                  </a:lnTo>
                  <a:lnTo>
                    <a:pt x="51" y="22"/>
                  </a:lnTo>
                  <a:lnTo>
                    <a:pt x="30" y="11"/>
                  </a:lnTo>
                  <a:lnTo>
                    <a:pt x="4" y="9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Freeform 143"/>
            <p:cNvSpPr>
              <a:spLocks/>
            </p:cNvSpPr>
            <p:nvPr/>
          </p:nvSpPr>
          <p:spPr bwMode="auto">
            <a:xfrm>
              <a:off x="4117" y="1425"/>
              <a:ext cx="13" cy="51"/>
            </a:xfrm>
            <a:custGeom>
              <a:avLst/>
              <a:gdLst>
                <a:gd name="T0" fmla="*/ 0 w 28"/>
                <a:gd name="T1" fmla="*/ 1 h 101"/>
                <a:gd name="T2" fmla="*/ 0 w 28"/>
                <a:gd name="T3" fmla="*/ 1 h 101"/>
                <a:gd name="T4" fmla="*/ 0 w 28"/>
                <a:gd name="T5" fmla="*/ 1 h 101"/>
                <a:gd name="T6" fmla="*/ 0 w 28"/>
                <a:gd name="T7" fmla="*/ 1 h 101"/>
                <a:gd name="T8" fmla="*/ 0 w 28"/>
                <a:gd name="T9" fmla="*/ 1 h 101"/>
                <a:gd name="T10" fmla="*/ 0 w 28"/>
                <a:gd name="T11" fmla="*/ 1 h 101"/>
                <a:gd name="T12" fmla="*/ 0 w 28"/>
                <a:gd name="T13" fmla="*/ 1 h 101"/>
                <a:gd name="T14" fmla="*/ 0 w 28"/>
                <a:gd name="T15" fmla="*/ 1 h 101"/>
                <a:gd name="T16" fmla="*/ 0 w 28"/>
                <a:gd name="T17" fmla="*/ 1 h 101"/>
                <a:gd name="T18" fmla="*/ 0 w 28"/>
                <a:gd name="T19" fmla="*/ 1 h 101"/>
                <a:gd name="T20" fmla="*/ 0 w 28"/>
                <a:gd name="T21" fmla="*/ 1 h 101"/>
                <a:gd name="T22" fmla="*/ 0 w 28"/>
                <a:gd name="T23" fmla="*/ 0 h 101"/>
                <a:gd name="T24" fmla="*/ 0 w 28"/>
                <a:gd name="T25" fmla="*/ 1 h 101"/>
                <a:gd name="T26" fmla="*/ 0 w 28"/>
                <a:gd name="T27" fmla="*/ 1 h 1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101"/>
                <a:gd name="T44" fmla="*/ 28 w 28"/>
                <a:gd name="T45" fmla="*/ 101 h 10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101">
                  <a:moveTo>
                    <a:pt x="28" y="7"/>
                  </a:moveTo>
                  <a:lnTo>
                    <a:pt x="23" y="34"/>
                  </a:lnTo>
                  <a:lnTo>
                    <a:pt x="22" y="53"/>
                  </a:lnTo>
                  <a:lnTo>
                    <a:pt x="17" y="73"/>
                  </a:lnTo>
                  <a:lnTo>
                    <a:pt x="9" y="99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5" y="53"/>
                  </a:lnTo>
                  <a:lnTo>
                    <a:pt x="7" y="29"/>
                  </a:lnTo>
                  <a:lnTo>
                    <a:pt x="11" y="7"/>
                  </a:lnTo>
                  <a:lnTo>
                    <a:pt x="14" y="2"/>
                  </a:lnTo>
                  <a:lnTo>
                    <a:pt x="19" y="0"/>
                  </a:lnTo>
                  <a:lnTo>
                    <a:pt x="2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Freeform 144"/>
            <p:cNvSpPr>
              <a:spLocks/>
            </p:cNvSpPr>
            <p:nvPr/>
          </p:nvSpPr>
          <p:spPr bwMode="auto">
            <a:xfrm>
              <a:off x="4148" y="1445"/>
              <a:ext cx="25" cy="52"/>
            </a:xfrm>
            <a:custGeom>
              <a:avLst/>
              <a:gdLst>
                <a:gd name="T0" fmla="*/ 1 w 50"/>
                <a:gd name="T1" fmla="*/ 0 h 104"/>
                <a:gd name="T2" fmla="*/ 1 w 50"/>
                <a:gd name="T3" fmla="*/ 1 h 104"/>
                <a:gd name="T4" fmla="*/ 1 w 50"/>
                <a:gd name="T5" fmla="*/ 1 h 104"/>
                <a:gd name="T6" fmla="*/ 1 w 50"/>
                <a:gd name="T7" fmla="*/ 1 h 104"/>
                <a:gd name="T8" fmla="*/ 1 w 50"/>
                <a:gd name="T9" fmla="*/ 1 h 104"/>
                <a:gd name="T10" fmla="*/ 1 w 50"/>
                <a:gd name="T11" fmla="*/ 1 h 104"/>
                <a:gd name="T12" fmla="*/ 0 w 50"/>
                <a:gd name="T13" fmla="*/ 1 h 104"/>
                <a:gd name="T14" fmla="*/ 1 w 50"/>
                <a:gd name="T15" fmla="*/ 1 h 104"/>
                <a:gd name="T16" fmla="*/ 1 w 50"/>
                <a:gd name="T17" fmla="*/ 0 h 104"/>
                <a:gd name="T18" fmla="*/ 1 w 50"/>
                <a:gd name="T19" fmla="*/ 0 h 104"/>
                <a:gd name="T20" fmla="*/ 1 w 50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104"/>
                <a:gd name="T35" fmla="*/ 50 w 50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104">
                  <a:moveTo>
                    <a:pt x="50" y="0"/>
                  </a:moveTo>
                  <a:lnTo>
                    <a:pt x="45" y="35"/>
                  </a:lnTo>
                  <a:lnTo>
                    <a:pt x="36" y="68"/>
                  </a:lnTo>
                  <a:lnTo>
                    <a:pt x="21" y="98"/>
                  </a:lnTo>
                  <a:lnTo>
                    <a:pt x="15" y="104"/>
                  </a:lnTo>
                  <a:lnTo>
                    <a:pt x="6" y="104"/>
                  </a:lnTo>
                  <a:lnTo>
                    <a:pt x="0" y="89"/>
                  </a:lnTo>
                  <a:lnTo>
                    <a:pt x="14" y="59"/>
                  </a:lnTo>
                  <a:lnTo>
                    <a:pt x="41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Freeform 145"/>
            <p:cNvSpPr>
              <a:spLocks/>
            </p:cNvSpPr>
            <p:nvPr/>
          </p:nvSpPr>
          <p:spPr bwMode="auto">
            <a:xfrm>
              <a:off x="4143" y="1424"/>
              <a:ext cx="45" cy="47"/>
            </a:xfrm>
            <a:custGeom>
              <a:avLst/>
              <a:gdLst>
                <a:gd name="T0" fmla="*/ 1 w 89"/>
                <a:gd name="T1" fmla="*/ 0 h 95"/>
                <a:gd name="T2" fmla="*/ 1 w 89"/>
                <a:gd name="T3" fmla="*/ 0 h 95"/>
                <a:gd name="T4" fmla="*/ 1 w 89"/>
                <a:gd name="T5" fmla="*/ 0 h 95"/>
                <a:gd name="T6" fmla="*/ 1 w 89"/>
                <a:gd name="T7" fmla="*/ 0 h 95"/>
                <a:gd name="T8" fmla="*/ 1 w 89"/>
                <a:gd name="T9" fmla="*/ 0 h 95"/>
                <a:gd name="T10" fmla="*/ 1 w 89"/>
                <a:gd name="T11" fmla="*/ 0 h 95"/>
                <a:gd name="T12" fmla="*/ 1 w 89"/>
                <a:gd name="T13" fmla="*/ 0 h 95"/>
                <a:gd name="T14" fmla="*/ 1 w 89"/>
                <a:gd name="T15" fmla="*/ 0 h 95"/>
                <a:gd name="T16" fmla="*/ 1 w 89"/>
                <a:gd name="T17" fmla="*/ 0 h 95"/>
                <a:gd name="T18" fmla="*/ 1 w 89"/>
                <a:gd name="T19" fmla="*/ 0 h 95"/>
                <a:gd name="T20" fmla="*/ 1 w 89"/>
                <a:gd name="T21" fmla="*/ 0 h 95"/>
                <a:gd name="T22" fmla="*/ 1 w 89"/>
                <a:gd name="T23" fmla="*/ 0 h 95"/>
                <a:gd name="T24" fmla="*/ 0 w 89"/>
                <a:gd name="T25" fmla="*/ 0 h 95"/>
                <a:gd name="T26" fmla="*/ 1 w 89"/>
                <a:gd name="T27" fmla="*/ 0 h 95"/>
                <a:gd name="T28" fmla="*/ 1 w 89"/>
                <a:gd name="T29" fmla="*/ 0 h 9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9"/>
                <a:gd name="T46" fmla="*/ 0 h 95"/>
                <a:gd name="T47" fmla="*/ 89 w 89"/>
                <a:gd name="T48" fmla="*/ 95 h 9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9" h="95">
                  <a:moveTo>
                    <a:pt x="4" y="0"/>
                  </a:moveTo>
                  <a:lnTo>
                    <a:pt x="42" y="10"/>
                  </a:lnTo>
                  <a:lnTo>
                    <a:pt x="70" y="39"/>
                  </a:lnTo>
                  <a:lnTo>
                    <a:pt x="89" y="88"/>
                  </a:lnTo>
                  <a:lnTo>
                    <a:pt x="87" y="95"/>
                  </a:lnTo>
                  <a:lnTo>
                    <a:pt x="81" y="94"/>
                  </a:lnTo>
                  <a:lnTo>
                    <a:pt x="73" y="83"/>
                  </a:lnTo>
                  <a:lnTo>
                    <a:pt x="62" y="75"/>
                  </a:lnTo>
                  <a:lnTo>
                    <a:pt x="43" y="55"/>
                  </a:lnTo>
                  <a:lnTo>
                    <a:pt x="28" y="25"/>
                  </a:lnTo>
                  <a:lnTo>
                    <a:pt x="18" y="13"/>
                  </a:lnTo>
                  <a:lnTo>
                    <a:pt x="4" y="9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Freeform 146"/>
            <p:cNvSpPr>
              <a:spLocks/>
            </p:cNvSpPr>
            <p:nvPr/>
          </p:nvSpPr>
          <p:spPr bwMode="auto">
            <a:xfrm>
              <a:off x="4103" y="1483"/>
              <a:ext cx="39" cy="320"/>
            </a:xfrm>
            <a:custGeom>
              <a:avLst/>
              <a:gdLst>
                <a:gd name="T0" fmla="*/ 1 w 78"/>
                <a:gd name="T1" fmla="*/ 1 h 640"/>
                <a:gd name="T2" fmla="*/ 1 w 78"/>
                <a:gd name="T3" fmla="*/ 1 h 640"/>
                <a:gd name="T4" fmla="*/ 1 w 78"/>
                <a:gd name="T5" fmla="*/ 1 h 640"/>
                <a:gd name="T6" fmla="*/ 1 w 78"/>
                <a:gd name="T7" fmla="*/ 1 h 640"/>
                <a:gd name="T8" fmla="*/ 1 w 78"/>
                <a:gd name="T9" fmla="*/ 1 h 640"/>
                <a:gd name="T10" fmla="*/ 1 w 78"/>
                <a:gd name="T11" fmla="*/ 1 h 640"/>
                <a:gd name="T12" fmla="*/ 1 w 78"/>
                <a:gd name="T13" fmla="*/ 1 h 640"/>
                <a:gd name="T14" fmla="*/ 1 w 78"/>
                <a:gd name="T15" fmla="*/ 1 h 640"/>
                <a:gd name="T16" fmla="*/ 1 w 78"/>
                <a:gd name="T17" fmla="*/ 1 h 640"/>
                <a:gd name="T18" fmla="*/ 1 w 78"/>
                <a:gd name="T19" fmla="*/ 1 h 640"/>
                <a:gd name="T20" fmla="*/ 1 w 78"/>
                <a:gd name="T21" fmla="*/ 1 h 640"/>
                <a:gd name="T22" fmla="*/ 1 w 78"/>
                <a:gd name="T23" fmla="*/ 1 h 640"/>
                <a:gd name="T24" fmla="*/ 1 w 78"/>
                <a:gd name="T25" fmla="*/ 1 h 640"/>
                <a:gd name="T26" fmla="*/ 1 w 78"/>
                <a:gd name="T27" fmla="*/ 1 h 640"/>
                <a:gd name="T28" fmla="*/ 1 w 78"/>
                <a:gd name="T29" fmla="*/ 1 h 640"/>
                <a:gd name="T30" fmla="*/ 1 w 78"/>
                <a:gd name="T31" fmla="*/ 1 h 640"/>
                <a:gd name="T32" fmla="*/ 1 w 78"/>
                <a:gd name="T33" fmla="*/ 1 h 640"/>
                <a:gd name="T34" fmla="*/ 1 w 78"/>
                <a:gd name="T35" fmla="*/ 1 h 640"/>
                <a:gd name="T36" fmla="*/ 1 w 78"/>
                <a:gd name="T37" fmla="*/ 1 h 640"/>
                <a:gd name="T38" fmla="*/ 1 w 78"/>
                <a:gd name="T39" fmla="*/ 1 h 640"/>
                <a:gd name="T40" fmla="*/ 1 w 78"/>
                <a:gd name="T41" fmla="*/ 1 h 640"/>
                <a:gd name="T42" fmla="*/ 1 w 78"/>
                <a:gd name="T43" fmla="*/ 1 h 640"/>
                <a:gd name="T44" fmla="*/ 1 w 78"/>
                <a:gd name="T45" fmla="*/ 1 h 640"/>
                <a:gd name="T46" fmla="*/ 1 w 78"/>
                <a:gd name="T47" fmla="*/ 1 h 640"/>
                <a:gd name="T48" fmla="*/ 1 w 78"/>
                <a:gd name="T49" fmla="*/ 1 h 640"/>
                <a:gd name="T50" fmla="*/ 1 w 78"/>
                <a:gd name="T51" fmla="*/ 1 h 640"/>
                <a:gd name="T52" fmla="*/ 1 w 78"/>
                <a:gd name="T53" fmla="*/ 1 h 640"/>
                <a:gd name="T54" fmla="*/ 0 w 78"/>
                <a:gd name="T55" fmla="*/ 1 h 640"/>
                <a:gd name="T56" fmla="*/ 1 w 78"/>
                <a:gd name="T57" fmla="*/ 1 h 640"/>
                <a:gd name="T58" fmla="*/ 1 w 78"/>
                <a:gd name="T59" fmla="*/ 1 h 640"/>
                <a:gd name="T60" fmla="*/ 1 w 78"/>
                <a:gd name="T61" fmla="*/ 1 h 640"/>
                <a:gd name="T62" fmla="*/ 1 w 78"/>
                <a:gd name="T63" fmla="*/ 1 h 640"/>
                <a:gd name="T64" fmla="*/ 1 w 78"/>
                <a:gd name="T65" fmla="*/ 0 h 640"/>
                <a:gd name="T66" fmla="*/ 1 w 78"/>
                <a:gd name="T67" fmla="*/ 1 h 640"/>
                <a:gd name="T68" fmla="*/ 1 w 78"/>
                <a:gd name="T69" fmla="*/ 1 h 640"/>
                <a:gd name="T70" fmla="*/ 1 w 78"/>
                <a:gd name="T71" fmla="*/ 1 h 64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8"/>
                <a:gd name="T109" fmla="*/ 0 h 640"/>
                <a:gd name="T110" fmla="*/ 78 w 78"/>
                <a:gd name="T111" fmla="*/ 640 h 640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8" h="640">
                  <a:moveTo>
                    <a:pt x="74" y="9"/>
                  </a:moveTo>
                  <a:lnTo>
                    <a:pt x="59" y="19"/>
                  </a:lnTo>
                  <a:lnTo>
                    <a:pt x="54" y="39"/>
                  </a:lnTo>
                  <a:lnTo>
                    <a:pt x="43" y="83"/>
                  </a:lnTo>
                  <a:lnTo>
                    <a:pt x="32" y="135"/>
                  </a:lnTo>
                  <a:lnTo>
                    <a:pt x="22" y="186"/>
                  </a:lnTo>
                  <a:lnTo>
                    <a:pt x="20" y="205"/>
                  </a:lnTo>
                  <a:lnTo>
                    <a:pt x="25" y="244"/>
                  </a:lnTo>
                  <a:lnTo>
                    <a:pt x="33" y="282"/>
                  </a:lnTo>
                  <a:lnTo>
                    <a:pt x="37" y="315"/>
                  </a:lnTo>
                  <a:lnTo>
                    <a:pt x="41" y="353"/>
                  </a:lnTo>
                  <a:lnTo>
                    <a:pt x="48" y="393"/>
                  </a:lnTo>
                  <a:lnTo>
                    <a:pt x="47" y="429"/>
                  </a:lnTo>
                  <a:lnTo>
                    <a:pt x="41" y="460"/>
                  </a:lnTo>
                  <a:lnTo>
                    <a:pt x="31" y="528"/>
                  </a:lnTo>
                  <a:lnTo>
                    <a:pt x="21" y="577"/>
                  </a:lnTo>
                  <a:lnTo>
                    <a:pt x="30" y="589"/>
                  </a:lnTo>
                  <a:lnTo>
                    <a:pt x="42" y="599"/>
                  </a:lnTo>
                  <a:lnTo>
                    <a:pt x="54" y="633"/>
                  </a:lnTo>
                  <a:lnTo>
                    <a:pt x="55" y="639"/>
                  </a:lnTo>
                  <a:lnTo>
                    <a:pt x="48" y="640"/>
                  </a:lnTo>
                  <a:lnTo>
                    <a:pt x="16" y="610"/>
                  </a:lnTo>
                  <a:lnTo>
                    <a:pt x="12" y="576"/>
                  </a:lnTo>
                  <a:lnTo>
                    <a:pt x="21" y="527"/>
                  </a:lnTo>
                  <a:lnTo>
                    <a:pt x="29" y="395"/>
                  </a:lnTo>
                  <a:lnTo>
                    <a:pt x="14" y="316"/>
                  </a:lnTo>
                  <a:lnTo>
                    <a:pt x="10" y="282"/>
                  </a:lnTo>
                  <a:lnTo>
                    <a:pt x="0" y="205"/>
                  </a:lnTo>
                  <a:lnTo>
                    <a:pt x="1" y="183"/>
                  </a:lnTo>
                  <a:lnTo>
                    <a:pt x="24" y="74"/>
                  </a:lnTo>
                  <a:lnTo>
                    <a:pt x="42" y="29"/>
                  </a:lnTo>
                  <a:lnTo>
                    <a:pt x="52" y="11"/>
                  </a:lnTo>
                  <a:lnTo>
                    <a:pt x="72" y="0"/>
                  </a:lnTo>
                  <a:lnTo>
                    <a:pt x="78" y="3"/>
                  </a:lnTo>
                  <a:lnTo>
                    <a:pt x="7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Freeform 147"/>
            <p:cNvSpPr>
              <a:spLocks/>
            </p:cNvSpPr>
            <p:nvPr/>
          </p:nvSpPr>
          <p:spPr bwMode="auto">
            <a:xfrm>
              <a:off x="4148" y="1491"/>
              <a:ext cx="39" cy="203"/>
            </a:xfrm>
            <a:custGeom>
              <a:avLst/>
              <a:gdLst>
                <a:gd name="T0" fmla="*/ 1 w 78"/>
                <a:gd name="T1" fmla="*/ 0 h 407"/>
                <a:gd name="T2" fmla="*/ 1 w 78"/>
                <a:gd name="T3" fmla="*/ 0 h 407"/>
                <a:gd name="T4" fmla="*/ 1 w 78"/>
                <a:gd name="T5" fmla="*/ 0 h 407"/>
                <a:gd name="T6" fmla="*/ 1 w 78"/>
                <a:gd name="T7" fmla="*/ 0 h 407"/>
                <a:gd name="T8" fmla="*/ 1 w 78"/>
                <a:gd name="T9" fmla="*/ 0 h 407"/>
                <a:gd name="T10" fmla="*/ 1 w 78"/>
                <a:gd name="T11" fmla="*/ 0 h 407"/>
                <a:gd name="T12" fmla="*/ 1 w 78"/>
                <a:gd name="T13" fmla="*/ 0 h 407"/>
                <a:gd name="T14" fmla="*/ 1 w 78"/>
                <a:gd name="T15" fmla="*/ 0 h 407"/>
                <a:gd name="T16" fmla="*/ 1 w 78"/>
                <a:gd name="T17" fmla="*/ 0 h 407"/>
                <a:gd name="T18" fmla="*/ 1 w 78"/>
                <a:gd name="T19" fmla="*/ 0 h 407"/>
                <a:gd name="T20" fmla="*/ 1 w 78"/>
                <a:gd name="T21" fmla="*/ 0 h 407"/>
                <a:gd name="T22" fmla="*/ 1 w 78"/>
                <a:gd name="T23" fmla="*/ 0 h 407"/>
                <a:gd name="T24" fmla="*/ 1 w 78"/>
                <a:gd name="T25" fmla="*/ 0 h 407"/>
                <a:gd name="T26" fmla="*/ 1 w 78"/>
                <a:gd name="T27" fmla="*/ 0 h 407"/>
                <a:gd name="T28" fmla="*/ 1 w 78"/>
                <a:gd name="T29" fmla="*/ 0 h 407"/>
                <a:gd name="T30" fmla="*/ 1 w 78"/>
                <a:gd name="T31" fmla="*/ 0 h 407"/>
                <a:gd name="T32" fmla="*/ 1 w 78"/>
                <a:gd name="T33" fmla="*/ 0 h 407"/>
                <a:gd name="T34" fmla="*/ 1 w 78"/>
                <a:gd name="T35" fmla="*/ 0 h 407"/>
                <a:gd name="T36" fmla="*/ 1 w 78"/>
                <a:gd name="T37" fmla="*/ 0 h 407"/>
                <a:gd name="T38" fmla="*/ 1 w 78"/>
                <a:gd name="T39" fmla="*/ 0 h 407"/>
                <a:gd name="T40" fmla="*/ 1 w 78"/>
                <a:gd name="T41" fmla="*/ 0 h 407"/>
                <a:gd name="T42" fmla="*/ 1 w 78"/>
                <a:gd name="T43" fmla="*/ 0 h 407"/>
                <a:gd name="T44" fmla="*/ 0 w 78"/>
                <a:gd name="T45" fmla="*/ 0 h 407"/>
                <a:gd name="T46" fmla="*/ 1 w 78"/>
                <a:gd name="T47" fmla="*/ 0 h 407"/>
                <a:gd name="T48" fmla="*/ 1 w 78"/>
                <a:gd name="T49" fmla="*/ 0 h 407"/>
                <a:gd name="T50" fmla="*/ 1 w 78"/>
                <a:gd name="T51" fmla="*/ 0 h 40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8"/>
                <a:gd name="T79" fmla="*/ 0 h 407"/>
                <a:gd name="T80" fmla="*/ 78 w 78"/>
                <a:gd name="T81" fmla="*/ 407 h 40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8" h="407">
                  <a:moveTo>
                    <a:pt x="8" y="2"/>
                  </a:moveTo>
                  <a:lnTo>
                    <a:pt x="32" y="85"/>
                  </a:lnTo>
                  <a:lnTo>
                    <a:pt x="28" y="101"/>
                  </a:lnTo>
                  <a:lnTo>
                    <a:pt x="29" y="123"/>
                  </a:lnTo>
                  <a:lnTo>
                    <a:pt x="39" y="192"/>
                  </a:lnTo>
                  <a:lnTo>
                    <a:pt x="44" y="219"/>
                  </a:lnTo>
                  <a:lnTo>
                    <a:pt x="51" y="242"/>
                  </a:lnTo>
                  <a:lnTo>
                    <a:pt x="66" y="291"/>
                  </a:lnTo>
                  <a:lnTo>
                    <a:pt x="76" y="346"/>
                  </a:lnTo>
                  <a:lnTo>
                    <a:pt x="78" y="402"/>
                  </a:lnTo>
                  <a:lnTo>
                    <a:pt x="74" y="407"/>
                  </a:lnTo>
                  <a:lnTo>
                    <a:pt x="69" y="403"/>
                  </a:lnTo>
                  <a:lnTo>
                    <a:pt x="65" y="375"/>
                  </a:lnTo>
                  <a:lnTo>
                    <a:pt x="57" y="351"/>
                  </a:lnTo>
                  <a:lnTo>
                    <a:pt x="39" y="298"/>
                  </a:lnTo>
                  <a:lnTo>
                    <a:pt x="31" y="270"/>
                  </a:lnTo>
                  <a:lnTo>
                    <a:pt x="24" y="247"/>
                  </a:lnTo>
                  <a:lnTo>
                    <a:pt x="11" y="195"/>
                  </a:lnTo>
                  <a:lnTo>
                    <a:pt x="10" y="160"/>
                  </a:lnTo>
                  <a:lnTo>
                    <a:pt x="11" y="123"/>
                  </a:lnTo>
                  <a:lnTo>
                    <a:pt x="13" y="99"/>
                  </a:lnTo>
                  <a:lnTo>
                    <a:pt x="14" y="86"/>
                  </a:lnTo>
                  <a:lnTo>
                    <a:pt x="0" y="5"/>
                  </a:lnTo>
                  <a:lnTo>
                    <a:pt x="2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Freeform 148"/>
            <p:cNvSpPr>
              <a:spLocks/>
            </p:cNvSpPr>
            <p:nvPr/>
          </p:nvSpPr>
          <p:spPr bwMode="auto">
            <a:xfrm>
              <a:off x="4206" y="1304"/>
              <a:ext cx="61" cy="177"/>
            </a:xfrm>
            <a:custGeom>
              <a:avLst/>
              <a:gdLst>
                <a:gd name="T0" fmla="*/ 1 w 122"/>
                <a:gd name="T1" fmla="*/ 1 h 354"/>
                <a:gd name="T2" fmla="*/ 1 w 122"/>
                <a:gd name="T3" fmla="*/ 1 h 354"/>
                <a:gd name="T4" fmla="*/ 1 w 122"/>
                <a:gd name="T5" fmla="*/ 1 h 354"/>
                <a:gd name="T6" fmla="*/ 1 w 122"/>
                <a:gd name="T7" fmla="*/ 1 h 354"/>
                <a:gd name="T8" fmla="*/ 1 w 122"/>
                <a:gd name="T9" fmla="*/ 1 h 354"/>
                <a:gd name="T10" fmla="*/ 1 w 122"/>
                <a:gd name="T11" fmla="*/ 1 h 354"/>
                <a:gd name="T12" fmla="*/ 1 w 122"/>
                <a:gd name="T13" fmla="*/ 1 h 354"/>
                <a:gd name="T14" fmla="*/ 1 w 122"/>
                <a:gd name="T15" fmla="*/ 1 h 354"/>
                <a:gd name="T16" fmla="*/ 1 w 122"/>
                <a:gd name="T17" fmla="*/ 1 h 354"/>
                <a:gd name="T18" fmla="*/ 1 w 122"/>
                <a:gd name="T19" fmla="*/ 1 h 354"/>
                <a:gd name="T20" fmla="*/ 0 w 122"/>
                <a:gd name="T21" fmla="*/ 1 h 354"/>
                <a:gd name="T22" fmla="*/ 1 w 122"/>
                <a:gd name="T23" fmla="*/ 1 h 354"/>
                <a:gd name="T24" fmla="*/ 1 w 122"/>
                <a:gd name="T25" fmla="*/ 1 h 354"/>
                <a:gd name="T26" fmla="*/ 1 w 122"/>
                <a:gd name="T27" fmla="*/ 1 h 354"/>
                <a:gd name="T28" fmla="*/ 1 w 122"/>
                <a:gd name="T29" fmla="*/ 1 h 354"/>
                <a:gd name="T30" fmla="*/ 1 w 122"/>
                <a:gd name="T31" fmla="*/ 1 h 354"/>
                <a:gd name="T32" fmla="*/ 1 w 122"/>
                <a:gd name="T33" fmla="*/ 1 h 354"/>
                <a:gd name="T34" fmla="*/ 1 w 122"/>
                <a:gd name="T35" fmla="*/ 1 h 354"/>
                <a:gd name="T36" fmla="*/ 1 w 122"/>
                <a:gd name="T37" fmla="*/ 1 h 354"/>
                <a:gd name="T38" fmla="*/ 1 w 122"/>
                <a:gd name="T39" fmla="*/ 0 h 354"/>
                <a:gd name="T40" fmla="*/ 1 w 122"/>
                <a:gd name="T41" fmla="*/ 1 h 354"/>
                <a:gd name="T42" fmla="*/ 1 w 122"/>
                <a:gd name="T43" fmla="*/ 1 h 354"/>
                <a:gd name="T44" fmla="*/ 1 w 122"/>
                <a:gd name="T45" fmla="*/ 1 h 35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2"/>
                <a:gd name="T70" fmla="*/ 0 h 354"/>
                <a:gd name="T71" fmla="*/ 122 w 122"/>
                <a:gd name="T72" fmla="*/ 354 h 35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2" h="354">
                  <a:moveTo>
                    <a:pt x="121" y="7"/>
                  </a:moveTo>
                  <a:lnTo>
                    <a:pt x="104" y="20"/>
                  </a:lnTo>
                  <a:lnTo>
                    <a:pt x="90" y="32"/>
                  </a:lnTo>
                  <a:lnTo>
                    <a:pt x="67" y="58"/>
                  </a:lnTo>
                  <a:lnTo>
                    <a:pt x="42" y="125"/>
                  </a:lnTo>
                  <a:lnTo>
                    <a:pt x="30" y="164"/>
                  </a:lnTo>
                  <a:lnTo>
                    <a:pt x="25" y="255"/>
                  </a:lnTo>
                  <a:lnTo>
                    <a:pt x="34" y="348"/>
                  </a:lnTo>
                  <a:lnTo>
                    <a:pt x="31" y="354"/>
                  </a:lnTo>
                  <a:lnTo>
                    <a:pt x="26" y="350"/>
                  </a:lnTo>
                  <a:lnTo>
                    <a:pt x="0" y="157"/>
                  </a:lnTo>
                  <a:lnTo>
                    <a:pt x="12" y="119"/>
                  </a:lnTo>
                  <a:lnTo>
                    <a:pt x="17" y="98"/>
                  </a:lnTo>
                  <a:lnTo>
                    <a:pt x="24" y="79"/>
                  </a:lnTo>
                  <a:lnTo>
                    <a:pt x="34" y="64"/>
                  </a:lnTo>
                  <a:lnTo>
                    <a:pt x="47" y="50"/>
                  </a:lnTo>
                  <a:lnTo>
                    <a:pt x="61" y="37"/>
                  </a:lnTo>
                  <a:lnTo>
                    <a:pt x="78" y="26"/>
                  </a:lnTo>
                  <a:lnTo>
                    <a:pt x="96" y="14"/>
                  </a:lnTo>
                  <a:lnTo>
                    <a:pt x="116" y="0"/>
                  </a:lnTo>
                  <a:lnTo>
                    <a:pt x="122" y="1"/>
                  </a:lnTo>
                  <a:lnTo>
                    <a:pt x="12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5" name="Freeform 149"/>
            <p:cNvSpPr>
              <a:spLocks/>
            </p:cNvSpPr>
            <p:nvPr/>
          </p:nvSpPr>
          <p:spPr bwMode="auto">
            <a:xfrm>
              <a:off x="4210" y="1376"/>
              <a:ext cx="53" cy="270"/>
            </a:xfrm>
            <a:custGeom>
              <a:avLst/>
              <a:gdLst>
                <a:gd name="T0" fmla="*/ 0 w 107"/>
                <a:gd name="T1" fmla="*/ 1 h 540"/>
                <a:gd name="T2" fmla="*/ 0 w 107"/>
                <a:gd name="T3" fmla="*/ 1 h 540"/>
                <a:gd name="T4" fmla="*/ 0 w 107"/>
                <a:gd name="T5" fmla="*/ 1 h 540"/>
                <a:gd name="T6" fmla="*/ 0 w 107"/>
                <a:gd name="T7" fmla="*/ 1 h 540"/>
                <a:gd name="T8" fmla="*/ 0 w 107"/>
                <a:gd name="T9" fmla="*/ 1 h 540"/>
                <a:gd name="T10" fmla="*/ 0 w 107"/>
                <a:gd name="T11" fmla="*/ 1 h 540"/>
                <a:gd name="T12" fmla="*/ 0 w 107"/>
                <a:gd name="T13" fmla="*/ 1 h 540"/>
                <a:gd name="T14" fmla="*/ 0 w 107"/>
                <a:gd name="T15" fmla="*/ 1 h 540"/>
                <a:gd name="T16" fmla="*/ 0 w 107"/>
                <a:gd name="T17" fmla="*/ 1 h 540"/>
                <a:gd name="T18" fmla="*/ 0 w 107"/>
                <a:gd name="T19" fmla="*/ 1 h 540"/>
                <a:gd name="T20" fmla="*/ 0 w 107"/>
                <a:gd name="T21" fmla="*/ 1 h 540"/>
                <a:gd name="T22" fmla="*/ 0 w 107"/>
                <a:gd name="T23" fmla="*/ 1 h 540"/>
                <a:gd name="T24" fmla="*/ 0 w 107"/>
                <a:gd name="T25" fmla="*/ 1 h 540"/>
                <a:gd name="T26" fmla="*/ 0 w 107"/>
                <a:gd name="T27" fmla="*/ 1 h 540"/>
                <a:gd name="T28" fmla="*/ 0 w 107"/>
                <a:gd name="T29" fmla="*/ 1 h 540"/>
                <a:gd name="T30" fmla="*/ 0 w 107"/>
                <a:gd name="T31" fmla="*/ 1 h 540"/>
                <a:gd name="T32" fmla="*/ 0 w 107"/>
                <a:gd name="T33" fmla="*/ 1 h 540"/>
                <a:gd name="T34" fmla="*/ 0 w 107"/>
                <a:gd name="T35" fmla="*/ 1 h 540"/>
                <a:gd name="T36" fmla="*/ 0 w 107"/>
                <a:gd name="T37" fmla="*/ 1 h 540"/>
                <a:gd name="T38" fmla="*/ 0 w 107"/>
                <a:gd name="T39" fmla="*/ 1 h 540"/>
                <a:gd name="T40" fmla="*/ 0 w 107"/>
                <a:gd name="T41" fmla="*/ 1 h 540"/>
                <a:gd name="T42" fmla="*/ 0 w 107"/>
                <a:gd name="T43" fmla="*/ 1 h 540"/>
                <a:gd name="T44" fmla="*/ 0 w 107"/>
                <a:gd name="T45" fmla="*/ 1 h 540"/>
                <a:gd name="T46" fmla="*/ 0 w 107"/>
                <a:gd name="T47" fmla="*/ 1 h 540"/>
                <a:gd name="T48" fmla="*/ 0 w 107"/>
                <a:gd name="T49" fmla="*/ 1 h 540"/>
                <a:gd name="T50" fmla="*/ 0 w 107"/>
                <a:gd name="T51" fmla="*/ 1 h 540"/>
                <a:gd name="T52" fmla="*/ 0 w 107"/>
                <a:gd name="T53" fmla="*/ 1 h 540"/>
                <a:gd name="T54" fmla="*/ 0 w 107"/>
                <a:gd name="T55" fmla="*/ 1 h 540"/>
                <a:gd name="T56" fmla="*/ 0 w 107"/>
                <a:gd name="T57" fmla="*/ 0 h 540"/>
                <a:gd name="T58" fmla="*/ 0 w 107"/>
                <a:gd name="T59" fmla="*/ 0 h 540"/>
                <a:gd name="T60" fmla="*/ 0 w 107"/>
                <a:gd name="T61" fmla="*/ 1 h 540"/>
                <a:gd name="T62" fmla="*/ 0 w 107"/>
                <a:gd name="T63" fmla="*/ 1 h 540"/>
                <a:gd name="T64" fmla="*/ 0 w 107"/>
                <a:gd name="T65" fmla="*/ 1 h 54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7"/>
                <a:gd name="T100" fmla="*/ 0 h 540"/>
                <a:gd name="T101" fmla="*/ 107 w 107"/>
                <a:gd name="T102" fmla="*/ 540 h 54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7" h="540">
                  <a:moveTo>
                    <a:pt x="105" y="6"/>
                  </a:moveTo>
                  <a:lnTo>
                    <a:pt x="72" y="51"/>
                  </a:lnTo>
                  <a:lnTo>
                    <a:pt x="58" y="96"/>
                  </a:lnTo>
                  <a:lnTo>
                    <a:pt x="49" y="144"/>
                  </a:lnTo>
                  <a:lnTo>
                    <a:pt x="37" y="199"/>
                  </a:lnTo>
                  <a:lnTo>
                    <a:pt x="28" y="235"/>
                  </a:lnTo>
                  <a:lnTo>
                    <a:pt x="28" y="273"/>
                  </a:lnTo>
                  <a:lnTo>
                    <a:pt x="34" y="322"/>
                  </a:lnTo>
                  <a:lnTo>
                    <a:pt x="40" y="382"/>
                  </a:lnTo>
                  <a:lnTo>
                    <a:pt x="45" y="416"/>
                  </a:lnTo>
                  <a:lnTo>
                    <a:pt x="42" y="442"/>
                  </a:lnTo>
                  <a:lnTo>
                    <a:pt x="36" y="468"/>
                  </a:lnTo>
                  <a:lnTo>
                    <a:pt x="16" y="538"/>
                  </a:lnTo>
                  <a:lnTo>
                    <a:pt x="11" y="540"/>
                  </a:lnTo>
                  <a:lnTo>
                    <a:pt x="7" y="535"/>
                  </a:lnTo>
                  <a:lnTo>
                    <a:pt x="12" y="498"/>
                  </a:lnTo>
                  <a:lnTo>
                    <a:pt x="13" y="463"/>
                  </a:lnTo>
                  <a:lnTo>
                    <a:pt x="22" y="417"/>
                  </a:lnTo>
                  <a:lnTo>
                    <a:pt x="21" y="384"/>
                  </a:lnTo>
                  <a:lnTo>
                    <a:pt x="15" y="323"/>
                  </a:lnTo>
                  <a:lnTo>
                    <a:pt x="0" y="273"/>
                  </a:lnTo>
                  <a:lnTo>
                    <a:pt x="1" y="231"/>
                  </a:lnTo>
                  <a:lnTo>
                    <a:pt x="10" y="190"/>
                  </a:lnTo>
                  <a:lnTo>
                    <a:pt x="26" y="134"/>
                  </a:lnTo>
                  <a:lnTo>
                    <a:pt x="41" y="87"/>
                  </a:lnTo>
                  <a:lnTo>
                    <a:pt x="50" y="66"/>
                  </a:lnTo>
                  <a:lnTo>
                    <a:pt x="63" y="45"/>
                  </a:lnTo>
                  <a:lnTo>
                    <a:pt x="78" y="23"/>
                  </a:lnTo>
                  <a:lnTo>
                    <a:pt x="98" y="0"/>
                  </a:lnTo>
                  <a:lnTo>
                    <a:pt x="105" y="0"/>
                  </a:lnTo>
                  <a:lnTo>
                    <a:pt x="107" y="3"/>
                  </a:lnTo>
                  <a:lnTo>
                    <a:pt x="10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6" name="Freeform 150"/>
            <p:cNvSpPr>
              <a:spLocks/>
            </p:cNvSpPr>
            <p:nvPr/>
          </p:nvSpPr>
          <p:spPr bwMode="auto">
            <a:xfrm>
              <a:off x="4287" y="1634"/>
              <a:ext cx="35" cy="59"/>
            </a:xfrm>
            <a:custGeom>
              <a:avLst/>
              <a:gdLst>
                <a:gd name="T0" fmla="*/ 1 w 70"/>
                <a:gd name="T1" fmla="*/ 1 h 118"/>
                <a:gd name="T2" fmla="*/ 1 w 70"/>
                <a:gd name="T3" fmla="*/ 1 h 118"/>
                <a:gd name="T4" fmla="*/ 1 w 70"/>
                <a:gd name="T5" fmla="*/ 1 h 118"/>
                <a:gd name="T6" fmla="*/ 0 w 70"/>
                <a:gd name="T7" fmla="*/ 1 h 118"/>
                <a:gd name="T8" fmla="*/ 1 w 70"/>
                <a:gd name="T9" fmla="*/ 1 h 118"/>
                <a:gd name="T10" fmla="*/ 1 w 70"/>
                <a:gd name="T11" fmla="*/ 0 h 118"/>
                <a:gd name="T12" fmla="*/ 1 w 70"/>
                <a:gd name="T13" fmla="*/ 1 h 118"/>
                <a:gd name="T14" fmla="*/ 1 w 70"/>
                <a:gd name="T15" fmla="*/ 1 h 118"/>
                <a:gd name="T16" fmla="*/ 1 w 70"/>
                <a:gd name="T17" fmla="*/ 1 h 118"/>
                <a:gd name="T18" fmla="*/ 1 w 70"/>
                <a:gd name="T19" fmla="*/ 1 h 118"/>
                <a:gd name="T20" fmla="*/ 1 w 70"/>
                <a:gd name="T21" fmla="*/ 1 h 118"/>
                <a:gd name="T22" fmla="*/ 1 w 70"/>
                <a:gd name="T23" fmla="*/ 1 h 118"/>
                <a:gd name="T24" fmla="*/ 1 w 70"/>
                <a:gd name="T25" fmla="*/ 1 h 118"/>
                <a:gd name="T26" fmla="*/ 1 w 70"/>
                <a:gd name="T27" fmla="*/ 1 h 118"/>
                <a:gd name="T28" fmla="*/ 1 w 70"/>
                <a:gd name="T29" fmla="*/ 1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"/>
                <a:gd name="T46" fmla="*/ 0 h 118"/>
                <a:gd name="T47" fmla="*/ 70 w 7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" h="118">
                  <a:moveTo>
                    <a:pt x="58" y="118"/>
                  </a:moveTo>
                  <a:lnTo>
                    <a:pt x="32" y="98"/>
                  </a:lnTo>
                  <a:lnTo>
                    <a:pt x="14" y="75"/>
                  </a:lnTo>
                  <a:lnTo>
                    <a:pt x="0" y="16"/>
                  </a:lnTo>
                  <a:lnTo>
                    <a:pt x="4" y="4"/>
                  </a:lnTo>
                  <a:lnTo>
                    <a:pt x="14" y="0"/>
                  </a:lnTo>
                  <a:lnTo>
                    <a:pt x="26" y="3"/>
                  </a:lnTo>
                  <a:lnTo>
                    <a:pt x="31" y="15"/>
                  </a:lnTo>
                  <a:lnTo>
                    <a:pt x="37" y="65"/>
                  </a:lnTo>
                  <a:lnTo>
                    <a:pt x="49" y="85"/>
                  </a:lnTo>
                  <a:lnTo>
                    <a:pt x="56" y="95"/>
                  </a:lnTo>
                  <a:lnTo>
                    <a:pt x="67" y="102"/>
                  </a:lnTo>
                  <a:lnTo>
                    <a:pt x="70" y="115"/>
                  </a:lnTo>
                  <a:lnTo>
                    <a:pt x="58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Freeform 151"/>
            <p:cNvSpPr>
              <a:spLocks/>
            </p:cNvSpPr>
            <p:nvPr/>
          </p:nvSpPr>
          <p:spPr bwMode="auto">
            <a:xfrm>
              <a:off x="4181" y="1636"/>
              <a:ext cx="108" cy="109"/>
            </a:xfrm>
            <a:custGeom>
              <a:avLst/>
              <a:gdLst>
                <a:gd name="T0" fmla="*/ 0 w 217"/>
                <a:gd name="T1" fmla="*/ 1 h 218"/>
                <a:gd name="T2" fmla="*/ 0 w 217"/>
                <a:gd name="T3" fmla="*/ 1 h 218"/>
                <a:gd name="T4" fmla="*/ 0 w 217"/>
                <a:gd name="T5" fmla="*/ 1 h 218"/>
                <a:gd name="T6" fmla="*/ 0 w 217"/>
                <a:gd name="T7" fmla="*/ 1 h 218"/>
                <a:gd name="T8" fmla="*/ 0 w 217"/>
                <a:gd name="T9" fmla="*/ 1 h 218"/>
                <a:gd name="T10" fmla="*/ 0 w 217"/>
                <a:gd name="T11" fmla="*/ 1 h 218"/>
                <a:gd name="T12" fmla="*/ 0 w 217"/>
                <a:gd name="T13" fmla="*/ 1 h 218"/>
                <a:gd name="T14" fmla="*/ 0 w 217"/>
                <a:gd name="T15" fmla="*/ 1 h 218"/>
                <a:gd name="T16" fmla="*/ 0 w 217"/>
                <a:gd name="T17" fmla="*/ 1 h 218"/>
                <a:gd name="T18" fmla="*/ 0 w 217"/>
                <a:gd name="T19" fmla="*/ 1 h 218"/>
                <a:gd name="T20" fmla="*/ 0 w 217"/>
                <a:gd name="T21" fmla="*/ 1 h 218"/>
                <a:gd name="T22" fmla="*/ 0 w 217"/>
                <a:gd name="T23" fmla="*/ 1 h 218"/>
                <a:gd name="T24" fmla="*/ 0 w 217"/>
                <a:gd name="T25" fmla="*/ 1 h 218"/>
                <a:gd name="T26" fmla="*/ 0 w 217"/>
                <a:gd name="T27" fmla="*/ 1 h 218"/>
                <a:gd name="T28" fmla="*/ 0 w 217"/>
                <a:gd name="T29" fmla="*/ 1 h 218"/>
                <a:gd name="T30" fmla="*/ 0 w 217"/>
                <a:gd name="T31" fmla="*/ 1 h 218"/>
                <a:gd name="T32" fmla="*/ 0 w 217"/>
                <a:gd name="T33" fmla="*/ 1 h 218"/>
                <a:gd name="T34" fmla="*/ 0 w 217"/>
                <a:gd name="T35" fmla="*/ 1 h 218"/>
                <a:gd name="T36" fmla="*/ 0 w 217"/>
                <a:gd name="T37" fmla="*/ 1 h 218"/>
                <a:gd name="T38" fmla="*/ 0 w 217"/>
                <a:gd name="T39" fmla="*/ 1 h 218"/>
                <a:gd name="T40" fmla="*/ 0 w 217"/>
                <a:gd name="T41" fmla="*/ 1 h 218"/>
                <a:gd name="T42" fmla="*/ 0 w 217"/>
                <a:gd name="T43" fmla="*/ 1 h 218"/>
                <a:gd name="T44" fmla="*/ 0 w 217"/>
                <a:gd name="T45" fmla="*/ 1 h 218"/>
                <a:gd name="T46" fmla="*/ 0 w 217"/>
                <a:gd name="T47" fmla="*/ 1 h 218"/>
                <a:gd name="T48" fmla="*/ 0 w 217"/>
                <a:gd name="T49" fmla="*/ 1 h 218"/>
                <a:gd name="T50" fmla="*/ 0 w 217"/>
                <a:gd name="T51" fmla="*/ 1 h 218"/>
                <a:gd name="T52" fmla="*/ 0 w 217"/>
                <a:gd name="T53" fmla="*/ 1 h 218"/>
                <a:gd name="T54" fmla="*/ 0 w 217"/>
                <a:gd name="T55" fmla="*/ 1 h 218"/>
                <a:gd name="T56" fmla="*/ 0 w 217"/>
                <a:gd name="T57" fmla="*/ 1 h 218"/>
                <a:gd name="T58" fmla="*/ 0 w 217"/>
                <a:gd name="T59" fmla="*/ 1 h 218"/>
                <a:gd name="T60" fmla="*/ 0 w 217"/>
                <a:gd name="T61" fmla="*/ 0 h 218"/>
                <a:gd name="T62" fmla="*/ 0 w 217"/>
                <a:gd name="T63" fmla="*/ 1 h 218"/>
                <a:gd name="T64" fmla="*/ 0 w 217"/>
                <a:gd name="T65" fmla="*/ 1 h 218"/>
                <a:gd name="T66" fmla="*/ 0 w 217"/>
                <a:gd name="T67" fmla="*/ 1 h 2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7"/>
                <a:gd name="T103" fmla="*/ 0 h 218"/>
                <a:gd name="T104" fmla="*/ 217 w 217"/>
                <a:gd name="T105" fmla="*/ 218 h 21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7" h="218">
                  <a:moveTo>
                    <a:pt x="213" y="9"/>
                  </a:moveTo>
                  <a:lnTo>
                    <a:pt x="188" y="24"/>
                  </a:lnTo>
                  <a:lnTo>
                    <a:pt x="178" y="34"/>
                  </a:lnTo>
                  <a:lnTo>
                    <a:pt x="167" y="44"/>
                  </a:lnTo>
                  <a:lnTo>
                    <a:pt x="148" y="54"/>
                  </a:lnTo>
                  <a:lnTo>
                    <a:pt x="129" y="60"/>
                  </a:lnTo>
                  <a:lnTo>
                    <a:pt x="87" y="65"/>
                  </a:lnTo>
                  <a:lnTo>
                    <a:pt x="62" y="54"/>
                  </a:lnTo>
                  <a:lnTo>
                    <a:pt x="38" y="46"/>
                  </a:lnTo>
                  <a:lnTo>
                    <a:pt x="24" y="105"/>
                  </a:lnTo>
                  <a:lnTo>
                    <a:pt x="25" y="149"/>
                  </a:lnTo>
                  <a:lnTo>
                    <a:pt x="33" y="169"/>
                  </a:lnTo>
                  <a:lnTo>
                    <a:pt x="47" y="189"/>
                  </a:lnTo>
                  <a:lnTo>
                    <a:pt x="92" y="203"/>
                  </a:lnTo>
                  <a:lnTo>
                    <a:pt x="136" y="204"/>
                  </a:lnTo>
                  <a:lnTo>
                    <a:pt x="142" y="208"/>
                  </a:lnTo>
                  <a:lnTo>
                    <a:pt x="137" y="213"/>
                  </a:lnTo>
                  <a:lnTo>
                    <a:pt x="85" y="218"/>
                  </a:lnTo>
                  <a:lnTo>
                    <a:pt x="32" y="208"/>
                  </a:lnTo>
                  <a:lnTo>
                    <a:pt x="15" y="182"/>
                  </a:lnTo>
                  <a:lnTo>
                    <a:pt x="4" y="156"/>
                  </a:lnTo>
                  <a:lnTo>
                    <a:pt x="0" y="100"/>
                  </a:lnTo>
                  <a:lnTo>
                    <a:pt x="6" y="83"/>
                  </a:lnTo>
                  <a:lnTo>
                    <a:pt x="13" y="70"/>
                  </a:lnTo>
                  <a:lnTo>
                    <a:pt x="28" y="39"/>
                  </a:lnTo>
                  <a:lnTo>
                    <a:pt x="34" y="34"/>
                  </a:lnTo>
                  <a:lnTo>
                    <a:pt x="91" y="38"/>
                  </a:lnTo>
                  <a:lnTo>
                    <a:pt x="124" y="36"/>
                  </a:lnTo>
                  <a:lnTo>
                    <a:pt x="153" y="25"/>
                  </a:lnTo>
                  <a:lnTo>
                    <a:pt x="180" y="9"/>
                  </a:lnTo>
                  <a:lnTo>
                    <a:pt x="212" y="0"/>
                  </a:lnTo>
                  <a:lnTo>
                    <a:pt x="217" y="4"/>
                  </a:lnTo>
                  <a:lnTo>
                    <a:pt x="21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8" name="Freeform 152"/>
            <p:cNvSpPr>
              <a:spLocks/>
            </p:cNvSpPr>
            <p:nvPr/>
          </p:nvSpPr>
          <p:spPr bwMode="auto">
            <a:xfrm>
              <a:off x="4180" y="1732"/>
              <a:ext cx="23" cy="64"/>
            </a:xfrm>
            <a:custGeom>
              <a:avLst/>
              <a:gdLst>
                <a:gd name="T0" fmla="*/ 1 w 46"/>
                <a:gd name="T1" fmla="*/ 1 h 128"/>
                <a:gd name="T2" fmla="*/ 1 w 46"/>
                <a:gd name="T3" fmla="*/ 1 h 128"/>
                <a:gd name="T4" fmla="*/ 1 w 46"/>
                <a:gd name="T5" fmla="*/ 1 h 128"/>
                <a:gd name="T6" fmla="*/ 1 w 46"/>
                <a:gd name="T7" fmla="*/ 1 h 128"/>
                <a:gd name="T8" fmla="*/ 1 w 46"/>
                <a:gd name="T9" fmla="*/ 1 h 128"/>
                <a:gd name="T10" fmla="*/ 0 w 46"/>
                <a:gd name="T11" fmla="*/ 1 h 128"/>
                <a:gd name="T12" fmla="*/ 1 w 46"/>
                <a:gd name="T13" fmla="*/ 1 h 128"/>
                <a:gd name="T14" fmla="*/ 1 w 46"/>
                <a:gd name="T15" fmla="*/ 1 h 128"/>
                <a:gd name="T16" fmla="*/ 1 w 46"/>
                <a:gd name="T17" fmla="*/ 1 h 128"/>
                <a:gd name="T18" fmla="*/ 1 w 46"/>
                <a:gd name="T19" fmla="*/ 0 h 128"/>
                <a:gd name="T20" fmla="*/ 1 w 46"/>
                <a:gd name="T21" fmla="*/ 1 h 128"/>
                <a:gd name="T22" fmla="*/ 1 w 46"/>
                <a:gd name="T23" fmla="*/ 1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6"/>
                <a:gd name="T37" fmla="*/ 0 h 128"/>
                <a:gd name="T38" fmla="*/ 46 w 4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6" h="128">
                  <a:moveTo>
                    <a:pt x="46" y="11"/>
                  </a:moveTo>
                  <a:lnTo>
                    <a:pt x="32" y="95"/>
                  </a:lnTo>
                  <a:lnTo>
                    <a:pt x="21" y="121"/>
                  </a:lnTo>
                  <a:lnTo>
                    <a:pt x="13" y="127"/>
                  </a:lnTo>
                  <a:lnTo>
                    <a:pt x="6" y="128"/>
                  </a:lnTo>
                  <a:lnTo>
                    <a:pt x="0" y="114"/>
                  </a:lnTo>
                  <a:lnTo>
                    <a:pt x="6" y="87"/>
                  </a:lnTo>
                  <a:lnTo>
                    <a:pt x="27" y="7"/>
                  </a:lnTo>
                  <a:lnTo>
                    <a:pt x="31" y="1"/>
                  </a:lnTo>
                  <a:lnTo>
                    <a:pt x="38" y="0"/>
                  </a:lnTo>
                  <a:lnTo>
                    <a:pt x="4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9" name="Freeform 153"/>
            <p:cNvSpPr>
              <a:spLocks/>
            </p:cNvSpPr>
            <p:nvPr/>
          </p:nvSpPr>
          <p:spPr bwMode="auto">
            <a:xfrm>
              <a:off x="4321" y="1354"/>
              <a:ext cx="58" cy="229"/>
            </a:xfrm>
            <a:custGeom>
              <a:avLst/>
              <a:gdLst>
                <a:gd name="T0" fmla="*/ 1 w 116"/>
                <a:gd name="T1" fmla="*/ 0 h 459"/>
                <a:gd name="T2" fmla="*/ 1 w 116"/>
                <a:gd name="T3" fmla="*/ 0 h 459"/>
                <a:gd name="T4" fmla="*/ 1 w 116"/>
                <a:gd name="T5" fmla="*/ 0 h 459"/>
                <a:gd name="T6" fmla="*/ 1 w 116"/>
                <a:gd name="T7" fmla="*/ 0 h 459"/>
                <a:gd name="T8" fmla="*/ 1 w 116"/>
                <a:gd name="T9" fmla="*/ 0 h 459"/>
                <a:gd name="T10" fmla="*/ 1 w 116"/>
                <a:gd name="T11" fmla="*/ 0 h 459"/>
                <a:gd name="T12" fmla="*/ 1 w 116"/>
                <a:gd name="T13" fmla="*/ 0 h 459"/>
                <a:gd name="T14" fmla="*/ 1 w 116"/>
                <a:gd name="T15" fmla="*/ 0 h 459"/>
                <a:gd name="T16" fmla="*/ 1 w 116"/>
                <a:gd name="T17" fmla="*/ 0 h 459"/>
                <a:gd name="T18" fmla="*/ 1 w 116"/>
                <a:gd name="T19" fmla="*/ 0 h 459"/>
                <a:gd name="T20" fmla="*/ 0 w 116"/>
                <a:gd name="T21" fmla="*/ 0 h 459"/>
                <a:gd name="T22" fmla="*/ 1 w 116"/>
                <a:gd name="T23" fmla="*/ 0 h 459"/>
                <a:gd name="T24" fmla="*/ 1 w 116"/>
                <a:gd name="T25" fmla="*/ 0 h 459"/>
                <a:gd name="T26" fmla="*/ 0 w 116"/>
                <a:gd name="T27" fmla="*/ 0 h 459"/>
                <a:gd name="T28" fmla="*/ 1 w 116"/>
                <a:gd name="T29" fmla="*/ 0 h 459"/>
                <a:gd name="T30" fmla="*/ 1 w 116"/>
                <a:gd name="T31" fmla="*/ 0 h 459"/>
                <a:gd name="T32" fmla="*/ 1 w 116"/>
                <a:gd name="T33" fmla="*/ 0 h 459"/>
                <a:gd name="T34" fmla="*/ 1 w 116"/>
                <a:gd name="T35" fmla="*/ 0 h 459"/>
                <a:gd name="T36" fmla="*/ 1 w 116"/>
                <a:gd name="T37" fmla="*/ 0 h 459"/>
                <a:gd name="T38" fmla="*/ 1 w 116"/>
                <a:gd name="T39" fmla="*/ 0 h 459"/>
                <a:gd name="T40" fmla="*/ 1 w 116"/>
                <a:gd name="T41" fmla="*/ 0 h 459"/>
                <a:gd name="T42" fmla="*/ 1 w 116"/>
                <a:gd name="T43" fmla="*/ 0 h 459"/>
                <a:gd name="T44" fmla="*/ 1 w 116"/>
                <a:gd name="T45" fmla="*/ 0 h 459"/>
                <a:gd name="T46" fmla="*/ 1 w 116"/>
                <a:gd name="T47" fmla="*/ 0 h 459"/>
                <a:gd name="T48" fmla="*/ 1 w 116"/>
                <a:gd name="T49" fmla="*/ 0 h 459"/>
                <a:gd name="T50" fmla="*/ 1 w 116"/>
                <a:gd name="T51" fmla="*/ 0 h 459"/>
                <a:gd name="T52" fmla="*/ 1 w 116"/>
                <a:gd name="T53" fmla="*/ 0 h 459"/>
                <a:gd name="T54" fmla="*/ 1 w 116"/>
                <a:gd name="T55" fmla="*/ 0 h 4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6"/>
                <a:gd name="T85" fmla="*/ 0 h 459"/>
                <a:gd name="T86" fmla="*/ 116 w 116"/>
                <a:gd name="T87" fmla="*/ 459 h 45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6" h="459">
                  <a:moveTo>
                    <a:pt x="81" y="3"/>
                  </a:moveTo>
                  <a:lnTo>
                    <a:pt x="116" y="148"/>
                  </a:lnTo>
                  <a:lnTo>
                    <a:pt x="87" y="216"/>
                  </a:lnTo>
                  <a:lnTo>
                    <a:pt x="80" y="231"/>
                  </a:lnTo>
                  <a:lnTo>
                    <a:pt x="71" y="245"/>
                  </a:lnTo>
                  <a:lnTo>
                    <a:pt x="54" y="274"/>
                  </a:lnTo>
                  <a:lnTo>
                    <a:pt x="23" y="352"/>
                  </a:lnTo>
                  <a:lnTo>
                    <a:pt x="27" y="381"/>
                  </a:lnTo>
                  <a:lnTo>
                    <a:pt x="20" y="419"/>
                  </a:lnTo>
                  <a:lnTo>
                    <a:pt x="10" y="459"/>
                  </a:lnTo>
                  <a:lnTo>
                    <a:pt x="0" y="458"/>
                  </a:lnTo>
                  <a:lnTo>
                    <a:pt x="2" y="419"/>
                  </a:lnTo>
                  <a:lnTo>
                    <a:pt x="1" y="381"/>
                  </a:lnTo>
                  <a:lnTo>
                    <a:pt x="0" y="350"/>
                  </a:lnTo>
                  <a:lnTo>
                    <a:pt x="7" y="327"/>
                  </a:lnTo>
                  <a:lnTo>
                    <a:pt x="14" y="307"/>
                  </a:lnTo>
                  <a:lnTo>
                    <a:pt x="33" y="264"/>
                  </a:lnTo>
                  <a:lnTo>
                    <a:pt x="57" y="205"/>
                  </a:lnTo>
                  <a:lnTo>
                    <a:pt x="68" y="167"/>
                  </a:lnTo>
                  <a:lnTo>
                    <a:pt x="77" y="151"/>
                  </a:lnTo>
                  <a:lnTo>
                    <a:pt x="88" y="133"/>
                  </a:lnTo>
                  <a:lnTo>
                    <a:pt x="95" y="99"/>
                  </a:lnTo>
                  <a:lnTo>
                    <a:pt x="92" y="69"/>
                  </a:lnTo>
                  <a:lnTo>
                    <a:pt x="83" y="40"/>
                  </a:lnTo>
                  <a:lnTo>
                    <a:pt x="72" y="5"/>
                  </a:lnTo>
                  <a:lnTo>
                    <a:pt x="75" y="0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0" name="Freeform 154"/>
            <p:cNvSpPr>
              <a:spLocks/>
            </p:cNvSpPr>
            <p:nvPr/>
          </p:nvSpPr>
          <p:spPr bwMode="auto">
            <a:xfrm>
              <a:off x="4001" y="1464"/>
              <a:ext cx="121" cy="224"/>
            </a:xfrm>
            <a:custGeom>
              <a:avLst/>
              <a:gdLst>
                <a:gd name="T0" fmla="*/ 1 w 242"/>
                <a:gd name="T1" fmla="*/ 0 h 449"/>
                <a:gd name="T2" fmla="*/ 1 w 242"/>
                <a:gd name="T3" fmla="*/ 0 h 449"/>
                <a:gd name="T4" fmla="*/ 1 w 242"/>
                <a:gd name="T5" fmla="*/ 0 h 449"/>
                <a:gd name="T6" fmla="*/ 1 w 242"/>
                <a:gd name="T7" fmla="*/ 0 h 449"/>
                <a:gd name="T8" fmla="*/ 1 w 242"/>
                <a:gd name="T9" fmla="*/ 0 h 449"/>
                <a:gd name="T10" fmla="*/ 1 w 242"/>
                <a:gd name="T11" fmla="*/ 0 h 449"/>
                <a:gd name="T12" fmla="*/ 1 w 242"/>
                <a:gd name="T13" fmla="*/ 0 h 449"/>
                <a:gd name="T14" fmla="*/ 1 w 242"/>
                <a:gd name="T15" fmla="*/ 0 h 449"/>
                <a:gd name="T16" fmla="*/ 1 w 242"/>
                <a:gd name="T17" fmla="*/ 0 h 449"/>
                <a:gd name="T18" fmla="*/ 1 w 242"/>
                <a:gd name="T19" fmla="*/ 0 h 449"/>
                <a:gd name="T20" fmla="*/ 1 w 242"/>
                <a:gd name="T21" fmla="*/ 0 h 449"/>
                <a:gd name="T22" fmla="*/ 1 w 242"/>
                <a:gd name="T23" fmla="*/ 0 h 449"/>
                <a:gd name="T24" fmla="*/ 1 w 242"/>
                <a:gd name="T25" fmla="*/ 0 h 449"/>
                <a:gd name="T26" fmla="*/ 1 w 242"/>
                <a:gd name="T27" fmla="*/ 0 h 449"/>
                <a:gd name="T28" fmla="*/ 1 w 242"/>
                <a:gd name="T29" fmla="*/ 0 h 449"/>
                <a:gd name="T30" fmla="*/ 1 w 242"/>
                <a:gd name="T31" fmla="*/ 0 h 449"/>
                <a:gd name="T32" fmla="*/ 1 w 242"/>
                <a:gd name="T33" fmla="*/ 0 h 449"/>
                <a:gd name="T34" fmla="*/ 1 w 242"/>
                <a:gd name="T35" fmla="*/ 0 h 449"/>
                <a:gd name="T36" fmla="*/ 1 w 242"/>
                <a:gd name="T37" fmla="*/ 0 h 449"/>
                <a:gd name="T38" fmla="*/ 1 w 242"/>
                <a:gd name="T39" fmla="*/ 0 h 449"/>
                <a:gd name="T40" fmla="*/ 1 w 242"/>
                <a:gd name="T41" fmla="*/ 0 h 449"/>
                <a:gd name="T42" fmla="*/ 1 w 242"/>
                <a:gd name="T43" fmla="*/ 0 h 449"/>
                <a:gd name="T44" fmla="*/ 1 w 242"/>
                <a:gd name="T45" fmla="*/ 0 h 449"/>
                <a:gd name="T46" fmla="*/ 1 w 242"/>
                <a:gd name="T47" fmla="*/ 0 h 449"/>
                <a:gd name="T48" fmla="*/ 1 w 242"/>
                <a:gd name="T49" fmla="*/ 0 h 449"/>
                <a:gd name="T50" fmla="*/ 1 w 242"/>
                <a:gd name="T51" fmla="*/ 0 h 449"/>
                <a:gd name="T52" fmla="*/ 1 w 242"/>
                <a:gd name="T53" fmla="*/ 0 h 449"/>
                <a:gd name="T54" fmla="*/ 1 w 242"/>
                <a:gd name="T55" fmla="*/ 0 h 449"/>
                <a:gd name="T56" fmla="*/ 1 w 242"/>
                <a:gd name="T57" fmla="*/ 0 h 449"/>
                <a:gd name="T58" fmla="*/ 1 w 242"/>
                <a:gd name="T59" fmla="*/ 0 h 449"/>
                <a:gd name="T60" fmla="*/ 1 w 242"/>
                <a:gd name="T61" fmla="*/ 0 h 449"/>
                <a:gd name="T62" fmla="*/ 0 w 242"/>
                <a:gd name="T63" fmla="*/ 0 h 449"/>
                <a:gd name="T64" fmla="*/ 1 w 242"/>
                <a:gd name="T65" fmla="*/ 0 h 449"/>
                <a:gd name="T66" fmla="*/ 1 w 242"/>
                <a:gd name="T67" fmla="*/ 0 h 4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2"/>
                <a:gd name="T103" fmla="*/ 0 h 449"/>
                <a:gd name="T104" fmla="*/ 242 w 242"/>
                <a:gd name="T105" fmla="*/ 449 h 44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2" h="449">
                  <a:moveTo>
                    <a:pt x="6" y="0"/>
                  </a:moveTo>
                  <a:lnTo>
                    <a:pt x="36" y="23"/>
                  </a:lnTo>
                  <a:lnTo>
                    <a:pt x="49" y="55"/>
                  </a:lnTo>
                  <a:lnTo>
                    <a:pt x="57" y="94"/>
                  </a:lnTo>
                  <a:lnTo>
                    <a:pt x="62" y="114"/>
                  </a:lnTo>
                  <a:lnTo>
                    <a:pt x="72" y="132"/>
                  </a:lnTo>
                  <a:lnTo>
                    <a:pt x="100" y="212"/>
                  </a:lnTo>
                  <a:lnTo>
                    <a:pt x="120" y="243"/>
                  </a:lnTo>
                  <a:lnTo>
                    <a:pt x="138" y="278"/>
                  </a:lnTo>
                  <a:lnTo>
                    <a:pt x="150" y="298"/>
                  </a:lnTo>
                  <a:lnTo>
                    <a:pt x="162" y="316"/>
                  </a:lnTo>
                  <a:lnTo>
                    <a:pt x="176" y="333"/>
                  </a:lnTo>
                  <a:lnTo>
                    <a:pt x="193" y="350"/>
                  </a:lnTo>
                  <a:lnTo>
                    <a:pt x="223" y="387"/>
                  </a:lnTo>
                  <a:lnTo>
                    <a:pt x="237" y="414"/>
                  </a:lnTo>
                  <a:lnTo>
                    <a:pt x="242" y="444"/>
                  </a:lnTo>
                  <a:lnTo>
                    <a:pt x="238" y="449"/>
                  </a:lnTo>
                  <a:lnTo>
                    <a:pt x="233" y="445"/>
                  </a:lnTo>
                  <a:lnTo>
                    <a:pt x="223" y="420"/>
                  </a:lnTo>
                  <a:lnTo>
                    <a:pt x="206" y="397"/>
                  </a:lnTo>
                  <a:lnTo>
                    <a:pt x="181" y="362"/>
                  </a:lnTo>
                  <a:lnTo>
                    <a:pt x="123" y="287"/>
                  </a:lnTo>
                  <a:lnTo>
                    <a:pt x="113" y="269"/>
                  </a:lnTo>
                  <a:lnTo>
                    <a:pt x="102" y="254"/>
                  </a:lnTo>
                  <a:lnTo>
                    <a:pt x="77" y="226"/>
                  </a:lnTo>
                  <a:lnTo>
                    <a:pt x="47" y="144"/>
                  </a:lnTo>
                  <a:lnTo>
                    <a:pt x="35" y="105"/>
                  </a:lnTo>
                  <a:lnTo>
                    <a:pt x="34" y="66"/>
                  </a:lnTo>
                  <a:lnTo>
                    <a:pt x="29" y="32"/>
                  </a:lnTo>
                  <a:lnTo>
                    <a:pt x="20" y="19"/>
                  </a:lnTo>
                  <a:lnTo>
                    <a:pt x="2" y="8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1" name="Freeform 155"/>
            <p:cNvSpPr>
              <a:spLocks/>
            </p:cNvSpPr>
            <p:nvPr/>
          </p:nvSpPr>
          <p:spPr bwMode="auto">
            <a:xfrm>
              <a:off x="3950" y="1418"/>
              <a:ext cx="62" cy="191"/>
            </a:xfrm>
            <a:custGeom>
              <a:avLst/>
              <a:gdLst>
                <a:gd name="T0" fmla="*/ 1 w 123"/>
                <a:gd name="T1" fmla="*/ 0 h 382"/>
                <a:gd name="T2" fmla="*/ 1 w 123"/>
                <a:gd name="T3" fmla="*/ 1 h 382"/>
                <a:gd name="T4" fmla="*/ 1 w 123"/>
                <a:gd name="T5" fmla="*/ 1 h 382"/>
                <a:gd name="T6" fmla="*/ 1 w 123"/>
                <a:gd name="T7" fmla="*/ 1 h 382"/>
                <a:gd name="T8" fmla="*/ 1 w 123"/>
                <a:gd name="T9" fmla="*/ 1 h 382"/>
                <a:gd name="T10" fmla="*/ 1 w 123"/>
                <a:gd name="T11" fmla="*/ 1 h 382"/>
                <a:gd name="T12" fmla="*/ 1 w 123"/>
                <a:gd name="T13" fmla="*/ 1 h 382"/>
                <a:gd name="T14" fmla="*/ 1 w 123"/>
                <a:gd name="T15" fmla="*/ 1 h 382"/>
                <a:gd name="T16" fmla="*/ 1 w 123"/>
                <a:gd name="T17" fmla="*/ 1 h 382"/>
                <a:gd name="T18" fmla="*/ 1 w 123"/>
                <a:gd name="T19" fmla="*/ 1 h 382"/>
                <a:gd name="T20" fmla="*/ 1 w 123"/>
                <a:gd name="T21" fmla="*/ 1 h 382"/>
                <a:gd name="T22" fmla="*/ 1 w 123"/>
                <a:gd name="T23" fmla="*/ 1 h 382"/>
                <a:gd name="T24" fmla="*/ 1 w 123"/>
                <a:gd name="T25" fmla="*/ 1 h 382"/>
                <a:gd name="T26" fmla="*/ 1 w 123"/>
                <a:gd name="T27" fmla="*/ 1 h 382"/>
                <a:gd name="T28" fmla="*/ 1 w 123"/>
                <a:gd name="T29" fmla="*/ 1 h 382"/>
                <a:gd name="T30" fmla="*/ 1 w 123"/>
                <a:gd name="T31" fmla="*/ 1 h 382"/>
                <a:gd name="T32" fmla="*/ 1 w 123"/>
                <a:gd name="T33" fmla="*/ 1 h 382"/>
                <a:gd name="T34" fmla="*/ 1 w 123"/>
                <a:gd name="T35" fmla="*/ 1 h 382"/>
                <a:gd name="T36" fmla="*/ 1 w 123"/>
                <a:gd name="T37" fmla="*/ 1 h 382"/>
                <a:gd name="T38" fmla="*/ 1 w 123"/>
                <a:gd name="T39" fmla="*/ 1 h 382"/>
                <a:gd name="T40" fmla="*/ 1 w 123"/>
                <a:gd name="T41" fmla="*/ 1 h 382"/>
                <a:gd name="T42" fmla="*/ 0 w 123"/>
                <a:gd name="T43" fmla="*/ 1 h 382"/>
                <a:gd name="T44" fmla="*/ 1 w 123"/>
                <a:gd name="T45" fmla="*/ 1 h 382"/>
                <a:gd name="T46" fmla="*/ 1 w 123"/>
                <a:gd name="T47" fmla="*/ 1 h 382"/>
                <a:gd name="T48" fmla="*/ 1 w 123"/>
                <a:gd name="T49" fmla="*/ 1 h 382"/>
                <a:gd name="T50" fmla="*/ 1 w 123"/>
                <a:gd name="T51" fmla="*/ 1 h 382"/>
                <a:gd name="T52" fmla="*/ 1 w 123"/>
                <a:gd name="T53" fmla="*/ 1 h 382"/>
                <a:gd name="T54" fmla="*/ 1 w 123"/>
                <a:gd name="T55" fmla="*/ 1 h 382"/>
                <a:gd name="T56" fmla="*/ 1 w 123"/>
                <a:gd name="T57" fmla="*/ 1 h 382"/>
                <a:gd name="T58" fmla="*/ 1 w 123"/>
                <a:gd name="T59" fmla="*/ 1 h 382"/>
                <a:gd name="T60" fmla="*/ 1 w 123"/>
                <a:gd name="T61" fmla="*/ 1 h 382"/>
                <a:gd name="T62" fmla="*/ 1 w 123"/>
                <a:gd name="T63" fmla="*/ 0 h 382"/>
                <a:gd name="T64" fmla="*/ 1 w 123"/>
                <a:gd name="T65" fmla="*/ 0 h 3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3"/>
                <a:gd name="T100" fmla="*/ 0 h 382"/>
                <a:gd name="T101" fmla="*/ 123 w 123"/>
                <a:gd name="T102" fmla="*/ 382 h 38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3" h="382">
                  <a:moveTo>
                    <a:pt x="29" y="0"/>
                  </a:moveTo>
                  <a:lnTo>
                    <a:pt x="70" y="24"/>
                  </a:lnTo>
                  <a:lnTo>
                    <a:pt x="78" y="55"/>
                  </a:lnTo>
                  <a:lnTo>
                    <a:pt x="72" y="89"/>
                  </a:lnTo>
                  <a:lnTo>
                    <a:pt x="64" y="113"/>
                  </a:lnTo>
                  <a:lnTo>
                    <a:pt x="55" y="135"/>
                  </a:lnTo>
                  <a:lnTo>
                    <a:pt x="37" y="174"/>
                  </a:lnTo>
                  <a:lnTo>
                    <a:pt x="30" y="214"/>
                  </a:lnTo>
                  <a:lnTo>
                    <a:pt x="34" y="234"/>
                  </a:lnTo>
                  <a:lnTo>
                    <a:pt x="44" y="256"/>
                  </a:lnTo>
                  <a:lnTo>
                    <a:pt x="59" y="277"/>
                  </a:lnTo>
                  <a:lnTo>
                    <a:pt x="75" y="294"/>
                  </a:lnTo>
                  <a:lnTo>
                    <a:pt x="109" y="330"/>
                  </a:lnTo>
                  <a:lnTo>
                    <a:pt x="123" y="373"/>
                  </a:lnTo>
                  <a:lnTo>
                    <a:pt x="120" y="382"/>
                  </a:lnTo>
                  <a:lnTo>
                    <a:pt x="110" y="379"/>
                  </a:lnTo>
                  <a:lnTo>
                    <a:pt x="97" y="364"/>
                  </a:lnTo>
                  <a:lnTo>
                    <a:pt x="82" y="351"/>
                  </a:lnTo>
                  <a:lnTo>
                    <a:pt x="63" y="331"/>
                  </a:lnTo>
                  <a:lnTo>
                    <a:pt x="47" y="314"/>
                  </a:lnTo>
                  <a:lnTo>
                    <a:pt x="14" y="273"/>
                  </a:lnTo>
                  <a:lnTo>
                    <a:pt x="0" y="226"/>
                  </a:lnTo>
                  <a:lnTo>
                    <a:pt x="2" y="204"/>
                  </a:lnTo>
                  <a:lnTo>
                    <a:pt x="9" y="182"/>
                  </a:lnTo>
                  <a:lnTo>
                    <a:pt x="18" y="159"/>
                  </a:lnTo>
                  <a:lnTo>
                    <a:pt x="30" y="136"/>
                  </a:lnTo>
                  <a:lnTo>
                    <a:pt x="51" y="84"/>
                  </a:lnTo>
                  <a:lnTo>
                    <a:pt x="58" y="35"/>
                  </a:lnTo>
                  <a:lnTo>
                    <a:pt x="42" y="20"/>
                  </a:lnTo>
                  <a:lnTo>
                    <a:pt x="24" y="11"/>
                  </a:lnTo>
                  <a:lnTo>
                    <a:pt x="22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2" name="Freeform 156"/>
            <p:cNvSpPr>
              <a:spLocks/>
            </p:cNvSpPr>
            <p:nvPr/>
          </p:nvSpPr>
          <p:spPr bwMode="auto">
            <a:xfrm>
              <a:off x="3883" y="1311"/>
              <a:ext cx="154" cy="297"/>
            </a:xfrm>
            <a:custGeom>
              <a:avLst/>
              <a:gdLst>
                <a:gd name="T0" fmla="*/ 0 w 309"/>
                <a:gd name="T1" fmla="*/ 0 h 595"/>
                <a:gd name="T2" fmla="*/ 0 w 309"/>
                <a:gd name="T3" fmla="*/ 0 h 595"/>
                <a:gd name="T4" fmla="*/ 0 w 309"/>
                <a:gd name="T5" fmla="*/ 0 h 595"/>
                <a:gd name="T6" fmla="*/ 0 w 309"/>
                <a:gd name="T7" fmla="*/ 0 h 595"/>
                <a:gd name="T8" fmla="*/ 0 w 309"/>
                <a:gd name="T9" fmla="*/ 0 h 595"/>
                <a:gd name="T10" fmla="*/ 0 w 309"/>
                <a:gd name="T11" fmla="*/ 0 h 595"/>
                <a:gd name="T12" fmla="*/ 0 w 309"/>
                <a:gd name="T13" fmla="*/ 0 h 595"/>
                <a:gd name="T14" fmla="*/ 0 w 309"/>
                <a:gd name="T15" fmla="*/ 0 h 595"/>
                <a:gd name="T16" fmla="*/ 0 w 309"/>
                <a:gd name="T17" fmla="*/ 0 h 595"/>
                <a:gd name="T18" fmla="*/ 0 w 309"/>
                <a:gd name="T19" fmla="*/ 0 h 595"/>
                <a:gd name="T20" fmla="*/ 0 w 309"/>
                <a:gd name="T21" fmla="*/ 0 h 595"/>
                <a:gd name="T22" fmla="*/ 0 w 309"/>
                <a:gd name="T23" fmla="*/ 0 h 595"/>
                <a:gd name="T24" fmla="*/ 0 w 309"/>
                <a:gd name="T25" fmla="*/ 0 h 595"/>
                <a:gd name="T26" fmla="*/ 0 w 309"/>
                <a:gd name="T27" fmla="*/ 0 h 595"/>
                <a:gd name="T28" fmla="*/ 0 w 309"/>
                <a:gd name="T29" fmla="*/ 0 h 595"/>
                <a:gd name="T30" fmla="*/ 0 w 309"/>
                <a:gd name="T31" fmla="*/ 0 h 595"/>
                <a:gd name="T32" fmla="*/ 0 w 309"/>
                <a:gd name="T33" fmla="*/ 0 h 595"/>
                <a:gd name="T34" fmla="*/ 0 w 309"/>
                <a:gd name="T35" fmla="*/ 0 h 595"/>
                <a:gd name="T36" fmla="*/ 0 w 309"/>
                <a:gd name="T37" fmla="*/ 0 h 595"/>
                <a:gd name="T38" fmla="*/ 0 w 309"/>
                <a:gd name="T39" fmla="*/ 0 h 595"/>
                <a:gd name="T40" fmla="*/ 0 w 309"/>
                <a:gd name="T41" fmla="*/ 0 h 595"/>
                <a:gd name="T42" fmla="*/ 0 w 309"/>
                <a:gd name="T43" fmla="*/ 0 h 595"/>
                <a:gd name="T44" fmla="*/ 0 w 309"/>
                <a:gd name="T45" fmla="*/ 0 h 595"/>
                <a:gd name="T46" fmla="*/ 0 w 309"/>
                <a:gd name="T47" fmla="*/ 0 h 595"/>
                <a:gd name="T48" fmla="*/ 0 w 309"/>
                <a:gd name="T49" fmla="*/ 0 h 595"/>
                <a:gd name="T50" fmla="*/ 0 w 309"/>
                <a:gd name="T51" fmla="*/ 0 h 595"/>
                <a:gd name="T52" fmla="*/ 0 w 309"/>
                <a:gd name="T53" fmla="*/ 0 h 595"/>
                <a:gd name="T54" fmla="*/ 0 w 309"/>
                <a:gd name="T55" fmla="*/ 0 h 595"/>
                <a:gd name="T56" fmla="*/ 0 w 309"/>
                <a:gd name="T57" fmla="*/ 0 h 595"/>
                <a:gd name="T58" fmla="*/ 0 w 309"/>
                <a:gd name="T59" fmla="*/ 0 h 595"/>
                <a:gd name="T60" fmla="*/ 0 w 309"/>
                <a:gd name="T61" fmla="*/ 0 h 595"/>
                <a:gd name="T62" fmla="*/ 0 w 309"/>
                <a:gd name="T63" fmla="*/ 0 h 595"/>
                <a:gd name="T64" fmla="*/ 0 w 309"/>
                <a:gd name="T65" fmla="*/ 0 h 595"/>
                <a:gd name="T66" fmla="*/ 0 w 309"/>
                <a:gd name="T67" fmla="*/ 0 h 595"/>
                <a:gd name="T68" fmla="*/ 0 w 309"/>
                <a:gd name="T69" fmla="*/ 0 h 595"/>
                <a:gd name="T70" fmla="*/ 0 w 309"/>
                <a:gd name="T71" fmla="*/ 0 h 595"/>
                <a:gd name="T72" fmla="*/ 0 w 309"/>
                <a:gd name="T73" fmla="*/ 0 h 595"/>
                <a:gd name="T74" fmla="*/ 0 w 309"/>
                <a:gd name="T75" fmla="*/ 0 h 595"/>
                <a:gd name="T76" fmla="*/ 0 w 309"/>
                <a:gd name="T77" fmla="*/ 0 h 595"/>
                <a:gd name="T78" fmla="*/ 0 w 309"/>
                <a:gd name="T79" fmla="*/ 0 h 595"/>
                <a:gd name="T80" fmla="*/ 0 w 309"/>
                <a:gd name="T81" fmla="*/ 0 h 595"/>
                <a:gd name="T82" fmla="*/ 0 w 309"/>
                <a:gd name="T83" fmla="*/ 0 h 595"/>
                <a:gd name="T84" fmla="*/ 0 w 309"/>
                <a:gd name="T85" fmla="*/ 0 h 595"/>
                <a:gd name="T86" fmla="*/ 0 w 309"/>
                <a:gd name="T87" fmla="*/ 0 h 595"/>
                <a:gd name="T88" fmla="*/ 0 w 309"/>
                <a:gd name="T89" fmla="*/ 0 h 595"/>
                <a:gd name="T90" fmla="*/ 0 w 309"/>
                <a:gd name="T91" fmla="*/ 0 h 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9"/>
                <a:gd name="T139" fmla="*/ 0 h 595"/>
                <a:gd name="T140" fmla="*/ 309 w 309"/>
                <a:gd name="T141" fmla="*/ 595 h 59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9" h="595">
                  <a:moveTo>
                    <a:pt x="307" y="9"/>
                  </a:moveTo>
                  <a:lnTo>
                    <a:pt x="265" y="40"/>
                  </a:lnTo>
                  <a:lnTo>
                    <a:pt x="249" y="60"/>
                  </a:lnTo>
                  <a:lnTo>
                    <a:pt x="234" y="84"/>
                  </a:lnTo>
                  <a:lnTo>
                    <a:pt x="218" y="104"/>
                  </a:lnTo>
                  <a:lnTo>
                    <a:pt x="203" y="123"/>
                  </a:lnTo>
                  <a:lnTo>
                    <a:pt x="175" y="156"/>
                  </a:lnTo>
                  <a:lnTo>
                    <a:pt x="164" y="175"/>
                  </a:lnTo>
                  <a:lnTo>
                    <a:pt x="153" y="188"/>
                  </a:lnTo>
                  <a:lnTo>
                    <a:pt x="127" y="218"/>
                  </a:lnTo>
                  <a:lnTo>
                    <a:pt x="116" y="248"/>
                  </a:lnTo>
                  <a:lnTo>
                    <a:pt x="109" y="265"/>
                  </a:lnTo>
                  <a:lnTo>
                    <a:pt x="103" y="294"/>
                  </a:lnTo>
                  <a:lnTo>
                    <a:pt x="93" y="321"/>
                  </a:lnTo>
                  <a:lnTo>
                    <a:pt x="72" y="377"/>
                  </a:lnTo>
                  <a:lnTo>
                    <a:pt x="63" y="400"/>
                  </a:lnTo>
                  <a:lnTo>
                    <a:pt x="54" y="419"/>
                  </a:lnTo>
                  <a:lnTo>
                    <a:pt x="38" y="459"/>
                  </a:lnTo>
                  <a:lnTo>
                    <a:pt x="31" y="489"/>
                  </a:lnTo>
                  <a:lnTo>
                    <a:pt x="31" y="536"/>
                  </a:lnTo>
                  <a:lnTo>
                    <a:pt x="21" y="566"/>
                  </a:lnTo>
                  <a:lnTo>
                    <a:pt x="8" y="592"/>
                  </a:lnTo>
                  <a:lnTo>
                    <a:pt x="2" y="595"/>
                  </a:lnTo>
                  <a:lnTo>
                    <a:pt x="0" y="589"/>
                  </a:lnTo>
                  <a:lnTo>
                    <a:pt x="10" y="534"/>
                  </a:lnTo>
                  <a:lnTo>
                    <a:pt x="14" y="487"/>
                  </a:lnTo>
                  <a:lnTo>
                    <a:pt x="14" y="454"/>
                  </a:lnTo>
                  <a:lnTo>
                    <a:pt x="22" y="431"/>
                  </a:lnTo>
                  <a:lnTo>
                    <a:pt x="31" y="411"/>
                  </a:lnTo>
                  <a:lnTo>
                    <a:pt x="50" y="368"/>
                  </a:lnTo>
                  <a:lnTo>
                    <a:pt x="67" y="343"/>
                  </a:lnTo>
                  <a:lnTo>
                    <a:pt x="85" y="318"/>
                  </a:lnTo>
                  <a:lnTo>
                    <a:pt x="99" y="265"/>
                  </a:lnTo>
                  <a:lnTo>
                    <a:pt x="100" y="239"/>
                  </a:lnTo>
                  <a:lnTo>
                    <a:pt x="119" y="213"/>
                  </a:lnTo>
                  <a:lnTo>
                    <a:pt x="167" y="153"/>
                  </a:lnTo>
                  <a:lnTo>
                    <a:pt x="181" y="106"/>
                  </a:lnTo>
                  <a:lnTo>
                    <a:pt x="210" y="69"/>
                  </a:lnTo>
                  <a:lnTo>
                    <a:pt x="229" y="44"/>
                  </a:lnTo>
                  <a:lnTo>
                    <a:pt x="238" y="35"/>
                  </a:lnTo>
                  <a:lnTo>
                    <a:pt x="247" y="28"/>
                  </a:lnTo>
                  <a:lnTo>
                    <a:pt x="268" y="13"/>
                  </a:lnTo>
                  <a:lnTo>
                    <a:pt x="296" y="0"/>
                  </a:lnTo>
                  <a:lnTo>
                    <a:pt x="309" y="4"/>
                  </a:lnTo>
                  <a:lnTo>
                    <a:pt x="30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Freeform 157"/>
            <p:cNvSpPr>
              <a:spLocks/>
            </p:cNvSpPr>
            <p:nvPr/>
          </p:nvSpPr>
          <p:spPr bwMode="auto">
            <a:xfrm>
              <a:off x="3926" y="1560"/>
              <a:ext cx="47" cy="58"/>
            </a:xfrm>
            <a:custGeom>
              <a:avLst/>
              <a:gdLst>
                <a:gd name="T0" fmla="*/ 1 w 94"/>
                <a:gd name="T1" fmla="*/ 1 h 116"/>
                <a:gd name="T2" fmla="*/ 1 w 94"/>
                <a:gd name="T3" fmla="*/ 1 h 116"/>
                <a:gd name="T4" fmla="*/ 1 w 94"/>
                <a:gd name="T5" fmla="*/ 1 h 116"/>
                <a:gd name="T6" fmla="*/ 1 w 94"/>
                <a:gd name="T7" fmla="*/ 1 h 116"/>
                <a:gd name="T8" fmla="*/ 1 w 94"/>
                <a:gd name="T9" fmla="*/ 1 h 116"/>
                <a:gd name="T10" fmla="*/ 1 w 94"/>
                <a:gd name="T11" fmla="*/ 1 h 116"/>
                <a:gd name="T12" fmla="*/ 1 w 94"/>
                <a:gd name="T13" fmla="*/ 1 h 116"/>
                <a:gd name="T14" fmla="*/ 1 w 94"/>
                <a:gd name="T15" fmla="*/ 1 h 116"/>
                <a:gd name="T16" fmla="*/ 1 w 94"/>
                <a:gd name="T17" fmla="*/ 1 h 116"/>
                <a:gd name="T18" fmla="*/ 1 w 94"/>
                <a:gd name="T19" fmla="*/ 1 h 116"/>
                <a:gd name="T20" fmla="*/ 1 w 94"/>
                <a:gd name="T21" fmla="*/ 1 h 116"/>
                <a:gd name="T22" fmla="*/ 1 w 94"/>
                <a:gd name="T23" fmla="*/ 1 h 116"/>
                <a:gd name="T24" fmla="*/ 1 w 94"/>
                <a:gd name="T25" fmla="*/ 1 h 116"/>
                <a:gd name="T26" fmla="*/ 1 w 94"/>
                <a:gd name="T27" fmla="*/ 1 h 116"/>
                <a:gd name="T28" fmla="*/ 0 w 94"/>
                <a:gd name="T29" fmla="*/ 1 h 116"/>
                <a:gd name="T30" fmla="*/ 1 w 94"/>
                <a:gd name="T31" fmla="*/ 0 h 116"/>
                <a:gd name="T32" fmla="*/ 1 w 94"/>
                <a:gd name="T33" fmla="*/ 1 h 116"/>
                <a:gd name="T34" fmla="*/ 1 w 94"/>
                <a:gd name="T35" fmla="*/ 1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4"/>
                <a:gd name="T55" fmla="*/ 0 h 116"/>
                <a:gd name="T56" fmla="*/ 94 w 94"/>
                <a:gd name="T57" fmla="*/ 116 h 1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4" h="116">
                  <a:moveTo>
                    <a:pt x="8" y="3"/>
                  </a:moveTo>
                  <a:lnTo>
                    <a:pt x="14" y="27"/>
                  </a:lnTo>
                  <a:lnTo>
                    <a:pt x="23" y="48"/>
                  </a:lnTo>
                  <a:lnTo>
                    <a:pt x="33" y="66"/>
                  </a:lnTo>
                  <a:lnTo>
                    <a:pt x="49" y="84"/>
                  </a:lnTo>
                  <a:lnTo>
                    <a:pt x="57" y="93"/>
                  </a:lnTo>
                  <a:lnTo>
                    <a:pt x="66" y="100"/>
                  </a:lnTo>
                  <a:lnTo>
                    <a:pt x="88" y="105"/>
                  </a:lnTo>
                  <a:lnTo>
                    <a:pt x="94" y="109"/>
                  </a:lnTo>
                  <a:lnTo>
                    <a:pt x="88" y="115"/>
                  </a:lnTo>
                  <a:lnTo>
                    <a:pt x="55" y="116"/>
                  </a:lnTo>
                  <a:lnTo>
                    <a:pt x="29" y="103"/>
                  </a:lnTo>
                  <a:lnTo>
                    <a:pt x="13" y="81"/>
                  </a:lnTo>
                  <a:lnTo>
                    <a:pt x="7" y="58"/>
                  </a:lnTo>
                  <a:lnTo>
                    <a:pt x="0" y="5"/>
                  </a:lnTo>
                  <a:lnTo>
                    <a:pt x="3" y="0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4" name="Freeform 158"/>
            <p:cNvSpPr>
              <a:spLocks/>
            </p:cNvSpPr>
            <p:nvPr/>
          </p:nvSpPr>
          <p:spPr bwMode="auto">
            <a:xfrm>
              <a:off x="4001" y="1119"/>
              <a:ext cx="140" cy="108"/>
            </a:xfrm>
            <a:custGeom>
              <a:avLst/>
              <a:gdLst>
                <a:gd name="T0" fmla="*/ 1 w 279"/>
                <a:gd name="T1" fmla="*/ 1 h 215"/>
                <a:gd name="T2" fmla="*/ 1 w 279"/>
                <a:gd name="T3" fmla="*/ 1 h 215"/>
                <a:gd name="T4" fmla="*/ 1 w 279"/>
                <a:gd name="T5" fmla="*/ 1 h 215"/>
                <a:gd name="T6" fmla="*/ 1 w 279"/>
                <a:gd name="T7" fmla="*/ 1 h 215"/>
                <a:gd name="T8" fmla="*/ 1 w 279"/>
                <a:gd name="T9" fmla="*/ 1 h 215"/>
                <a:gd name="T10" fmla="*/ 1 w 279"/>
                <a:gd name="T11" fmla="*/ 1 h 215"/>
                <a:gd name="T12" fmla="*/ 1 w 279"/>
                <a:gd name="T13" fmla="*/ 1 h 215"/>
                <a:gd name="T14" fmla="*/ 1 w 279"/>
                <a:gd name="T15" fmla="*/ 1 h 215"/>
                <a:gd name="T16" fmla="*/ 1 w 279"/>
                <a:gd name="T17" fmla="*/ 1 h 215"/>
                <a:gd name="T18" fmla="*/ 1 w 279"/>
                <a:gd name="T19" fmla="*/ 1 h 215"/>
                <a:gd name="T20" fmla="*/ 1 w 279"/>
                <a:gd name="T21" fmla="*/ 1 h 215"/>
                <a:gd name="T22" fmla="*/ 1 w 279"/>
                <a:gd name="T23" fmla="*/ 1 h 215"/>
                <a:gd name="T24" fmla="*/ 1 w 279"/>
                <a:gd name="T25" fmla="*/ 1 h 215"/>
                <a:gd name="T26" fmla="*/ 1 w 279"/>
                <a:gd name="T27" fmla="*/ 1 h 215"/>
                <a:gd name="T28" fmla="*/ 0 w 279"/>
                <a:gd name="T29" fmla="*/ 1 h 215"/>
                <a:gd name="T30" fmla="*/ 1 w 279"/>
                <a:gd name="T31" fmla="*/ 1 h 215"/>
                <a:gd name="T32" fmla="*/ 1 w 279"/>
                <a:gd name="T33" fmla="*/ 1 h 215"/>
                <a:gd name="T34" fmla="*/ 1 w 279"/>
                <a:gd name="T35" fmla="*/ 1 h 215"/>
                <a:gd name="T36" fmla="*/ 1 w 279"/>
                <a:gd name="T37" fmla="*/ 1 h 215"/>
                <a:gd name="T38" fmla="*/ 1 w 279"/>
                <a:gd name="T39" fmla="*/ 1 h 215"/>
                <a:gd name="T40" fmla="*/ 1 w 279"/>
                <a:gd name="T41" fmla="*/ 1 h 215"/>
                <a:gd name="T42" fmla="*/ 1 w 279"/>
                <a:gd name="T43" fmla="*/ 1 h 215"/>
                <a:gd name="T44" fmla="*/ 1 w 279"/>
                <a:gd name="T45" fmla="*/ 1 h 215"/>
                <a:gd name="T46" fmla="*/ 1 w 279"/>
                <a:gd name="T47" fmla="*/ 1 h 215"/>
                <a:gd name="T48" fmla="*/ 1 w 279"/>
                <a:gd name="T49" fmla="*/ 1 h 215"/>
                <a:gd name="T50" fmla="*/ 1 w 279"/>
                <a:gd name="T51" fmla="*/ 1 h 215"/>
                <a:gd name="T52" fmla="*/ 1 w 279"/>
                <a:gd name="T53" fmla="*/ 1 h 215"/>
                <a:gd name="T54" fmla="*/ 1 w 279"/>
                <a:gd name="T55" fmla="*/ 1 h 215"/>
                <a:gd name="T56" fmla="*/ 1 w 279"/>
                <a:gd name="T57" fmla="*/ 1 h 215"/>
                <a:gd name="T58" fmla="*/ 1 w 279"/>
                <a:gd name="T59" fmla="*/ 0 h 215"/>
                <a:gd name="T60" fmla="*/ 1 w 279"/>
                <a:gd name="T61" fmla="*/ 1 h 215"/>
                <a:gd name="T62" fmla="*/ 1 w 279"/>
                <a:gd name="T63" fmla="*/ 1 h 215"/>
                <a:gd name="T64" fmla="*/ 1 w 279"/>
                <a:gd name="T65" fmla="*/ 1 h 21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9"/>
                <a:gd name="T100" fmla="*/ 0 h 215"/>
                <a:gd name="T101" fmla="*/ 279 w 279"/>
                <a:gd name="T102" fmla="*/ 215 h 21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9" h="215">
                  <a:moveTo>
                    <a:pt x="274" y="9"/>
                  </a:moveTo>
                  <a:lnTo>
                    <a:pt x="219" y="13"/>
                  </a:lnTo>
                  <a:lnTo>
                    <a:pt x="168" y="36"/>
                  </a:lnTo>
                  <a:lnTo>
                    <a:pt x="151" y="53"/>
                  </a:lnTo>
                  <a:lnTo>
                    <a:pt x="142" y="61"/>
                  </a:lnTo>
                  <a:lnTo>
                    <a:pt x="133" y="71"/>
                  </a:lnTo>
                  <a:lnTo>
                    <a:pt x="124" y="77"/>
                  </a:lnTo>
                  <a:lnTo>
                    <a:pt x="99" y="87"/>
                  </a:lnTo>
                  <a:lnTo>
                    <a:pt x="80" y="111"/>
                  </a:lnTo>
                  <a:lnTo>
                    <a:pt x="61" y="133"/>
                  </a:lnTo>
                  <a:lnTo>
                    <a:pt x="32" y="156"/>
                  </a:lnTo>
                  <a:lnTo>
                    <a:pt x="27" y="176"/>
                  </a:lnTo>
                  <a:lnTo>
                    <a:pt x="21" y="193"/>
                  </a:lnTo>
                  <a:lnTo>
                    <a:pt x="9" y="215"/>
                  </a:lnTo>
                  <a:lnTo>
                    <a:pt x="0" y="215"/>
                  </a:lnTo>
                  <a:lnTo>
                    <a:pt x="4" y="185"/>
                  </a:lnTo>
                  <a:lnTo>
                    <a:pt x="9" y="172"/>
                  </a:lnTo>
                  <a:lnTo>
                    <a:pt x="18" y="145"/>
                  </a:lnTo>
                  <a:lnTo>
                    <a:pt x="33" y="131"/>
                  </a:lnTo>
                  <a:lnTo>
                    <a:pt x="49" y="119"/>
                  </a:lnTo>
                  <a:lnTo>
                    <a:pt x="89" y="77"/>
                  </a:lnTo>
                  <a:lnTo>
                    <a:pt x="102" y="66"/>
                  </a:lnTo>
                  <a:lnTo>
                    <a:pt x="119" y="59"/>
                  </a:lnTo>
                  <a:lnTo>
                    <a:pt x="129" y="52"/>
                  </a:lnTo>
                  <a:lnTo>
                    <a:pt x="138" y="39"/>
                  </a:lnTo>
                  <a:lnTo>
                    <a:pt x="147" y="30"/>
                  </a:lnTo>
                  <a:lnTo>
                    <a:pt x="157" y="22"/>
                  </a:lnTo>
                  <a:lnTo>
                    <a:pt x="187" y="8"/>
                  </a:lnTo>
                  <a:lnTo>
                    <a:pt x="215" y="1"/>
                  </a:lnTo>
                  <a:lnTo>
                    <a:pt x="276" y="0"/>
                  </a:lnTo>
                  <a:lnTo>
                    <a:pt x="279" y="5"/>
                  </a:lnTo>
                  <a:lnTo>
                    <a:pt x="27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5" name="Freeform 159"/>
            <p:cNvSpPr>
              <a:spLocks/>
            </p:cNvSpPr>
            <p:nvPr/>
          </p:nvSpPr>
          <p:spPr bwMode="auto">
            <a:xfrm>
              <a:off x="4014" y="1194"/>
              <a:ext cx="152" cy="63"/>
            </a:xfrm>
            <a:custGeom>
              <a:avLst/>
              <a:gdLst>
                <a:gd name="T0" fmla="*/ 1 w 304"/>
                <a:gd name="T1" fmla="*/ 1 h 125"/>
                <a:gd name="T2" fmla="*/ 1 w 304"/>
                <a:gd name="T3" fmla="*/ 1 h 125"/>
                <a:gd name="T4" fmla="*/ 1 w 304"/>
                <a:gd name="T5" fmla="*/ 1 h 125"/>
                <a:gd name="T6" fmla="*/ 1 w 304"/>
                <a:gd name="T7" fmla="*/ 1 h 125"/>
                <a:gd name="T8" fmla="*/ 1 w 304"/>
                <a:gd name="T9" fmla="*/ 1 h 125"/>
                <a:gd name="T10" fmla="*/ 1 w 304"/>
                <a:gd name="T11" fmla="*/ 1 h 125"/>
                <a:gd name="T12" fmla="*/ 1 w 304"/>
                <a:gd name="T13" fmla="*/ 1 h 125"/>
                <a:gd name="T14" fmla="*/ 1 w 304"/>
                <a:gd name="T15" fmla="*/ 1 h 125"/>
                <a:gd name="T16" fmla="*/ 1 w 304"/>
                <a:gd name="T17" fmla="*/ 1 h 125"/>
                <a:gd name="T18" fmla="*/ 1 w 304"/>
                <a:gd name="T19" fmla="*/ 1 h 125"/>
                <a:gd name="T20" fmla="*/ 1 w 304"/>
                <a:gd name="T21" fmla="*/ 1 h 125"/>
                <a:gd name="T22" fmla="*/ 1 w 304"/>
                <a:gd name="T23" fmla="*/ 1 h 125"/>
                <a:gd name="T24" fmla="*/ 1 w 304"/>
                <a:gd name="T25" fmla="*/ 0 h 125"/>
                <a:gd name="T26" fmla="*/ 1 w 304"/>
                <a:gd name="T27" fmla="*/ 1 h 125"/>
                <a:gd name="T28" fmla="*/ 1 w 304"/>
                <a:gd name="T29" fmla="*/ 1 h 125"/>
                <a:gd name="T30" fmla="*/ 1 w 304"/>
                <a:gd name="T31" fmla="*/ 1 h 125"/>
                <a:gd name="T32" fmla="*/ 1 w 304"/>
                <a:gd name="T33" fmla="*/ 1 h 125"/>
                <a:gd name="T34" fmla="*/ 1 w 304"/>
                <a:gd name="T35" fmla="*/ 1 h 125"/>
                <a:gd name="T36" fmla="*/ 1 w 304"/>
                <a:gd name="T37" fmla="*/ 1 h 125"/>
                <a:gd name="T38" fmla="*/ 1 w 304"/>
                <a:gd name="T39" fmla="*/ 1 h 125"/>
                <a:gd name="T40" fmla="*/ 1 w 304"/>
                <a:gd name="T41" fmla="*/ 1 h 125"/>
                <a:gd name="T42" fmla="*/ 1 w 304"/>
                <a:gd name="T43" fmla="*/ 1 h 125"/>
                <a:gd name="T44" fmla="*/ 1 w 304"/>
                <a:gd name="T45" fmla="*/ 1 h 125"/>
                <a:gd name="T46" fmla="*/ 1 w 304"/>
                <a:gd name="T47" fmla="*/ 1 h 125"/>
                <a:gd name="T48" fmla="*/ 1 w 304"/>
                <a:gd name="T49" fmla="*/ 1 h 125"/>
                <a:gd name="T50" fmla="*/ 1 w 304"/>
                <a:gd name="T51" fmla="*/ 1 h 125"/>
                <a:gd name="T52" fmla="*/ 1 w 304"/>
                <a:gd name="T53" fmla="*/ 1 h 125"/>
                <a:gd name="T54" fmla="*/ 1 w 304"/>
                <a:gd name="T55" fmla="*/ 1 h 125"/>
                <a:gd name="T56" fmla="*/ 0 w 304"/>
                <a:gd name="T57" fmla="*/ 1 h 125"/>
                <a:gd name="T58" fmla="*/ 1 w 304"/>
                <a:gd name="T59" fmla="*/ 1 h 125"/>
                <a:gd name="T60" fmla="*/ 1 w 304"/>
                <a:gd name="T61" fmla="*/ 1 h 125"/>
                <a:gd name="T62" fmla="*/ 1 w 304"/>
                <a:gd name="T63" fmla="*/ 1 h 1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4"/>
                <a:gd name="T97" fmla="*/ 0 h 125"/>
                <a:gd name="T98" fmla="*/ 304 w 304"/>
                <a:gd name="T99" fmla="*/ 125 h 1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4" h="125">
                  <a:moveTo>
                    <a:pt x="7" y="90"/>
                  </a:moveTo>
                  <a:lnTo>
                    <a:pt x="17" y="100"/>
                  </a:lnTo>
                  <a:lnTo>
                    <a:pt x="27" y="106"/>
                  </a:lnTo>
                  <a:lnTo>
                    <a:pt x="50" y="112"/>
                  </a:lnTo>
                  <a:lnTo>
                    <a:pt x="103" y="109"/>
                  </a:lnTo>
                  <a:lnTo>
                    <a:pt x="153" y="96"/>
                  </a:lnTo>
                  <a:lnTo>
                    <a:pt x="190" y="56"/>
                  </a:lnTo>
                  <a:lnTo>
                    <a:pt x="215" y="44"/>
                  </a:lnTo>
                  <a:lnTo>
                    <a:pt x="243" y="35"/>
                  </a:lnTo>
                  <a:lnTo>
                    <a:pt x="264" y="20"/>
                  </a:lnTo>
                  <a:lnTo>
                    <a:pt x="272" y="10"/>
                  </a:lnTo>
                  <a:lnTo>
                    <a:pt x="283" y="1"/>
                  </a:lnTo>
                  <a:lnTo>
                    <a:pt x="293" y="0"/>
                  </a:lnTo>
                  <a:lnTo>
                    <a:pt x="301" y="6"/>
                  </a:lnTo>
                  <a:lnTo>
                    <a:pt x="304" y="16"/>
                  </a:lnTo>
                  <a:lnTo>
                    <a:pt x="296" y="24"/>
                  </a:lnTo>
                  <a:lnTo>
                    <a:pt x="275" y="44"/>
                  </a:lnTo>
                  <a:lnTo>
                    <a:pt x="266" y="54"/>
                  </a:lnTo>
                  <a:lnTo>
                    <a:pt x="253" y="62"/>
                  </a:lnTo>
                  <a:lnTo>
                    <a:pt x="211" y="74"/>
                  </a:lnTo>
                  <a:lnTo>
                    <a:pt x="201" y="89"/>
                  </a:lnTo>
                  <a:lnTo>
                    <a:pt x="191" y="100"/>
                  </a:lnTo>
                  <a:lnTo>
                    <a:pt x="179" y="109"/>
                  </a:lnTo>
                  <a:lnTo>
                    <a:pt x="166" y="116"/>
                  </a:lnTo>
                  <a:lnTo>
                    <a:pt x="137" y="123"/>
                  </a:lnTo>
                  <a:lnTo>
                    <a:pt x="103" y="125"/>
                  </a:lnTo>
                  <a:lnTo>
                    <a:pt x="46" y="123"/>
                  </a:lnTo>
                  <a:lnTo>
                    <a:pt x="21" y="115"/>
                  </a:lnTo>
                  <a:lnTo>
                    <a:pt x="0" y="96"/>
                  </a:lnTo>
                  <a:lnTo>
                    <a:pt x="1" y="89"/>
                  </a:lnTo>
                  <a:lnTo>
                    <a:pt x="7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6" name="Freeform 160"/>
            <p:cNvSpPr>
              <a:spLocks/>
            </p:cNvSpPr>
            <p:nvPr/>
          </p:nvSpPr>
          <p:spPr bwMode="auto">
            <a:xfrm>
              <a:off x="4158" y="1123"/>
              <a:ext cx="64" cy="109"/>
            </a:xfrm>
            <a:custGeom>
              <a:avLst/>
              <a:gdLst>
                <a:gd name="T0" fmla="*/ 1 w 127"/>
                <a:gd name="T1" fmla="*/ 0 h 218"/>
                <a:gd name="T2" fmla="*/ 1 w 127"/>
                <a:gd name="T3" fmla="*/ 1 h 218"/>
                <a:gd name="T4" fmla="*/ 1 w 127"/>
                <a:gd name="T5" fmla="*/ 1 h 218"/>
                <a:gd name="T6" fmla="*/ 1 w 127"/>
                <a:gd name="T7" fmla="*/ 1 h 218"/>
                <a:gd name="T8" fmla="*/ 1 w 127"/>
                <a:gd name="T9" fmla="*/ 1 h 218"/>
                <a:gd name="T10" fmla="*/ 1 w 127"/>
                <a:gd name="T11" fmla="*/ 1 h 218"/>
                <a:gd name="T12" fmla="*/ 1 w 127"/>
                <a:gd name="T13" fmla="*/ 1 h 218"/>
                <a:gd name="T14" fmla="*/ 1 w 127"/>
                <a:gd name="T15" fmla="*/ 1 h 218"/>
                <a:gd name="T16" fmla="*/ 1 w 127"/>
                <a:gd name="T17" fmla="*/ 1 h 218"/>
                <a:gd name="T18" fmla="*/ 1 w 127"/>
                <a:gd name="T19" fmla="*/ 1 h 218"/>
                <a:gd name="T20" fmla="*/ 1 w 127"/>
                <a:gd name="T21" fmla="*/ 1 h 218"/>
                <a:gd name="T22" fmla="*/ 1 w 127"/>
                <a:gd name="T23" fmla="*/ 1 h 218"/>
                <a:gd name="T24" fmla="*/ 1 w 127"/>
                <a:gd name="T25" fmla="*/ 1 h 218"/>
                <a:gd name="T26" fmla="*/ 1 w 127"/>
                <a:gd name="T27" fmla="*/ 1 h 218"/>
                <a:gd name="T28" fmla="*/ 1 w 127"/>
                <a:gd name="T29" fmla="*/ 1 h 218"/>
                <a:gd name="T30" fmla="*/ 1 w 127"/>
                <a:gd name="T31" fmla="*/ 1 h 218"/>
                <a:gd name="T32" fmla="*/ 1 w 127"/>
                <a:gd name="T33" fmla="*/ 1 h 218"/>
                <a:gd name="T34" fmla="*/ 1 w 127"/>
                <a:gd name="T35" fmla="*/ 1 h 218"/>
                <a:gd name="T36" fmla="*/ 1 w 127"/>
                <a:gd name="T37" fmla="*/ 1 h 218"/>
                <a:gd name="T38" fmla="*/ 1 w 127"/>
                <a:gd name="T39" fmla="*/ 1 h 218"/>
                <a:gd name="T40" fmla="*/ 1 w 127"/>
                <a:gd name="T41" fmla="*/ 1 h 218"/>
                <a:gd name="T42" fmla="*/ 1 w 127"/>
                <a:gd name="T43" fmla="*/ 1 h 218"/>
                <a:gd name="T44" fmla="*/ 1 w 127"/>
                <a:gd name="T45" fmla="*/ 1 h 218"/>
                <a:gd name="T46" fmla="*/ 1 w 127"/>
                <a:gd name="T47" fmla="*/ 1 h 218"/>
                <a:gd name="T48" fmla="*/ 0 w 127"/>
                <a:gd name="T49" fmla="*/ 1 h 218"/>
                <a:gd name="T50" fmla="*/ 1 w 127"/>
                <a:gd name="T51" fmla="*/ 0 h 218"/>
                <a:gd name="T52" fmla="*/ 1 w 127"/>
                <a:gd name="T53" fmla="*/ 0 h 21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27"/>
                <a:gd name="T82" fmla="*/ 0 h 218"/>
                <a:gd name="T83" fmla="*/ 127 w 127"/>
                <a:gd name="T84" fmla="*/ 218 h 21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27" h="218">
                  <a:moveTo>
                    <a:pt x="4" y="0"/>
                  </a:moveTo>
                  <a:lnTo>
                    <a:pt x="33" y="4"/>
                  </a:lnTo>
                  <a:lnTo>
                    <a:pt x="56" y="16"/>
                  </a:lnTo>
                  <a:lnTo>
                    <a:pt x="77" y="35"/>
                  </a:lnTo>
                  <a:lnTo>
                    <a:pt x="98" y="56"/>
                  </a:lnTo>
                  <a:lnTo>
                    <a:pt x="115" y="71"/>
                  </a:lnTo>
                  <a:lnTo>
                    <a:pt x="124" y="90"/>
                  </a:lnTo>
                  <a:lnTo>
                    <a:pt x="127" y="138"/>
                  </a:lnTo>
                  <a:lnTo>
                    <a:pt x="112" y="173"/>
                  </a:lnTo>
                  <a:lnTo>
                    <a:pt x="109" y="192"/>
                  </a:lnTo>
                  <a:lnTo>
                    <a:pt x="112" y="213"/>
                  </a:lnTo>
                  <a:lnTo>
                    <a:pt x="108" y="218"/>
                  </a:lnTo>
                  <a:lnTo>
                    <a:pt x="103" y="214"/>
                  </a:lnTo>
                  <a:lnTo>
                    <a:pt x="92" y="170"/>
                  </a:lnTo>
                  <a:lnTo>
                    <a:pt x="92" y="150"/>
                  </a:lnTo>
                  <a:lnTo>
                    <a:pt x="99" y="129"/>
                  </a:lnTo>
                  <a:lnTo>
                    <a:pt x="96" y="100"/>
                  </a:lnTo>
                  <a:lnTo>
                    <a:pt x="91" y="89"/>
                  </a:lnTo>
                  <a:lnTo>
                    <a:pt x="80" y="80"/>
                  </a:lnTo>
                  <a:lnTo>
                    <a:pt x="63" y="56"/>
                  </a:lnTo>
                  <a:lnTo>
                    <a:pt x="47" y="34"/>
                  </a:lnTo>
                  <a:lnTo>
                    <a:pt x="39" y="24"/>
                  </a:lnTo>
                  <a:lnTo>
                    <a:pt x="29" y="17"/>
                  </a:lnTo>
                  <a:lnTo>
                    <a:pt x="4" y="10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7" name="Freeform 161"/>
            <p:cNvSpPr>
              <a:spLocks/>
            </p:cNvSpPr>
            <p:nvPr/>
          </p:nvSpPr>
          <p:spPr bwMode="auto">
            <a:xfrm>
              <a:off x="4156" y="1226"/>
              <a:ext cx="23" cy="53"/>
            </a:xfrm>
            <a:custGeom>
              <a:avLst/>
              <a:gdLst>
                <a:gd name="T0" fmla="*/ 1 w 46"/>
                <a:gd name="T1" fmla="*/ 0 h 107"/>
                <a:gd name="T2" fmla="*/ 1 w 46"/>
                <a:gd name="T3" fmla="*/ 0 h 107"/>
                <a:gd name="T4" fmla="*/ 1 w 46"/>
                <a:gd name="T5" fmla="*/ 0 h 107"/>
                <a:gd name="T6" fmla="*/ 1 w 46"/>
                <a:gd name="T7" fmla="*/ 0 h 107"/>
                <a:gd name="T8" fmla="*/ 1 w 46"/>
                <a:gd name="T9" fmla="*/ 0 h 107"/>
                <a:gd name="T10" fmla="*/ 1 w 46"/>
                <a:gd name="T11" fmla="*/ 0 h 107"/>
                <a:gd name="T12" fmla="*/ 1 w 46"/>
                <a:gd name="T13" fmla="*/ 0 h 107"/>
                <a:gd name="T14" fmla="*/ 1 w 46"/>
                <a:gd name="T15" fmla="*/ 0 h 107"/>
                <a:gd name="T16" fmla="*/ 1 w 46"/>
                <a:gd name="T17" fmla="*/ 0 h 107"/>
                <a:gd name="T18" fmla="*/ 1 w 46"/>
                <a:gd name="T19" fmla="*/ 0 h 107"/>
                <a:gd name="T20" fmla="*/ 1 w 46"/>
                <a:gd name="T21" fmla="*/ 0 h 107"/>
                <a:gd name="T22" fmla="*/ 1 w 46"/>
                <a:gd name="T23" fmla="*/ 0 h 107"/>
                <a:gd name="T24" fmla="*/ 0 w 46"/>
                <a:gd name="T25" fmla="*/ 0 h 107"/>
                <a:gd name="T26" fmla="*/ 1 w 46"/>
                <a:gd name="T27" fmla="*/ 0 h 107"/>
                <a:gd name="T28" fmla="*/ 1 w 46"/>
                <a:gd name="T29" fmla="*/ 0 h 1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6"/>
                <a:gd name="T46" fmla="*/ 0 h 107"/>
                <a:gd name="T47" fmla="*/ 46 w 46"/>
                <a:gd name="T48" fmla="*/ 107 h 1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6" h="107">
                  <a:moveTo>
                    <a:pt x="6" y="0"/>
                  </a:moveTo>
                  <a:lnTo>
                    <a:pt x="22" y="14"/>
                  </a:lnTo>
                  <a:lnTo>
                    <a:pt x="26" y="35"/>
                  </a:lnTo>
                  <a:lnTo>
                    <a:pt x="30" y="57"/>
                  </a:lnTo>
                  <a:lnTo>
                    <a:pt x="37" y="78"/>
                  </a:lnTo>
                  <a:lnTo>
                    <a:pt x="44" y="99"/>
                  </a:lnTo>
                  <a:lnTo>
                    <a:pt x="46" y="105"/>
                  </a:lnTo>
                  <a:lnTo>
                    <a:pt x="39" y="107"/>
                  </a:lnTo>
                  <a:lnTo>
                    <a:pt x="18" y="79"/>
                  </a:lnTo>
                  <a:lnTo>
                    <a:pt x="7" y="33"/>
                  </a:lnTo>
                  <a:lnTo>
                    <a:pt x="8" y="18"/>
                  </a:ln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8" name="Freeform 162"/>
            <p:cNvSpPr>
              <a:spLocks/>
            </p:cNvSpPr>
            <p:nvPr/>
          </p:nvSpPr>
          <p:spPr bwMode="auto">
            <a:xfrm>
              <a:off x="4193" y="1225"/>
              <a:ext cx="32" cy="74"/>
            </a:xfrm>
            <a:custGeom>
              <a:avLst/>
              <a:gdLst>
                <a:gd name="T0" fmla="*/ 0 w 62"/>
                <a:gd name="T1" fmla="*/ 0 h 149"/>
                <a:gd name="T2" fmla="*/ 1 w 62"/>
                <a:gd name="T3" fmla="*/ 0 h 149"/>
                <a:gd name="T4" fmla="*/ 1 w 62"/>
                <a:gd name="T5" fmla="*/ 0 h 149"/>
                <a:gd name="T6" fmla="*/ 1 w 62"/>
                <a:gd name="T7" fmla="*/ 0 h 149"/>
                <a:gd name="T8" fmla="*/ 1 w 62"/>
                <a:gd name="T9" fmla="*/ 0 h 149"/>
                <a:gd name="T10" fmla="*/ 1 w 62"/>
                <a:gd name="T11" fmla="*/ 0 h 149"/>
                <a:gd name="T12" fmla="*/ 1 w 62"/>
                <a:gd name="T13" fmla="*/ 0 h 149"/>
                <a:gd name="T14" fmla="*/ 1 w 62"/>
                <a:gd name="T15" fmla="*/ 0 h 149"/>
                <a:gd name="T16" fmla="*/ 1 w 62"/>
                <a:gd name="T17" fmla="*/ 0 h 149"/>
                <a:gd name="T18" fmla="*/ 1 w 62"/>
                <a:gd name="T19" fmla="*/ 0 h 149"/>
                <a:gd name="T20" fmla="*/ 1 w 62"/>
                <a:gd name="T21" fmla="*/ 0 h 149"/>
                <a:gd name="T22" fmla="*/ 1 w 62"/>
                <a:gd name="T23" fmla="*/ 0 h 149"/>
                <a:gd name="T24" fmla="*/ 1 w 62"/>
                <a:gd name="T25" fmla="*/ 0 h 149"/>
                <a:gd name="T26" fmla="*/ 1 w 62"/>
                <a:gd name="T27" fmla="*/ 0 h 149"/>
                <a:gd name="T28" fmla="*/ 1 w 62"/>
                <a:gd name="T29" fmla="*/ 0 h 149"/>
                <a:gd name="T30" fmla="*/ 1 w 62"/>
                <a:gd name="T31" fmla="*/ 0 h 149"/>
                <a:gd name="T32" fmla="*/ 1 w 62"/>
                <a:gd name="T33" fmla="*/ 0 h 149"/>
                <a:gd name="T34" fmla="*/ 1 w 62"/>
                <a:gd name="T35" fmla="*/ 0 h 149"/>
                <a:gd name="T36" fmla="*/ 1 w 62"/>
                <a:gd name="T37" fmla="*/ 0 h 149"/>
                <a:gd name="T38" fmla="*/ 1 w 62"/>
                <a:gd name="T39" fmla="*/ 0 h 149"/>
                <a:gd name="T40" fmla="*/ 1 w 62"/>
                <a:gd name="T41" fmla="*/ 0 h 149"/>
                <a:gd name="T42" fmla="*/ 0 w 62"/>
                <a:gd name="T43" fmla="*/ 0 h 149"/>
                <a:gd name="T44" fmla="*/ 0 w 62"/>
                <a:gd name="T45" fmla="*/ 0 h 14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2"/>
                <a:gd name="T70" fmla="*/ 0 h 149"/>
                <a:gd name="T71" fmla="*/ 62 w 62"/>
                <a:gd name="T72" fmla="*/ 149 h 14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2" h="149">
                  <a:moveTo>
                    <a:pt x="0" y="34"/>
                  </a:moveTo>
                  <a:lnTo>
                    <a:pt x="11" y="12"/>
                  </a:lnTo>
                  <a:lnTo>
                    <a:pt x="20" y="4"/>
                  </a:lnTo>
                  <a:lnTo>
                    <a:pt x="31" y="0"/>
                  </a:lnTo>
                  <a:lnTo>
                    <a:pt x="54" y="12"/>
                  </a:lnTo>
                  <a:lnTo>
                    <a:pt x="62" y="36"/>
                  </a:lnTo>
                  <a:lnTo>
                    <a:pt x="56" y="53"/>
                  </a:lnTo>
                  <a:lnTo>
                    <a:pt x="49" y="69"/>
                  </a:lnTo>
                  <a:lnTo>
                    <a:pt x="53" y="115"/>
                  </a:lnTo>
                  <a:lnTo>
                    <a:pt x="42" y="132"/>
                  </a:lnTo>
                  <a:lnTo>
                    <a:pt x="28" y="147"/>
                  </a:lnTo>
                  <a:lnTo>
                    <a:pt x="22" y="149"/>
                  </a:lnTo>
                  <a:lnTo>
                    <a:pt x="21" y="142"/>
                  </a:lnTo>
                  <a:lnTo>
                    <a:pt x="31" y="111"/>
                  </a:lnTo>
                  <a:lnTo>
                    <a:pt x="28" y="66"/>
                  </a:lnTo>
                  <a:lnTo>
                    <a:pt x="40" y="34"/>
                  </a:lnTo>
                  <a:lnTo>
                    <a:pt x="39" y="21"/>
                  </a:lnTo>
                  <a:lnTo>
                    <a:pt x="31" y="15"/>
                  </a:lnTo>
                  <a:lnTo>
                    <a:pt x="16" y="22"/>
                  </a:lnTo>
                  <a:lnTo>
                    <a:pt x="8" y="38"/>
                  </a:lnTo>
                  <a:lnTo>
                    <a:pt x="2" y="4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Freeform 163"/>
            <p:cNvSpPr>
              <a:spLocks/>
            </p:cNvSpPr>
            <p:nvPr/>
          </p:nvSpPr>
          <p:spPr bwMode="auto">
            <a:xfrm>
              <a:off x="4019" y="1264"/>
              <a:ext cx="102" cy="157"/>
            </a:xfrm>
            <a:custGeom>
              <a:avLst/>
              <a:gdLst>
                <a:gd name="T0" fmla="*/ 0 w 205"/>
                <a:gd name="T1" fmla="*/ 1 h 313"/>
                <a:gd name="T2" fmla="*/ 0 w 205"/>
                <a:gd name="T3" fmla="*/ 1 h 313"/>
                <a:gd name="T4" fmla="*/ 0 w 205"/>
                <a:gd name="T5" fmla="*/ 1 h 313"/>
                <a:gd name="T6" fmla="*/ 0 w 205"/>
                <a:gd name="T7" fmla="*/ 1 h 313"/>
                <a:gd name="T8" fmla="*/ 0 w 205"/>
                <a:gd name="T9" fmla="*/ 1 h 313"/>
                <a:gd name="T10" fmla="*/ 0 w 205"/>
                <a:gd name="T11" fmla="*/ 1 h 313"/>
                <a:gd name="T12" fmla="*/ 0 w 205"/>
                <a:gd name="T13" fmla="*/ 1 h 313"/>
                <a:gd name="T14" fmla="*/ 0 w 205"/>
                <a:gd name="T15" fmla="*/ 1 h 313"/>
                <a:gd name="T16" fmla="*/ 0 w 205"/>
                <a:gd name="T17" fmla="*/ 1 h 313"/>
                <a:gd name="T18" fmla="*/ 0 w 205"/>
                <a:gd name="T19" fmla="*/ 1 h 313"/>
                <a:gd name="T20" fmla="*/ 0 w 205"/>
                <a:gd name="T21" fmla="*/ 1 h 313"/>
                <a:gd name="T22" fmla="*/ 0 w 205"/>
                <a:gd name="T23" fmla="*/ 1 h 313"/>
                <a:gd name="T24" fmla="*/ 0 w 205"/>
                <a:gd name="T25" fmla="*/ 1 h 313"/>
                <a:gd name="T26" fmla="*/ 0 w 205"/>
                <a:gd name="T27" fmla="*/ 1 h 313"/>
                <a:gd name="T28" fmla="*/ 0 w 205"/>
                <a:gd name="T29" fmla="*/ 1 h 313"/>
                <a:gd name="T30" fmla="*/ 0 w 205"/>
                <a:gd name="T31" fmla="*/ 1 h 313"/>
                <a:gd name="T32" fmla="*/ 0 w 205"/>
                <a:gd name="T33" fmla="*/ 1 h 313"/>
                <a:gd name="T34" fmla="*/ 0 w 205"/>
                <a:gd name="T35" fmla="*/ 1 h 313"/>
                <a:gd name="T36" fmla="*/ 0 w 205"/>
                <a:gd name="T37" fmla="*/ 1 h 313"/>
                <a:gd name="T38" fmla="*/ 0 w 205"/>
                <a:gd name="T39" fmla="*/ 1 h 313"/>
                <a:gd name="T40" fmla="*/ 0 w 205"/>
                <a:gd name="T41" fmla="*/ 1 h 313"/>
                <a:gd name="T42" fmla="*/ 0 w 205"/>
                <a:gd name="T43" fmla="*/ 1 h 313"/>
                <a:gd name="T44" fmla="*/ 0 w 205"/>
                <a:gd name="T45" fmla="*/ 1 h 313"/>
                <a:gd name="T46" fmla="*/ 0 w 205"/>
                <a:gd name="T47" fmla="*/ 1 h 313"/>
                <a:gd name="T48" fmla="*/ 0 w 205"/>
                <a:gd name="T49" fmla="*/ 1 h 313"/>
                <a:gd name="T50" fmla="*/ 0 w 205"/>
                <a:gd name="T51" fmla="*/ 1 h 313"/>
                <a:gd name="T52" fmla="*/ 0 w 205"/>
                <a:gd name="T53" fmla="*/ 1 h 313"/>
                <a:gd name="T54" fmla="*/ 0 w 205"/>
                <a:gd name="T55" fmla="*/ 1 h 313"/>
                <a:gd name="T56" fmla="*/ 0 w 205"/>
                <a:gd name="T57" fmla="*/ 1 h 313"/>
                <a:gd name="T58" fmla="*/ 0 w 205"/>
                <a:gd name="T59" fmla="*/ 1 h 313"/>
                <a:gd name="T60" fmla="*/ 0 w 205"/>
                <a:gd name="T61" fmla="*/ 1 h 313"/>
                <a:gd name="T62" fmla="*/ 0 w 205"/>
                <a:gd name="T63" fmla="*/ 1 h 313"/>
                <a:gd name="T64" fmla="*/ 0 w 205"/>
                <a:gd name="T65" fmla="*/ 1 h 313"/>
                <a:gd name="T66" fmla="*/ 0 w 205"/>
                <a:gd name="T67" fmla="*/ 1 h 313"/>
                <a:gd name="T68" fmla="*/ 0 w 205"/>
                <a:gd name="T69" fmla="*/ 0 h 313"/>
                <a:gd name="T70" fmla="*/ 0 w 205"/>
                <a:gd name="T71" fmla="*/ 1 h 313"/>
                <a:gd name="T72" fmla="*/ 0 w 205"/>
                <a:gd name="T73" fmla="*/ 1 h 31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5"/>
                <a:gd name="T112" fmla="*/ 0 h 313"/>
                <a:gd name="T113" fmla="*/ 205 w 205"/>
                <a:gd name="T114" fmla="*/ 313 h 31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5" h="313">
                  <a:moveTo>
                    <a:pt x="10" y="3"/>
                  </a:moveTo>
                  <a:lnTo>
                    <a:pt x="18" y="58"/>
                  </a:lnTo>
                  <a:lnTo>
                    <a:pt x="26" y="79"/>
                  </a:lnTo>
                  <a:lnTo>
                    <a:pt x="35" y="87"/>
                  </a:lnTo>
                  <a:lnTo>
                    <a:pt x="45" y="94"/>
                  </a:lnTo>
                  <a:lnTo>
                    <a:pt x="62" y="104"/>
                  </a:lnTo>
                  <a:lnTo>
                    <a:pt x="73" y="144"/>
                  </a:lnTo>
                  <a:lnTo>
                    <a:pt x="73" y="163"/>
                  </a:lnTo>
                  <a:lnTo>
                    <a:pt x="81" y="179"/>
                  </a:lnTo>
                  <a:lnTo>
                    <a:pt x="93" y="195"/>
                  </a:lnTo>
                  <a:lnTo>
                    <a:pt x="106" y="211"/>
                  </a:lnTo>
                  <a:lnTo>
                    <a:pt x="115" y="223"/>
                  </a:lnTo>
                  <a:lnTo>
                    <a:pt x="134" y="245"/>
                  </a:lnTo>
                  <a:lnTo>
                    <a:pt x="144" y="254"/>
                  </a:lnTo>
                  <a:lnTo>
                    <a:pt x="154" y="259"/>
                  </a:lnTo>
                  <a:lnTo>
                    <a:pt x="169" y="273"/>
                  </a:lnTo>
                  <a:lnTo>
                    <a:pt x="199" y="297"/>
                  </a:lnTo>
                  <a:lnTo>
                    <a:pt x="204" y="305"/>
                  </a:lnTo>
                  <a:lnTo>
                    <a:pt x="205" y="311"/>
                  </a:lnTo>
                  <a:lnTo>
                    <a:pt x="200" y="313"/>
                  </a:lnTo>
                  <a:lnTo>
                    <a:pt x="188" y="311"/>
                  </a:lnTo>
                  <a:lnTo>
                    <a:pt x="175" y="299"/>
                  </a:lnTo>
                  <a:lnTo>
                    <a:pt x="159" y="287"/>
                  </a:lnTo>
                  <a:lnTo>
                    <a:pt x="143" y="275"/>
                  </a:lnTo>
                  <a:lnTo>
                    <a:pt x="134" y="267"/>
                  </a:lnTo>
                  <a:lnTo>
                    <a:pt x="121" y="257"/>
                  </a:lnTo>
                  <a:lnTo>
                    <a:pt x="101" y="235"/>
                  </a:lnTo>
                  <a:lnTo>
                    <a:pt x="91" y="223"/>
                  </a:lnTo>
                  <a:lnTo>
                    <a:pt x="55" y="143"/>
                  </a:lnTo>
                  <a:lnTo>
                    <a:pt x="52" y="114"/>
                  </a:lnTo>
                  <a:lnTo>
                    <a:pt x="41" y="111"/>
                  </a:lnTo>
                  <a:lnTo>
                    <a:pt x="19" y="95"/>
                  </a:lnTo>
                  <a:lnTo>
                    <a:pt x="10" y="70"/>
                  </a:lnTo>
                  <a:lnTo>
                    <a:pt x="0" y="5"/>
                  </a:lnTo>
                  <a:lnTo>
                    <a:pt x="4" y="0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0" name="Freeform 164"/>
            <p:cNvSpPr>
              <a:spLocks/>
            </p:cNvSpPr>
            <p:nvPr/>
          </p:nvSpPr>
          <p:spPr bwMode="auto">
            <a:xfrm>
              <a:off x="4136" y="1313"/>
              <a:ext cx="68" cy="105"/>
            </a:xfrm>
            <a:custGeom>
              <a:avLst/>
              <a:gdLst>
                <a:gd name="T0" fmla="*/ 1 w 136"/>
                <a:gd name="T1" fmla="*/ 1 h 209"/>
                <a:gd name="T2" fmla="*/ 1 w 136"/>
                <a:gd name="T3" fmla="*/ 1 h 209"/>
                <a:gd name="T4" fmla="*/ 1 w 136"/>
                <a:gd name="T5" fmla="*/ 1 h 209"/>
                <a:gd name="T6" fmla="*/ 1 w 136"/>
                <a:gd name="T7" fmla="*/ 1 h 209"/>
                <a:gd name="T8" fmla="*/ 1 w 136"/>
                <a:gd name="T9" fmla="*/ 1 h 209"/>
                <a:gd name="T10" fmla="*/ 1 w 136"/>
                <a:gd name="T11" fmla="*/ 1 h 209"/>
                <a:gd name="T12" fmla="*/ 1 w 136"/>
                <a:gd name="T13" fmla="*/ 1 h 209"/>
                <a:gd name="T14" fmla="*/ 1 w 136"/>
                <a:gd name="T15" fmla="*/ 1 h 209"/>
                <a:gd name="T16" fmla="*/ 0 w 136"/>
                <a:gd name="T17" fmla="*/ 1 h 209"/>
                <a:gd name="T18" fmla="*/ 1 w 136"/>
                <a:gd name="T19" fmla="*/ 1 h 209"/>
                <a:gd name="T20" fmla="*/ 1 w 136"/>
                <a:gd name="T21" fmla="*/ 1 h 209"/>
                <a:gd name="T22" fmla="*/ 1 w 136"/>
                <a:gd name="T23" fmla="*/ 1 h 209"/>
                <a:gd name="T24" fmla="*/ 1 w 136"/>
                <a:gd name="T25" fmla="*/ 1 h 209"/>
                <a:gd name="T26" fmla="*/ 1 w 136"/>
                <a:gd name="T27" fmla="*/ 1 h 209"/>
                <a:gd name="T28" fmla="*/ 1 w 136"/>
                <a:gd name="T29" fmla="*/ 1 h 209"/>
                <a:gd name="T30" fmla="*/ 1 w 136"/>
                <a:gd name="T31" fmla="*/ 1 h 209"/>
                <a:gd name="T32" fmla="*/ 1 w 136"/>
                <a:gd name="T33" fmla="*/ 1 h 209"/>
                <a:gd name="T34" fmla="*/ 1 w 136"/>
                <a:gd name="T35" fmla="*/ 1 h 209"/>
                <a:gd name="T36" fmla="*/ 1 w 136"/>
                <a:gd name="T37" fmla="*/ 0 h 209"/>
                <a:gd name="T38" fmla="*/ 1 w 136"/>
                <a:gd name="T39" fmla="*/ 1 h 209"/>
                <a:gd name="T40" fmla="*/ 1 w 136"/>
                <a:gd name="T41" fmla="*/ 1 h 20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6"/>
                <a:gd name="T64" fmla="*/ 0 h 209"/>
                <a:gd name="T65" fmla="*/ 136 w 136"/>
                <a:gd name="T66" fmla="*/ 209 h 20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6" h="209">
                  <a:moveTo>
                    <a:pt x="136" y="6"/>
                  </a:moveTo>
                  <a:lnTo>
                    <a:pt x="103" y="106"/>
                  </a:lnTo>
                  <a:lnTo>
                    <a:pt x="81" y="139"/>
                  </a:lnTo>
                  <a:lnTo>
                    <a:pt x="72" y="156"/>
                  </a:lnTo>
                  <a:lnTo>
                    <a:pt x="62" y="175"/>
                  </a:lnTo>
                  <a:lnTo>
                    <a:pt x="48" y="187"/>
                  </a:lnTo>
                  <a:lnTo>
                    <a:pt x="34" y="196"/>
                  </a:lnTo>
                  <a:lnTo>
                    <a:pt x="6" y="209"/>
                  </a:lnTo>
                  <a:lnTo>
                    <a:pt x="0" y="206"/>
                  </a:lnTo>
                  <a:lnTo>
                    <a:pt x="2" y="200"/>
                  </a:lnTo>
                  <a:lnTo>
                    <a:pt x="23" y="182"/>
                  </a:lnTo>
                  <a:lnTo>
                    <a:pt x="40" y="158"/>
                  </a:lnTo>
                  <a:lnTo>
                    <a:pt x="60" y="124"/>
                  </a:lnTo>
                  <a:lnTo>
                    <a:pt x="68" y="108"/>
                  </a:lnTo>
                  <a:lnTo>
                    <a:pt x="79" y="90"/>
                  </a:lnTo>
                  <a:lnTo>
                    <a:pt x="93" y="68"/>
                  </a:lnTo>
                  <a:lnTo>
                    <a:pt x="104" y="49"/>
                  </a:lnTo>
                  <a:lnTo>
                    <a:pt x="127" y="3"/>
                  </a:lnTo>
                  <a:lnTo>
                    <a:pt x="134" y="0"/>
                  </a:lnTo>
                  <a:lnTo>
                    <a:pt x="1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1" name="Freeform 165"/>
            <p:cNvSpPr>
              <a:spLocks/>
            </p:cNvSpPr>
            <p:nvPr/>
          </p:nvSpPr>
          <p:spPr bwMode="auto">
            <a:xfrm>
              <a:off x="4095" y="1367"/>
              <a:ext cx="43" cy="19"/>
            </a:xfrm>
            <a:custGeom>
              <a:avLst/>
              <a:gdLst>
                <a:gd name="T0" fmla="*/ 1 w 84"/>
                <a:gd name="T1" fmla="*/ 0 h 40"/>
                <a:gd name="T2" fmla="*/ 1 w 84"/>
                <a:gd name="T3" fmla="*/ 0 h 40"/>
                <a:gd name="T4" fmla="*/ 1 w 84"/>
                <a:gd name="T5" fmla="*/ 0 h 40"/>
                <a:gd name="T6" fmla="*/ 1 w 84"/>
                <a:gd name="T7" fmla="*/ 0 h 40"/>
                <a:gd name="T8" fmla="*/ 1 w 84"/>
                <a:gd name="T9" fmla="*/ 0 h 40"/>
                <a:gd name="T10" fmla="*/ 1 w 84"/>
                <a:gd name="T11" fmla="*/ 0 h 40"/>
                <a:gd name="T12" fmla="*/ 1 w 84"/>
                <a:gd name="T13" fmla="*/ 0 h 40"/>
                <a:gd name="T14" fmla="*/ 1 w 84"/>
                <a:gd name="T15" fmla="*/ 0 h 40"/>
                <a:gd name="T16" fmla="*/ 1 w 84"/>
                <a:gd name="T17" fmla="*/ 0 h 40"/>
                <a:gd name="T18" fmla="*/ 0 w 84"/>
                <a:gd name="T19" fmla="*/ 0 h 40"/>
                <a:gd name="T20" fmla="*/ 1 w 84"/>
                <a:gd name="T21" fmla="*/ 0 h 40"/>
                <a:gd name="T22" fmla="*/ 1 w 84"/>
                <a:gd name="T23" fmla="*/ 0 h 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4"/>
                <a:gd name="T37" fmla="*/ 0 h 40"/>
                <a:gd name="T38" fmla="*/ 84 w 84"/>
                <a:gd name="T39" fmla="*/ 40 h 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4" h="40">
                  <a:moveTo>
                    <a:pt x="4" y="30"/>
                  </a:moveTo>
                  <a:lnTo>
                    <a:pt x="36" y="19"/>
                  </a:lnTo>
                  <a:lnTo>
                    <a:pt x="52" y="9"/>
                  </a:lnTo>
                  <a:lnTo>
                    <a:pt x="70" y="0"/>
                  </a:lnTo>
                  <a:lnTo>
                    <a:pt x="84" y="8"/>
                  </a:lnTo>
                  <a:lnTo>
                    <a:pt x="84" y="17"/>
                  </a:lnTo>
                  <a:lnTo>
                    <a:pt x="77" y="23"/>
                  </a:lnTo>
                  <a:lnTo>
                    <a:pt x="40" y="34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2" name="Freeform 166"/>
            <p:cNvSpPr>
              <a:spLocks/>
            </p:cNvSpPr>
            <p:nvPr/>
          </p:nvSpPr>
          <p:spPr bwMode="auto">
            <a:xfrm>
              <a:off x="4073" y="1294"/>
              <a:ext cx="16" cy="65"/>
            </a:xfrm>
            <a:custGeom>
              <a:avLst/>
              <a:gdLst>
                <a:gd name="T0" fmla="*/ 1 w 31"/>
                <a:gd name="T1" fmla="*/ 1 h 130"/>
                <a:gd name="T2" fmla="*/ 1 w 31"/>
                <a:gd name="T3" fmla="*/ 1 h 130"/>
                <a:gd name="T4" fmla="*/ 1 w 31"/>
                <a:gd name="T5" fmla="*/ 1 h 130"/>
                <a:gd name="T6" fmla="*/ 1 w 31"/>
                <a:gd name="T7" fmla="*/ 1 h 130"/>
                <a:gd name="T8" fmla="*/ 1 w 31"/>
                <a:gd name="T9" fmla="*/ 1 h 130"/>
                <a:gd name="T10" fmla="*/ 1 w 31"/>
                <a:gd name="T11" fmla="*/ 1 h 130"/>
                <a:gd name="T12" fmla="*/ 0 w 31"/>
                <a:gd name="T13" fmla="*/ 1 h 130"/>
                <a:gd name="T14" fmla="*/ 1 w 31"/>
                <a:gd name="T15" fmla="*/ 0 h 130"/>
                <a:gd name="T16" fmla="*/ 1 w 31"/>
                <a:gd name="T17" fmla="*/ 1 h 130"/>
                <a:gd name="T18" fmla="*/ 1 w 31"/>
                <a:gd name="T19" fmla="*/ 1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1"/>
                <a:gd name="T31" fmla="*/ 0 h 130"/>
                <a:gd name="T32" fmla="*/ 31 w 31"/>
                <a:gd name="T33" fmla="*/ 130 h 1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1" h="130">
                  <a:moveTo>
                    <a:pt x="8" y="3"/>
                  </a:moveTo>
                  <a:lnTo>
                    <a:pt x="31" y="78"/>
                  </a:lnTo>
                  <a:lnTo>
                    <a:pt x="24" y="125"/>
                  </a:lnTo>
                  <a:lnTo>
                    <a:pt x="20" y="130"/>
                  </a:lnTo>
                  <a:lnTo>
                    <a:pt x="14" y="125"/>
                  </a:lnTo>
                  <a:lnTo>
                    <a:pt x="7" y="79"/>
                  </a:lnTo>
                  <a:lnTo>
                    <a:pt x="0" y="6"/>
                  </a:lnTo>
                  <a:lnTo>
                    <a:pt x="3" y="0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3" name="Freeform 167"/>
            <p:cNvSpPr>
              <a:spLocks/>
            </p:cNvSpPr>
            <p:nvPr/>
          </p:nvSpPr>
          <p:spPr bwMode="auto">
            <a:xfrm>
              <a:off x="4091" y="1347"/>
              <a:ext cx="28" cy="11"/>
            </a:xfrm>
            <a:custGeom>
              <a:avLst/>
              <a:gdLst>
                <a:gd name="T0" fmla="*/ 0 w 58"/>
                <a:gd name="T1" fmla="*/ 0 h 23"/>
                <a:gd name="T2" fmla="*/ 0 w 58"/>
                <a:gd name="T3" fmla="*/ 0 h 23"/>
                <a:gd name="T4" fmla="*/ 0 w 58"/>
                <a:gd name="T5" fmla="*/ 0 h 23"/>
                <a:gd name="T6" fmla="*/ 0 w 58"/>
                <a:gd name="T7" fmla="*/ 0 h 23"/>
                <a:gd name="T8" fmla="*/ 0 w 58"/>
                <a:gd name="T9" fmla="*/ 0 h 23"/>
                <a:gd name="T10" fmla="*/ 0 w 58"/>
                <a:gd name="T11" fmla="*/ 0 h 23"/>
                <a:gd name="T12" fmla="*/ 0 w 58"/>
                <a:gd name="T13" fmla="*/ 0 h 23"/>
                <a:gd name="T14" fmla="*/ 0 w 58"/>
                <a:gd name="T15" fmla="*/ 0 h 23"/>
                <a:gd name="T16" fmla="*/ 0 w 58"/>
                <a:gd name="T17" fmla="*/ 0 h 23"/>
                <a:gd name="T18" fmla="*/ 0 w 58"/>
                <a:gd name="T19" fmla="*/ 0 h 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8"/>
                <a:gd name="T31" fmla="*/ 0 h 23"/>
                <a:gd name="T32" fmla="*/ 58 w 58"/>
                <a:gd name="T33" fmla="*/ 23 h 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8" h="23">
                  <a:moveTo>
                    <a:pt x="6" y="10"/>
                  </a:moveTo>
                  <a:lnTo>
                    <a:pt x="38" y="0"/>
                  </a:lnTo>
                  <a:lnTo>
                    <a:pt x="45" y="0"/>
                  </a:lnTo>
                  <a:lnTo>
                    <a:pt x="58" y="7"/>
                  </a:lnTo>
                  <a:lnTo>
                    <a:pt x="51" y="19"/>
                  </a:lnTo>
                  <a:lnTo>
                    <a:pt x="40" y="23"/>
                  </a:lnTo>
                  <a:lnTo>
                    <a:pt x="6" y="20"/>
                  </a:lnTo>
                  <a:lnTo>
                    <a:pt x="0" y="15"/>
                  </a:lnTo>
                  <a:lnTo>
                    <a:pt x="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Freeform 168"/>
            <p:cNvSpPr>
              <a:spLocks/>
            </p:cNvSpPr>
            <p:nvPr/>
          </p:nvSpPr>
          <p:spPr bwMode="auto">
            <a:xfrm>
              <a:off x="4105" y="1272"/>
              <a:ext cx="43" cy="12"/>
            </a:xfrm>
            <a:custGeom>
              <a:avLst/>
              <a:gdLst>
                <a:gd name="T0" fmla="*/ 1 w 85"/>
                <a:gd name="T1" fmla="*/ 0 h 25"/>
                <a:gd name="T2" fmla="*/ 1 w 85"/>
                <a:gd name="T3" fmla="*/ 0 h 25"/>
                <a:gd name="T4" fmla="*/ 1 w 85"/>
                <a:gd name="T5" fmla="*/ 0 h 25"/>
                <a:gd name="T6" fmla="*/ 1 w 85"/>
                <a:gd name="T7" fmla="*/ 0 h 25"/>
                <a:gd name="T8" fmla="*/ 1 w 85"/>
                <a:gd name="T9" fmla="*/ 0 h 25"/>
                <a:gd name="T10" fmla="*/ 1 w 85"/>
                <a:gd name="T11" fmla="*/ 0 h 25"/>
                <a:gd name="T12" fmla="*/ 1 w 85"/>
                <a:gd name="T13" fmla="*/ 0 h 25"/>
                <a:gd name="T14" fmla="*/ 1 w 85"/>
                <a:gd name="T15" fmla="*/ 0 h 25"/>
                <a:gd name="T16" fmla="*/ 1 w 85"/>
                <a:gd name="T17" fmla="*/ 0 h 25"/>
                <a:gd name="T18" fmla="*/ 1 w 85"/>
                <a:gd name="T19" fmla="*/ 0 h 25"/>
                <a:gd name="T20" fmla="*/ 0 w 85"/>
                <a:gd name="T21" fmla="*/ 0 h 25"/>
                <a:gd name="T22" fmla="*/ 1 w 85"/>
                <a:gd name="T23" fmla="*/ 0 h 25"/>
                <a:gd name="T24" fmla="*/ 1 w 85"/>
                <a:gd name="T25" fmla="*/ 0 h 2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25"/>
                <a:gd name="T41" fmla="*/ 85 w 85"/>
                <a:gd name="T42" fmla="*/ 25 h 2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25">
                  <a:moveTo>
                    <a:pt x="2" y="9"/>
                  </a:moveTo>
                  <a:lnTo>
                    <a:pt x="30" y="0"/>
                  </a:lnTo>
                  <a:lnTo>
                    <a:pt x="61" y="4"/>
                  </a:lnTo>
                  <a:lnTo>
                    <a:pt x="78" y="8"/>
                  </a:lnTo>
                  <a:lnTo>
                    <a:pt x="85" y="19"/>
                  </a:lnTo>
                  <a:lnTo>
                    <a:pt x="81" y="24"/>
                  </a:lnTo>
                  <a:lnTo>
                    <a:pt x="74" y="25"/>
                  </a:lnTo>
                  <a:lnTo>
                    <a:pt x="60" y="24"/>
                  </a:lnTo>
                  <a:lnTo>
                    <a:pt x="32" y="15"/>
                  </a:lnTo>
                  <a:lnTo>
                    <a:pt x="7" y="16"/>
                  </a:lnTo>
                  <a:lnTo>
                    <a:pt x="0" y="15"/>
                  </a:lnTo>
                  <a:lnTo>
                    <a:pt x="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5" name="Freeform 169"/>
            <p:cNvSpPr>
              <a:spLocks/>
            </p:cNvSpPr>
            <p:nvPr/>
          </p:nvSpPr>
          <p:spPr bwMode="auto">
            <a:xfrm>
              <a:off x="4095" y="1297"/>
              <a:ext cx="52" cy="10"/>
            </a:xfrm>
            <a:custGeom>
              <a:avLst/>
              <a:gdLst>
                <a:gd name="T0" fmla="*/ 1 w 103"/>
                <a:gd name="T1" fmla="*/ 1 h 20"/>
                <a:gd name="T2" fmla="*/ 1 w 103"/>
                <a:gd name="T3" fmla="*/ 0 h 20"/>
                <a:gd name="T4" fmla="*/ 1 w 103"/>
                <a:gd name="T5" fmla="*/ 1 h 20"/>
                <a:gd name="T6" fmla="*/ 1 w 103"/>
                <a:gd name="T7" fmla="*/ 1 h 20"/>
                <a:gd name="T8" fmla="*/ 1 w 103"/>
                <a:gd name="T9" fmla="*/ 1 h 20"/>
                <a:gd name="T10" fmla="*/ 1 w 103"/>
                <a:gd name="T11" fmla="*/ 1 h 20"/>
                <a:gd name="T12" fmla="*/ 1 w 103"/>
                <a:gd name="T13" fmla="*/ 1 h 20"/>
                <a:gd name="T14" fmla="*/ 1 w 103"/>
                <a:gd name="T15" fmla="*/ 1 h 20"/>
                <a:gd name="T16" fmla="*/ 1 w 103"/>
                <a:gd name="T17" fmla="*/ 1 h 20"/>
                <a:gd name="T18" fmla="*/ 0 w 103"/>
                <a:gd name="T19" fmla="*/ 1 h 20"/>
                <a:gd name="T20" fmla="*/ 1 w 103"/>
                <a:gd name="T21" fmla="*/ 1 h 20"/>
                <a:gd name="T22" fmla="*/ 1 w 103"/>
                <a:gd name="T23" fmla="*/ 1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3"/>
                <a:gd name="T37" fmla="*/ 0 h 20"/>
                <a:gd name="T38" fmla="*/ 103 w 103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3" h="20">
                  <a:moveTo>
                    <a:pt x="2" y="12"/>
                  </a:moveTo>
                  <a:lnTo>
                    <a:pt x="27" y="0"/>
                  </a:lnTo>
                  <a:lnTo>
                    <a:pt x="54" y="1"/>
                  </a:lnTo>
                  <a:lnTo>
                    <a:pt x="77" y="6"/>
                  </a:lnTo>
                  <a:lnTo>
                    <a:pt x="100" y="5"/>
                  </a:lnTo>
                  <a:lnTo>
                    <a:pt x="103" y="14"/>
                  </a:lnTo>
                  <a:lnTo>
                    <a:pt x="49" y="18"/>
                  </a:lnTo>
                  <a:lnTo>
                    <a:pt x="27" y="15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6" name="Freeform 170"/>
            <p:cNvSpPr>
              <a:spLocks/>
            </p:cNvSpPr>
            <p:nvPr/>
          </p:nvSpPr>
          <p:spPr bwMode="auto">
            <a:xfrm>
              <a:off x="4036" y="1306"/>
              <a:ext cx="27" cy="13"/>
            </a:xfrm>
            <a:custGeom>
              <a:avLst/>
              <a:gdLst>
                <a:gd name="T0" fmla="*/ 1 w 53"/>
                <a:gd name="T1" fmla="*/ 1 h 25"/>
                <a:gd name="T2" fmla="*/ 1 w 53"/>
                <a:gd name="T3" fmla="*/ 0 h 25"/>
                <a:gd name="T4" fmla="*/ 1 w 53"/>
                <a:gd name="T5" fmla="*/ 0 h 25"/>
                <a:gd name="T6" fmla="*/ 1 w 53"/>
                <a:gd name="T7" fmla="*/ 1 h 25"/>
                <a:gd name="T8" fmla="*/ 1 w 53"/>
                <a:gd name="T9" fmla="*/ 1 h 25"/>
                <a:gd name="T10" fmla="*/ 1 w 53"/>
                <a:gd name="T11" fmla="*/ 1 h 25"/>
                <a:gd name="T12" fmla="*/ 1 w 53"/>
                <a:gd name="T13" fmla="*/ 1 h 25"/>
                <a:gd name="T14" fmla="*/ 0 w 53"/>
                <a:gd name="T15" fmla="*/ 1 h 25"/>
                <a:gd name="T16" fmla="*/ 1 w 53"/>
                <a:gd name="T17" fmla="*/ 1 h 25"/>
                <a:gd name="T18" fmla="*/ 1 w 53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3"/>
                <a:gd name="T31" fmla="*/ 0 h 25"/>
                <a:gd name="T32" fmla="*/ 53 w 53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3" h="25">
                  <a:moveTo>
                    <a:pt x="4" y="14"/>
                  </a:moveTo>
                  <a:lnTo>
                    <a:pt x="11" y="0"/>
                  </a:lnTo>
                  <a:lnTo>
                    <a:pt x="48" y="0"/>
                  </a:lnTo>
                  <a:lnTo>
                    <a:pt x="53" y="4"/>
                  </a:lnTo>
                  <a:lnTo>
                    <a:pt x="49" y="10"/>
                  </a:lnTo>
                  <a:lnTo>
                    <a:pt x="23" y="25"/>
                  </a:lnTo>
                  <a:lnTo>
                    <a:pt x="5" y="23"/>
                  </a:lnTo>
                  <a:lnTo>
                    <a:pt x="0" y="19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7" name="Freeform 171"/>
            <p:cNvSpPr>
              <a:spLocks/>
            </p:cNvSpPr>
            <p:nvPr/>
          </p:nvSpPr>
          <p:spPr bwMode="auto">
            <a:xfrm>
              <a:off x="4023" y="1280"/>
              <a:ext cx="38" cy="16"/>
            </a:xfrm>
            <a:custGeom>
              <a:avLst/>
              <a:gdLst>
                <a:gd name="T0" fmla="*/ 0 w 77"/>
                <a:gd name="T1" fmla="*/ 1 h 32"/>
                <a:gd name="T2" fmla="*/ 0 w 77"/>
                <a:gd name="T3" fmla="*/ 1 h 32"/>
                <a:gd name="T4" fmla="*/ 0 w 77"/>
                <a:gd name="T5" fmla="*/ 0 h 32"/>
                <a:gd name="T6" fmla="*/ 0 w 77"/>
                <a:gd name="T7" fmla="*/ 1 h 32"/>
                <a:gd name="T8" fmla="*/ 0 w 77"/>
                <a:gd name="T9" fmla="*/ 1 h 32"/>
                <a:gd name="T10" fmla="*/ 0 w 77"/>
                <a:gd name="T11" fmla="*/ 1 h 32"/>
                <a:gd name="T12" fmla="*/ 0 w 77"/>
                <a:gd name="T13" fmla="*/ 1 h 32"/>
                <a:gd name="T14" fmla="*/ 0 w 77"/>
                <a:gd name="T15" fmla="*/ 1 h 32"/>
                <a:gd name="T16" fmla="*/ 0 w 77"/>
                <a:gd name="T17" fmla="*/ 1 h 32"/>
                <a:gd name="T18" fmla="*/ 0 w 77"/>
                <a:gd name="T19" fmla="*/ 1 h 32"/>
                <a:gd name="T20" fmla="*/ 0 w 77"/>
                <a:gd name="T21" fmla="*/ 1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7"/>
                <a:gd name="T34" fmla="*/ 0 h 32"/>
                <a:gd name="T35" fmla="*/ 77 w 77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7" h="32">
                  <a:moveTo>
                    <a:pt x="2" y="24"/>
                  </a:moveTo>
                  <a:lnTo>
                    <a:pt x="11" y="14"/>
                  </a:lnTo>
                  <a:lnTo>
                    <a:pt x="72" y="0"/>
                  </a:lnTo>
                  <a:lnTo>
                    <a:pt x="77" y="4"/>
                  </a:lnTo>
                  <a:lnTo>
                    <a:pt x="73" y="9"/>
                  </a:lnTo>
                  <a:lnTo>
                    <a:pt x="18" y="25"/>
                  </a:lnTo>
                  <a:lnTo>
                    <a:pt x="10" y="32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Freeform 172"/>
            <p:cNvSpPr>
              <a:spLocks/>
            </p:cNvSpPr>
            <p:nvPr/>
          </p:nvSpPr>
          <p:spPr bwMode="auto">
            <a:xfrm>
              <a:off x="4030" y="1169"/>
              <a:ext cx="117" cy="63"/>
            </a:xfrm>
            <a:custGeom>
              <a:avLst/>
              <a:gdLst>
                <a:gd name="T0" fmla="*/ 1 w 234"/>
                <a:gd name="T1" fmla="*/ 1 h 126"/>
                <a:gd name="T2" fmla="*/ 1 w 234"/>
                <a:gd name="T3" fmla="*/ 1 h 126"/>
                <a:gd name="T4" fmla="*/ 1 w 234"/>
                <a:gd name="T5" fmla="*/ 1 h 126"/>
                <a:gd name="T6" fmla="*/ 1 w 234"/>
                <a:gd name="T7" fmla="*/ 1 h 126"/>
                <a:gd name="T8" fmla="*/ 1 w 234"/>
                <a:gd name="T9" fmla="*/ 1 h 126"/>
                <a:gd name="T10" fmla="*/ 1 w 234"/>
                <a:gd name="T11" fmla="*/ 1 h 126"/>
                <a:gd name="T12" fmla="*/ 1 w 234"/>
                <a:gd name="T13" fmla="*/ 1 h 126"/>
                <a:gd name="T14" fmla="*/ 1 w 234"/>
                <a:gd name="T15" fmla="*/ 1 h 126"/>
                <a:gd name="T16" fmla="*/ 1 w 234"/>
                <a:gd name="T17" fmla="*/ 1 h 126"/>
                <a:gd name="T18" fmla="*/ 1 w 234"/>
                <a:gd name="T19" fmla="*/ 1 h 126"/>
                <a:gd name="T20" fmla="*/ 1 w 234"/>
                <a:gd name="T21" fmla="*/ 0 h 126"/>
                <a:gd name="T22" fmla="*/ 1 w 234"/>
                <a:gd name="T23" fmla="*/ 1 h 126"/>
                <a:gd name="T24" fmla="*/ 1 w 234"/>
                <a:gd name="T25" fmla="*/ 1 h 126"/>
                <a:gd name="T26" fmla="*/ 1 w 234"/>
                <a:gd name="T27" fmla="*/ 1 h 126"/>
                <a:gd name="T28" fmla="*/ 1 w 234"/>
                <a:gd name="T29" fmla="*/ 1 h 126"/>
                <a:gd name="T30" fmla="*/ 1 w 234"/>
                <a:gd name="T31" fmla="*/ 1 h 126"/>
                <a:gd name="T32" fmla="*/ 1 w 234"/>
                <a:gd name="T33" fmla="*/ 1 h 126"/>
                <a:gd name="T34" fmla="*/ 1 w 234"/>
                <a:gd name="T35" fmla="*/ 1 h 126"/>
                <a:gd name="T36" fmla="*/ 1 w 234"/>
                <a:gd name="T37" fmla="*/ 1 h 126"/>
                <a:gd name="T38" fmla="*/ 1 w 234"/>
                <a:gd name="T39" fmla="*/ 1 h 126"/>
                <a:gd name="T40" fmla="*/ 1 w 234"/>
                <a:gd name="T41" fmla="*/ 1 h 126"/>
                <a:gd name="T42" fmla="*/ 1 w 234"/>
                <a:gd name="T43" fmla="*/ 1 h 126"/>
                <a:gd name="T44" fmla="*/ 1 w 234"/>
                <a:gd name="T45" fmla="*/ 1 h 126"/>
                <a:gd name="T46" fmla="*/ 0 w 234"/>
                <a:gd name="T47" fmla="*/ 1 h 126"/>
                <a:gd name="T48" fmla="*/ 1 w 234"/>
                <a:gd name="T49" fmla="*/ 1 h 126"/>
                <a:gd name="T50" fmla="*/ 1 w 234"/>
                <a:gd name="T51" fmla="*/ 1 h 12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4"/>
                <a:gd name="T79" fmla="*/ 0 h 126"/>
                <a:gd name="T80" fmla="*/ 234 w 234"/>
                <a:gd name="T81" fmla="*/ 126 h 12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4" h="126">
                  <a:moveTo>
                    <a:pt x="4" y="117"/>
                  </a:moveTo>
                  <a:lnTo>
                    <a:pt x="58" y="108"/>
                  </a:lnTo>
                  <a:lnTo>
                    <a:pt x="81" y="97"/>
                  </a:lnTo>
                  <a:lnTo>
                    <a:pt x="105" y="80"/>
                  </a:lnTo>
                  <a:lnTo>
                    <a:pt x="114" y="71"/>
                  </a:lnTo>
                  <a:lnTo>
                    <a:pt x="124" y="65"/>
                  </a:lnTo>
                  <a:lnTo>
                    <a:pt x="149" y="54"/>
                  </a:lnTo>
                  <a:lnTo>
                    <a:pt x="171" y="46"/>
                  </a:lnTo>
                  <a:lnTo>
                    <a:pt x="188" y="29"/>
                  </a:lnTo>
                  <a:lnTo>
                    <a:pt x="205" y="10"/>
                  </a:lnTo>
                  <a:lnTo>
                    <a:pt x="228" y="0"/>
                  </a:lnTo>
                  <a:lnTo>
                    <a:pt x="234" y="5"/>
                  </a:lnTo>
                  <a:lnTo>
                    <a:pt x="229" y="11"/>
                  </a:lnTo>
                  <a:lnTo>
                    <a:pt x="207" y="24"/>
                  </a:lnTo>
                  <a:lnTo>
                    <a:pt x="192" y="46"/>
                  </a:lnTo>
                  <a:lnTo>
                    <a:pt x="177" y="67"/>
                  </a:lnTo>
                  <a:lnTo>
                    <a:pt x="167" y="73"/>
                  </a:lnTo>
                  <a:lnTo>
                    <a:pt x="155" y="76"/>
                  </a:lnTo>
                  <a:lnTo>
                    <a:pt x="123" y="101"/>
                  </a:lnTo>
                  <a:lnTo>
                    <a:pt x="109" y="109"/>
                  </a:lnTo>
                  <a:lnTo>
                    <a:pt x="95" y="116"/>
                  </a:lnTo>
                  <a:lnTo>
                    <a:pt x="67" y="124"/>
                  </a:lnTo>
                  <a:lnTo>
                    <a:pt x="4" y="126"/>
                  </a:lnTo>
                  <a:lnTo>
                    <a:pt x="0" y="122"/>
                  </a:lnTo>
                  <a:lnTo>
                    <a:pt x="4" y="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Freeform 173"/>
            <p:cNvSpPr>
              <a:spLocks/>
            </p:cNvSpPr>
            <p:nvPr/>
          </p:nvSpPr>
          <p:spPr bwMode="auto">
            <a:xfrm>
              <a:off x="4172" y="1212"/>
              <a:ext cx="23" cy="11"/>
            </a:xfrm>
            <a:custGeom>
              <a:avLst/>
              <a:gdLst>
                <a:gd name="T0" fmla="*/ 0 w 47"/>
                <a:gd name="T1" fmla="*/ 1 h 22"/>
                <a:gd name="T2" fmla="*/ 0 w 47"/>
                <a:gd name="T3" fmla="*/ 0 h 22"/>
                <a:gd name="T4" fmla="*/ 0 w 47"/>
                <a:gd name="T5" fmla="*/ 1 h 22"/>
                <a:gd name="T6" fmla="*/ 0 w 47"/>
                <a:gd name="T7" fmla="*/ 1 h 22"/>
                <a:gd name="T8" fmla="*/ 0 w 47"/>
                <a:gd name="T9" fmla="*/ 1 h 22"/>
                <a:gd name="T10" fmla="*/ 0 w 47"/>
                <a:gd name="T11" fmla="*/ 1 h 22"/>
                <a:gd name="T12" fmla="*/ 0 w 47"/>
                <a:gd name="T13" fmla="*/ 1 h 22"/>
                <a:gd name="T14" fmla="*/ 0 w 47"/>
                <a:gd name="T15" fmla="*/ 1 h 22"/>
                <a:gd name="T16" fmla="*/ 0 w 47"/>
                <a:gd name="T17" fmla="*/ 1 h 22"/>
                <a:gd name="T18" fmla="*/ 0 w 47"/>
                <a:gd name="T19" fmla="*/ 1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22"/>
                <a:gd name="T32" fmla="*/ 47 w 47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22">
                  <a:moveTo>
                    <a:pt x="5" y="1"/>
                  </a:moveTo>
                  <a:lnTo>
                    <a:pt x="36" y="0"/>
                  </a:lnTo>
                  <a:lnTo>
                    <a:pt x="44" y="4"/>
                  </a:lnTo>
                  <a:lnTo>
                    <a:pt x="47" y="11"/>
                  </a:lnTo>
                  <a:lnTo>
                    <a:pt x="44" y="19"/>
                  </a:lnTo>
                  <a:lnTo>
                    <a:pt x="36" y="22"/>
                  </a:lnTo>
                  <a:lnTo>
                    <a:pt x="4" y="11"/>
                  </a:lnTo>
                  <a:lnTo>
                    <a:pt x="0" y="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Freeform 174"/>
            <p:cNvSpPr>
              <a:spLocks/>
            </p:cNvSpPr>
            <p:nvPr/>
          </p:nvSpPr>
          <p:spPr bwMode="auto">
            <a:xfrm>
              <a:off x="4173" y="1233"/>
              <a:ext cx="17" cy="9"/>
            </a:xfrm>
            <a:custGeom>
              <a:avLst/>
              <a:gdLst>
                <a:gd name="T0" fmla="*/ 1 w 34"/>
                <a:gd name="T1" fmla="*/ 0 h 20"/>
                <a:gd name="T2" fmla="*/ 1 w 34"/>
                <a:gd name="T3" fmla="*/ 0 h 20"/>
                <a:gd name="T4" fmla="*/ 1 w 34"/>
                <a:gd name="T5" fmla="*/ 0 h 20"/>
                <a:gd name="T6" fmla="*/ 1 w 34"/>
                <a:gd name="T7" fmla="*/ 0 h 20"/>
                <a:gd name="T8" fmla="*/ 1 w 34"/>
                <a:gd name="T9" fmla="*/ 0 h 20"/>
                <a:gd name="T10" fmla="*/ 1 w 34"/>
                <a:gd name="T11" fmla="*/ 0 h 20"/>
                <a:gd name="T12" fmla="*/ 0 w 34"/>
                <a:gd name="T13" fmla="*/ 0 h 20"/>
                <a:gd name="T14" fmla="*/ 1 w 34"/>
                <a:gd name="T15" fmla="*/ 0 h 20"/>
                <a:gd name="T16" fmla="*/ 1 w 34"/>
                <a:gd name="T17" fmla="*/ 0 h 20"/>
                <a:gd name="T18" fmla="*/ 1 w 34"/>
                <a:gd name="T19" fmla="*/ 0 h 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20"/>
                <a:gd name="T32" fmla="*/ 34 w 34"/>
                <a:gd name="T33" fmla="*/ 20 h 2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20">
                  <a:moveTo>
                    <a:pt x="12" y="0"/>
                  </a:moveTo>
                  <a:lnTo>
                    <a:pt x="17" y="0"/>
                  </a:lnTo>
                  <a:lnTo>
                    <a:pt x="32" y="9"/>
                  </a:lnTo>
                  <a:lnTo>
                    <a:pt x="34" y="15"/>
                  </a:lnTo>
                  <a:lnTo>
                    <a:pt x="27" y="15"/>
                  </a:lnTo>
                  <a:lnTo>
                    <a:pt x="7" y="20"/>
                  </a:lnTo>
                  <a:lnTo>
                    <a:pt x="0" y="8"/>
                  </a:lnTo>
                  <a:lnTo>
                    <a:pt x="3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Freeform 175"/>
            <p:cNvSpPr>
              <a:spLocks/>
            </p:cNvSpPr>
            <p:nvPr/>
          </p:nvSpPr>
          <p:spPr bwMode="auto">
            <a:xfrm>
              <a:off x="4221" y="1241"/>
              <a:ext cx="69" cy="25"/>
            </a:xfrm>
            <a:custGeom>
              <a:avLst/>
              <a:gdLst>
                <a:gd name="T0" fmla="*/ 0 w 140"/>
                <a:gd name="T1" fmla="*/ 0 h 50"/>
                <a:gd name="T2" fmla="*/ 0 w 140"/>
                <a:gd name="T3" fmla="*/ 1 h 50"/>
                <a:gd name="T4" fmla="*/ 0 w 140"/>
                <a:gd name="T5" fmla="*/ 1 h 50"/>
                <a:gd name="T6" fmla="*/ 0 w 140"/>
                <a:gd name="T7" fmla="*/ 1 h 50"/>
                <a:gd name="T8" fmla="*/ 0 w 140"/>
                <a:gd name="T9" fmla="*/ 1 h 50"/>
                <a:gd name="T10" fmla="*/ 0 w 140"/>
                <a:gd name="T11" fmla="*/ 1 h 50"/>
                <a:gd name="T12" fmla="*/ 0 w 140"/>
                <a:gd name="T13" fmla="*/ 1 h 50"/>
                <a:gd name="T14" fmla="*/ 0 w 140"/>
                <a:gd name="T15" fmla="*/ 1 h 50"/>
                <a:gd name="T16" fmla="*/ 0 w 140"/>
                <a:gd name="T17" fmla="*/ 1 h 50"/>
                <a:gd name="T18" fmla="*/ 0 w 140"/>
                <a:gd name="T19" fmla="*/ 1 h 50"/>
                <a:gd name="T20" fmla="*/ 0 w 140"/>
                <a:gd name="T21" fmla="*/ 1 h 50"/>
                <a:gd name="T22" fmla="*/ 0 w 140"/>
                <a:gd name="T23" fmla="*/ 0 h 50"/>
                <a:gd name="T24" fmla="*/ 0 w 140"/>
                <a:gd name="T25" fmla="*/ 0 h 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0"/>
                <a:gd name="T40" fmla="*/ 0 h 50"/>
                <a:gd name="T41" fmla="*/ 140 w 140"/>
                <a:gd name="T42" fmla="*/ 50 h 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0" h="50">
                  <a:moveTo>
                    <a:pt x="4" y="0"/>
                  </a:moveTo>
                  <a:lnTo>
                    <a:pt x="50" y="1"/>
                  </a:lnTo>
                  <a:lnTo>
                    <a:pt x="89" y="18"/>
                  </a:lnTo>
                  <a:lnTo>
                    <a:pt x="138" y="42"/>
                  </a:lnTo>
                  <a:lnTo>
                    <a:pt x="140" y="48"/>
                  </a:lnTo>
                  <a:lnTo>
                    <a:pt x="134" y="50"/>
                  </a:lnTo>
                  <a:lnTo>
                    <a:pt x="78" y="37"/>
                  </a:lnTo>
                  <a:lnTo>
                    <a:pt x="62" y="26"/>
                  </a:lnTo>
                  <a:lnTo>
                    <a:pt x="44" y="17"/>
                  </a:lnTo>
                  <a:lnTo>
                    <a:pt x="4" y="9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Freeform 176"/>
            <p:cNvSpPr>
              <a:spLocks/>
            </p:cNvSpPr>
            <p:nvPr/>
          </p:nvSpPr>
          <p:spPr bwMode="auto">
            <a:xfrm>
              <a:off x="4267" y="1268"/>
              <a:ext cx="167" cy="151"/>
            </a:xfrm>
            <a:custGeom>
              <a:avLst/>
              <a:gdLst>
                <a:gd name="T0" fmla="*/ 1 w 334"/>
                <a:gd name="T1" fmla="*/ 0 h 302"/>
                <a:gd name="T2" fmla="*/ 1 w 334"/>
                <a:gd name="T3" fmla="*/ 1 h 302"/>
                <a:gd name="T4" fmla="*/ 1 w 334"/>
                <a:gd name="T5" fmla="*/ 1 h 302"/>
                <a:gd name="T6" fmla="*/ 1 w 334"/>
                <a:gd name="T7" fmla="*/ 1 h 302"/>
                <a:gd name="T8" fmla="*/ 1 w 334"/>
                <a:gd name="T9" fmla="*/ 1 h 302"/>
                <a:gd name="T10" fmla="*/ 1 w 334"/>
                <a:gd name="T11" fmla="*/ 1 h 302"/>
                <a:gd name="T12" fmla="*/ 1 w 334"/>
                <a:gd name="T13" fmla="*/ 1 h 302"/>
                <a:gd name="T14" fmla="*/ 1 w 334"/>
                <a:gd name="T15" fmla="*/ 1 h 302"/>
                <a:gd name="T16" fmla="*/ 1 w 334"/>
                <a:gd name="T17" fmla="*/ 1 h 302"/>
                <a:gd name="T18" fmla="*/ 1 w 334"/>
                <a:gd name="T19" fmla="*/ 1 h 302"/>
                <a:gd name="T20" fmla="*/ 1 w 334"/>
                <a:gd name="T21" fmla="*/ 1 h 302"/>
                <a:gd name="T22" fmla="*/ 1 w 334"/>
                <a:gd name="T23" fmla="*/ 1 h 302"/>
                <a:gd name="T24" fmla="*/ 1 w 334"/>
                <a:gd name="T25" fmla="*/ 1 h 302"/>
                <a:gd name="T26" fmla="*/ 1 w 334"/>
                <a:gd name="T27" fmla="*/ 1 h 302"/>
                <a:gd name="T28" fmla="*/ 1 w 334"/>
                <a:gd name="T29" fmla="*/ 1 h 302"/>
                <a:gd name="T30" fmla="*/ 1 w 334"/>
                <a:gd name="T31" fmla="*/ 1 h 302"/>
                <a:gd name="T32" fmla="*/ 1 w 334"/>
                <a:gd name="T33" fmla="*/ 1 h 302"/>
                <a:gd name="T34" fmla="*/ 1 w 334"/>
                <a:gd name="T35" fmla="*/ 1 h 302"/>
                <a:gd name="T36" fmla="*/ 1 w 334"/>
                <a:gd name="T37" fmla="*/ 1 h 302"/>
                <a:gd name="T38" fmla="*/ 1 w 334"/>
                <a:gd name="T39" fmla="*/ 1 h 302"/>
                <a:gd name="T40" fmla="*/ 1 w 334"/>
                <a:gd name="T41" fmla="*/ 1 h 302"/>
                <a:gd name="T42" fmla="*/ 1 w 334"/>
                <a:gd name="T43" fmla="*/ 1 h 302"/>
                <a:gd name="T44" fmla="*/ 1 w 334"/>
                <a:gd name="T45" fmla="*/ 1 h 302"/>
                <a:gd name="T46" fmla="*/ 1 w 334"/>
                <a:gd name="T47" fmla="*/ 1 h 302"/>
                <a:gd name="T48" fmla="*/ 1 w 334"/>
                <a:gd name="T49" fmla="*/ 1 h 302"/>
                <a:gd name="T50" fmla="*/ 1 w 334"/>
                <a:gd name="T51" fmla="*/ 1 h 302"/>
                <a:gd name="T52" fmla="*/ 1 w 334"/>
                <a:gd name="T53" fmla="*/ 1 h 302"/>
                <a:gd name="T54" fmla="*/ 1 w 334"/>
                <a:gd name="T55" fmla="*/ 1 h 302"/>
                <a:gd name="T56" fmla="*/ 1 w 334"/>
                <a:gd name="T57" fmla="*/ 1 h 302"/>
                <a:gd name="T58" fmla="*/ 1 w 334"/>
                <a:gd name="T59" fmla="*/ 1 h 302"/>
                <a:gd name="T60" fmla="*/ 1 w 334"/>
                <a:gd name="T61" fmla="*/ 1 h 302"/>
                <a:gd name="T62" fmla="*/ 1 w 334"/>
                <a:gd name="T63" fmla="*/ 1 h 302"/>
                <a:gd name="T64" fmla="*/ 1 w 334"/>
                <a:gd name="T65" fmla="*/ 1 h 302"/>
                <a:gd name="T66" fmla="*/ 1 w 334"/>
                <a:gd name="T67" fmla="*/ 1 h 302"/>
                <a:gd name="T68" fmla="*/ 0 w 334"/>
                <a:gd name="T69" fmla="*/ 1 h 302"/>
                <a:gd name="T70" fmla="*/ 1 w 334"/>
                <a:gd name="T71" fmla="*/ 0 h 302"/>
                <a:gd name="T72" fmla="*/ 1 w 334"/>
                <a:gd name="T73" fmla="*/ 0 h 30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4"/>
                <a:gd name="T112" fmla="*/ 0 h 302"/>
                <a:gd name="T113" fmla="*/ 334 w 334"/>
                <a:gd name="T114" fmla="*/ 302 h 30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4" h="302">
                  <a:moveTo>
                    <a:pt x="5" y="0"/>
                  </a:moveTo>
                  <a:lnTo>
                    <a:pt x="104" y="1"/>
                  </a:lnTo>
                  <a:lnTo>
                    <a:pt x="134" y="17"/>
                  </a:lnTo>
                  <a:lnTo>
                    <a:pt x="161" y="34"/>
                  </a:lnTo>
                  <a:lnTo>
                    <a:pt x="172" y="45"/>
                  </a:lnTo>
                  <a:lnTo>
                    <a:pt x="183" y="55"/>
                  </a:lnTo>
                  <a:lnTo>
                    <a:pt x="196" y="68"/>
                  </a:lnTo>
                  <a:lnTo>
                    <a:pt x="209" y="80"/>
                  </a:lnTo>
                  <a:lnTo>
                    <a:pt x="216" y="102"/>
                  </a:lnTo>
                  <a:lnTo>
                    <a:pt x="230" y="125"/>
                  </a:lnTo>
                  <a:lnTo>
                    <a:pt x="251" y="146"/>
                  </a:lnTo>
                  <a:lnTo>
                    <a:pt x="274" y="181"/>
                  </a:lnTo>
                  <a:lnTo>
                    <a:pt x="291" y="216"/>
                  </a:lnTo>
                  <a:lnTo>
                    <a:pt x="309" y="250"/>
                  </a:lnTo>
                  <a:lnTo>
                    <a:pt x="319" y="267"/>
                  </a:lnTo>
                  <a:lnTo>
                    <a:pt x="332" y="286"/>
                  </a:lnTo>
                  <a:lnTo>
                    <a:pt x="334" y="295"/>
                  </a:lnTo>
                  <a:lnTo>
                    <a:pt x="330" y="302"/>
                  </a:lnTo>
                  <a:lnTo>
                    <a:pt x="313" y="299"/>
                  </a:lnTo>
                  <a:lnTo>
                    <a:pt x="290" y="264"/>
                  </a:lnTo>
                  <a:lnTo>
                    <a:pt x="274" y="229"/>
                  </a:lnTo>
                  <a:lnTo>
                    <a:pt x="259" y="195"/>
                  </a:lnTo>
                  <a:lnTo>
                    <a:pt x="248" y="177"/>
                  </a:lnTo>
                  <a:lnTo>
                    <a:pt x="236" y="158"/>
                  </a:lnTo>
                  <a:lnTo>
                    <a:pt x="197" y="107"/>
                  </a:lnTo>
                  <a:lnTo>
                    <a:pt x="191" y="93"/>
                  </a:lnTo>
                  <a:lnTo>
                    <a:pt x="169" y="70"/>
                  </a:lnTo>
                  <a:lnTo>
                    <a:pt x="159" y="59"/>
                  </a:lnTo>
                  <a:lnTo>
                    <a:pt x="149" y="51"/>
                  </a:lnTo>
                  <a:lnTo>
                    <a:pt x="139" y="42"/>
                  </a:lnTo>
                  <a:lnTo>
                    <a:pt x="128" y="34"/>
                  </a:lnTo>
                  <a:lnTo>
                    <a:pt x="100" y="21"/>
                  </a:lnTo>
                  <a:lnTo>
                    <a:pt x="53" y="15"/>
                  </a:lnTo>
                  <a:lnTo>
                    <a:pt x="5" y="9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3" name="Freeform 177"/>
            <p:cNvSpPr>
              <a:spLocks/>
            </p:cNvSpPr>
            <p:nvPr/>
          </p:nvSpPr>
          <p:spPr bwMode="auto">
            <a:xfrm>
              <a:off x="3668" y="1150"/>
              <a:ext cx="156" cy="177"/>
            </a:xfrm>
            <a:custGeom>
              <a:avLst/>
              <a:gdLst>
                <a:gd name="T0" fmla="*/ 1 w 312"/>
                <a:gd name="T1" fmla="*/ 1 h 354"/>
                <a:gd name="T2" fmla="*/ 1 w 312"/>
                <a:gd name="T3" fmla="*/ 1 h 354"/>
                <a:gd name="T4" fmla="*/ 1 w 312"/>
                <a:gd name="T5" fmla="*/ 1 h 354"/>
                <a:gd name="T6" fmla="*/ 1 w 312"/>
                <a:gd name="T7" fmla="*/ 1 h 354"/>
                <a:gd name="T8" fmla="*/ 1 w 312"/>
                <a:gd name="T9" fmla="*/ 1 h 354"/>
                <a:gd name="T10" fmla="*/ 1 w 312"/>
                <a:gd name="T11" fmla="*/ 1 h 354"/>
                <a:gd name="T12" fmla="*/ 1 w 312"/>
                <a:gd name="T13" fmla="*/ 1 h 354"/>
                <a:gd name="T14" fmla="*/ 1 w 312"/>
                <a:gd name="T15" fmla="*/ 1 h 354"/>
                <a:gd name="T16" fmla="*/ 1 w 312"/>
                <a:gd name="T17" fmla="*/ 1 h 354"/>
                <a:gd name="T18" fmla="*/ 1 w 312"/>
                <a:gd name="T19" fmla="*/ 1 h 354"/>
                <a:gd name="T20" fmla="*/ 1 w 312"/>
                <a:gd name="T21" fmla="*/ 1 h 354"/>
                <a:gd name="T22" fmla="*/ 1 w 312"/>
                <a:gd name="T23" fmla="*/ 1 h 354"/>
                <a:gd name="T24" fmla="*/ 1 w 312"/>
                <a:gd name="T25" fmla="*/ 1 h 354"/>
                <a:gd name="T26" fmla="*/ 1 w 312"/>
                <a:gd name="T27" fmla="*/ 1 h 354"/>
                <a:gd name="T28" fmla="*/ 1 w 312"/>
                <a:gd name="T29" fmla="*/ 1 h 354"/>
                <a:gd name="T30" fmla="*/ 1 w 312"/>
                <a:gd name="T31" fmla="*/ 1 h 354"/>
                <a:gd name="T32" fmla="*/ 1 w 312"/>
                <a:gd name="T33" fmla="*/ 1 h 354"/>
                <a:gd name="T34" fmla="*/ 1 w 312"/>
                <a:gd name="T35" fmla="*/ 1 h 354"/>
                <a:gd name="T36" fmla="*/ 1 w 312"/>
                <a:gd name="T37" fmla="*/ 1 h 354"/>
                <a:gd name="T38" fmla="*/ 1 w 312"/>
                <a:gd name="T39" fmla="*/ 1 h 354"/>
                <a:gd name="T40" fmla="*/ 1 w 312"/>
                <a:gd name="T41" fmla="*/ 1 h 354"/>
                <a:gd name="T42" fmla="*/ 1 w 312"/>
                <a:gd name="T43" fmla="*/ 1 h 354"/>
                <a:gd name="T44" fmla="*/ 1 w 312"/>
                <a:gd name="T45" fmla="*/ 1 h 354"/>
                <a:gd name="T46" fmla="*/ 1 w 312"/>
                <a:gd name="T47" fmla="*/ 1 h 354"/>
                <a:gd name="T48" fmla="*/ 1 w 312"/>
                <a:gd name="T49" fmla="*/ 1 h 354"/>
                <a:gd name="T50" fmla="*/ 1 w 312"/>
                <a:gd name="T51" fmla="*/ 1 h 354"/>
                <a:gd name="T52" fmla="*/ 1 w 312"/>
                <a:gd name="T53" fmla="*/ 1 h 354"/>
                <a:gd name="T54" fmla="*/ 1 w 312"/>
                <a:gd name="T55" fmla="*/ 1 h 354"/>
                <a:gd name="T56" fmla="*/ 1 w 312"/>
                <a:gd name="T57" fmla="*/ 1 h 354"/>
                <a:gd name="T58" fmla="*/ 1 w 312"/>
                <a:gd name="T59" fmla="*/ 1 h 354"/>
                <a:gd name="T60" fmla="*/ 1 w 312"/>
                <a:gd name="T61" fmla="*/ 1 h 354"/>
                <a:gd name="T62" fmla="*/ 1 w 312"/>
                <a:gd name="T63" fmla="*/ 1 h 354"/>
                <a:gd name="T64" fmla="*/ 1 w 312"/>
                <a:gd name="T65" fmla="*/ 1 h 354"/>
                <a:gd name="T66" fmla="*/ 1 w 312"/>
                <a:gd name="T67" fmla="*/ 0 h 354"/>
                <a:gd name="T68" fmla="*/ 1 w 312"/>
                <a:gd name="T69" fmla="*/ 1 h 354"/>
                <a:gd name="T70" fmla="*/ 1 w 312"/>
                <a:gd name="T71" fmla="*/ 1 h 354"/>
                <a:gd name="T72" fmla="*/ 1 w 312"/>
                <a:gd name="T73" fmla="*/ 1 h 35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12"/>
                <a:gd name="T112" fmla="*/ 0 h 354"/>
                <a:gd name="T113" fmla="*/ 312 w 312"/>
                <a:gd name="T114" fmla="*/ 354 h 35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12" h="354">
                  <a:moveTo>
                    <a:pt x="307" y="33"/>
                  </a:moveTo>
                  <a:lnTo>
                    <a:pt x="275" y="23"/>
                  </a:lnTo>
                  <a:lnTo>
                    <a:pt x="241" y="18"/>
                  </a:lnTo>
                  <a:lnTo>
                    <a:pt x="208" y="23"/>
                  </a:lnTo>
                  <a:lnTo>
                    <a:pt x="163" y="47"/>
                  </a:lnTo>
                  <a:lnTo>
                    <a:pt x="156" y="51"/>
                  </a:lnTo>
                  <a:lnTo>
                    <a:pt x="114" y="64"/>
                  </a:lnTo>
                  <a:lnTo>
                    <a:pt x="92" y="76"/>
                  </a:lnTo>
                  <a:lnTo>
                    <a:pt x="68" y="104"/>
                  </a:lnTo>
                  <a:lnTo>
                    <a:pt x="51" y="137"/>
                  </a:lnTo>
                  <a:lnTo>
                    <a:pt x="53" y="161"/>
                  </a:lnTo>
                  <a:lnTo>
                    <a:pt x="50" y="184"/>
                  </a:lnTo>
                  <a:lnTo>
                    <a:pt x="43" y="206"/>
                  </a:lnTo>
                  <a:lnTo>
                    <a:pt x="16" y="241"/>
                  </a:lnTo>
                  <a:lnTo>
                    <a:pt x="16" y="267"/>
                  </a:lnTo>
                  <a:lnTo>
                    <a:pt x="23" y="295"/>
                  </a:lnTo>
                  <a:lnTo>
                    <a:pt x="27" y="327"/>
                  </a:lnTo>
                  <a:lnTo>
                    <a:pt x="64" y="335"/>
                  </a:lnTo>
                  <a:lnTo>
                    <a:pt x="102" y="327"/>
                  </a:lnTo>
                  <a:lnTo>
                    <a:pt x="121" y="313"/>
                  </a:lnTo>
                  <a:lnTo>
                    <a:pt x="137" y="296"/>
                  </a:lnTo>
                  <a:lnTo>
                    <a:pt x="154" y="281"/>
                  </a:lnTo>
                  <a:lnTo>
                    <a:pt x="169" y="266"/>
                  </a:lnTo>
                  <a:lnTo>
                    <a:pt x="187" y="242"/>
                  </a:lnTo>
                  <a:lnTo>
                    <a:pt x="180" y="219"/>
                  </a:lnTo>
                  <a:lnTo>
                    <a:pt x="174" y="196"/>
                  </a:lnTo>
                  <a:lnTo>
                    <a:pt x="179" y="179"/>
                  </a:lnTo>
                  <a:lnTo>
                    <a:pt x="186" y="165"/>
                  </a:lnTo>
                  <a:lnTo>
                    <a:pt x="198" y="154"/>
                  </a:lnTo>
                  <a:lnTo>
                    <a:pt x="210" y="143"/>
                  </a:lnTo>
                  <a:lnTo>
                    <a:pt x="225" y="134"/>
                  </a:lnTo>
                  <a:lnTo>
                    <a:pt x="240" y="125"/>
                  </a:lnTo>
                  <a:lnTo>
                    <a:pt x="273" y="104"/>
                  </a:lnTo>
                  <a:lnTo>
                    <a:pt x="278" y="111"/>
                  </a:lnTo>
                  <a:lnTo>
                    <a:pt x="265" y="121"/>
                  </a:lnTo>
                  <a:lnTo>
                    <a:pt x="253" y="131"/>
                  </a:lnTo>
                  <a:lnTo>
                    <a:pt x="230" y="148"/>
                  </a:lnTo>
                  <a:lnTo>
                    <a:pt x="213" y="169"/>
                  </a:lnTo>
                  <a:lnTo>
                    <a:pt x="204" y="197"/>
                  </a:lnTo>
                  <a:lnTo>
                    <a:pt x="207" y="242"/>
                  </a:lnTo>
                  <a:lnTo>
                    <a:pt x="200" y="265"/>
                  </a:lnTo>
                  <a:lnTo>
                    <a:pt x="192" y="274"/>
                  </a:lnTo>
                  <a:lnTo>
                    <a:pt x="182" y="281"/>
                  </a:lnTo>
                  <a:lnTo>
                    <a:pt x="157" y="316"/>
                  </a:lnTo>
                  <a:lnTo>
                    <a:pt x="135" y="332"/>
                  </a:lnTo>
                  <a:lnTo>
                    <a:pt x="109" y="343"/>
                  </a:lnTo>
                  <a:lnTo>
                    <a:pt x="85" y="352"/>
                  </a:lnTo>
                  <a:lnTo>
                    <a:pt x="62" y="354"/>
                  </a:lnTo>
                  <a:lnTo>
                    <a:pt x="16" y="342"/>
                  </a:lnTo>
                  <a:lnTo>
                    <a:pt x="11" y="337"/>
                  </a:lnTo>
                  <a:lnTo>
                    <a:pt x="0" y="296"/>
                  </a:lnTo>
                  <a:lnTo>
                    <a:pt x="2" y="236"/>
                  </a:lnTo>
                  <a:lnTo>
                    <a:pt x="16" y="218"/>
                  </a:lnTo>
                  <a:lnTo>
                    <a:pt x="31" y="200"/>
                  </a:lnTo>
                  <a:lnTo>
                    <a:pt x="35" y="163"/>
                  </a:lnTo>
                  <a:lnTo>
                    <a:pt x="36" y="133"/>
                  </a:lnTo>
                  <a:lnTo>
                    <a:pt x="45" y="113"/>
                  </a:lnTo>
                  <a:lnTo>
                    <a:pt x="57" y="97"/>
                  </a:lnTo>
                  <a:lnTo>
                    <a:pt x="70" y="83"/>
                  </a:lnTo>
                  <a:lnTo>
                    <a:pt x="86" y="68"/>
                  </a:lnTo>
                  <a:lnTo>
                    <a:pt x="95" y="59"/>
                  </a:lnTo>
                  <a:lnTo>
                    <a:pt x="108" y="51"/>
                  </a:lnTo>
                  <a:lnTo>
                    <a:pt x="130" y="41"/>
                  </a:lnTo>
                  <a:lnTo>
                    <a:pt x="154" y="38"/>
                  </a:lnTo>
                  <a:lnTo>
                    <a:pt x="158" y="37"/>
                  </a:lnTo>
                  <a:lnTo>
                    <a:pt x="181" y="23"/>
                  </a:lnTo>
                  <a:lnTo>
                    <a:pt x="204" y="12"/>
                  </a:lnTo>
                  <a:lnTo>
                    <a:pt x="243" y="0"/>
                  </a:lnTo>
                  <a:lnTo>
                    <a:pt x="283" y="2"/>
                  </a:lnTo>
                  <a:lnTo>
                    <a:pt x="296" y="14"/>
                  </a:lnTo>
                  <a:lnTo>
                    <a:pt x="309" y="23"/>
                  </a:lnTo>
                  <a:lnTo>
                    <a:pt x="312" y="30"/>
                  </a:lnTo>
                  <a:lnTo>
                    <a:pt x="30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Freeform 178"/>
            <p:cNvSpPr>
              <a:spLocks/>
            </p:cNvSpPr>
            <p:nvPr/>
          </p:nvSpPr>
          <p:spPr bwMode="auto">
            <a:xfrm>
              <a:off x="3813" y="1198"/>
              <a:ext cx="62" cy="92"/>
            </a:xfrm>
            <a:custGeom>
              <a:avLst/>
              <a:gdLst>
                <a:gd name="T0" fmla="*/ 1 w 124"/>
                <a:gd name="T1" fmla="*/ 0 h 184"/>
                <a:gd name="T2" fmla="*/ 1 w 124"/>
                <a:gd name="T3" fmla="*/ 0 h 184"/>
                <a:gd name="T4" fmla="*/ 1 w 124"/>
                <a:gd name="T5" fmla="*/ 1 h 184"/>
                <a:gd name="T6" fmla="*/ 1 w 124"/>
                <a:gd name="T7" fmla="*/ 1 h 184"/>
                <a:gd name="T8" fmla="*/ 1 w 124"/>
                <a:gd name="T9" fmla="*/ 1 h 184"/>
                <a:gd name="T10" fmla="*/ 1 w 124"/>
                <a:gd name="T11" fmla="*/ 1 h 184"/>
                <a:gd name="T12" fmla="*/ 1 w 124"/>
                <a:gd name="T13" fmla="*/ 1 h 184"/>
                <a:gd name="T14" fmla="*/ 1 w 124"/>
                <a:gd name="T15" fmla="*/ 1 h 184"/>
                <a:gd name="T16" fmla="*/ 1 w 124"/>
                <a:gd name="T17" fmla="*/ 1 h 184"/>
                <a:gd name="T18" fmla="*/ 1 w 124"/>
                <a:gd name="T19" fmla="*/ 1 h 184"/>
                <a:gd name="T20" fmla="*/ 1 w 124"/>
                <a:gd name="T21" fmla="*/ 1 h 184"/>
                <a:gd name="T22" fmla="*/ 1 w 124"/>
                <a:gd name="T23" fmla="*/ 1 h 184"/>
                <a:gd name="T24" fmla="*/ 1 w 124"/>
                <a:gd name="T25" fmla="*/ 1 h 184"/>
                <a:gd name="T26" fmla="*/ 1 w 124"/>
                <a:gd name="T27" fmla="*/ 1 h 184"/>
                <a:gd name="T28" fmla="*/ 1 w 124"/>
                <a:gd name="T29" fmla="*/ 1 h 184"/>
                <a:gd name="T30" fmla="*/ 1 w 124"/>
                <a:gd name="T31" fmla="*/ 1 h 184"/>
                <a:gd name="T32" fmla="*/ 1 w 124"/>
                <a:gd name="T33" fmla="*/ 1 h 184"/>
                <a:gd name="T34" fmla="*/ 1 w 124"/>
                <a:gd name="T35" fmla="*/ 1 h 184"/>
                <a:gd name="T36" fmla="*/ 1 w 124"/>
                <a:gd name="T37" fmla="*/ 1 h 184"/>
                <a:gd name="T38" fmla="*/ 1 w 124"/>
                <a:gd name="T39" fmla="*/ 1 h 184"/>
                <a:gd name="T40" fmla="*/ 1 w 124"/>
                <a:gd name="T41" fmla="*/ 1 h 184"/>
                <a:gd name="T42" fmla="*/ 1 w 124"/>
                <a:gd name="T43" fmla="*/ 1 h 184"/>
                <a:gd name="T44" fmla="*/ 0 w 124"/>
                <a:gd name="T45" fmla="*/ 1 h 184"/>
                <a:gd name="T46" fmla="*/ 1 w 124"/>
                <a:gd name="T47" fmla="*/ 0 h 184"/>
                <a:gd name="T48" fmla="*/ 1 w 124"/>
                <a:gd name="T49" fmla="*/ 0 h 1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4"/>
                <a:gd name="T76" fmla="*/ 0 h 184"/>
                <a:gd name="T77" fmla="*/ 124 w 124"/>
                <a:gd name="T78" fmla="*/ 184 h 1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4" h="184">
                  <a:moveTo>
                    <a:pt x="4" y="0"/>
                  </a:moveTo>
                  <a:lnTo>
                    <a:pt x="30" y="0"/>
                  </a:lnTo>
                  <a:lnTo>
                    <a:pt x="34" y="6"/>
                  </a:lnTo>
                  <a:lnTo>
                    <a:pt x="30" y="34"/>
                  </a:lnTo>
                  <a:lnTo>
                    <a:pt x="22" y="60"/>
                  </a:lnTo>
                  <a:lnTo>
                    <a:pt x="20" y="84"/>
                  </a:lnTo>
                  <a:lnTo>
                    <a:pt x="24" y="94"/>
                  </a:lnTo>
                  <a:lnTo>
                    <a:pt x="33" y="104"/>
                  </a:lnTo>
                  <a:lnTo>
                    <a:pt x="81" y="113"/>
                  </a:lnTo>
                  <a:lnTo>
                    <a:pt x="113" y="134"/>
                  </a:lnTo>
                  <a:lnTo>
                    <a:pt x="124" y="172"/>
                  </a:lnTo>
                  <a:lnTo>
                    <a:pt x="121" y="180"/>
                  </a:lnTo>
                  <a:lnTo>
                    <a:pt x="114" y="184"/>
                  </a:lnTo>
                  <a:lnTo>
                    <a:pt x="103" y="172"/>
                  </a:lnTo>
                  <a:lnTo>
                    <a:pt x="96" y="149"/>
                  </a:lnTo>
                  <a:lnTo>
                    <a:pt x="88" y="142"/>
                  </a:lnTo>
                  <a:lnTo>
                    <a:pt x="76" y="137"/>
                  </a:lnTo>
                  <a:lnTo>
                    <a:pt x="20" y="124"/>
                  </a:lnTo>
                  <a:lnTo>
                    <a:pt x="6" y="100"/>
                  </a:lnTo>
                  <a:lnTo>
                    <a:pt x="9" y="73"/>
                  </a:lnTo>
                  <a:lnTo>
                    <a:pt x="24" y="10"/>
                  </a:lnTo>
                  <a:lnTo>
                    <a:pt x="4" y="1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Freeform 179"/>
            <p:cNvSpPr>
              <a:spLocks/>
            </p:cNvSpPr>
            <p:nvPr/>
          </p:nvSpPr>
          <p:spPr bwMode="auto">
            <a:xfrm>
              <a:off x="3729" y="1311"/>
              <a:ext cx="141" cy="99"/>
            </a:xfrm>
            <a:custGeom>
              <a:avLst/>
              <a:gdLst>
                <a:gd name="T0" fmla="*/ 0 w 283"/>
                <a:gd name="T1" fmla="*/ 1 h 197"/>
                <a:gd name="T2" fmla="*/ 0 w 283"/>
                <a:gd name="T3" fmla="*/ 1 h 197"/>
                <a:gd name="T4" fmla="*/ 0 w 283"/>
                <a:gd name="T5" fmla="*/ 1 h 197"/>
                <a:gd name="T6" fmla="*/ 0 w 283"/>
                <a:gd name="T7" fmla="*/ 1 h 197"/>
                <a:gd name="T8" fmla="*/ 0 w 283"/>
                <a:gd name="T9" fmla="*/ 1 h 197"/>
                <a:gd name="T10" fmla="*/ 0 w 283"/>
                <a:gd name="T11" fmla="*/ 1 h 197"/>
                <a:gd name="T12" fmla="*/ 0 w 283"/>
                <a:gd name="T13" fmla="*/ 1 h 197"/>
                <a:gd name="T14" fmla="*/ 0 w 283"/>
                <a:gd name="T15" fmla="*/ 1 h 197"/>
                <a:gd name="T16" fmla="*/ 0 w 283"/>
                <a:gd name="T17" fmla="*/ 1 h 197"/>
                <a:gd name="T18" fmla="*/ 0 w 283"/>
                <a:gd name="T19" fmla="*/ 1 h 197"/>
                <a:gd name="T20" fmla="*/ 0 w 283"/>
                <a:gd name="T21" fmla="*/ 1 h 197"/>
                <a:gd name="T22" fmla="*/ 0 w 283"/>
                <a:gd name="T23" fmla="*/ 1 h 197"/>
                <a:gd name="T24" fmla="*/ 0 w 283"/>
                <a:gd name="T25" fmla="*/ 1 h 197"/>
                <a:gd name="T26" fmla="*/ 0 w 283"/>
                <a:gd name="T27" fmla="*/ 1 h 197"/>
                <a:gd name="T28" fmla="*/ 0 w 283"/>
                <a:gd name="T29" fmla="*/ 1 h 197"/>
                <a:gd name="T30" fmla="*/ 0 w 283"/>
                <a:gd name="T31" fmla="*/ 1 h 197"/>
                <a:gd name="T32" fmla="*/ 0 w 283"/>
                <a:gd name="T33" fmla="*/ 0 h 197"/>
                <a:gd name="T34" fmla="*/ 0 w 283"/>
                <a:gd name="T35" fmla="*/ 0 h 197"/>
                <a:gd name="T36" fmla="*/ 0 w 283"/>
                <a:gd name="T37" fmla="*/ 1 h 197"/>
                <a:gd name="T38" fmla="*/ 0 w 283"/>
                <a:gd name="T39" fmla="*/ 1 h 197"/>
                <a:gd name="T40" fmla="*/ 0 w 283"/>
                <a:gd name="T41" fmla="*/ 1 h 197"/>
                <a:gd name="T42" fmla="*/ 0 w 283"/>
                <a:gd name="T43" fmla="*/ 1 h 197"/>
                <a:gd name="T44" fmla="*/ 0 w 283"/>
                <a:gd name="T45" fmla="*/ 1 h 197"/>
                <a:gd name="T46" fmla="*/ 0 w 283"/>
                <a:gd name="T47" fmla="*/ 1 h 197"/>
                <a:gd name="T48" fmla="*/ 0 w 283"/>
                <a:gd name="T49" fmla="*/ 1 h 197"/>
                <a:gd name="T50" fmla="*/ 0 w 283"/>
                <a:gd name="T51" fmla="*/ 1 h 197"/>
                <a:gd name="T52" fmla="*/ 0 w 283"/>
                <a:gd name="T53" fmla="*/ 1 h 197"/>
                <a:gd name="T54" fmla="*/ 0 w 283"/>
                <a:gd name="T55" fmla="*/ 1 h 197"/>
                <a:gd name="T56" fmla="*/ 0 w 283"/>
                <a:gd name="T57" fmla="*/ 1 h 197"/>
                <a:gd name="T58" fmla="*/ 0 w 283"/>
                <a:gd name="T59" fmla="*/ 1 h 197"/>
                <a:gd name="T60" fmla="*/ 0 w 283"/>
                <a:gd name="T61" fmla="*/ 1 h 197"/>
                <a:gd name="T62" fmla="*/ 0 w 283"/>
                <a:gd name="T63" fmla="*/ 1 h 197"/>
                <a:gd name="T64" fmla="*/ 0 w 283"/>
                <a:gd name="T65" fmla="*/ 1 h 197"/>
                <a:gd name="T66" fmla="*/ 0 w 283"/>
                <a:gd name="T67" fmla="*/ 1 h 197"/>
                <a:gd name="T68" fmla="*/ 0 w 283"/>
                <a:gd name="T69" fmla="*/ 1 h 197"/>
                <a:gd name="T70" fmla="*/ 0 w 283"/>
                <a:gd name="T71" fmla="*/ 1 h 197"/>
                <a:gd name="T72" fmla="*/ 0 w 283"/>
                <a:gd name="T73" fmla="*/ 1 h 197"/>
                <a:gd name="T74" fmla="*/ 0 w 283"/>
                <a:gd name="T75" fmla="*/ 1 h 197"/>
                <a:gd name="T76" fmla="*/ 0 w 283"/>
                <a:gd name="T77" fmla="*/ 1 h 19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83"/>
                <a:gd name="T118" fmla="*/ 0 h 197"/>
                <a:gd name="T119" fmla="*/ 283 w 283"/>
                <a:gd name="T120" fmla="*/ 197 h 19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83" h="197">
                  <a:moveTo>
                    <a:pt x="9" y="53"/>
                  </a:moveTo>
                  <a:lnTo>
                    <a:pt x="19" y="82"/>
                  </a:lnTo>
                  <a:lnTo>
                    <a:pt x="33" y="106"/>
                  </a:lnTo>
                  <a:lnTo>
                    <a:pt x="49" y="128"/>
                  </a:lnTo>
                  <a:lnTo>
                    <a:pt x="60" y="138"/>
                  </a:lnTo>
                  <a:lnTo>
                    <a:pt x="73" y="148"/>
                  </a:lnTo>
                  <a:lnTo>
                    <a:pt x="96" y="164"/>
                  </a:lnTo>
                  <a:lnTo>
                    <a:pt x="119" y="178"/>
                  </a:lnTo>
                  <a:lnTo>
                    <a:pt x="142" y="183"/>
                  </a:lnTo>
                  <a:lnTo>
                    <a:pt x="165" y="174"/>
                  </a:lnTo>
                  <a:lnTo>
                    <a:pt x="178" y="161"/>
                  </a:lnTo>
                  <a:lnTo>
                    <a:pt x="190" y="150"/>
                  </a:lnTo>
                  <a:lnTo>
                    <a:pt x="204" y="138"/>
                  </a:lnTo>
                  <a:lnTo>
                    <a:pt x="218" y="127"/>
                  </a:lnTo>
                  <a:lnTo>
                    <a:pt x="232" y="116"/>
                  </a:lnTo>
                  <a:lnTo>
                    <a:pt x="262" y="55"/>
                  </a:lnTo>
                  <a:lnTo>
                    <a:pt x="274" y="0"/>
                  </a:lnTo>
                  <a:lnTo>
                    <a:pt x="283" y="0"/>
                  </a:lnTo>
                  <a:lnTo>
                    <a:pt x="280" y="61"/>
                  </a:lnTo>
                  <a:lnTo>
                    <a:pt x="264" y="95"/>
                  </a:lnTo>
                  <a:lnTo>
                    <a:pt x="255" y="110"/>
                  </a:lnTo>
                  <a:lnTo>
                    <a:pt x="242" y="127"/>
                  </a:lnTo>
                  <a:lnTo>
                    <a:pt x="228" y="139"/>
                  </a:lnTo>
                  <a:lnTo>
                    <a:pt x="214" y="151"/>
                  </a:lnTo>
                  <a:lnTo>
                    <a:pt x="201" y="162"/>
                  </a:lnTo>
                  <a:lnTo>
                    <a:pt x="189" y="173"/>
                  </a:lnTo>
                  <a:lnTo>
                    <a:pt x="177" y="185"/>
                  </a:lnTo>
                  <a:lnTo>
                    <a:pt x="163" y="193"/>
                  </a:lnTo>
                  <a:lnTo>
                    <a:pt x="150" y="197"/>
                  </a:lnTo>
                  <a:lnTo>
                    <a:pt x="122" y="190"/>
                  </a:lnTo>
                  <a:lnTo>
                    <a:pt x="95" y="175"/>
                  </a:lnTo>
                  <a:lnTo>
                    <a:pt x="81" y="165"/>
                  </a:lnTo>
                  <a:lnTo>
                    <a:pt x="67" y="156"/>
                  </a:lnTo>
                  <a:lnTo>
                    <a:pt x="43" y="135"/>
                  </a:lnTo>
                  <a:lnTo>
                    <a:pt x="25" y="112"/>
                  </a:lnTo>
                  <a:lnTo>
                    <a:pt x="0" y="56"/>
                  </a:lnTo>
                  <a:lnTo>
                    <a:pt x="2" y="50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6" name="Freeform 180"/>
            <p:cNvSpPr>
              <a:spLocks/>
            </p:cNvSpPr>
            <p:nvPr/>
          </p:nvSpPr>
          <p:spPr bwMode="auto">
            <a:xfrm>
              <a:off x="3749" y="1388"/>
              <a:ext cx="55" cy="202"/>
            </a:xfrm>
            <a:custGeom>
              <a:avLst/>
              <a:gdLst>
                <a:gd name="T0" fmla="*/ 0 w 112"/>
                <a:gd name="T1" fmla="*/ 1 h 403"/>
                <a:gd name="T2" fmla="*/ 0 w 112"/>
                <a:gd name="T3" fmla="*/ 1 h 403"/>
                <a:gd name="T4" fmla="*/ 0 w 112"/>
                <a:gd name="T5" fmla="*/ 1 h 403"/>
                <a:gd name="T6" fmla="*/ 0 w 112"/>
                <a:gd name="T7" fmla="*/ 1 h 403"/>
                <a:gd name="T8" fmla="*/ 0 w 112"/>
                <a:gd name="T9" fmla="*/ 1 h 403"/>
                <a:gd name="T10" fmla="*/ 0 w 112"/>
                <a:gd name="T11" fmla="*/ 1 h 403"/>
                <a:gd name="T12" fmla="*/ 0 w 112"/>
                <a:gd name="T13" fmla="*/ 1 h 403"/>
                <a:gd name="T14" fmla="*/ 0 w 112"/>
                <a:gd name="T15" fmla="*/ 1 h 403"/>
                <a:gd name="T16" fmla="*/ 0 w 112"/>
                <a:gd name="T17" fmla="*/ 1 h 403"/>
                <a:gd name="T18" fmla="*/ 0 w 112"/>
                <a:gd name="T19" fmla="*/ 1 h 403"/>
                <a:gd name="T20" fmla="*/ 0 w 112"/>
                <a:gd name="T21" fmla="*/ 1 h 403"/>
                <a:gd name="T22" fmla="*/ 0 w 112"/>
                <a:gd name="T23" fmla="*/ 1 h 403"/>
                <a:gd name="T24" fmla="*/ 0 w 112"/>
                <a:gd name="T25" fmla="*/ 1 h 403"/>
                <a:gd name="T26" fmla="*/ 0 w 112"/>
                <a:gd name="T27" fmla="*/ 1 h 403"/>
                <a:gd name="T28" fmla="*/ 0 w 112"/>
                <a:gd name="T29" fmla="*/ 1 h 403"/>
                <a:gd name="T30" fmla="*/ 0 w 112"/>
                <a:gd name="T31" fmla="*/ 1 h 403"/>
                <a:gd name="T32" fmla="*/ 0 w 112"/>
                <a:gd name="T33" fmla="*/ 1 h 403"/>
                <a:gd name="T34" fmla="*/ 0 w 112"/>
                <a:gd name="T35" fmla="*/ 1 h 403"/>
                <a:gd name="T36" fmla="*/ 0 w 112"/>
                <a:gd name="T37" fmla="*/ 1 h 403"/>
                <a:gd name="T38" fmla="*/ 0 w 112"/>
                <a:gd name="T39" fmla="*/ 0 h 403"/>
                <a:gd name="T40" fmla="*/ 0 w 112"/>
                <a:gd name="T41" fmla="*/ 1 h 403"/>
                <a:gd name="T42" fmla="*/ 0 w 112"/>
                <a:gd name="T43" fmla="*/ 1 h 40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2"/>
                <a:gd name="T67" fmla="*/ 0 h 403"/>
                <a:gd name="T68" fmla="*/ 112 w 112"/>
                <a:gd name="T69" fmla="*/ 403 h 40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2" h="403">
                  <a:moveTo>
                    <a:pt x="8" y="1"/>
                  </a:moveTo>
                  <a:lnTo>
                    <a:pt x="57" y="103"/>
                  </a:lnTo>
                  <a:lnTo>
                    <a:pt x="62" y="121"/>
                  </a:lnTo>
                  <a:lnTo>
                    <a:pt x="72" y="137"/>
                  </a:lnTo>
                  <a:lnTo>
                    <a:pt x="80" y="159"/>
                  </a:lnTo>
                  <a:lnTo>
                    <a:pt x="94" y="233"/>
                  </a:lnTo>
                  <a:lnTo>
                    <a:pt x="100" y="317"/>
                  </a:lnTo>
                  <a:lnTo>
                    <a:pt x="101" y="355"/>
                  </a:lnTo>
                  <a:lnTo>
                    <a:pt x="112" y="397"/>
                  </a:lnTo>
                  <a:lnTo>
                    <a:pt x="108" y="403"/>
                  </a:lnTo>
                  <a:lnTo>
                    <a:pt x="102" y="400"/>
                  </a:lnTo>
                  <a:lnTo>
                    <a:pt x="87" y="320"/>
                  </a:lnTo>
                  <a:lnTo>
                    <a:pt x="76" y="238"/>
                  </a:lnTo>
                  <a:lnTo>
                    <a:pt x="63" y="165"/>
                  </a:lnTo>
                  <a:lnTo>
                    <a:pt x="52" y="148"/>
                  </a:lnTo>
                  <a:lnTo>
                    <a:pt x="34" y="104"/>
                  </a:lnTo>
                  <a:lnTo>
                    <a:pt x="25" y="53"/>
                  </a:lnTo>
                  <a:lnTo>
                    <a:pt x="15" y="30"/>
                  </a:lnTo>
                  <a:lnTo>
                    <a:pt x="0" y="6"/>
                  </a:lnTo>
                  <a:lnTo>
                    <a:pt x="1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7" name="Freeform 181"/>
            <p:cNvSpPr>
              <a:spLocks/>
            </p:cNvSpPr>
            <p:nvPr/>
          </p:nvSpPr>
          <p:spPr bwMode="auto">
            <a:xfrm>
              <a:off x="3817" y="1365"/>
              <a:ext cx="53" cy="194"/>
            </a:xfrm>
            <a:custGeom>
              <a:avLst/>
              <a:gdLst>
                <a:gd name="T0" fmla="*/ 1 w 105"/>
                <a:gd name="T1" fmla="*/ 1 h 387"/>
                <a:gd name="T2" fmla="*/ 1 w 105"/>
                <a:gd name="T3" fmla="*/ 1 h 387"/>
                <a:gd name="T4" fmla="*/ 1 w 105"/>
                <a:gd name="T5" fmla="*/ 1 h 387"/>
                <a:gd name="T6" fmla="*/ 1 w 105"/>
                <a:gd name="T7" fmla="*/ 1 h 387"/>
                <a:gd name="T8" fmla="*/ 1 w 105"/>
                <a:gd name="T9" fmla="*/ 1 h 387"/>
                <a:gd name="T10" fmla="*/ 1 w 105"/>
                <a:gd name="T11" fmla="*/ 1 h 387"/>
                <a:gd name="T12" fmla="*/ 1 w 105"/>
                <a:gd name="T13" fmla="*/ 1 h 387"/>
                <a:gd name="T14" fmla="*/ 1 w 105"/>
                <a:gd name="T15" fmla="*/ 1 h 387"/>
                <a:gd name="T16" fmla="*/ 1 w 105"/>
                <a:gd name="T17" fmla="*/ 1 h 387"/>
                <a:gd name="T18" fmla="*/ 1 w 105"/>
                <a:gd name="T19" fmla="*/ 1 h 387"/>
                <a:gd name="T20" fmla="*/ 1 w 105"/>
                <a:gd name="T21" fmla="*/ 1 h 387"/>
                <a:gd name="T22" fmla="*/ 1 w 105"/>
                <a:gd name="T23" fmla="*/ 1 h 387"/>
                <a:gd name="T24" fmla="*/ 1 w 105"/>
                <a:gd name="T25" fmla="*/ 1 h 387"/>
                <a:gd name="T26" fmla="*/ 1 w 105"/>
                <a:gd name="T27" fmla="*/ 1 h 387"/>
                <a:gd name="T28" fmla="*/ 1 w 105"/>
                <a:gd name="T29" fmla="*/ 1 h 387"/>
                <a:gd name="T30" fmla="*/ 0 w 105"/>
                <a:gd name="T31" fmla="*/ 1 h 387"/>
                <a:gd name="T32" fmla="*/ 1 w 105"/>
                <a:gd name="T33" fmla="*/ 1 h 387"/>
                <a:gd name="T34" fmla="*/ 1 w 105"/>
                <a:gd name="T35" fmla="*/ 1 h 387"/>
                <a:gd name="T36" fmla="*/ 1 w 105"/>
                <a:gd name="T37" fmla="*/ 1 h 387"/>
                <a:gd name="T38" fmla="*/ 1 w 105"/>
                <a:gd name="T39" fmla="*/ 1 h 387"/>
                <a:gd name="T40" fmla="*/ 1 w 105"/>
                <a:gd name="T41" fmla="*/ 1 h 387"/>
                <a:gd name="T42" fmla="*/ 1 w 105"/>
                <a:gd name="T43" fmla="*/ 1 h 387"/>
                <a:gd name="T44" fmla="*/ 1 w 105"/>
                <a:gd name="T45" fmla="*/ 1 h 387"/>
                <a:gd name="T46" fmla="*/ 1 w 105"/>
                <a:gd name="T47" fmla="*/ 1 h 387"/>
                <a:gd name="T48" fmla="*/ 1 w 105"/>
                <a:gd name="T49" fmla="*/ 1 h 387"/>
                <a:gd name="T50" fmla="*/ 1 w 105"/>
                <a:gd name="T51" fmla="*/ 1 h 387"/>
                <a:gd name="T52" fmla="*/ 1 w 105"/>
                <a:gd name="T53" fmla="*/ 1 h 387"/>
                <a:gd name="T54" fmla="*/ 1 w 105"/>
                <a:gd name="T55" fmla="*/ 1 h 387"/>
                <a:gd name="T56" fmla="*/ 1 w 105"/>
                <a:gd name="T57" fmla="*/ 1 h 387"/>
                <a:gd name="T58" fmla="*/ 1 w 105"/>
                <a:gd name="T59" fmla="*/ 0 h 387"/>
                <a:gd name="T60" fmla="*/ 1 w 105"/>
                <a:gd name="T61" fmla="*/ 1 h 387"/>
                <a:gd name="T62" fmla="*/ 1 w 105"/>
                <a:gd name="T63" fmla="*/ 1 h 38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05"/>
                <a:gd name="T97" fmla="*/ 0 h 387"/>
                <a:gd name="T98" fmla="*/ 105 w 105"/>
                <a:gd name="T99" fmla="*/ 387 h 38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05" h="387">
                  <a:moveTo>
                    <a:pt x="77" y="2"/>
                  </a:moveTo>
                  <a:lnTo>
                    <a:pt x="105" y="66"/>
                  </a:lnTo>
                  <a:lnTo>
                    <a:pt x="99" y="92"/>
                  </a:lnTo>
                  <a:lnTo>
                    <a:pt x="84" y="119"/>
                  </a:lnTo>
                  <a:lnTo>
                    <a:pt x="76" y="155"/>
                  </a:lnTo>
                  <a:lnTo>
                    <a:pt x="97" y="224"/>
                  </a:lnTo>
                  <a:lnTo>
                    <a:pt x="97" y="256"/>
                  </a:lnTo>
                  <a:lnTo>
                    <a:pt x="91" y="273"/>
                  </a:lnTo>
                  <a:lnTo>
                    <a:pt x="83" y="290"/>
                  </a:lnTo>
                  <a:lnTo>
                    <a:pt x="72" y="302"/>
                  </a:lnTo>
                  <a:lnTo>
                    <a:pt x="61" y="313"/>
                  </a:lnTo>
                  <a:lnTo>
                    <a:pt x="42" y="335"/>
                  </a:lnTo>
                  <a:lnTo>
                    <a:pt x="25" y="358"/>
                  </a:lnTo>
                  <a:lnTo>
                    <a:pt x="8" y="385"/>
                  </a:lnTo>
                  <a:lnTo>
                    <a:pt x="2" y="387"/>
                  </a:lnTo>
                  <a:lnTo>
                    <a:pt x="0" y="381"/>
                  </a:lnTo>
                  <a:lnTo>
                    <a:pt x="24" y="321"/>
                  </a:lnTo>
                  <a:lnTo>
                    <a:pt x="36" y="295"/>
                  </a:lnTo>
                  <a:lnTo>
                    <a:pt x="45" y="283"/>
                  </a:lnTo>
                  <a:lnTo>
                    <a:pt x="56" y="269"/>
                  </a:lnTo>
                  <a:lnTo>
                    <a:pt x="68" y="242"/>
                  </a:lnTo>
                  <a:lnTo>
                    <a:pt x="69" y="217"/>
                  </a:lnTo>
                  <a:lnTo>
                    <a:pt x="62" y="191"/>
                  </a:lnTo>
                  <a:lnTo>
                    <a:pt x="53" y="163"/>
                  </a:lnTo>
                  <a:lnTo>
                    <a:pt x="54" y="138"/>
                  </a:lnTo>
                  <a:lnTo>
                    <a:pt x="61" y="112"/>
                  </a:lnTo>
                  <a:lnTo>
                    <a:pt x="83" y="66"/>
                  </a:lnTo>
                  <a:lnTo>
                    <a:pt x="79" y="34"/>
                  </a:lnTo>
                  <a:lnTo>
                    <a:pt x="68" y="6"/>
                  </a:lnTo>
                  <a:lnTo>
                    <a:pt x="71" y="0"/>
                  </a:lnTo>
                  <a:lnTo>
                    <a:pt x="7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Freeform 182"/>
            <p:cNvSpPr>
              <a:spLocks/>
            </p:cNvSpPr>
            <p:nvPr/>
          </p:nvSpPr>
          <p:spPr bwMode="auto">
            <a:xfrm>
              <a:off x="3801" y="1463"/>
              <a:ext cx="53" cy="39"/>
            </a:xfrm>
            <a:custGeom>
              <a:avLst/>
              <a:gdLst>
                <a:gd name="T0" fmla="*/ 0 w 107"/>
                <a:gd name="T1" fmla="*/ 1 h 78"/>
                <a:gd name="T2" fmla="*/ 0 w 107"/>
                <a:gd name="T3" fmla="*/ 1 h 78"/>
                <a:gd name="T4" fmla="*/ 0 w 107"/>
                <a:gd name="T5" fmla="*/ 1 h 78"/>
                <a:gd name="T6" fmla="*/ 0 w 107"/>
                <a:gd name="T7" fmla="*/ 1 h 78"/>
                <a:gd name="T8" fmla="*/ 0 w 107"/>
                <a:gd name="T9" fmla="*/ 0 h 78"/>
                <a:gd name="T10" fmla="*/ 0 w 107"/>
                <a:gd name="T11" fmla="*/ 1 h 78"/>
                <a:gd name="T12" fmla="*/ 0 w 107"/>
                <a:gd name="T13" fmla="*/ 1 h 78"/>
                <a:gd name="T14" fmla="*/ 0 w 107"/>
                <a:gd name="T15" fmla="*/ 1 h 78"/>
                <a:gd name="T16" fmla="*/ 0 w 107"/>
                <a:gd name="T17" fmla="*/ 1 h 78"/>
                <a:gd name="T18" fmla="*/ 0 w 107"/>
                <a:gd name="T19" fmla="*/ 1 h 78"/>
                <a:gd name="T20" fmla="*/ 0 w 107"/>
                <a:gd name="T21" fmla="*/ 1 h 78"/>
                <a:gd name="T22" fmla="*/ 0 w 107"/>
                <a:gd name="T23" fmla="*/ 1 h 78"/>
                <a:gd name="T24" fmla="*/ 0 w 107"/>
                <a:gd name="T25" fmla="*/ 1 h 78"/>
                <a:gd name="T26" fmla="*/ 0 w 107"/>
                <a:gd name="T27" fmla="*/ 1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7"/>
                <a:gd name="T43" fmla="*/ 0 h 78"/>
                <a:gd name="T44" fmla="*/ 107 w 107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7" h="78">
                  <a:moveTo>
                    <a:pt x="7" y="65"/>
                  </a:moveTo>
                  <a:lnTo>
                    <a:pt x="42" y="59"/>
                  </a:lnTo>
                  <a:lnTo>
                    <a:pt x="57" y="47"/>
                  </a:lnTo>
                  <a:lnTo>
                    <a:pt x="70" y="31"/>
                  </a:lnTo>
                  <a:lnTo>
                    <a:pt x="97" y="0"/>
                  </a:lnTo>
                  <a:lnTo>
                    <a:pt x="107" y="1"/>
                  </a:lnTo>
                  <a:lnTo>
                    <a:pt x="99" y="53"/>
                  </a:lnTo>
                  <a:lnTo>
                    <a:pt x="89" y="63"/>
                  </a:lnTo>
                  <a:lnTo>
                    <a:pt x="79" y="70"/>
                  </a:lnTo>
                  <a:lnTo>
                    <a:pt x="56" y="78"/>
                  </a:lnTo>
                  <a:lnTo>
                    <a:pt x="4" y="73"/>
                  </a:lnTo>
                  <a:lnTo>
                    <a:pt x="0" y="68"/>
                  </a:lnTo>
                  <a:lnTo>
                    <a:pt x="7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69" name="Freeform 183"/>
            <p:cNvSpPr>
              <a:spLocks/>
            </p:cNvSpPr>
            <p:nvPr/>
          </p:nvSpPr>
          <p:spPr bwMode="auto">
            <a:xfrm>
              <a:off x="3893" y="1311"/>
              <a:ext cx="47" cy="16"/>
            </a:xfrm>
            <a:custGeom>
              <a:avLst/>
              <a:gdLst>
                <a:gd name="T0" fmla="*/ 1 w 94"/>
                <a:gd name="T1" fmla="*/ 0 h 33"/>
                <a:gd name="T2" fmla="*/ 1 w 94"/>
                <a:gd name="T3" fmla="*/ 0 h 33"/>
                <a:gd name="T4" fmla="*/ 1 w 94"/>
                <a:gd name="T5" fmla="*/ 0 h 33"/>
                <a:gd name="T6" fmla="*/ 1 w 94"/>
                <a:gd name="T7" fmla="*/ 0 h 33"/>
                <a:gd name="T8" fmla="*/ 1 w 94"/>
                <a:gd name="T9" fmla="*/ 0 h 33"/>
                <a:gd name="T10" fmla="*/ 1 w 94"/>
                <a:gd name="T11" fmla="*/ 0 h 33"/>
                <a:gd name="T12" fmla="*/ 1 w 94"/>
                <a:gd name="T13" fmla="*/ 0 h 33"/>
                <a:gd name="T14" fmla="*/ 1 w 94"/>
                <a:gd name="T15" fmla="*/ 0 h 33"/>
                <a:gd name="T16" fmla="*/ 1 w 94"/>
                <a:gd name="T17" fmla="*/ 0 h 33"/>
                <a:gd name="T18" fmla="*/ 0 w 94"/>
                <a:gd name="T19" fmla="*/ 0 h 33"/>
                <a:gd name="T20" fmla="*/ 1 w 94"/>
                <a:gd name="T21" fmla="*/ 0 h 33"/>
                <a:gd name="T22" fmla="*/ 1 w 94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4"/>
                <a:gd name="T37" fmla="*/ 0 h 33"/>
                <a:gd name="T38" fmla="*/ 94 w 94"/>
                <a:gd name="T39" fmla="*/ 33 h 3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4" h="33">
                  <a:moveTo>
                    <a:pt x="5" y="0"/>
                  </a:moveTo>
                  <a:lnTo>
                    <a:pt x="82" y="9"/>
                  </a:lnTo>
                  <a:lnTo>
                    <a:pt x="91" y="13"/>
                  </a:lnTo>
                  <a:lnTo>
                    <a:pt x="94" y="21"/>
                  </a:lnTo>
                  <a:lnTo>
                    <a:pt x="91" y="30"/>
                  </a:lnTo>
                  <a:lnTo>
                    <a:pt x="82" y="33"/>
                  </a:lnTo>
                  <a:lnTo>
                    <a:pt x="43" y="22"/>
                  </a:lnTo>
                  <a:lnTo>
                    <a:pt x="25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0" name="Freeform 184"/>
            <p:cNvSpPr>
              <a:spLocks/>
            </p:cNvSpPr>
            <p:nvPr/>
          </p:nvSpPr>
          <p:spPr bwMode="auto">
            <a:xfrm>
              <a:off x="3946" y="1314"/>
              <a:ext cx="34" cy="60"/>
            </a:xfrm>
            <a:custGeom>
              <a:avLst/>
              <a:gdLst>
                <a:gd name="T0" fmla="*/ 1 w 68"/>
                <a:gd name="T1" fmla="*/ 0 h 120"/>
                <a:gd name="T2" fmla="*/ 1 w 68"/>
                <a:gd name="T3" fmla="*/ 1 h 120"/>
                <a:gd name="T4" fmla="*/ 1 w 68"/>
                <a:gd name="T5" fmla="*/ 1 h 120"/>
                <a:gd name="T6" fmla="*/ 1 w 68"/>
                <a:gd name="T7" fmla="*/ 1 h 120"/>
                <a:gd name="T8" fmla="*/ 1 w 68"/>
                <a:gd name="T9" fmla="*/ 1 h 120"/>
                <a:gd name="T10" fmla="*/ 1 w 68"/>
                <a:gd name="T11" fmla="*/ 1 h 120"/>
                <a:gd name="T12" fmla="*/ 1 w 68"/>
                <a:gd name="T13" fmla="*/ 1 h 120"/>
                <a:gd name="T14" fmla="*/ 1 w 68"/>
                <a:gd name="T15" fmla="*/ 1 h 120"/>
                <a:gd name="T16" fmla="*/ 1 w 68"/>
                <a:gd name="T17" fmla="*/ 1 h 120"/>
                <a:gd name="T18" fmla="*/ 1 w 68"/>
                <a:gd name="T19" fmla="*/ 1 h 120"/>
                <a:gd name="T20" fmla="*/ 1 w 68"/>
                <a:gd name="T21" fmla="*/ 1 h 120"/>
                <a:gd name="T22" fmla="*/ 0 w 68"/>
                <a:gd name="T23" fmla="*/ 1 h 120"/>
                <a:gd name="T24" fmla="*/ 1 w 68"/>
                <a:gd name="T25" fmla="*/ 0 h 120"/>
                <a:gd name="T26" fmla="*/ 1 w 68"/>
                <a:gd name="T27" fmla="*/ 0 h 120"/>
                <a:gd name="T28" fmla="*/ 1 w 68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8"/>
                <a:gd name="T46" fmla="*/ 0 h 120"/>
                <a:gd name="T47" fmla="*/ 68 w 68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8" h="120">
                  <a:moveTo>
                    <a:pt x="15" y="0"/>
                  </a:moveTo>
                  <a:lnTo>
                    <a:pt x="41" y="11"/>
                  </a:lnTo>
                  <a:lnTo>
                    <a:pt x="59" y="37"/>
                  </a:lnTo>
                  <a:lnTo>
                    <a:pt x="68" y="71"/>
                  </a:lnTo>
                  <a:lnTo>
                    <a:pt x="64" y="120"/>
                  </a:lnTo>
                  <a:lnTo>
                    <a:pt x="55" y="120"/>
                  </a:lnTo>
                  <a:lnTo>
                    <a:pt x="50" y="74"/>
                  </a:lnTo>
                  <a:lnTo>
                    <a:pt x="45" y="47"/>
                  </a:lnTo>
                  <a:lnTo>
                    <a:pt x="41" y="36"/>
                  </a:lnTo>
                  <a:lnTo>
                    <a:pt x="33" y="27"/>
                  </a:lnTo>
                  <a:lnTo>
                    <a:pt x="8" y="22"/>
                  </a:lnTo>
                  <a:lnTo>
                    <a:pt x="0" y="7"/>
                  </a:lnTo>
                  <a:lnTo>
                    <a:pt x="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1" name="Freeform 185"/>
            <p:cNvSpPr>
              <a:spLocks/>
            </p:cNvSpPr>
            <p:nvPr/>
          </p:nvSpPr>
          <p:spPr bwMode="auto">
            <a:xfrm>
              <a:off x="3933" y="1340"/>
              <a:ext cx="19" cy="78"/>
            </a:xfrm>
            <a:custGeom>
              <a:avLst/>
              <a:gdLst>
                <a:gd name="T0" fmla="*/ 1 w 38"/>
                <a:gd name="T1" fmla="*/ 1 h 156"/>
                <a:gd name="T2" fmla="*/ 1 w 38"/>
                <a:gd name="T3" fmla="*/ 1 h 156"/>
                <a:gd name="T4" fmla="*/ 1 w 38"/>
                <a:gd name="T5" fmla="*/ 1 h 156"/>
                <a:gd name="T6" fmla="*/ 1 w 38"/>
                <a:gd name="T7" fmla="*/ 1 h 156"/>
                <a:gd name="T8" fmla="*/ 1 w 38"/>
                <a:gd name="T9" fmla="*/ 1 h 156"/>
                <a:gd name="T10" fmla="*/ 1 w 38"/>
                <a:gd name="T11" fmla="*/ 1 h 156"/>
                <a:gd name="T12" fmla="*/ 1 w 38"/>
                <a:gd name="T13" fmla="*/ 1 h 156"/>
                <a:gd name="T14" fmla="*/ 1 w 38"/>
                <a:gd name="T15" fmla="*/ 1 h 156"/>
                <a:gd name="T16" fmla="*/ 0 w 38"/>
                <a:gd name="T17" fmla="*/ 1 h 156"/>
                <a:gd name="T18" fmla="*/ 1 w 38"/>
                <a:gd name="T19" fmla="*/ 0 h 156"/>
                <a:gd name="T20" fmla="*/ 1 w 38"/>
                <a:gd name="T21" fmla="*/ 1 h 156"/>
                <a:gd name="T22" fmla="*/ 1 w 38"/>
                <a:gd name="T23" fmla="*/ 1 h 1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"/>
                <a:gd name="T37" fmla="*/ 0 h 156"/>
                <a:gd name="T38" fmla="*/ 38 w 38"/>
                <a:gd name="T39" fmla="*/ 156 h 1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" h="156">
                  <a:moveTo>
                    <a:pt x="8" y="1"/>
                  </a:moveTo>
                  <a:lnTo>
                    <a:pt x="31" y="43"/>
                  </a:lnTo>
                  <a:lnTo>
                    <a:pt x="38" y="91"/>
                  </a:lnTo>
                  <a:lnTo>
                    <a:pt x="33" y="123"/>
                  </a:lnTo>
                  <a:lnTo>
                    <a:pt x="27" y="156"/>
                  </a:lnTo>
                  <a:lnTo>
                    <a:pt x="18" y="156"/>
                  </a:lnTo>
                  <a:lnTo>
                    <a:pt x="14" y="123"/>
                  </a:lnTo>
                  <a:lnTo>
                    <a:pt x="10" y="91"/>
                  </a:lnTo>
                  <a:lnTo>
                    <a:pt x="0" y="6"/>
                  </a:lnTo>
                  <a:lnTo>
                    <a:pt x="1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2" name="Freeform 186"/>
            <p:cNvSpPr>
              <a:spLocks/>
            </p:cNvSpPr>
            <p:nvPr/>
          </p:nvSpPr>
          <p:spPr bwMode="auto">
            <a:xfrm>
              <a:off x="3626" y="1323"/>
              <a:ext cx="80" cy="56"/>
            </a:xfrm>
            <a:custGeom>
              <a:avLst/>
              <a:gdLst>
                <a:gd name="T0" fmla="*/ 0 w 161"/>
                <a:gd name="T1" fmla="*/ 1 h 111"/>
                <a:gd name="T2" fmla="*/ 0 w 161"/>
                <a:gd name="T3" fmla="*/ 1 h 111"/>
                <a:gd name="T4" fmla="*/ 0 w 161"/>
                <a:gd name="T5" fmla="*/ 1 h 111"/>
                <a:gd name="T6" fmla="*/ 0 w 161"/>
                <a:gd name="T7" fmla="*/ 1 h 111"/>
                <a:gd name="T8" fmla="*/ 0 w 161"/>
                <a:gd name="T9" fmla="*/ 1 h 111"/>
                <a:gd name="T10" fmla="*/ 0 w 161"/>
                <a:gd name="T11" fmla="*/ 1 h 111"/>
                <a:gd name="T12" fmla="*/ 0 w 161"/>
                <a:gd name="T13" fmla="*/ 1 h 111"/>
                <a:gd name="T14" fmla="*/ 0 w 161"/>
                <a:gd name="T15" fmla="*/ 1 h 111"/>
                <a:gd name="T16" fmla="*/ 0 w 161"/>
                <a:gd name="T17" fmla="*/ 1 h 111"/>
                <a:gd name="T18" fmla="*/ 0 w 161"/>
                <a:gd name="T19" fmla="*/ 1 h 111"/>
                <a:gd name="T20" fmla="*/ 0 w 161"/>
                <a:gd name="T21" fmla="*/ 1 h 111"/>
                <a:gd name="T22" fmla="*/ 0 w 161"/>
                <a:gd name="T23" fmla="*/ 1 h 111"/>
                <a:gd name="T24" fmla="*/ 0 w 161"/>
                <a:gd name="T25" fmla="*/ 1 h 111"/>
                <a:gd name="T26" fmla="*/ 0 w 161"/>
                <a:gd name="T27" fmla="*/ 1 h 111"/>
                <a:gd name="T28" fmla="*/ 0 w 161"/>
                <a:gd name="T29" fmla="*/ 1 h 111"/>
                <a:gd name="T30" fmla="*/ 0 w 161"/>
                <a:gd name="T31" fmla="*/ 1 h 111"/>
                <a:gd name="T32" fmla="*/ 0 w 161"/>
                <a:gd name="T33" fmla="*/ 1 h 111"/>
                <a:gd name="T34" fmla="*/ 0 w 161"/>
                <a:gd name="T35" fmla="*/ 1 h 111"/>
                <a:gd name="T36" fmla="*/ 0 w 161"/>
                <a:gd name="T37" fmla="*/ 0 h 111"/>
                <a:gd name="T38" fmla="*/ 0 w 161"/>
                <a:gd name="T39" fmla="*/ 1 h 111"/>
                <a:gd name="T40" fmla="*/ 0 w 161"/>
                <a:gd name="T41" fmla="*/ 1 h 111"/>
                <a:gd name="T42" fmla="*/ 0 w 161"/>
                <a:gd name="T43" fmla="*/ 1 h 1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1"/>
                <a:gd name="T67" fmla="*/ 0 h 111"/>
                <a:gd name="T68" fmla="*/ 161 w 161"/>
                <a:gd name="T69" fmla="*/ 111 h 1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1" h="111">
                  <a:moveTo>
                    <a:pt x="155" y="9"/>
                  </a:moveTo>
                  <a:lnTo>
                    <a:pt x="122" y="19"/>
                  </a:lnTo>
                  <a:lnTo>
                    <a:pt x="107" y="31"/>
                  </a:lnTo>
                  <a:lnTo>
                    <a:pt x="93" y="42"/>
                  </a:lnTo>
                  <a:lnTo>
                    <a:pt x="67" y="57"/>
                  </a:lnTo>
                  <a:lnTo>
                    <a:pt x="46" y="73"/>
                  </a:lnTo>
                  <a:lnTo>
                    <a:pt x="26" y="89"/>
                  </a:lnTo>
                  <a:lnTo>
                    <a:pt x="6" y="110"/>
                  </a:lnTo>
                  <a:lnTo>
                    <a:pt x="0" y="111"/>
                  </a:lnTo>
                  <a:lnTo>
                    <a:pt x="0" y="105"/>
                  </a:lnTo>
                  <a:lnTo>
                    <a:pt x="19" y="80"/>
                  </a:lnTo>
                  <a:lnTo>
                    <a:pt x="35" y="59"/>
                  </a:lnTo>
                  <a:lnTo>
                    <a:pt x="44" y="49"/>
                  </a:lnTo>
                  <a:lnTo>
                    <a:pt x="54" y="39"/>
                  </a:lnTo>
                  <a:lnTo>
                    <a:pt x="66" y="31"/>
                  </a:lnTo>
                  <a:lnTo>
                    <a:pt x="80" y="22"/>
                  </a:lnTo>
                  <a:lnTo>
                    <a:pt x="98" y="11"/>
                  </a:lnTo>
                  <a:lnTo>
                    <a:pt x="116" y="4"/>
                  </a:lnTo>
                  <a:lnTo>
                    <a:pt x="156" y="0"/>
                  </a:lnTo>
                  <a:lnTo>
                    <a:pt x="161" y="5"/>
                  </a:lnTo>
                  <a:lnTo>
                    <a:pt x="15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Freeform 187"/>
            <p:cNvSpPr>
              <a:spLocks/>
            </p:cNvSpPr>
            <p:nvPr/>
          </p:nvSpPr>
          <p:spPr bwMode="auto">
            <a:xfrm>
              <a:off x="3643" y="1381"/>
              <a:ext cx="89" cy="252"/>
            </a:xfrm>
            <a:custGeom>
              <a:avLst/>
              <a:gdLst>
                <a:gd name="T0" fmla="*/ 0 w 179"/>
                <a:gd name="T1" fmla="*/ 0 h 504"/>
                <a:gd name="T2" fmla="*/ 0 w 179"/>
                <a:gd name="T3" fmla="*/ 1 h 504"/>
                <a:gd name="T4" fmla="*/ 0 w 179"/>
                <a:gd name="T5" fmla="*/ 1 h 504"/>
                <a:gd name="T6" fmla="*/ 0 w 179"/>
                <a:gd name="T7" fmla="*/ 1 h 504"/>
                <a:gd name="T8" fmla="*/ 0 w 179"/>
                <a:gd name="T9" fmla="*/ 1 h 504"/>
                <a:gd name="T10" fmla="*/ 0 w 179"/>
                <a:gd name="T11" fmla="*/ 1 h 504"/>
                <a:gd name="T12" fmla="*/ 0 w 179"/>
                <a:gd name="T13" fmla="*/ 1 h 504"/>
                <a:gd name="T14" fmla="*/ 0 w 179"/>
                <a:gd name="T15" fmla="*/ 1 h 504"/>
                <a:gd name="T16" fmla="*/ 0 w 179"/>
                <a:gd name="T17" fmla="*/ 1 h 504"/>
                <a:gd name="T18" fmla="*/ 0 w 179"/>
                <a:gd name="T19" fmla="*/ 1 h 504"/>
                <a:gd name="T20" fmla="*/ 0 w 179"/>
                <a:gd name="T21" fmla="*/ 1 h 504"/>
                <a:gd name="T22" fmla="*/ 0 w 179"/>
                <a:gd name="T23" fmla="*/ 1 h 504"/>
                <a:gd name="T24" fmla="*/ 0 w 179"/>
                <a:gd name="T25" fmla="*/ 1 h 504"/>
                <a:gd name="T26" fmla="*/ 0 w 179"/>
                <a:gd name="T27" fmla="*/ 1 h 504"/>
                <a:gd name="T28" fmla="*/ 0 w 179"/>
                <a:gd name="T29" fmla="*/ 1 h 504"/>
                <a:gd name="T30" fmla="*/ 0 w 179"/>
                <a:gd name="T31" fmla="*/ 1 h 504"/>
                <a:gd name="T32" fmla="*/ 0 w 179"/>
                <a:gd name="T33" fmla="*/ 1 h 504"/>
                <a:gd name="T34" fmla="*/ 0 w 179"/>
                <a:gd name="T35" fmla="*/ 1 h 504"/>
                <a:gd name="T36" fmla="*/ 0 w 179"/>
                <a:gd name="T37" fmla="*/ 1 h 504"/>
                <a:gd name="T38" fmla="*/ 0 w 179"/>
                <a:gd name="T39" fmla="*/ 1 h 504"/>
                <a:gd name="T40" fmla="*/ 0 w 179"/>
                <a:gd name="T41" fmla="*/ 1 h 504"/>
                <a:gd name="T42" fmla="*/ 0 w 179"/>
                <a:gd name="T43" fmla="*/ 1 h 504"/>
                <a:gd name="T44" fmla="*/ 0 w 179"/>
                <a:gd name="T45" fmla="*/ 1 h 504"/>
                <a:gd name="T46" fmla="*/ 0 w 179"/>
                <a:gd name="T47" fmla="*/ 1 h 504"/>
                <a:gd name="T48" fmla="*/ 0 w 179"/>
                <a:gd name="T49" fmla="*/ 1 h 504"/>
                <a:gd name="T50" fmla="*/ 0 w 179"/>
                <a:gd name="T51" fmla="*/ 1 h 504"/>
                <a:gd name="T52" fmla="*/ 0 w 179"/>
                <a:gd name="T53" fmla="*/ 1 h 504"/>
                <a:gd name="T54" fmla="*/ 0 w 179"/>
                <a:gd name="T55" fmla="*/ 1 h 504"/>
                <a:gd name="T56" fmla="*/ 0 w 179"/>
                <a:gd name="T57" fmla="*/ 1 h 504"/>
                <a:gd name="T58" fmla="*/ 0 w 179"/>
                <a:gd name="T59" fmla="*/ 1 h 504"/>
                <a:gd name="T60" fmla="*/ 0 w 179"/>
                <a:gd name="T61" fmla="*/ 1 h 504"/>
                <a:gd name="T62" fmla="*/ 0 w 179"/>
                <a:gd name="T63" fmla="*/ 1 h 504"/>
                <a:gd name="T64" fmla="*/ 0 w 179"/>
                <a:gd name="T65" fmla="*/ 1 h 504"/>
                <a:gd name="T66" fmla="*/ 0 w 179"/>
                <a:gd name="T67" fmla="*/ 1 h 504"/>
                <a:gd name="T68" fmla="*/ 0 w 179"/>
                <a:gd name="T69" fmla="*/ 1 h 504"/>
                <a:gd name="T70" fmla="*/ 0 w 179"/>
                <a:gd name="T71" fmla="*/ 1 h 504"/>
                <a:gd name="T72" fmla="*/ 0 w 179"/>
                <a:gd name="T73" fmla="*/ 1 h 504"/>
                <a:gd name="T74" fmla="*/ 0 w 179"/>
                <a:gd name="T75" fmla="*/ 0 h 504"/>
                <a:gd name="T76" fmla="*/ 0 w 179"/>
                <a:gd name="T77" fmla="*/ 0 h 50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79"/>
                <a:gd name="T118" fmla="*/ 0 h 504"/>
                <a:gd name="T119" fmla="*/ 179 w 179"/>
                <a:gd name="T120" fmla="*/ 504 h 50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79" h="504">
                  <a:moveTo>
                    <a:pt x="6" y="0"/>
                  </a:moveTo>
                  <a:lnTo>
                    <a:pt x="33" y="8"/>
                  </a:lnTo>
                  <a:lnTo>
                    <a:pt x="53" y="23"/>
                  </a:lnTo>
                  <a:lnTo>
                    <a:pt x="70" y="46"/>
                  </a:lnTo>
                  <a:lnTo>
                    <a:pt x="85" y="72"/>
                  </a:lnTo>
                  <a:lnTo>
                    <a:pt x="99" y="92"/>
                  </a:lnTo>
                  <a:lnTo>
                    <a:pt x="114" y="112"/>
                  </a:lnTo>
                  <a:lnTo>
                    <a:pt x="130" y="167"/>
                  </a:lnTo>
                  <a:lnTo>
                    <a:pt x="128" y="185"/>
                  </a:lnTo>
                  <a:lnTo>
                    <a:pt x="135" y="237"/>
                  </a:lnTo>
                  <a:lnTo>
                    <a:pt x="140" y="289"/>
                  </a:lnTo>
                  <a:lnTo>
                    <a:pt x="147" y="307"/>
                  </a:lnTo>
                  <a:lnTo>
                    <a:pt x="158" y="322"/>
                  </a:lnTo>
                  <a:lnTo>
                    <a:pt x="174" y="355"/>
                  </a:lnTo>
                  <a:lnTo>
                    <a:pt x="179" y="393"/>
                  </a:lnTo>
                  <a:lnTo>
                    <a:pt x="173" y="427"/>
                  </a:lnTo>
                  <a:lnTo>
                    <a:pt x="163" y="461"/>
                  </a:lnTo>
                  <a:lnTo>
                    <a:pt x="153" y="501"/>
                  </a:lnTo>
                  <a:lnTo>
                    <a:pt x="147" y="504"/>
                  </a:lnTo>
                  <a:lnTo>
                    <a:pt x="143" y="499"/>
                  </a:lnTo>
                  <a:lnTo>
                    <a:pt x="157" y="429"/>
                  </a:lnTo>
                  <a:lnTo>
                    <a:pt x="151" y="361"/>
                  </a:lnTo>
                  <a:lnTo>
                    <a:pt x="143" y="343"/>
                  </a:lnTo>
                  <a:lnTo>
                    <a:pt x="133" y="329"/>
                  </a:lnTo>
                  <a:lnTo>
                    <a:pt x="115" y="295"/>
                  </a:lnTo>
                  <a:lnTo>
                    <a:pt x="109" y="240"/>
                  </a:lnTo>
                  <a:lnTo>
                    <a:pt x="104" y="186"/>
                  </a:lnTo>
                  <a:lnTo>
                    <a:pt x="101" y="167"/>
                  </a:lnTo>
                  <a:lnTo>
                    <a:pt x="98" y="145"/>
                  </a:lnTo>
                  <a:lnTo>
                    <a:pt x="90" y="124"/>
                  </a:lnTo>
                  <a:lnTo>
                    <a:pt x="76" y="103"/>
                  </a:lnTo>
                  <a:lnTo>
                    <a:pt x="63" y="84"/>
                  </a:lnTo>
                  <a:lnTo>
                    <a:pt x="52" y="59"/>
                  </a:lnTo>
                  <a:lnTo>
                    <a:pt x="41" y="35"/>
                  </a:lnTo>
                  <a:lnTo>
                    <a:pt x="26" y="18"/>
                  </a:lnTo>
                  <a:lnTo>
                    <a:pt x="4" y="10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4" name="Freeform 188"/>
            <p:cNvSpPr>
              <a:spLocks/>
            </p:cNvSpPr>
            <p:nvPr/>
          </p:nvSpPr>
          <p:spPr bwMode="auto">
            <a:xfrm>
              <a:off x="3722" y="1466"/>
              <a:ext cx="27" cy="77"/>
            </a:xfrm>
            <a:custGeom>
              <a:avLst/>
              <a:gdLst>
                <a:gd name="T0" fmla="*/ 1 w 53"/>
                <a:gd name="T1" fmla="*/ 0 h 156"/>
                <a:gd name="T2" fmla="*/ 1 w 53"/>
                <a:gd name="T3" fmla="*/ 0 h 156"/>
                <a:gd name="T4" fmla="*/ 1 w 53"/>
                <a:gd name="T5" fmla="*/ 0 h 156"/>
                <a:gd name="T6" fmla="*/ 1 w 53"/>
                <a:gd name="T7" fmla="*/ 0 h 156"/>
                <a:gd name="T8" fmla="*/ 1 w 53"/>
                <a:gd name="T9" fmla="*/ 0 h 156"/>
                <a:gd name="T10" fmla="*/ 1 w 53"/>
                <a:gd name="T11" fmla="*/ 0 h 156"/>
                <a:gd name="T12" fmla="*/ 1 w 53"/>
                <a:gd name="T13" fmla="*/ 0 h 156"/>
                <a:gd name="T14" fmla="*/ 1 w 53"/>
                <a:gd name="T15" fmla="*/ 0 h 156"/>
                <a:gd name="T16" fmla="*/ 0 w 53"/>
                <a:gd name="T17" fmla="*/ 0 h 156"/>
                <a:gd name="T18" fmla="*/ 1 w 53"/>
                <a:gd name="T19" fmla="*/ 0 h 156"/>
                <a:gd name="T20" fmla="*/ 1 w 53"/>
                <a:gd name="T21" fmla="*/ 0 h 156"/>
                <a:gd name="T22" fmla="*/ 1 w 53"/>
                <a:gd name="T23" fmla="*/ 0 h 156"/>
                <a:gd name="T24" fmla="*/ 1 w 53"/>
                <a:gd name="T25" fmla="*/ 0 h 156"/>
                <a:gd name="T26" fmla="*/ 1 w 53"/>
                <a:gd name="T27" fmla="*/ 0 h 156"/>
                <a:gd name="T28" fmla="*/ 1 w 53"/>
                <a:gd name="T29" fmla="*/ 0 h 1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56"/>
                <a:gd name="T47" fmla="*/ 53 w 53"/>
                <a:gd name="T48" fmla="*/ 156 h 1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56">
                  <a:moveTo>
                    <a:pt x="46" y="3"/>
                  </a:moveTo>
                  <a:lnTo>
                    <a:pt x="53" y="75"/>
                  </a:lnTo>
                  <a:lnTo>
                    <a:pt x="39" y="112"/>
                  </a:lnTo>
                  <a:lnTo>
                    <a:pt x="31" y="127"/>
                  </a:lnTo>
                  <a:lnTo>
                    <a:pt x="22" y="144"/>
                  </a:lnTo>
                  <a:lnTo>
                    <a:pt x="10" y="153"/>
                  </a:lnTo>
                  <a:lnTo>
                    <a:pt x="3" y="156"/>
                  </a:lnTo>
                  <a:lnTo>
                    <a:pt x="1" y="149"/>
                  </a:lnTo>
                  <a:lnTo>
                    <a:pt x="0" y="134"/>
                  </a:lnTo>
                  <a:lnTo>
                    <a:pt x="30" y="68"/>
                  </a:lnTo>
                  <a:lnTo>
                    <a:pt x="39" y="37"/>
                  </a:lnTo>
                  <a:lnTo>
                    <a:pt x="36" y="5"/>
                  </a:lnTo>
                  <a:lnTo>
                    <a:pt x="39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Freeform 189"/>
            <p:cNvSpPr>
              <a:spLocks/>
            </p:cNvSpPr>
            <p:nvPr/>
          </p:nvSpPr>
          <p:spPr bwMode="auto">
            <a:xfrm>
              <a:off x="3638" y="1418"/>
              <a:ext cx="37" cy="72"/>
            </a:xfrm>
            <a:custGeom>
              <a:avLst/>
              <a:gdLst>
                <a:gd name="T0" fmla="*/ 0 w 75"/>
                <a:gd name="T1" fmla="*/ 0 h 145"/>
                <a:gd name="T2" fmla="*/ 0 w 75"/>
                <a:gd name="T3" fmla="*/ 0 h 145"/>
                <a:gd name="T4" fmla="*/ 0 w 75"/>
                <a:gd name="T5" fmla="*/ 0 h 145"/>
                <a:gd name="T6" fmla="*/ 0 w 75"/>
                <a:gd name="T7" fmla="*/ 0 h 145"/>
                <a:gd name="T8" fmla="*/ 0 w 75"/>
                <a:gd name="T9" fmla="*/ 0 h 145"/>
                <a:gd name="T10" fmla="*/ 0 w 75"/>
                <a:gd name="T11" fmla="*/ 0 h 145"/>
                <a:gd name="T12" fmla="*/ 0 w 75"/>
                <a:gd name="T13" fmla="*/ 0 h 145"/>
                <a:gd name="T14" fmla="*/ 0 w 75"/>
                <a:gd name="T15" fmla="*/ 0 h 145"/>
                <a:gd name="T16" fmla="*/ 0 w 75"/>
                <a:gd name="T17" fmla="*/ 0 h 145"/>
                <a:gd name="T18" fmla="*/ 0 w 75"/>
                <a:gd name="T19" fmla="*/ 0 h 145"/>
                <a:gd name="T20" fmla="*/ 0 w 75"/>
                <a:gd name="T21" fmla="*/ 0 h 145"/>
                <a:gd name="T22" fmla="*/ 0 w 75"/>
                <a:gd name="T23" fmla="*/ 0 h 145"/>
                <a:gd name="T24" fmla="*/ 0 w 75"/>
                <a:gd name="T25" fmla="*/ 0 h 1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5"/>
                <a:gd name="T40" fmla="*/ 0 h 145"/>
                <a:gd name="T41" fmla="*/ 75 w 75"/>
                <a:gd name="T42" fmla="*/ 145 h 14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5" h="145">
                  <a:moveTo>
                    <a:pt x="10" y="4"/>
                  </a:moveTo>
                  <a:lnTo>
                    <a:pt x="19" y="32"/>
                  </a:lnTo>
                  <a:lnTo>
                    <a:pt x="31" y="53"/>
                  </a:lnTo>
                  <a:lnTo>
                    <a:pt x="46" y="74"/>
                  </a:lnTo>
                  <a:lnTo>
                    <a:pt x="60" y="99"/>
                  </a:lnTo>
                  <a:lnTo>
                    <a:pt x="75" y="139"/>
                  </a:lnTo>
                  <a:lnTo>
                    <a:pt x="74" y="145"/>
                  </a:lnTo>
                  <a:lnTo>
                    <a:pt x="67" y="144"/>
                  </a:lnTo>
                  <a:lnTo>
                    <a:pt x="36" y="110"/>
                  </a:lnTo>
                  <a:lnTo>
                    <a:pt x="0" y="5"/>
                  </a:lnTo>
                  <a:lnTo>
                    <a:pt x="4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6" name="Freeform 190"/>
            <p:cNvSpPr>
              <a:spLocks/>
            </p:cNvSpPr>
            <p:nvPr/>
          </p:nvSpPr>
          <p:spPr bwMode="auto">
            <a:xfrm>
              <a:off x="3774" y="1298"/>
              <a:ext cx="8" cy="46"/>
            </a:xfrm>
            <a:custGeom>
              <a:avLst/>
              <a:gdLst>
                <a:gd name="T0" fmla="*/ 0 w 17"/>
                <a:gd name="T1" fmla="*/ 0 h 92"/>
                <a:gd name="T2" fmla="*/ 0 w 17"/>
                <a:gd name="T3" fmla="*/ 1 h 92"/>
                <a:gd name="T4" fmla="*/ 0 w 17"/>
                <a:gd name="T5" fmla="*/ 1 h 92"/>
                <a:gd name="T6" fmla="*/ 0 w 17"/>
                <a:gd name="T7" fmla="*/ 1 h 92"/>
                <a:gd name="T8" fmla="*/ 0 w 17"/>
                <a:gd name="T9" fmla="*/ 1 h 92"/>
                <a:gd name="T10" fmla="*/ 0 w 17"/>
                <a:gd name="T11" fmla="*/ 1 h 92"/>
                <a:gd name="T12" fmla="*/ 0 w 17"/>
                <a:gd name="T13" fmla="*/ 1 h 92"/>
                <a:gd name="T14" fmla="*/ 0 w 17"/>
                <a:gd name="T15" fmla="*/ 1 h 92"/>
                <a:gd name="T16" fmla="*/ 0 w 17"/>
                <a:gd name="T17" fmla="*/ 0 h 92"/>
                <a:gd name="T18" fmla="*/ 0 w 17"/>
                <a:gd name="T19" fmla="*/ 0 h 92"/>
                <a:gd name="T20" fmla="*/ 0 w 17"/>
                <a:gd name="T21" fmla="*/ 0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"/>
                <a:gd name="T34" fmla="*/ 0 h 92"/>
                <a:gd name="T35" fmla="*/ 17 w 17"/>
                <a:gd name="T36" fmla="*/ 92 h 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" h="92">
                  <a:moveTo>
                    <a:pt x="13" y="0"/>
                  </a:moveTo>
                  <a:lnTo>
                    <a:pt x="11" y="41"/>
                  </a:lnTo>
                  <a:lnTo>
                    <a:pt x="16" y="86"/>
                  </a:lnTo>
                  <a:lnTo>
                    <a:pt x="17" y="89"/>
                  </a:lnTo>
                  <a:lnTo>
                    <a:pt x="16" y="92"/>
                  </a:lnTo>
                  <a:lnTo>
                    <a:pt x="8" y="92"/>
                  </a:lnTo>
                  <a:lnTo>
                    <a:pt x="0" y="69"/>
                  </a:lnTo>
                  <a:lnTo>
                    <a:pt x="2" y="41"/>
                  </a:lnTo>
                  <a:lnTo>
                    <a:pt x="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7" name="Freeform 191"/>
            <p:cNvSpPr>
              <a:spLocks/>
            </p:cNvSpPr>
            <p:nvPr/>
          </p:nvSpPr>
          <p:spPr bwMode="auto">
            <a:xfrm>
              <a:off x="3786" y="1341"/>
              <a:ext cx="18" cy="8"/>
            </a:xfrm>
            <a:custGeom>
              <a:avLst/>
              <a:gdLst>
                <a:gd name="T0" fmla="*/ 0 w 37"/>
                <a:gd name="T1" fmla="*/ 1 h 16"/>
                <a:gd name="T2" fmla="*/ 0 w 37"/>
                <a:gd name="T3" fmla="*/ 1 h 16"/>
                <a:gd name="T4" fmla="*/ 0 w 37"/>
                <a:gd name="T5" fmla="*/ 0 h 16"/>
                <a:gd name="T6" fmla="*/ 0 w 37"/>
                <a:gd name="T7" fmla="*/ 1 h 16"/>
                <a:gd name="T8" fmla="*/ 0 w 37"/>
                <a:gd name="T9" fmla="*/ 1 h 16"/>
                <a:gd name="T10" fmla="*/ 0 w 37"/>
                <a:gd name="T11" fmla="*/ 1 h 16"/>
                <a:gd name="T12" fmla="*/ 0 w 37"/>
                <a:gd name="T13" fmla="*/ 1 h 16"/>
                <a:gd name="T14" fmla="*/ 0 w 37"/>
                <a:gd name="T15" fmla="*/ 1 h 16"/>
                <a:gd name="T16" fmla="*/ 0 w 37"/>
                <a:gd name="T17" fmla="*/ 1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16"/>
                <a:gd name="T29" fmla="*/ 37 w 37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16">
                  <a:moveTo>
                    <a:pt x="4" y="4"/>
                  </a:moveTo>
                  <a:lnTo>
                    <a:pt x="20" y="1"/>
                  </a:lnTo>
                  <a:lnTo>
                    <a:pt x="31" y="0"/>
                  </a:lnTo>
                  <a:lnTo>
                    <a:pt x="37" y="7"/>
                  </a:lnTo>
                  <a:lnTo>
                    <a:pt x="21" y="16"/>
                  </a:lnTo>
                  <a:lnTo>
                    <a:pt x="4" y="14"/>
                  </a:lnTo>
                  <a:lnTo>
                    <a:pt x="0" y="8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8" name="Freeform 192"/>
            <p:cNvSpPr>
              <a:spLocks/>
            </p:cNvSpPr>
            <p:nvPr/>
          </p:nvSpPr>
          <p:spPr bwMode="auto">
            <a:xfrm>
              <a:off x="3771" y="1357"/>
              <a:ext cx="47" cy="12"/>
            </a:xfrm>
            <a:custGeom>
              <a:avLst/>
              <a:gdLst>
                <a:gd name="T0" fmla="*/ 1 w 93"/>
                <a:gd name="T1" fmla="*/ 1 h 23"/>
                <a:gd name="T2" fmla="*/ 1 w 93"/>
                <a:gd name="T3" fmla="*/ 1 h 23"/>
                <a:gd name="T4" fmla="*/ 1 w 93"/>
                <a:gd name="T5" fmla="*/ 1 h 23"/>
                <a:gd name="T6" fmla="*/ 1 w 93"/>
                <a:gd name="T7" fmla="*/ 1 h 23"/>
                <a:gd name="T8" fmla="*/ 1 w 93"/>
                <a:gd name="T9" fmla="*/ 0 h 23"/>
                <a:gd name="T10" fmla="*/ 1 w 93"/>
                <a:gd name="T11" fmla="*/ 1 h 23"/>
                <a:gd name="T12" fmla="*/ 1 w 93"/>
                <a:gd name="T13" fmla="*/ 1 h 23"/>
                <a:gd name="T14" fmla="*/ 1 w 93"/>
                <a:gd name="T15" fmla="*/ 1 h 23"/>
                <a:gd name="T16" fmla="*/ 1 w 93"/>
                <a:gd name="T17" fmla="*/ 1 h 23"/>
                <a:gd name="T18" fmla="*/ 1 w 93"/>
                <a:gd name="T19" fmla="*/ 1 h 23"/>
                <a:gd name="T20" fmla="*/ 1 w 93"/>
                <a:gd name="T21" fmla="*/ 1 h 23"/>
                <a:gd name="T22" fmla="*/ 1 w 93"/>
                <a:gd name="T23" fmla="*/ 1 h 23"/>
                <a:gd name="T24" fmla="*/ 1 w 93"/>
                <a:gd name="T25" fmla="*/ 1 h 23"/>
                <a:gd name="T26" fmla="*/ 1 w 93"/>
                <a:gd name="T27" fmla="*/ 1 h 23"/>
                <a:gd name="T28" fmla="*/ 1 w 93"/>
                <a:gd name="T29" fmla="*/ 1 h 23"/>
                <a:gd name="T30" fmla="*/ 1 w 93"/>
                <a:gd name="T31" fmla="*/ 1 h 23"/>
                <a:gd name="T32" fmla="*/ 1 w 93"/>
                <a:gd name="T33" fmla="*/ 1 h 23"/>
                <a:gd name="T34" fmla="*/ 1 w 93"/>
                <a:gd name="T35" fmla="*/ 1 h 23"/>
                <a:gd name="T36" fmla="*/ 1 w 93"/>
                <a:gd name="T37" fmla="*/ 1 h 23"/>
                <a:gd name="T38" fmla="*/ 1 w 93"/>
                <a:gd name="T39" fmla="*/ 1 h 23"/>
                <a:gd name="T40" fmla="*/ 0 w 93"/>
                <a:gd name="T41" fmla="*/ 1 h 23"/>
                <a:gd name="T42" fmla="*/ 1 w 93"/>
                <a:gd name="T43" fmla="*/ 1 h 23"/>
                <a:gd name="T44" fmla="*/ 1 w 93"/>
                <a:gd name="T45" fmla="*/ 1 h 2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3"/>
                <a:gd name="T70" fmla="*/ 0 h 23"/>
                <a:gd name="T71" fmla="*/ 93 w 93"/>
                <a:gd name="T72" fmla="*/ 23 h 2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3" h="23">
                  <a:moveTo>
                    <a:pt x="3" y="13"/>
                  </a:moveTo>
                  <a:lnTo>
                    <a:pt x="20" y="1"/>
                  </a:lnTo>
                  <a:lnTo>
                    <a:pt x="24" y="2"/>
                  </a:lnTo>
                  <a:lnTo>
                    <a:pt x="33" y="10"/>
                  </a:lnTo>
                  <a:lnTo>
                    <a:pt x="50" y="0"/>
                  </a:lnTo>
                  <a:lnTo>
                    <a:pt x="69" y="4"/>
                  </a:lnTo>
                  <a:lnTo>
                    <a:pt x="79" y="8"/>
                  </a:lnTo>
                  <a:lnTo>
                    <a:pt x="86" y="9"/>
                  </a:lnTo>
                  <a:lnTo>
                    <a:pt x="93" y="12"/>
                  </a:lnTo>
                  <a:lnTo>
                    <a:pt x="90" y="17"/>
                  </a:lnTo>
                  <a:lnTo>
                    <a:pt x="76" y="23"/>
                  </a:lnTo>
                  <a:lnTo>
                    <a:pt x="73" y="22"/>
                  </a:lnTo>
                  <a:lnTo>
                    <a:pt x="64" y="19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0" y="22"/>
                  </a:lnTo>
                  <a:lnTo>
                    <a:pt x="32" y="22"/>
                  </a:lnTo>
                  <a:lnTo>
                    <a:pt x="29" y="21"/>
                  </a:lnTo>
                  <a:lnTo>
                    <a:pt x="20" y="13"/>
                  </a:lnTo>
                  <a:lnTo>
                    <a:pt x="6" y="22"/>
                  </a:lnTo>
                  <a:lnTo>
                    <a:pt x="0" y="19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79" name="Freeform 193"/>
            <p:cNvSpPr>
              <a:spLocks/>
            </p:cNvSpPr>
            <p:nvPr/>
          </p:nvSpPr>
          <p:spPr bwMode="auto">
            <a:xfrm>
              <a:off x="3777" y="1368"/>
              <a:ext cx="34" cy="16"/>
            </a:xfrm>
            <a:custGeom>
              <a:avLst/>
              <a:gdLst>
                <a:gd name="T0" fmla="*/ 1 w 68"/>
                <a:gd name="T1" fmla="*/ 1 h 31"/>
                <a:gd name="T2" fmla="*/ 1 w 68"/>
                <a:gd name="T3" fmla="*/ 1 h 31"/>
                <a:gd name="T4" fmla="*/ 1 w 68"/>
                <a:gd name="T5" fmla="*/ 1 h 31"/>
                <a:gd name="T6" fmla="*/ 1 w 68"/>
                <a:gd name="T7" fmla="*/ 0 h 31"/>
                <a:gd name="T8" fmla="*/ 1 w 68"/>
                <a:gd name="T9" fmla="*/ 1 h 31"/>
                <a:gd name="T10" fmla="*/ 1 w 68"/>
                <a:gd name="T11" fmla="*/ 1 h 31"/>
                <a:gd name="T12" fmla="*/ 1 w 68"/>
                <a:gd name="T13" fmla="*/ 1 h 31"/>
                <a:gd name="T14" fmla="*/ 1 w 68"/>
                <a:gd name="T15" fmla="*/ 1 h 31"/>
                <a:gd name="T16" fmla="*/ 1 w 68"/>
                <a:gd name="T17" fmla="*/ 1 h 31"/>
                <a:gd name="T18" fmla="*/ 0 w 68"/>
                <a:gd name="T19" fmla="*/ 1 h 31"/>
                <a:gd name="T20" fmla="*/ 1 w 68"/>
                <a:gd name="T21" fmla="*/ 1 h 31"/>
                <a:gd name="T22" fmla="*/ 1 w 68"/>
                <a:gd name="T23" fmla="*/ 1 h 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8"/>
                <a:gd name="T37" fmla="*/ 0 h 31"/>
                <a:gd name="T38" fmla="*/ 68 w 68"/>
                <a:gd name="T39" fmla="*/ 31 h 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8" h="31">
                  <a:moveTo>
                    <a:pt x="7" y="8"/>
                  </a:moveTo>
                  <a:lnTo>
                    <a:pt x="39" y="12"/>
                  </a:lnTo>
                  <a:lnTo>
                    <a:pt x="61" y="1"/>
                  </a:lnTo>
                  <a:lnTo>
                    <a:pt x="67" y="0"/>
                  </a:lnTo>
                  <a:lnTo>
                    <a:pt x="68" y="8"/>
                  </a:lnTo>
                  <a:lnTo>
                    <a:pt x="46" y="30"/>
                  </a:lnTo>
                  <a:lnTo>
                    <a:pt x="41" y="31"/>
                  </a:lnTo>
                  <a:lnTo>
                    <a:pt x="22" y="26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0" name="Freeform 194"/>
            <p:cNvSpPr>
              <a:spLocks/>
            </p:cNvSpPr>
            <p:nvPr/>
          </p:nvSpPr>
          <p:spPr bwMode="auto">
            <a:xfrm>
              <a:off x="3704" y="1228"/>
              <a:ext cx="48" cy="69"/>
            </a:xfrm>
            <a:custGeom>
              <a:avLst/>
              <a:gdLst>
                <a:gd name="T0" fmla="*/ 1 w 96"/>
                <a:gd name="T1" fmla="*/ 1 h 137"/>
                <a:gd name="T2" fmla="*/ 1 w 96"/>
                <a:gd name="T3" fmla="*/ 1 h 137"/>
                <a:gd name="T4" fmla="*/ 1 w 96"/>
                <a:gd name="T5" fmla="*/ 1 h 137"/>
                <a:gd name="T6" fmla="*/ 1 w 96"/>
                <a:gd name="T7" fmla="*/ 1 h 137"/>
                <a:gd name="T8" fmla="*/ 1 w 96"/>
                <a:gd name="T9" fmla="*/ 1 h 137"/>
                <a:gd name="T10" fmla="*/ 1 w 96"/>
                <a:gd name="T11" fmla="*/ 1 h 137"/>
                <a:gd name="T12" fmla="*/ 1 w 96"/>
                <a:gd name="T13" fmla="*/ 1 h 137"/>
                <a:gd name="T14" fmla="*/ 1 w 96"/>
                <a:gd name="T15" fmla="*/ 1 h 137"/>
                <a:gd name="T16" fmla="*/ 1 w 96"/>
                <a:gd name="T17" fmla="*/ 1 h 137"/>
                <a:gd name="T18" fmla="*/ 1 w 96"/>
                <a:gd name="T19" fmla="*/ 1 h 137"/>
                <a:gd name="T20" fmla="*/ 1 w 96"/>
                <a:gd name="T21" fmla="*/ 1 h 137"/>
                <a:gd name="T22" fmla="*/ 0 w 96"/>
                <a:gd name="T23" fmla="*/ 1 h 137"/>
                <a:gd name="T24" fmla="*/ 0 w 96"/>
                <a:gd name="T25" fmla="*/ 1 h 137"/>
                <a:gd name="T26" fmla="*/ 1 w 96"/>
                <a:gd name="T27" fmla="*/ 1 h 137"/>
                <a:gd name="T28" fmla="*/ 1 w 96"/>
                <a:gd name="T29" fmla="*/ 1 h 137"/>
                <a:gd name="T30" fmla="*/ 1 w 96"/>
                <a:gd name="T31" fmla="*/ 1 h 137"/>
                <a:gd name="T32" fmla="*/ 1 w 96"/>
                <a:gd name="T33" fmla="*/ 1 h 137"/>
                <a:gd name="T34" fmla="*/ 1 w 96"/>
                <a:gd name="T35" fmla="*/ 1 h 137"/>
                <a:gd name="T36" fmla="*/ 1 w 96"/>
                <a:gd name="T37" fmla="*/ 1 h 137"/>
                <a:gd name="T38" fmla="*/ 1 w 96"/>
                <a:gd name="T39" fmla="*/ 1 h 137"/>
                <a:gd name="T40" fmla="*/ 1 w 96"/>
                <a:gd name="T41" fmla="*/ 1 h 137"/>
                <a:gd name="T42" fmla="*/ 1 w 96"/>
                <a:gd name="T43" fmla="*/ 1 h 137"/>
                <a:gd name="T44" fmla="*/ 1 w 96"/>
                <a:gd name="T45" fmla="*/ 1 h 137"/>
                <a:gd name="T46" fmla="*/ 1 w 96"/>
                <a:gd name="T47" fmla="*/ 0 h 137"/>
                <a:gd name="T48" fmla="*/ 1 w 96"/>
                <a:gd name="T49" fmla="*/ 1 h 137"/>
                <a:gd name="T50" fmla="*/ 1 w 96"/>
                <a:gd name="T51" fmla="*/ 1 h 1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6"/>
                <a:gd name="T79" fmla="*/ 0 h 137"/>
                <a:gd name="T80" fmla="*/ 96 w 96"/>
                <a:gd name="T81" fmla="*/ 137 h 13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6" h="137">
                  <a:moveTo>
                    <a:pt x="94" y="7"/>
                  </a:moveTo>
                  <a:lnTo>
                    <a:pt x="83" y="23"/>
                  </a:lnTo>
                  <a:lnTo>
                    <a:pt x="85" y="36"/>
                  </a:lnTo>
                  <a:lnTo>
                    <a:pt x="91" y="49"/>
                  </a:lnTo>
                  <a:lnTo>
                    <a:pt x="96" y="75"/>
                  </a:lnTo>
                  <a:lnTo>
                    <a:pt x="90" y="84"/>
                  </a:lnTo>
                  <a:lnTo>
                    <a:pt x="81" y="89"/>
                  </a:lnTo>
                  <a:lnTo>
                    <a:pt x="64" y="105"/>
                  </a:lnTo>
                  <a:lnTo>
                    <a:pt x="49" y="126"/>
                  </a:lnTo>
                  <a:lnTo>
                    <a:pt x="37" y="133"/>
                  </a:lnTo>
                  <a:lnTo>
                    <a:pt x="24" y="137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8" y="123"/>
                  </a:lnTo>
                  <a:lnTo>
                    <a:pt x="19" y="122"/>
                  </a:lnTo>
                  <a:lnTo>
                    <a:pt x="33" y="109"/>
                  </a:lnTo>
                  <a:lnTo>
                    <a:pt x="43" y="95"/>
                  </a:lnTo>
                  <a:lnTo>
                    <a:pt x="49" y="86"/>
                  </a:lnTo>
                  <a:lnTo>
                    <a:pt x="59" y="82"/>
                  </a:lnTo>
                  <a:lnTo>
                    <a:pt x="73" y="69"/>
                  </a:lnTo>
                  <a:lnTo>
                    <a:pt x="73" y="22"/>
                  </a:lnTo>
                  <a:lnTo>
                    <a:pt x="77" y="11"/>
                  </a:lnTo>
                  <a:lnTo>
                    <a:pt x="87" y="1"/>
                  </a:lnTo>
                  <a:lnTo>
                    <a:pt x="93" y="0"/>
                  </a:lnTo>
                  <a:lnTo>
                    <a:pt x="9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1" name="Freeform 195"/>
            <p:cNvSpPr>
              <a:spLocks/>
            </p:cNvSpPr>
            <p:nvPr/>
          </p:nvSpPr>
          <p:spPr bwMode="auto">
            <a:xfrm>
              <a:off x="3865" y="1297"/>
              <a:ext cx="28" cy="35"/>
            </a:xfrm>
            <a:custGeom>
              <a:avLst/>
              <a:gdLst>
                <a:gd name="T0" fmla="*/ 1 w 56"/>
                <a:gd name="T1" fmla="*/ 0 h 71"/>
                <a:gd name="T2" fmla="*/ 1 w 56"/>
                <a:gd name="T3" fmla="*/ 0 h 71"/>
                <a:gd name="T4" fmla="*/ 1 w 56"/>
                <a:gd name="T5" fmla="*/ 0 h 71"/>
                <a:gd name="T6" fmla="*/ 1 w 56"/>
                <a:gd name="T7" fmla="*/ 0 h 71"/>
                <a:gd name="T8" fmla="*/ 1 w 56"/>
                <a:gd name="T9" fmla="*/ 0 h 71"/>
                <a:gd name="T10" fmla="*/ 1 w 56"/>
                <a:gd name="T11" fmla="*/ 0 h 71"/>
                <a:gd name="T12" fmla="*/ 1 w 56"/>
                <a:gd name="T13" fmla="*/ 0 h 71"/>
                <a:gd name="T14" fmla="*/ 1 w 56"/>
                <a:gd name="T15" fmla="*/ 0 h 71"/>
                <a:gd name="T16" fmla="*/ 1 w 56"/>
                <a:gd name="T17" fmla="*/ 0 h 71"/>
                <a:gd name="T18" fmla="*/ 0 w 56"/>
                <a:gd name="T19" fmla="*/ 0 h 71"/>
                <a:gd name="T20" fmla="*/ 1 w 56"/>
                <a:gd name="T21" fmla="*/ 0 h 71"/>
                <a:gd name="T22" fmla="*/ 1 w 56"/>
                <a:gd name="T23" fmla="*/ 0 h 71"/>
                <a:gd name="T24" fmla="*/ 1 w 56"/>
                <a:gd name="T25" fmla="*/ 0 h 71"/>
                <a:gd name="T26" fmla="*/ 1 w 56"/>
                <a:gd name="T27" fmla="*/ 0 h 71"/>
                <a:gd name="T28" fmla="*/ 1 w 56"/>
                <a:gd name="T29" fmla="*/ 0 h 71"/>
                <a:gd name="T30" fmla="*/ 1 w 56"/>
                <a:gd name="T31" fmla="*/ 0 h 71"/>
                <a:gd name="T32" fmla="*/ 1 w 56"/>
                <a:gd name="T33" fmla="*/ 0 h 71"/>
                <a:gd name="T34" fmla="*/ 1 w 56"/>
                <a:gd name="T35" fmla="*/ 0 h 71"/>
                <a:gd name="T36" fmla="*/ 1 w 56"/>
                <a:gd name="T37" fmla="*/ 0 h 7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6"/>
                <a:gd name="T58" fmla="*/ 0 h 71"/>
                <a:gd name="T59" fmla="*/ 56 w 56"/>
                <a:gd name="T60" fmla="*/ 71 h 7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6" h="71">
                  <a:moveTo>
                    <a:pt x="36" y="0"/>
                  </a:moveTo>
                  <a:lnTo>
                    <a:pt x="51" y="8"/>
                  </a:lnTo>
                  <a:lnTo>
                    <a:pt x="56" y="23"/>
                  </a:lnTo>
                  <a:lnTo>
                    <a:pt x="55" y="50"/>
                  </a:lnTo>
                  <a:lnTo>
                    <a:pt x="49" y="62"/>
                  </a:lnTo>
                  <a:lnTo>
                    <a:pt x="36" y="70"/>
                  </a:lnTo>
                  <a:lnTo>
                    <a:pt x="31" y="71"/>
                  </a:lnTo>
                  <a:lnTo>
                    <a:pt x="8" y="69"/>
                  </a:lnTo>
                  <a:lnTo>
                    <a:pt x="1" y="64"/>
                  </a:lnTo>
                  <a:lnTo>
                    <a:pt x="0" y="55"/>
                  </a:lnTo>
                  <a:lnTo>
                    <a:pt x="5" y="47"/>
                  </a:lnTo>
                  <a:lnTo>
                    <a:pt x="15" y="46"/>
                  </a:lnTo>
                  <a:lnTo>
                    <a:pt x="28" y="47"/>
                  </a:lnTo>
                  <a:lnTo>
                    <a:pt x="48" y="24"/>
                  </a:lnTo>
                  <a:lnTo>
                    <a:pt x="43" y="14"/>
                  </a:lnTo>
                  <a:lnTo>
                    <a:pt x="35" y="10"/>
                  </a:lnTo>
                  <a:lnTo>
                    <a:pt x="31" y="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2" name="Freeform 196"/>
            <p:cNvSpPr>
              <a:spLocks/>
            </p:cNvSpPr>
            <p:nvPr/>
          </p:nvSpPr>
          <p:spPr bwMode="auto">
            <a:xfrm>
              <a:off x="3602" y="1450"/>
              <a:ext cx="35" cy="17"/>
            </a:xfrm>
            <a:custGeom>
              <a:avLst/>
              <a:gdLst>
                <a:gd name="T0" fmla="*/ 1 w 69"/>
                <a:gd name="T1" fmla="*/ 1 h 33"/>
                <a:gd name="T2" fmla="*/ 1 w 69"/>
                <a:gd name="T3" fmla="*/ 0 h 33"/>
                <a:gd name="T4" fmla="*/ 1 w 69"/>
                <a:gd name="T5" fmla="*/ 1 h 33"/>
                <a:gd name="T6" fmla="*/ 1 w 69"/>
                <a:gd name="T7" fmla="*/ 1 h 33"/>
                <a:gd name="T8" fmla="*/ 1 w 69"/>
                <a:gd name="T9" fmla="*/ 1 h 33"/>
                <a:gd name="T10" fmla="*/ 1 w 69"/>
                <a:gd name="T11" fmla="*/ 1 h 33"/>
                <a:gd name="T12" fmla="*/ 1 w 69"/>
                <a:gd name="T13" fmla="*/ 1 h 33"/>
                <a:gd name="T14" fmla="*/ 1 w 69"/>
                <a:gd name="T15" fmla="*/ 1 h 33"/>
                <a:gd name="T16" fmla="*/ 1 w 69"/>
                <a:gd name="T17" fmla="*/ 1 h 33"/>
                <a:gd name="T18" fmla="*/ 1 w 69"/>
                <a:gd name="T19" fmla="*/ 1 h 33"/>
                <a:gd name="T20" fmla="*/ 1 w 69"/>
                <a:gd name="T21" fmla="*/ 1 h 33"/>
                <a:gd name="T22" fmla="*/ 1 w 69"/>
                <a:gd name="T23" fmla="*/ 1 h 33"/>
                <a:gd name="T24" fmla="*/ 1 w 69"/>
                <a:gd name="T25" fmla="*/ 1 h 33"/>
                <a:gd name="T26" fmla="*/ 1 w 69"/>
                <a:gd name="T27" fmla="*/ 1 h 33"/>
                <a:gd name="T28" fmla="*/ 0 w 69"/>
                <a:gd name="T29" fmla="*/ 1 h 33"/>
                <a:gd name="T30" fmla="*/ 1 w 69"/>
                <a:gd name="T31" fmla="*/ 1 h 33"/>
                <a:gd name="T32" fmla="*/ 1 w 69"/>
                <a:gd name="T33" fmla="*/ 1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9"/>
                <a:gd name="T52" fmla="*/ 0 h 33"/>
                <a:gd name="T53" fmla="*/ 69 w 69"/>
                <a:gd name="T54" fmla="*/ 33 h 3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9" h="33">
                  <a:moveTo>
                    <a:pt x="5" y="6"/>
                  </a:moveTo>
                  <a:lnTo>
                    <a:pt x="28" y="0"/>
                  </a:lnTo>
                  <a:lnTo>
                    <a:pt x="50" y="4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6" y="17"/>
                  </a:lnTo>
                  <a:lnTo>
                    <a:pt x="69" y="25"/>
                  </a:lnTo>
                  <a:lnTo>
                    <a:pt x="66" y="32"/>
                  </a:lnTo>
                  <a:lnTo>
                    <a:pt x="49" y="32"/>
                  </a:lnTo>
                  <a:lnTo>
                    <a:pt x="46" y="30"/>
                  </a:lnTo>
                  <a:lnTo>
                    <a:pt x="49" y="33"/>
                  </a:lnTo>
                  <a:lnTo>
                    <a:pt x="36" y="24"/>
                  </a:lnTo>
                  <a:lnTo>
                    <a:pt x="22" y="16"/>
                  </a:lnTo>
                  <a:lnTo>
                    <a:pt x="5" y="16"/>
                  </a:lnTo>
                  <a:lnTo>
                    <a:pt x="0" y="1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3" name="Freeform 197"/>
            <p:cNvSpPr>
              <a:spLocks/>
            </p:cNvSpPr>
            <p:nvPr/>
          </p:nvSpPr>
          <p:spPr bwMode="auto">
            <a:xfrm>
              <a:off x="3537" y="1479"/>
              <a:ext cx="44" cy="12"/>
            </a:xfrm>
            <a:custGeom>
              <a:avLst/>
              <a:gdLst>
                <a:gd name="T0" fmla="*/ 1 w 87"/>
                <a:gd name="T1" fmla="*/ 1 h 24"/>
                <a:gd name="T2" fmla="*/ 1 w 87"/>
                <a:gd name="T3" fmla="*/ 1 h 24"/>
                <a:gd name="T4" fmla="*/ 1 w 87"/>
                <a:gd name="T5" fmla="*/ 0 h 24"/>
                <a:gd name="T6" fmla="*/ 1 w 87"/>
                <a:gd name="T7" fmla="*/ 1 h 24"/>
                <a:gd name="T8" fmla="*/ 1 w 87"/>
                <a:gd name="T9" fmla="*/ 1 h 24"/>
                <a:gd name="T10" fmla="*/ 1 w 87"/>
                <a:gd name="T11" fmla="*/ 1 h 24"/>
                <a:gd name="T12" fmla="*/ 1 w 87"/>
                <a:gd name="T13" fmla="*/ 1 h 24"/>
                <a:gd name="T14" fmla="*/ 1 w 87"/>
                <a:gd name="T15" fmla="*/ 1 h 24"/>
                <a:gd name="T16" fmla="*/ 1 w 87"/>
                <a:gd name="T17" fmla="*/ 1 h 24"/>
                <a:gd name="T18" fmla="*/ 0 w 87"/>
                <a:gd name="T19" fmla="*/ 1 h 24"/>
                <a:gd name="T20" fmla="*/ 1 w 87"/>
                <a:gd name="T21" fmla="*/ 1 h 24"/>
                <a:gd name="T22" fmla="*/ 1 w 87"/>
                <a:gd name="T23" fmla="*/ 1 h 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7"/>
                <a:gd name="T37" fmla="*/ 0 h 24"/>
                <a:gd name="T38" fmla="*/ 87 w 87"/>
                <a:gd name="T39" fmla="*/ 24 h 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7" h="24">
                  <a:moveTo>
                    <a:pt x="4" y="15"/>
                  </a:moveTo>
                  <a:lnTo>
                    <a:pt x="28" y="9"/>
                  </a:lnTo>
                  <a:lnTo>
                    <a:pt x="51" y="0"/>
                  </a:lnTo>
                  <a:lnTo>
                    <a:pt x="67" y="7"/>
                  </a:lnTo>
                  <a:lnTo>
                    <a:pt x="84" y="16"/>
                  </a:lnTo>
                  <a:lnTo>
                    <a:pt x="87" y="21"/>
                  </a:lnTo>
                  <a:lnTo>
                    <a:pt x="81" y="24"/>
                  </a:lnTo>
                  <a:lnTo>
                    <a:pt x="52" y="19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4" name="Freeform 198"/>
            <p:cNvSpPr>
              <a:spLocks/>
            </p:cNvSpPr>
            <p:nvPr/>
          </p:nvSpPr>
          <p:spPr bwMode="auto">
            <a:xfrm>
              <a:off x="3561" y="1487"/>
              <a:ext cx="11" cy="8"/>
            </a:xfrm>
            <a:custGeom>
              <a:avLst/>
              <a:gdLst>
                <a:gd name="T0" fmla="*/ 0 w 23"/>
                <a:gd name="T1" fmla="*/ 1 h 16"/>
                <a:gd name="T2" fmla="*/ 0 w 23"/>
                <a:gd name="T3" fmla="*/ 1 h 16"/>
                <a:gd name="T4" fmla="*/ 0 w 23"/>
                <a:gd name="T5" fmla="*/ 1 h 16"/>
                <a:gd name="T6" fmla="*/ 0 w 23"/>
                <a:gd name="T7" fmla="*/ 1 h 16"/>
                <a:gd name="T8" fmla="*/ 0 w 23"/>
                <a:gd name="T9" fmla="*/ 1 h 16"/>
                <a:gd name="T10" fmla="*/ 0 w 23"/>
                <a:gd name="T11" fmla="*/ 0 h 16"/>
                <a:gd name="T12" fmla="*/ 0 w 23"/>
                <a:gd name="T13" fmla="*/ 1 h 16"/>
                <a:gd name="T14" fmla="*/ 0 w 23"/>
                <a:gd name="T15" fmla="*/ 1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16"/>
                <a:gd name="T26" fmla="*/ 23 w 23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16">
                  <a:moveTo>
                    <a:pt x="8" y="1"/>
                  </a:moveTo>
                  <a:lnTo>
                    <a:pt x="19" y="3"/>
                  </a:lnTo>
                  <a:lnTo>
                    <a:pt x="23" y="9"/>
                  </a:lnTo>
                  <a:lnTo>
                    <a:pt x="17" y="16"/>
                  </a:lnTo>
                  <a:lnTo>
                    <a:pt x="0" y="6"/>
                  </a:lnTo>
                  <a:lnTo>
                    <a:pt x="3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5" name="Freeform 199"/>
            <p:cNvSpPr>
              <a:spLocks/>
            </p:cNvSpPr>
            <p:nvPr/>
          </p:nvSpPr>
          <p:spPr bwMode="auto">
            <a:xfrm>
              <a:off x="3605" y="1477"/>
              <a:ext cx="27" cy="10"/>
            </a:xfrm>
            <a:custGeom>
              <a:avLst/>
              <a:gdLst>
                <a:gd name="T0" fmla="*/ 1 w 54"/>
                <a:gd name="T1" fmla="*/ 0 h 21"/>
                <a:gd name="T2" fmla="*/ 1 w 54"/>
                <a:gd name="T3" fmla="*/ 0 h 21"/>
                <a:gd name="T4" fmla="*/ 1 w 54"/>
                <a:gd name="T5" fmla="*/ 0 h 21"/>
                <a:gd name="T6" fmla="*/ 1 w 54"/>
                <a:gd name="T7" fmla="*/ 0 h 21"/>
                <a:gd name="T8" fmla="*/ 1 w 54"/>
                <a:gd name="T9" fmla="*/ 0 h 21"/>
                <a:gd name="T10" fmla="*/ 1 w 54"/>
                <a:gd name="T11" fmla="*/ 0 h 21"/>
                <a:gd name="T12" fmla="*/ 1 w 54"/>
                <a:gd name="T13" fmla="*/ 0 h 21"/>
                <a:gd name="T14" fmla="*/ 0 w 54"/>
                <a:gd name="T15" fmla="*/ 0 h 21"/>
                <a:gd name="T16" fmla="*/ 1 w 54"/>
                <a:gd name="T17" fmla="*/ 0 h 21"/>
                <a:gd name="T18" fmla="*/ 1 w 54"/>
                <a:gd name="T19" fmla="*/ 0 h 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"/>
                <a:gd name="T31" fmla="*/ 0 h 21"/>
                <a:gd name="T32" fmla="*/ 54 w 54"/>
                <a:gd name="T33" fmla="*/ 21 h 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" h="21">
                  <a:moveTo>
                    <a:pt x="5" y="9"/>
                  </a:moveTo>
                  <a:lnTo>
                    <a:pt x="27" y="0"/>
                  </a:lnTo>
                  <a:lnTo>
                    <a:pt x="53" y="13"/>
                  </a:lnTo>
                  <a:lnTo>
                    <a:pt x="54" y="19"/>
                  </a:lnTo>
                  <a:lnTo>
                    <a:pt x="48" y="21"/>
                  </a:lnTo>
                  <a:lnTo>
                    <a:pt x="28" y="17"/>
                  </a:lnTo>
                  <a:lnTo>
                    <a:pt x="5" y="19"/>
                  </a:lnTo>
                  <a:lnTo>
                    <a:pt x="0" y="15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6" name="Freeform 200"/>
            <p:cNvSpPr>
              <a:spLocks/>
            </p:cNvSpPr>
            <p:nvPr/>
          </p:nvSpPr>
          <p:spPr bwMode="auto">
            <a:xfrm>
              <a:off x="3620" y="1484"/>
              <a:ext cx="8" cy="8"/>
            </a:xfrm>
            <a:custGeom>
              <a:avLst/>
              <a:gdLst>
                <a:gd name="T0" fmla="*/ 0 w 17"/>
                <a:gd name="T1" fmla="*/ 0 h 16"/>
                <a:gd name="T2" fmla="*/ 0 w 17"/>
                <a:gd name="T3" fmla="*/ 1 h 16"/>
                <a:gd name="T4" fmla="*/ 0 w 17"/>
                <a:gd name="T5" fmla="*/ 1 h 16"/>
                <a:gd name="T6" fmla="*/ 0 w 17"/>
                <a:gd name="T7" fmla="*/ 1 h 16"/>
                <a:gd name="T8" fmla="*/ 0 w 17"/>
                <a:gd name="T9" fmla="*/ 1 h 16"/>
                <a:gd name="T10" fmla="*/ 0 w 17"/>
                <a:gd name="T11" fmla="*/ 1 h 16"/>
                <a:gd name="T12" fmla="*/ 0 w 17"/>
                <a:gd name="T13" fmla="*/ 0 h 16"/>
                <a:gd name="T14" fmla="*/ 0 w 17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16"/>
                <a:gd name="T26" fmla="*/ 17 w 17"/>
                <a:gd name="T27" fmla="*/ 16 h 1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16">
                  <a:moveTo>
                    <a:pt x="5" y="0"/>
                  </a:moveTo>
                  <a:lnTo>
                    <a:pt x="15" y="1"/>
                  </a:lnTo>
                  <a:lnTo>
                    <a:pt x="17" y="11"/>
                  </a:lnTo>
                  <a:lnTo>
                    <a:pt x="5" y="16"/>
                  </a:lnTo>
                  <a:lnTo>
                    <a:pt x="0" y="12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7" name="Freeform 201"/>
            <p:cNvSpPr>
              <a:spLocks/>
            </p:cNvSpPr>
            <p:nvPr/>
          </p:nvSpPr>
          <p:spPr bwMode="auto">
            <a:xfrm>
              <a:off x="3592" y="1468"/>
              <a:ext cx="21" cy="63"/>
            </a:xfrm>
            <a:custGeom>
              <a:avLst/>
              <a:gdLst>
                <a:gd name="T0" fmla="*/ 0 w 44"/>
                <a:gd name="T1" fmla="*/ 0 h 127"/>
                <a:gd name="T2" fmla="*/ 0 w 44"/>
                <a:gd name="T3" fmla="*/ 0 h 127"/>
                <a:gd name="T4" fmla="*/ 0 w 44"/>
                <a:gd name="T5" fmla="*/ 0 h 127"/>
                <a:gd name="T6" fmla="*/ 0 w 44"/>
                <a:gd name="T7" fmla="*/ 0 h 127"/>
                <a:gd name="T8" fmla="*/ 0 w 44"/>
                <a:gd name="T9" fmla="*/ 0 h 127"/>
                <a:gd name="T10" fmla="*/ 0 w 44"/>
                <a:gd name="T11" fmla="*/ 0 h 127"/>
                <a:gd name="T12" fmla="*/ 0 w 44"/>
                <a:gd name="T13" fmla="*/ 0 h 127"/>
                <a:gd name="T14" fmla="*/ 0 w 44"/>
                <a:gd name="T15" fmla="*/ 0 h 127"/>
                <a:gd name="T16" fmla="*/ 0 w 44"/>
                <a:gd name="T17" fmla="*/ 0 h 127"/>
                <a:gd name="T18" fmla="*/ 0 w 44"/>
                <a:gd name="T19" fmla="*/ 0 h 127"/>
                <a:gd name="T20" fmla="*/ 0 w 44"/>
                <a:gd name="T21" fmla="*/ 0 h 127"/>
                <a:gd name="T22" fmla="*/ 0 w 44"/>
                <a:gd name="T23" fmla="*/ 0 h 127"/>
                <a:gd name="T24" fmla="*/ 0 w 44"/>
                <a:gd name="T25" fmla="*/ 0 h 1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127"/>
                <a:gd name="T41" fmla="*/ 44 w 44"/>
                <a:gd name="T42" fmla="*/ 127 h 1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127">
                  <a:moveTo>
                    <a:pt x="8" y="2"/>
                  </a:moveTo>
                  <a:lnTo>
                    <a:pt x="25" y="36"/>
                  </a:lnTo>
                  <a:lnTo>
                    <a:pt x="31" y="73"/>
                  </a:lnTo>
                  <a:lnTo>
                    <a:pt x="39" y="99"/>
                  </a:lnTo>
                  <a:lnTo>
                    <a:pt x="44" y="127"/>
                  </a:lnTo>
                  <a:lnTo>
                    <a:pt x="34" y="127"/>
                  </a:lnTo>
                  <a:lnTo>
                    <a:pt x="28" y="102"/>
                  </a:lnTo>
                  <a:lnTo>
                    <a:pt x="21" y="74"/>
                  </a:lnTo>
                  <a:lnTo>
                    <a:pt x="16" y="39"/>
                  </a:lnTo>
                  <a:lnTo>
                    <a:pt x="0" y="7"/>
                  </a:lnTo>
                  <a:lnTo>
                    <a:pt x="2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8" name="Freeform 202"/>
            <p:cNvSpPr>
              <a:spLocks/>
            </p:cNvSpPr>
            <p:nvPr/>
          </p:nvSpPr>
          <p:spPr bwMode="auto">
            <a:xfrm>
              <a:off x="3574" y="1530"/>
              <a:ext cx="27" cy="10"/>
            </a:xfrm>
            <a:custGeom>
              <a:avLst/>
              <a:gdLst>
                <a:gd name="T0" fmla="*/ 1 w 54"/>
                <a:gd name="T1" fmla="*/ 1 h 20"/>
                <a:gd name="T2" fmla="*/ 1 w 54"/>
                <a:gd name="T3" fmla="*/ 0 h 20"/>
                <a:gd name="T4" fmla="*/ 1 w 54"/>
                <a:gd name="T5" fmla="*/ 0 h 20"/>
                <a:gd name="T6" fmla="*/ 1 w 54"/>
                <a:gd name="T7" fmla="*/ 1 h 20"/>
                <a:gd name="T8" fmla="*/ 1 w 54"/>
                <a:gd name="T9" fmla="*/ 1 h 20"/>
                <a:gd name="T10" fmla="*/ 1 w 54"/>
                <a:gd name="T11" fmla="*/ 1 h 20"/>
                <a:gd name="T12" fmla="*/ 1 w 54"/>
                <a:gd name="T13" fmla="*/ 1 h 20"/>
                <a:gd name="T14" fmla="*/ 1 w 54"/>
                <a:gd name="T15" fmla="*/ 1 h 20"/>
                <a:gd name="T16" fmla="*/ 1 w 54"/>
                <a:gd name="T17" fmla="*/ 1 h 20"/>
                <a:gd name="T18" fmla="*/ 0 w 54"/>
                <a:gd name="T19" fmla="*/ 1 h 20"/>
                <a:gd name="T20" fmla="*/ 1 w 54"/>
                <a:gd name="T21" fmla="*/ 1 h 20"/>
                <a:gd name="T22" fmla="*/ 1 w 54"/>
                <a:gd name="T23" fmla="*/ 1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"/>
                <a:gd name="T37" fmla="*/ 0 h 20"/>
                <a:gd name="T38" fmla="*/ 54 w 54"/>
                <a:gd name="T39" fmla="*/ 20 h 2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" h="20">
                  <a:moveTo>
                    <a:pt x="6" y="2"/>
                  </a:moveTo>
                  <a:lnTo>
                    <a:pt x="36" y="0"/>
                  </a:lnTo>
                  <a:lnTo>
                    <a:pt x="44" y="0"/>
                  </a:lnTo>
                  <a:lnTo>
                    <a:pt x="54" y="10"/>
                  </a:lnTo>
                  <a:lnTo>
                    <a:pt x="52" y="16"/>
                  </a:lnTo>
                  <a:lnTo>
                    <a:pt x="44" y="19"/>
                  </a:lnTo>
                  <a:lnTo>
                    <a:pt x="38" y="20"/>
                  </a:lnTo>
                  <a:lnTo>
                    <a:pt x="20" y="19"/>
                  </a:lnTo>
                  <a:lnTo>
                    <a:pt x="2" y="10"/>
                  </a:lnTo>
                  <a:lnTo>
                    <a:pt x="0" y="5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89" name="Freeform 203"/>
            <p:cNvSpPr>
              <a:spLocks/>
            </p:cNvSpPr>
            <p:nvPr/>
          </p:nvSpPr>
          <p:spPr bwMode="auto">
            <a:xfrm>
              <a:off x="4554" y="1615"/>
              <a:ext cx="183" cy="309"/>
            </a:xfrm>
            <a:custGeom>
              <a:avLst/>
              <a:gdLst>
                <a:gd name="T0" fmla="*/ 1 w 366"/>
                <a:gd name="T1" fmla="*/ 0 h 618"/>
                <a:gd name="T2" fmla="*/ 1 w 366"/>
                <a:gd name="T3" fmla="*/ 1 h 618"/>
                <a:gd name="T4" fmla="*/ 1 w 366"/>
                <a:gd name="T5" fmla="*/ 1 h 618"/>
                <a:gd name="T6" fmla="*/ 1 w 366"/>
                <a:gd name="T7" fmla="*/ 1 h 618"/>
                <a:gd name="T8" fmla="*/ 1 w 366"/>
                <a:gd name="T9" fmla="*/ 1 h 618"/>
                <a:gd name="T10" fmla="*/ 1 w 366"/>
                <a:gd name="T11" fmla="*/ 1 h 618"/>
                <a:gd name="T12" fmla="*/ 1 w 366"/>
                <a:gd name="T13" fmla="*/ 1 h 618"/>
                <a:gd name="T14" fmla="*/ 1 w 366"/>
                <a:gd name="T15" fmla="*/ 1 h 618"/>
                <a:gd name="T16" fmla="*/ 1 w 366"/>
                <a:gd name="T17" fmla="*/ 1 h 618"/>
                <a:gd name="T18" fmla="*/ 1 w 366"/>
                <a:gd name="T19" fmla="*/ 1 h 618"/>
                <a:gd name="T20" fmla="*/ 1 w 366"/>
                <a:gd name="T21" fmla="*/ 1 h 618"/>
                <a:gd name="T22" fmla="*/ 1 w 366"/>
                <a:gd name="T23" fmla="*/ 1 h 618"/>
                <a:gd name="T24" fmla="*/ 1 w 366"/>
                <a:gd name="T25" fmla="*/ 1 h 618"/>
                <a:gd name="T26" fmla="*/ 1 w 366"/>
                <a:gd name="T27" fmla="*/ 1 h 618"/>
                <a:gd name="T28" fmla="*/ 1 w 366"/>
                <a:gd name="T29" fmla="*/ 1 h 618"/>
                <a:gd name="T30" fmla="*/ 1 w 366"/>
                <a:gd name="T31" fmla="*/ 1 h 618"/>
                <a:gd name="T32" fmla="*/ 1 w 366"/>
                <a:gd name="T33" fmla="*/ 1 h 618"/>
                <a:gd name="T34" fmla="*/ 1 w 366"/>
                <a:gd name="T35" fmla="*/ 1 h 618"/>
                <a:gd name="T36" fmla="*/ 1 w 366"/>
                <a:gd name="T37" fmla="*/ 1 h 618"/>
                <a:gd name="T38" fmla="*/ 1 w 366"/>
                <a:gd name="T39" fmla="*/ 1 h 618"/>
                <a:gd name="T40" fmla="*/ 1 w 366"/>
                <a:gd name="T41" fmla="*/ 1 h 618"/>
                <a:gd name="T42" fmla="*/ 1 w 366"/>
                <a:gd name="T43" fmla="*/ 1 h 618"/>
                <a:gd name="T44" fmla="*/ 1 w 366"/>
                <a:gd name="T45" fmla="*/ 1 h 618"/>
                <a:gd name="T46" fmla="*/ 1 w 366"/>
                <a:gd name="T47" fmla="*/ 1 h 618"/>
                <a:gd name="T48" fmla="*/ 1 w 366"/>
                <a:gd name="T49" fmla="*/ 1 h 618"/>
                <a:gd name="T50" fmla="*/ 1 w 366"/>
                <a:gd name="T51" fmla="*/ 1 h 618"/>
                <a:gd name="T52" fmla="*/ 1 w 366"/>
                <a:gd name="T53" fmla="*/ 1 h 618"/>
                <a:gd name="T54" fmla="*/ 1 w 366"/>
                <a:gd name="T55" fmla="*/ 1 h 618"/>
                <a:gd name="T56" fmla="*/ 1 w 366"/>
                <a:gd name="T57" fmla="*/ 1 h 618"/>
                <a:gd name="T58" fmla="*/ 1 w 366"/>
                <a:gd name="T59" fmla="*/ 1 h 618"/>
                <a:gd name="T60" fmla="*/ 1 w 366"/>
                <a:gd name="T61" fmla="*/ 1 h 618"/>
                <a:gd name="T62" fmla="*/ 1 w 366"/>
                <a:gd name="T63" fmla="*/ 1 h 618"/>
                <a:gd name="T64" fmla="*/ 1 w 366"/>
                <a:gd name="T65" fmla="*/ 1 h 618"/>
                <a:gd name="T66" fmla="*/ 1 w 366"/>
                <a:gd name="T67" fmla="*/ 1 h 618"/>
                <a:gd name="T68" fmla="*/ 1 w 366"/>
                <a:gd name="T69" fmla="*/ 1 h 618"/>
                <a:gd name="T70" fmla="*/ 1 w 366"/>
                <a:gd name="T71" fmla="*/ 1 h 618"/>
                <a:gd name="T72" fmla="*/ 1 w 366"/>
                <a:gd name="T73" fmla="*/ 1 h 618"/>
                <a:gd name="T74" fmla="*/ 1 w 366"/>
                <a:gd name="T75" fmla="*/ 1 h 618"/>
                <a:gd name="T76" fmla="*/ 1 w 366"/>
                <a:gd name="T77" fmla="*/ 1 h 618"/>
                <a:gd name="T78" fmla="*/ 1 w 366"/>
                <a:gd name="T79" fmla="*/ 1 h 618"/>
                <a:gd name="T80" fmla="*/ 1 w 366"/>
                <a:gd name="T81" fmla="*/ 1 h 618"/>
                <a:gd name="T82" fmla="*/ 1 w 366"/>
                <a:gd name="T83" fmla="*/ 1 h 618"/>
                <a:gd name="T84" fmla="*/ 1 w 366"/>
                <a:gd name="T85" fmla="*/ 1 h 618"/>
                <a:gd name="T86" fmla="*/ 1 w 366"/>
                <a:gd name="T87" fmla="*/ 1 h 618"/>
                <a:gd name="T88" fmla="*/ 1 w 366"/>
                <a:gd name="T89" fmla="*/ 1 h 618"/>
                <a:gd name="T90" fmla="*/ 1 w 366"/>
                <a:gd name="T91" fmla="*/ 1 h 618"/>
                <a:gd name="T92" fmla="*/ 1 w 366"/>
                <a:gd name="T93" fmla="*/ 1 h 618"/>
                <a:gd name="T94" fmla="*/ 1 w 366"/>
                <a:gd name="T95" fmla="*/ 1 h 618"/>
                <a:gd name="T96" fmla="*/ 1 w 366"/>
                <a:gd name="T97" fmla="*/ 1 h 618"/>
                <a:gd name="T98" fmla="*/ 1 w 366"/>
                <a:gd name="T99" fmla="*/ 1 h 618"/>
                <a:gd name="T100" fmla="*/ 1 w 366"/>
                <a:gd name="T101" fmla="*/ 1 h 618"/>
                <a:gd name="T102" fmla="*/ 1 w 366"/>
                <a:gd name="T103" fmla="*/ 1 h 618"/>
                <a:gd name="T104" fmla="*/ 0 w 366"/>
                <a:gd name="T105" fmla="*/ 1 h 618"/>
                <a:gd name="T106" fmla="*/ 1 w 366"/>
                <a:gd name="T107" fmla="*/ 0 h 618"/>
                <a:gd name="T108" fmla="*/ 1 w 366"/>
                <a:gd name="T109" fmla="*/ 0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66"/>
                <a:gd name="T166" fmla="*/ 0 h 618"/>
                <a:gd name="T167" fmla="*/ 366 w 366"/>
                <a:gd name="T168" fmla="*/ 618 h 6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66" h="618">
                  <a:moveTo>
                    <a:pt x="7" y="0"/>
                  </a:moveTo>
                  <a:lnTo>
                    <a:pt x="27" y="17"/>
                  </a:lnTo>
                  <a:lnTo>
                    <a:pt x="47" y="34"/>
                  </a:lnTo>
                  <a:lnTo>
                    <a:pt x="64" y="50"/>
                  </a:lnTo>
                  <a:lnTo>
                    <a:pt x="81" y="66"/>
                  </a:lnTo>
                  <a:lnTo>
                    <a:pt x="111" y="97"/>
                  </a:lnTo>
                  <a:lnTo>
                    <a:pt x="138" y="129"/>
                  </a:lnTo>
                  <a:lnTo>
                    <a:pt x="152" y="145"/>
                  </a:lnTo>
                  <a:lnTo>
                    <a:pt x="164" y="162"/>
                  </a:lnTo>
                  <a:lnTo>
                    <a:pt x="178" y="180"/>
                  </a:lnTo>
                  <a:lnTo>
                    <a:pt x="191" y="197"/>
                  </a:lnTo>
                  <a:lnTo>
                    <a:pt x="204" y="216"/>
                  </a:lnTo>
                  <a:lnTo>
                    <a:pt x="218" y="235"/>
                  </a:lnTo>
                  <a:lnTo>
                    <a:pt x="232" y="256"/>
                  </a:lnTo>
                  <a:lnTo>
                    <a:pt x="248" y="278"/>
                  </a:lnTo>
                  <a:lnTo>
                    <a:pt x="274" y="307"/>
                  </a:lnTo>
                  <a:lnTo>
                    <a:pt x="293" y="337"/>
                  </a:lnTo>
                  <a:lnTo>
                    <a:pt x="307" y="371"/>
                  </a:lnTo>
                  <a:lnTo>
                    <a:pt x="321" y="408"/>
                  </a:lnTo>
                  <a:lnTo>
                    <a:pt x="331" y="435"/>
                  </a:lnTo>
                  <a:lnTo>
                    <a:pt x="342" y="459"/>
                  </a:lnTo>
                  <a:lnTo>
                    <a:pt x="358" y="512"/>
                  </a:lnTo>
                  <a:lnTo>
                    <a:pt x="366" y="611"/>
                  </a:lnTo>
                  <a:lnTo>
                    <a:pt x="362" y="618"/>
                  </a:lnTo>
                  <a:lnTo>
                    <a:pt x="356" y="614"/>
                  </a:lnTo>
                  <a:lnTo>
                    <a:pt x="345" y="565"/>
                  </a:lnTo>
                  <a:lnTo>
                    <a:pt x="332" y="517"/>
                  </a:lnTo>
                  <a:lnTo>
                    <a:pt x="325" y="489"/>
                  </a:lnTo>
                  <a:lnTo>
                    <a:pt x="317" y="465"/>
                  </a:lnTo>
                  <a:lnTo>
                    <a:pt x="296" y="416"/>
                  </a:lnTo>
                  <a:lnTo>
                    <a:pt x="282" y="382"/>
                  </a:lnTo>
                  <a:lnTo>
                    <a:pt x="269" y="351"/>
                  </a:lnTo>
                  <a:lnTo>
                    <a:pt x="261" y="336"/>
                  </a:lnTo>
                  <a:lnTo>
                    <a:pt x="252" y="323"/>
                  </a:lnTo>
                  <a:lnTo>
                    <a:pt x="241" y="308"/>
                  </a:lnTo>
                  <a:lnTo>
                    <a:pt x="227" y="294"/>
                  </a:lnTo>
                  <a:lnTo>
                    <a:pt x="212" y="273"/>
                  </a:lnTo>
                  <a:lnTo>
                    <a:pt x="199" y="253"/>
                  </a:lnTo>
                  <a:lnTo>
                    <a:pt x="185" y="232"/>
                  </a:lnTo>
                  <a:lnTo>
                    <a:pt x="173" y="213"/>
                  </a:lnTo>
                  <a:lnTo>
                    <a:pt x="161" y="194"/>
                  </a:lnTo>
                  <a:lnTo>
                    <a:pt x="149" y="177"/>
                  </a:lnTo>
                  <a:lnTo>
                    <a:pt x="137" y="159"/>
                  </a:lnTo>
                  <a:lnTo>
                    <a:pt x="126" y="141"/>
                  </a:lnTo>
                  <a:lnTo>
                    <a:pt x="113" y="124"/>
                  </a:lnTo>
                  <a:lnTo>
                    <a:pt x="100" y="108"/>
                  </a:lnTo>
                  <a:lnTo>
                    <a:pt x="87" y="91"/>
                  </a:lnTo>
                  <a:lnTo>
                    <a:pt x="73" y="74"/>
                  </a:lnTo>
                  <a:lnTo>
                    <a:pt x="57" y="58"/>
                  </a:lnTo>
                  <a:lnTo>
                    <a:pt x="39" y="41"/>
                  </a:lnTo>
                  <a:lnTo>
                    <a:pt x="22" y="24"/>
                  </a:lnTo>
                  <a:lnTo>
                    <a:pt x="1" y="8"/>
                  </a:lnTo>
                  <a:lnTo>
                    <a:pt x="0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0" name="Freeform 204"/>
            <p:cNvSpPr>
              <a:spLocks/>
            </p:cNvSpPr>
            <p:nvPr/>
          </p:nvSpPr>
          <p:spPr bwMode="auto">
            <a:xfrm>
              <a:off x="4507" y="1748"/>
              <a:ext cx="72" cy="195"/>
            </a:xfrm>
            <a:custGeom>
              <a:avLst/>
              <a:gdLst>
                <a:gd name="T0" fmla="*/ 1 w 144"/>
                <a:gd name="T1" fmla="*/ 0 h 391"/>
                <a:gd name="T2" fmla="*/ 1 w 144"/>
                <a:gd name="T3" fmla="*/ 0 h 391"/>
                <a:gd name="T4" fmla="*/ 1 w 144"/>
                <a:gd name="T5" fmla="*/ 0 h 391"/>
                <a:gd name="T6" fmla="*/ 1 w 144"/>
                <a:gd name="T7" fmla="*/ 0 h 391"/>
                <a:gd name="T8" fmla="*/ 1 w 144"/>
                <a:gd name="T9" fmla="*/ 0 h 391"/>
                <a:gd name="T10" fmla="*/ 1 w 144"/>
                <a:gd name="T11" fmla="*/ 0 h 391"/>
                <a:gd name="T12" fmla="*/ 1 w 144"/>
                <a:gd name="T13" fmla="*/ 0 h 391"/>
                <a:gd name="T14" fmla="*/ 1 w 144"/>
                <a:gd name="T15" fmla="*/ 0 h 391"/>
                <a:gd name="T16" fmla="*/ 1 w 144"/>
                <a:gd name="T17" fmla="*/ 0 h 391"/>
                <a:gd name="T18" fmla="*/ 1 w 144"/>
                <a:gd name="T19" fmla="*/ 0 h 391"/>
                <a:gd name="T20" fmla="*/ 1 w 144"/>
                <a:gd name="T21" fmla="*/ 0 h 391"/>
                <a:gd name="T22" fmla="*/ 1 w 144"/>
                <a:gd name="T23" fmla="*/ 0 h 391"/>
                <a:gd name="T24" fmla="*/ 1 w 144"/>
                <a:gd name="T25" fmla="*/ 0 h 391"/>
                <a:gd name="T26" fmla="*/ 0 w 144"/>
                <a:gd name="T27" fmla="*/ 0 h 391"/>
                <a:gd name="T28" fmla="*/ 1 w 144"/>
                <a:gd name="T29" fmla="*/ 0 h 391"/>
                <a:gd name="T30" fmla="*/ 1 w 144"/>
                <a:gd name="T31" fmla="*/ 0 h 391"/>
                <a:gd name="T32" fmla="*/ 1 w 144"/>
                <a:gd name="T33" fmla="*/ 0 h 391"/>
                <a:gd name="T34" fmla="*/ 1 w 144"/>
                <a:gd name="T35" fmla="*/ 0 h 391"/>
                <a:gd name="T36" fmla="*/ 1 w 144"/>
                <a:gd name="T37" fmla="*/ 0 h 391"/>
                <a:gd name="T38" fmla="*/ 1 w 144"/>
                <a:gd name="T39" fmla="*/ 0 h 391"/>
                <a:gd name="T40" fmla="*/ 1 w 144"/>
                <a:gd name="T41" fmla="*/ 0 h 391"/>
                <a:gd name="T42" fmla="*/ 1 w 144"/>
                <a:gd name="T43" fmla="*/ 0 h 391"/>
                <a:gd name="T44" fmla="*/ 1 w 144"/>
                <a:gd name="T45" fmla="*/ 0 h 391"/>
                <a:gd name="T46" fmla="*/ 1 w 144"/>
                <a:gd name="T47" fmla="*/ 0 h 391"/>
                <a:gd name="T48" fmla="*/ 1 w 144"/>
                <a:gd name="T49" fmla="*/ 0 h 391"/>
                <a:gd name="T50" fmla="*/ 1 w 144"/>
                <a:gd name="T51" fmla="*/ 0 h 391"/>
                <a:gd name="T52" fmla="*/ 1 w 144"/>
                <a:gd name="T53" fmla="*/ 0 h 391"/>
                <a:gd name="T54" fmla="*/ 1 w 144"/>
                <a:gd name="T55" fmla="*/ 0 h 39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44"/>
                <a:gd name="T85" fmla="*/ 0 h 391"/>
                <a:gd name="T86" fmla="*/ 144 w 144"/>
                <a:gd name="T87" fmla="*/ 391 h 39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44" h="391">
                  <a:moveTo>
                    <a:pt x="141" y="10"/>
                  </a:moveTo>
                  <a:lnTo>
                    <a:pt x="106" y="25"/>
                  </a:lnTo>
                  <a:lnTo>
                    <a:pt x="81" y="46"/>
                  </a:lnTo>
                  <a:lnTo>
                    <a:pt x="60" y="72"/>
                  </a:lnTo>
                  <a:lnTo>
                    <a:pt x="40" y="103"/>
                  </a:lnTo>
                  <a:lnTo>
                    <a:pt x="34" y="125"/>
                  </a:lnTo>
                  <a:lnTo>
                    <a:pt x="36" y="147"/>
                  </a:lnTo>
                  <a:lnTo>
                    <a:pt x="44" y="194"/>
                  </a:lnTo>
                  <a:lnTo>
                    <a:pt x="40" y="295"/>
                  </a:lnTo>
                  <a:lnTo>
                    <a:pt x="29" y="340"/>
                  </a:lnTo>
                  <a:lnTo>
                    <a:pt x="21" y="364"/>
                  </a:lnTo>
                  <a:lnTo>
                    <a:pt x="8" y="389"/>
                  </a:lnTo>
                  <a:lnTo>
                    <a:pt x="2" y="391"/>
                  </a:lnTo>
                  <a:lnTo>
                    <a:pt x="0" y="385"/>
                  </a:lnTo>
                  <a:lnTo>
                    <a:pt x="16" y="337"/>
                  </a:lnTo>
                  <a:lnTo>
                    <a:pt x="20" y="292"/>
                  </a:lnTo>
                  <a:lnTo>
                    <a:pt x="13" y="193"/>
                  </a:lnTo>
                  <a:lnTo>
                    <a:pt x="21" y="92"/>
                  </a:lnTo>
                  <a:lnTo>
                    <a:pt x="32" y="74"/>
                  </a:lnTo>
                  <a:lnTo>
                    <a:pt x="44" y="60"/>
                  </a:lnTo>
                  <a:lnTo>
                    <a:pt x="55" y="46"/>
                  </a:lnTo>
                  <a:lnTo>
                    <a:pt x="69" y="35"/>
                  </a:lnTo>
                  <a:lnTo>
                    <a:pt x="83" y="25"/>
                  </a:lnTo>
                  <a:lnTo>
                    <a:pt x="100" y="16"/>
                  </a:lnTo>
                  <a:lnTo>
                    <a:pt x="138" y="0"/>
                  </a:lnTo>
                  <a:lnTo>
                    <a:pt x="144" y="3"/>
                  </a:lnTo>
                  <a:lnTo>
                    <a:pt x="14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1" name="Freeform 205"/>
            <p:cNvSpPr>
              <a:spLocks/>
            </p:cNvSpPr>
            <p:nvPr/>
          </p:nvSpPr>
          <p:spPr bwMode="auto">
            <a:xfrm>
              <a:off x="4585" y="1836"/>
              <a:ext cx="93" cy="191"/>
            </a:xfrm>
            <a:custGeom>
              <a:avLst/>
              <a:gdLst>
                <a:gd name="T0" fmla="*/ 1 w 186"/>
                <a:gd name="T1" fmla="*/ 0 h 381"/>
                <a:gd name="T2" fmla="*/ 1 w 186"/>
                <a:gd name="T3" fmla="*/ 1 h 381"/>
                <a:gd name="T4" fmla="*/ 1 w 186"/>
                <a:gd name="T5" fmla="*/ 1 h 381"/>
                <a:gd name="T6" fmla="*/ 1 w 186"/>
                <a:gd name="T7" fmla="*/ 1 h 381"/>
                <a:gd name="T8" fmla="*/ 1 w 186"/>
                <a:gd name="T9" fmla="*/ 1 h 381"/>
                <a:gd name="T10" fmla="*/ 1 w 186"/>
                <a:gd name="T11" fmla="*/ 1 h 381"/>
                <a:gd name="T12" fmla="*/ 1 w 186"/>
                <a:gd name="T13" fmla="*/ 1 h 381"/>
                <a:gd name="T14" fmla="*/ 1 w 186"/>
                <a:gd name="T15" fmla="*/ 1 h 381"/>
                <a:gd name="T16" fmla="*/ 1 w 186"/>
                <a:gd name="T17" fmla="*/ 1 h 381"/>
                <a:gd name="T18" fmla="*/ 1 w 186"/>
                <a:gd name="T19" fmla="*/ 1 h 381"/>
                <a:gd name="T20" fmla="*/ 1 w 186"/>
                <a:gd name="T21" fmla="*/ 1 h 381"/>
                <a:gd name="T22" fmla="*/ 1 w 186"/>
                <a:gd name="T23" fmla="*/ 1 h 381"/>
                <a:gd name="T24" fmla="*/ 1 w 186"/>
                <a:gd name="T25" fmla="*/ 1 h 381"/>
                <a:gd name="T26" fmla="*/ 1 w 186"/>
                <a:gd name="T27" fmla="*/ 1 h 381"/>
                <a:gd name="T28" fmla="*/ 1 w 186"/>
                <a:gd name="T29" fmla="*/ 1 h 381"/>
                <a:gd name="T30" fmla="*/ 1 w 186"/>
                <a:gd name="T31" fmla="*/ 1 h 381"/>
                <a:gd name="T32" fmla="*/ 1 w 186"/>
                <a:gd name="T33" fmla="*/ 1 h 381"/>
                <a:gd name="T34" fmla="*/ 1 w 186"/>
                <a:gd name="T35" fmla="*/ 1 h 381"/>
                <a:gd name="T36" fmla="*/ 0 w 186"/>
                <a:gd name="T37" fmla="*/ 1 h 381"/>
                <a:gd name="T38" fmla="*/ 1 w 186"/>
                <a:gd name="T39" fmla="*/ 1 h 381"/>
                <a:gd name="T40" fmla="*/ 1 w 186"/>
                <a:gd name="T41" fmla="*/ 1 h 381"/>
                <a:gd name="T42" fmla="*/ 1 w 186"/>
                <a:gd name="T43" fmla="*/ 1 h 381"/>
                <a:gd name="T44" fmla="*/ 1 w 186"/>
                <a:gd name="T45" fmla="*/ 1 h 381"/>
                <a:gd name="T46" fmla="*/ 1 w 186"/>
                <a:gd name="T47" fmla="*/ 1 h 381"/>
                <a:gd name="T48" fmla="*/ 1 w 186"/>
                <a:gd name="T49" fmla="*/ 1 h 381"/>
                <a:gd name="T50" fmla="*/ 1 w 186"/>
                <a:gd name="T51" fmla="*/ 1 h 381"/>
                <a:gd name="T52" fmla="*/ 1 w 186"/>
                <a:gd name="T53" fmla="*/ 1 h 381"/>
                <a:gd name="T54" fmla="*/ 1 w 186"/>
                <a:gd name="T55" fmla="*/ 1 h 381"/>
                <a:gd name="T56" fmla="*/ 1 w 186"/>
                <a:gd name="T57" fmla="*/ 1 h 381"/>
                <a:gd name="T58" fmla="*/ 1 w 186"/>
                <a:gd name="T59" fmla="*/ 1 h 381"/>
                <a:gd name="T60" fmla="*/ 1 w 186"/>
                <a:gd name="T61" fmla="*/ 1 h 381"/>
                <a:gd name="T62" fmla="*/ 1 w 186"/>
                <a:gd name="T63" fmla="*/ 1 h 381"/>
                <a:gd name="T64" fmla="*/ 1 w 186"/>
                <a:gd name="T65" fmla="*/ 0 h 381"/>
                <a:gd name="T66" fmla="*/ 1 w 186"/>
                <a:gd name="T67" fmla="*/ 0 h 381"/>
                <a:gd name="T68" fmla="*/ 1 w 186"/>
                <a:gd name="T69" fmla="*/ 0 h 38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6"/>
                <a:gd name="T106" fmla="*/ 0 h 381"/>
                <a:gd name="T107" fmla="*/ 186 w 186"/>
                <a:gd name="T108" fmla="*/ 381 h 38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6" h="381">
                  <a:moveTo>
                    <a:pt x="186" y="0"/>
                  </a:moveTo>
                  <a:lnTo>
                    <a:pt x="186" y="43"/>
                  </a:lnTo>
                  <a:lnTo>
                    <a:pt x="173" y="60"/>
                  </a:lnTo>
                  <a:lnTo>
                    <a:pt x="161" y="77"/>
                  </a:lnTo>
                  <a:lnTo>
                    <a:pt x="157" y="108"/>
                  </a:lnTo>
                  <a:lnTo>
                    <a:pt x="160" y="141"/>
                  </a:lnTo>
                  <a:lnTo>
                    <a:pt x="156" y="182"/>
                  </a:lnTo>
                  <a:lnTo>
                    <a:pt x="144" y="218"/>
                  </a:lnTo>
                  <a:lnTo>
                    <a:pt x="136" y="235"/>
                  </a:lnTo>
                  <a:lnTo>
                    <a:pt x="124" y="252"/>
                  </a:lnTo>
                  <a:lnTo>
                    <a:pt x="113" y="270"/>
                  </a:lnTo>
                  <a:lnTo>
                    <a:pt x="99" y="287"/>
                  </a:lnTo>
                  <a:lnTo>
                    <a:pt x="50" y="339"/>
                  </a:lnTo>
                  <a:lnTo>
                    <a:pt x="39" y="361"/>
                  </a:lnTo>
                  <a:lnTo>
                    <a:pt x="31" y="370"/>
                  </a:lnTo>
                  <a:lnTo>
                    <a:pt x="21" y="379"/>
                  </a:lnTo>
                  <a:lnTo>
                    <a:pt x="11" y="381"/>
                  </a:lnTo>
                  <a:lnTo>
                    <a:pt x="2" y="376"/>
                  </a:lnTo>
                  <a:lnTo>
                    <a:pt x="0" y="367"/>
                  </a:lnTo>
                  <a:lnTo>
                    <a:pt x="5" y="357"/>
                  </a:lnTo>
                  <a:lnTo>
                    <a:pt x="27" y="326"/>
                  </a:lnTo>
                  <a:lnTo>
                    <a:pt x="52" y="297"/>
                  </a:lnTo>
                  <a:lnTo>
                    <a:pt x="78" y="270"/>
                  </a:lnTo>
                  <a:lnTo>
                    <a:pt x="102" y="238"/>
                  </a:lnTo>
                  <a:lnTo>
                    <a:pt x="122" y="209"/>
                  </a:lnTo>
                  <a:lnTo>
                    <a:pt x="134" y="178"/>
                  </a:lnTo>
                  <a:lnTo>
                    <a:pt x="138" y="141"/>
                  </a:lnTo>
                  <a:lnTo>
                    <a:pt x="142" y="69"/>
                  </a:lnTo>
                  <a:lnTo>
                    <a:pt x="149" y="61"/>
                  </a:lnTo>
                  <a:lnTo>
                    <a:pt x="160" y="55"/>
                  </a:lnTo>
                  <a:lnTo>
                    <a:pt x="176" y="39"/>
                  </a:lnTo>
                  <a:lnTo>
                    <a:pt x="179" y="19"/>
                  </a:lnTo>
                  <a:lnTo>
                    <a:pt x="17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2" name="Freeform 206"/>
            <p:cNvSpPr>
              <a:spLocks/>
            </p:cNvSpPr>
            <p:nvPr/>
          </p:nvSpPr>
          <p:spPr bwMode="auto">
            <a:xfrm>
              <a:off x="4427" y="1904"/>
              <a:ext cx="102" cy="153"/>
            </a:xfrm>
            <a:custGeom>
              <a:avLst/>
              <a:gdLst>
                <a:gd name="T0" fmla="*/ 0 w 206"/>
                <a:gd name="T1" fmla="*/ 0 h 307"/>
                <a:gd name="T2" fmla="*/ 0 w 206"/>
                <a:gd name="T3" fmla="*/ 0 h 307"/>
                <a:gd name="T4" fmla="*/ 0 w 206"/>
                <a:gd name="T5" fmla="*/ 0 h 307"/>
                <a:gd name="T6" fmla="*/ 0 w 206"/>
                <a:gd name="T7" fmla="*/ 0 h 307"/>
                <a:gd name="T8" fmla="*/ 0 w 206"/>
                <a:gd name="T9" fmla="*/ 0 h 307"/>
                <a:gd name="T10" fmla="*/ 0 w 206"/>
                <a:gd name="T11" fmla="*/ 0 h 307"/>
                <a:gd name="T12" fmla="*/ 0 w 206"/>
                <a:gd name="T13" fmla="*/ 0 h 307"/>
                <a:gd name="T14" fmla="*/ 0 w 206"/>
                <a:gd name="T15" fmla="*/ 0 h 307"/>
                <a:gd name="T16" fmla="*/ 0 w 206"/>
                <a:gd name="T17" fmla="*/ 0 h 307"/>
                <a:gd name="T18" fmla="*/ 0 w 206"/>
                <a:gd name="T19" fmla="*/ 0 h 307"/>
                <a:gd name="T20" fmla="*/ 0 w 206"/>
                <a:gd name="T21" fmla="*/ 0 h 307"/>
                <a:gd name="T22" fmla="*/ 0 w 206"/>
                <a:gd name="T23" fmla="*/ 0 h 307"/>
                <a:gd name="T24" fmla="*/ 0 w 206"/>
                <a:gd name="T25" fmla="*/ 0 h 307"/>
                <a:gd name="T26" fmla="*/ 0 w 206"/>
                <a:gd name="T27" fmla="*/ 0 h 307"/>
                <a:gd name="T28" fmla="*/ 0 w 206"/>
                <a:gd name="T29" fmla="*/ 0 h 307"/>
                <a:gd name="T30" fmla="*/ 0 w 206"/>
                <a:gd name="T31" fmla="*/ 0 h 307"/>
                <a:gd name="T32" fmla="*/ 0 w 206"/>
                <a:gd name="T33" fmla="*/ 0 h 307"/>
                <a:gd name="T34" fmla="*/ 0 w 206"/>
                <a:gd name="T35" fmla="*/ 0 h 307"/>
                <a:gd name="T36" fmla="*/ 0 w 206"/>
                <a:gd name="T37" fmla="*/ 0 h 307"/>
                <a:gd name="T38" fmla="*/ 0 w 206"/>
                <a:gd name="T39" fmla="*/ 0 h 307"/>
                <a:gd name="T40" fmla="*/ 0 w 206"/>
                <a:gd name="T41" fmla="*/ 0 h 307"/>
                <a:gd name="T42" fmla="*/ 0 w 206"/>
                <a:gd name="T43" fmla="*/ 0 h 307"/>
                <a:gd name="T44" fmla="*/ 0 w 206"/>
                <a:gd name="T45" fmla="*/ 0 h 307"/>
                <a:gd name="T46" fmla="*/ 0 w 206"/>
                <a:gd name="T47" fmla="*/ 0 h 307"/>
                <a:gd name="T48" fmla="*/ 0 w 206"/>
                <a:gd name="T49" fmla="*/ 0 h 307"/>
                <a:gd name="T50" fmla="*/ 0 w 206"/>
                <a:gd name="T51" fmla="*/ 0 h 307"/>
                <a:gd name="T52" fmla="*/ 0 w 206"/>
                <a:gd name="T53" fmla="*/ 0 h 307"/>
                <a:gd name="T54" fmla="*/ 0 w 206"/>
                <a:gd name="T55" fmla="*/ 0 h 307"/>
                <a:gd name="T56" fmla="*/ 0 w 206"/>
                <a:gd name="T57" fmla="*/ 0 h 307"/>
                <a:gd name="T58" fmla="*/ 0 w 206"/>
                <a:gd name="T59" fmla="*/ 0 h 307"/>
                <a:gd name="T60" fmla="*/ 0 w 206"/>
                <a:gd name="T61" fmla="*/ 0 h 307"/>
                <a:gd name="T62" fmla="*/ 0 w 206"/>
                <a:gd name="T63" fmla="*/ 0 h 307"/>
                <a:gd name="T64" fmla="*/ 0 w 206"/>
                <a:gd name="T65" fmla="*/ 0 h 307"/>
                <a:gd name="T66" fmla="*/ 0 w 206"/>
                <a:gd name="T67" fmla="*/ 0 h 307"/>
                <a:gd name="T68" fmla="*/ 0 w 206"/>
                <a:gd name="T69" fmla="*/ 0 h 307"/>
                <a:gd name="T70" fmla="*/ 0 w 206"/>
                <a:gd name="T71" fmla="*/ 0 h 307"/>
                <a:gd name="T72" fmla="*/ 0 w 206"/>
                <a:gd name="T73" fmla="*/ 0 h 307"/>
                <a:gd name="T74" fmla="*/ 0 w 206"/>
                <a:gd name="T75" fmla="*/ 0 h 307"/>
                <a:gd name="T76" fmla="*/ 0 w 206"/>
                <a:gd name="T77" fmla="*/ 0 h 307"/>
                <a:gd name="T78" fmla="*/ 0 w 206"/>
                <a:gd name="T79" fmla="*/ 0 h 307"/>
                <a:gd name="T80" fmla="*/ 0 w 206"/>
                <a:gd name="T81" fmla="*/ 0 h 307"/>
                <a:gd name="T82" fmla="*/ 0 w 206"/>
                <a:gd name="T83" fmla="*/ 0 h 307"/>
                <a:gd name="T84" fmla="*/ 0 w 206"/>
                <a:gd name="T85" fmla="*/ 0 h 30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6"/>
                <a:gd name="T130" fmla="*/ 0 h 307"/>
                <a:gd name="T131" fmla="*/ 206 w 206"/>
                <a:gd name="T132" fmla="*/ 307 h 30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6" h="307">
                  <a:moveTo>
                    <a:pt x="172" y="22"/>
                  </a:moveTo>
                  <a:lnTo>
                    <a:pt x="146" y="17"/>
                  </a:lnTo>
                  <a:lnTo>
                    <a:pt x="122" y="19"/>
                  </a:lnTo>
                  <a:lnTo>
                    <a:pt x="108" y="39"/>
                  </a:lnTo>
                  <a:lnTo>
                    <a:pt x="96" y="56"/>
                  </a:lnTo>
                  <a:lnTo>
                    <a:pt x="76" y="91"/>
                  </a:lnTo>
                  <a:lnTo>
                    <a:pt x="67" y="107"/>
                  </a:lnTo>
                  <a:lnTo>
                    <a:pt x="57" y="125"/>
                  </a:lnTo>
                  <a:lnTo>
                    <a:pt x="46" y="144"/>
                  </a:lnTo>
                  <a:lnTo>
                    <a:pt x="32" y="164"/>
                  </a:lnTo>
                  <a:lnTo>
                    <a:pt x="23" y="185"/>
                  </a:lnTo>
                  <a:lnTo>
                    <a:pt x="27" y="216"/>
                  </a:lnTo>
                  <a:lnTo>
                    <a:pt x="41" y="243"/>
                  </a:lnTo>
                  <a:lnTo>
                    <a:pt x="52" y="251"/>
                  </a:lnTo>
                  <a:lnTo>
                    <a:pt x="66" y="256"/>
                  </a:lnTo>
                  <a:lnTo>
                    <a:pt x="94" y="265"/>
                  </a:lnTo>
                  <a:lnTo>
                    <a:pt x="106" y="274"/>
                  </a:lnTo>
                  <a:lnTo>
                    <a:pt x="119" y="282"/>
                  </a:lnTo>
                  <a:lnTo>
                    <a:pt x="144" y="291"/>
                  </a:lnTo>
                  <a:lnTo>
                    <a:pt x="200" y="291"/>
                  </a:lnTo>
                  <a:lnTo>
                    <a:pt x="206" y="294"/>
                  </a:lnTo>
                  <a:lnTo>
                    <a:pt x="202" y="299"/>
                  </a:lnTo>
                  <a:lnTo>
                    <a:pt x="138" y="307"/>
                  </a:lnTo>
                  <a:lnTo>
                    <a:pt x="109" y="300"/>
                  </a:lnTo>
                  <a:lnTo>
                    <a:pt x="80" y="284"/>
                  </a:lnTo>
                  <a:lnTo>
                    <a:pt x="24" y="259"/>
                  </a:lnTo>
                  <a:lnTo>
                    <a:pt x="5" y="223"/>
                  </a:lnTo>
                  <a:lnTo>
                    <a:pt x="0" y="183"/>
                  </a:lnTo>
                  <a:lnTo>
                    <a:pt x="8" y="153"/>
                  </a:lnTo>
                  <a:lnTo>
                    <a:pt x="23" y="134"/>
                  </a:lnTo>
                  <a:lnTo>
                    <a:pt x="36" y="115"/>
                  </a:lnTo>
                  <a:lnTo>
                    <a:pt x="49" y="98"/>
                  </a:lnTo>
                  <a:lnTo>
                    <a:pt x="62" y="81"/>
                  </a:lnTo>
                  <a:lnTo>
                    <a:pt x="74" y="66"/>
                  </a:lnTo>
                  <a:lnTo>
                    <a:pt x="88" y="49"/>
                  </a:lnTo>
                  <a:lnTo>
                    <a:pt x="101" y="31"/>
                  </a:lnTo>
                  <a:lnTo>
                    <a:pt x="117" y="13"/>
                  </a:lnTo>
                  <a:lnTo>
                    <a:pt x="144" y="2"/>
                  </a:lnTo>
                  <a:lnTo>
                    <a:pt x="173" y="0"/>
                  </a:lnTo>
                  <a:lnTo>
                    <a:pt x="184" y="12"/>
                  </a:lnTo>
                  <a:lnTo>
                    <a:pt x="181" y="19"/>
                  </a:lnTo>
                  <a:lnTo>
                    <a:pt x="172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3" name="Freeform 207"/>
            <p:cNvSpPr>
              <a:spLocks/>
            </p:cNvSpPr>
            <p:nvPr/>
          </p:nvSpPr>
          <p:spPr bwMode="auto">
            <a:xfrm>
              <a:off x="4495" y="1971"/>
              <a:ext cx="56" cy="81"/>
            </a:xfrm>
            <a:custGeom>
              <a:avLst/>
              <a:gdLst>
                <a:gd name="T0" fmla="*/ 1 w 110"/>
                <a:gd name="T1" fmla="*/ 0 h 160"/>
                <a:gd name="T2" fmla="*/ 1 w 110"/>
                <a:gd name="T3" fmla="*/ 1 h 160"/>
                <a:gd name="T4" fmla="*/ 1 w 110"/>
                <a:gd name="T5" fmla="*/ 1 h 160"/>
                <a:gd name="T6" fmla="*/ 1 w 110"/>
                <a:gd name="T7" fmla="*/ 1 h 160"/>
                <a:gd name="T8" fmla="*/ 1 w 110"/>
                <a:gd name="T9" fmla="*/ 1 h 160"/>
                <a:gd name="T10" fmla="*/ 1 w 110"/>
                <a:gd name="T11" fmla="*/ 1 h 160"/>
                <a:gd name="T12" fmla="*/ 1 w 110"/>
                <a:gd name="T13" fmla="*/ 1 h 160"/>
                <a:gd name="T14" fmla="*/ 1 w 110"/>
                <a:gd name="T15" fmla="*/ 1 h 160"/>
                <a:gd name="T16" fmla="*/ 1 w 110"/>
                <a:gd name="T17" fmla="*/ 1 h 160"/>
                <a:gd name="T18" fmla="*/ 1 w 110"/>
                <a:gd name="T19" fmla="*/ 1 h 160"/>
                <a:gd name="T20" fmla="*/ 1 w 110"/>
                <a:gd name="T21" fmla="*/ 1 h 160"/>
                <a:gd name="T22" fmla="*/ 1 w 110"/>
                <a:gd name="T23" fmla="*/ 1 h 160"/>
                <a:gd name="T24" fmla="*/ 1 w 110"/>
                <a:gd name="T25" fmla="*/ 1 h 160"/>
                <a:gd name="T26" fmla="*/ 1 w 110"/>
                <a:gd name="T27" fmla="*/ 1 h 160"/>
                <a:gd name="T28" fmla="*/ 1 w 110"/>
                <a:gd name="T29" fmla="*/ 1 h 160"/>
                <a:gd name="T30" fmla="*/ 0 w 110"/>
                <a:gd name="T31" fmla="*/ 1 h 160"/>
                <a:gd name="T32" fmla="*/ 1 w 110"/>
                <a:gd name="T33" fmla="*/ 0 h 160"/>
                <a:gd name="T34" fmla="*/ 1 w 110"/>
                <a:gd name="T35" fmla="*/ 0 h 160"/>
                <a:gd name="T36" fmla="*/ 1 w 110"/>
                <a:gd name="T37" fmla="*/ 0 h 1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160"/>
                <a:gd name="T59" fmla="*/ 110 w 110"/>
                <a:gd name="T60" fmla="*/ 160 h 16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160">
                  <a:moveTo>
                    <a:pt x="15" y="0"/>
                  </a:moveTo>
                  <a:lnTo>
                    <a:pt x="22" y="51"/>
                  </a:lnTo>
                  <a:lnTo>
                    <a:pt x="27" y="75"/>
                  </a:lnTo>
                  <a:lnTo>
                    <a:pt x="42" y="93"/>
                  </a:lnTo>
                  <a:lnTo>
                    <a:pt x="49" y="108"/>
                  </a:lnTo>
                  <a:lnTo>
                    <a:pt x="59" y="119"/>
                  </a:lnTo>
                  <a:lnTo>
                    <a:pt x="79" y="129"/>
                  </a:lnTo>
                  <a:lnTo>
                    <a:pt x="94" y="141"/>
                  </a:lnTo>
                  <a:lnTo>
                    <a:pt x="108" y="152"/>
                  </a:lnTo>
                  <a:lnTo>
                    <a:pt x="110" y="158"/>
                  </a:lnTo>
                  <a:lnTo>
                    <a:pt x="104" y="160"/>
                  </a:lnTo>
                  <a:lnTo>
                    <a:pt x="71" y="142"/>
                  </a:lnTo>
                  <a:lnTo>
                    <a:pt x="53" y="133"/>
                  </a:lnTo>
                  <a:lnTo>
                    <a:pt x="25" y="107"/>
                  </a:lnTo>
                  <a:lnTo>
                    <a:pt x="6" y="83"/>
                  </a:lnTo>
                  <a:lnTo>
                    <a:pt x="0" y="51"/>
                  </a:lnTo>
                  <a:lnTo>
                    <a:pt x="7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4" name="Freeform 208"/>
            <p:cNvSpPr>
              <a:spLocks/>
            </p:cNvSpPr>
            <p:nvPr/>
          </p:nvSpPr>
          <p:spPr bwMode="auto">
            <a:xfrm>
              <a:off x="4371" y="1943"/>
              <a:ext cx="54" cy="51"/>
            </a:xfrm>
            <a:custGeom>
              <a:avLst/>
              <a:gdLst>
                <a:gd name="T0" fmla="*/ 1 w 108"/>
                <a:gd name="T1" fmla="*/ 0 h 103"/>
                <a:gd name="T2" fmla="*/ 1 w 108"/>
                <a:gd name="T3" fmla="*/ 0 h 103"/>
                <a:gd name="T4" fmla="*/ 1 w 108"/>
                <a:gd name="T5" fmla="*/ 0 h 103"/>
                <a:gd name="T6" fmla="*/ 1 w 108"/>
                <a:gd name="T7" fmla="*/ 0 h 103"/>
                <a:gd name="T8" fmla="*/ 1 w 108"/>
                <a:gd name="T9" fmla="*/ 0 h 103"/>
                <a:gd name="T10" fmla="*/ 1 w 108"/>
                <a:gd name="T11" fmla="*/ 0 h 103"/>
                <a:gd name="T12" fmla="*/ 1 w 108"/>
                <a:gd name="T13" fmla="*/ 0 h 103"/>
                <a:gd name="T14" fmla="*/ 1 w 108"/>
                <a:gd name="T15" fmla="*/ 0 h 103"/>
                <a:gd name="T16" fmla="*/ 1 w 108"/>
                <a:gd name="T17" fmla="*/ 0 h 103"/>
                <a:gd name="T18" fmla="*/ 1 w 108"/>
                <a:gd name="T19" fmla="*/ 0 h 103"/>
                <a:gd name="T20" fmla="*/ 1 w 108"/>
                <a:gd name="T21" fmla="*/ 0 h 103"/>
                <a:gd name="T22" fmla="*/ 1 w 108"/>
                <a:gd name="T23" fmla="*/ 0 h 103"/>
                <a:gd name="T24" fmla="*/ 1 w 108"/>
                <a:gd name="T25" fmla="*/ 0 h 103"/>
                <a:gd name="T26" fmla="*/ 1 w 108"/>
                <a:gd name="T27" fmla="*/ 0 h 103"/>
                <a:gd name="T28" fmla="*/ 1 w 108"/>
                <a:gd name="T29" fmla="*/ 0 h 103"/>
                <a:gd name="T30" fmla="*/ 1 w 108"/>
                <a:gd name="T31" fmla="*/ 0 h 103"/>
                <a:gd name="T32" fmla="*/ 0 w 108"/>
                <a:gd name="T33" fmla="*/ 0 h 103"/>
                <a:gd name="T34" fmla="*/ 1 w 108"/>
                <a:gd name="T35" fmla="*/ 0 h 103"/>
                <a:gd name="T36" fmla="*/ 1 w 108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8"/>
                <a:gd name="T58" fmla="*/ 0 h 103"/>
                <a:gd name="T59" fmla="*/ 108 w 108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8" h="103">
                  <a:moveTo>
                    <a:pt x="6" y="0"/>
                  </a:moveTo>
                  <a:lnTo>
                    <a:pt x="19" y="12"/>
                  </a:lnTo>
                  <a:lnTo>
                    <a:pt x="32" y="22"/>
                  </a:lnTo>
                  <a:lnTo>
                    <a:pt x="44" y="33"/>
                  </a:lnTo>
                  <a:lnTo>
                    <a:pt x="56" y="42"/>
                  </a:lnTo>
                  <a:lnTo>
                    <a:pt x="79" y="62"/>
                  </a:lnTo>
                  <a:lnTo>
                    <a:pt x="91" y="73"/>
                  </a:lnTo>
                  <a:lnTo>
                    <a:pt x="105" y="86"/>
                  </a:lnTo>
                  <a:lnTo>
                    <a:pt x="108" y="95"/>
                  </a:lnTo>
                  <a:lnTo>
                    <a:pt x="105" y="103"/>
                  </a:lnTo>
                  <a:lnTo>
                    <a:pt x="87" y="103"/>
                  </a:lnTo>
                  <a:lnTo>
                    <a:pt x="64" y="77"/>
                  </a:lnTo>
                  <a:lnTo>
                    <a:pt x="44" y="54"/>
                  </a:lnTo>
                  <a:lnTo>
                    <a:pt x="25" y="31"/>
                  </a:lnTo>
                  <a:lnTo>
                    <a:pt x="13" y="20"/>
                  </a:lnTo>
                  <a:lnTo>
                    <a:pt x="1" y="8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5" name="Freeform 209"/>
            <p:cNvSpPr>
              <a:spLocks/>
            </p:cNvSpPr>
            <p:nvPr/>
          </p:nvSpPr>
          <p:spPr bwMode="auto">
            <a:xfrm>
              <a:off x="4203" y="1886"/>
              <a:ext cx="95" cy="26"/>
            </a:xfrm>
            <a:custGeom>
              <a:avLst/>
              <a:gdLst>
                <a:gd name="T0" fmla="*/ 1 w 190"/>
                <a:gd name="T1" fmla="*/ 0 h 52"/>
                <a:gd name="T2" fmla="*/ 1 w 190"/>
                <a:gd name="T3" fmla="*/ 1 h 52"/>
                <a:gd name="T4" fmla="*/ 1 w 190"/>
                <a:gd name="T5" fmla="*/ 1 h 52"/>
                <a:gd name="T6" fmla="*/ 1 w 190"/>
                <a:gd name="T7" fmla="*/ 1 h 52"/>
                <a:gd name="T8" fmla="*/ 1 w 190"/>
                <a:gd name="T9" fmla="*/ 1 h 52"/>
                <a:gd name="T10" fmla="*/ 1 w 190"/>
                <a:gd name="T11" fmla="*/ 1 h 52"/>
                <a:gd name="T12" fmla="*/ 1 w 190"/>
                <a:gd name="T13" fmla="*/ 1 h 52"/>
                <a:gd name="T14" fmla="*/ 1 w 190"/>
                <a:gd name="T15" fmla="*/ 1 h 52"/>
                <a:gd name="T16" fmla="*/ 1 w 190"/>
                <a:gd name="T17" fmla="*/ 1 h 52"/>
                <a:gd name="T18" fmla="*/ 0 w 190"/>
                <a:gd name="T19" fmla="*/ 1 h 52"/>
                <a:gd name="T20" fmla="*/ 1 w 190"/>
                <a:gd name="T21" fmla="*/ 1 h 52"/>
                <a:gd name="T22" fmla="*/ 1 w 190"/>
                <a:gd name="T23" fmla="*/ 0 h 52"/>
                <a:gd name="T24" fmla="*/ 1 w 190"/>
                <a:gd name="T25" fmla="*/ 0 h 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0"/>
                <a:gd name="T40" fmla="*/ 0 h 52"/>
                <a:gd name="T41" fmla="*/ 190 w 190"/>
                <a:gd name="T42" fmla="*/ 52 h 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0" h="52">
                  <a:moveTo>
                    <a:pt x="44" y="0"/>
                  </a:moveTo>
                  <a:lnTo>
                    <a:pt x="185" y="33"/>
                  </a:lnTo>
                  <a:lnTo>
                    <a:pt x="190" y="45"/>
                  </a:lnTo>
                  <a:lnTo>
                    <a:pt x="183" y="52"/>
                  </a:lnTo>
                  <a:lnTo>
                    <a:pt x="173" y="52"/>
                  </a:lnTo>
                  <a:lnTo>
                    <a:pt x="131" y="39"/>
                  </a:lnTo>
                  <a:lnTo>
                    <a:pt x="89" y="28"/>
                  </a:lnTo>
                  <a:lnTo>
                    <a:pt x="47" y="17"/>
                  </a:lnTo>
                  <a:lnTo>
                    <a:pt x="5" y="11"/>
                  </a:lnTo>
                  <a:lnTo>
                    <a:pt x="0" y="8"/>
                  </a:lnTo>
                  <a:lnTo>
                    <a:pt x="13" y="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6" name="Freeform 210"/>
            <p:cNvSpPr>
              <a:spLocks/>
            </p:cNvSpPr>
            <p:nvPr/>
          </p:nvSpPr>
          <p:spPr bwMode="auto">
            <a:xfrm>
              <a:off x="4358" y="1507"/>
              <a:ext cx="17" cy="88"/>
            </a:xfrm>
            <a:custGeom>
              <a:avLst/>
              <a:gdLst>
                <a:gd name="T0" fmla="*/ 0 w 35"/>
                <a:gd name="T1" fmla="*/ 0 h 177"/>
                <a:gd name="T2" fmla="*/ 0 w 35"/>
                <a:gd name="T3" fmla="*/ 0 h 177"/>
                <a:gd name="T4" fmla="*/ 0 w 35"/>
                <a:gd name="T5" fmla="*/ 0 h 177"/>
                <a:gd name="T6" fmla="*/ 0 w 35"/>
                <a:gd name="T7" fmla="*/ 0 h 177"/>
                <a:gd name="T8" fmla="*/ 0 w 35"/>
                <a:gd name="T9" fmla="*/ 0 h 177"/>
                <a:gd name="T10" fmla="*/ 0 w 35"/>
                <a:gd name="T11" fmla="*/ 0 h 177"/>
                <a:gd name="T12" fmla="*/ 0 w 35"/>
                <a:gd name="T13" fmla="*/ 0 h 177"/>
                <a:gd name="T14" fmla="*/ 0 w 35"/>
                <a:gd name="T15" fmla="*/ 0 h 177"/>
                <a:gd name="T16" fmla="*/ 0 w 35"/>
                <a:gd name="T17" fmla="*/ 0 h 177"/>
                <a:gd name="T18" fmla="*/ 0 w 35"/>
                <a:gd name="T19" fmla="*/ 0 h 177"/>
                <a:gd name="T20" fmla="*/ 0 w 35"/>
                <a:gd name="T21" fmla="*/ 0 h 177"/>
                <a:gd name="T22" fmla="*/ 0 w 35"/>
                <a:gd name="T23" fmla="*/ 0 h 177"/>
                <a:gd name="T24" fmla="*/ 0 w 35"/>
                <a:gd name="T25" fmla="*/ 0 h 177"/>
                <a:gd name="T26" fmla="*/ 0 w 35"/>
                <a:gd name="T27" fmla="*/ 0 h 17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5"/>
                <a:gd name="T43" fmla="*/ 0 h 177"/>
                <a:gd name="T44" fmla="*/ 35 w 35"/>
                <a:gd name="T45" fmla="*/ 177 h 17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5" h="177">
                  <a:moveTo>
                    <a:pt x="15" y="0"/>
                  </a:moveTo>
                  <a:lnTo>
                    <a:pt x="10" y="66"/>
                  </a:lnTo>
                  <a:lnTo>
                    <a:pt x="12" y="78"/>
                  </a:lnTo>
                  <a:lnTo>
                    <a:pt x="18" y="87"/>
                  </a:lnTo>
                  <a:lnTo>
                    <a:pt x="32" y="106"/>
                  </a:lnTo>
                  <a:lnTo>
                    <a:pt x="35" y="149"/>
                  </a:lnTo>
                  <a:lnTo>
                    <a:pt x="25" y="177"/>
                  </a:lnTo>
                  <a:lnTo>
                    <a:pt x="16" y="176"/>
                  </a:lnTo>
                  <a:lnTo>
                    <a:pt x="16" y="148"/>
                  </a:lnTo>
                  <a:lnTo>
                    <a:pt x="15" y="113"/>
                  </a:lnTo>
                  <a:lnTo>
                    <a:pt x="0" y="66"/>
                  </a:lnTo>
                  <a:lnTo>
                    <a:pt x="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7" name="Freeform 211"/>
            <p:cNvSpPr>
              <a:spLocks/>
            </p:cNvSpPr>
            <p:nvPr/>
          </p:nvSpPr>
          <p:spPr bwMode="auto">
            <a:xfrm>
              <a:off x="4366" y="1620"/>
              <a:ext cx="36" cy="13"/>
            </a:xfrm>
            <a:custGeom>
              <a:avLst/>
              <a:gdLst>
                <a:gd name="T0" fmla="*/ 1 w 72"/>
                <a:gd name="T1" fmla="*/ 0 h 25"/>
                <a:gd name="T2" fmla="*/ 1 w 72"/>
                <a:gd name="T3" fmla="*/ 1 h 25"/>
                <a:gd name="T4" fmla="*/ 1 w 72"/>
                <a:gd name="T5" fmla="*/ 1 h 25"/>
                <a:gd name="T6" fmla="*/ 1 w 72"/>
                <a:gd name="T7" fmla="*/ 1 h 25"/>
                <a:gd name="T8" fmla="*/ 1 w 72"/>
                <a:gd name="T9" fmla="*/ 1 h 25"/>
                <a:gd name="T10" fmla="*/ 1 w 72"/>
                <a:gd name="T11" fmla="*/ 1 h 25"/>
                <a:gd name="T12" fmla="*/ 1 w 72"/>
                <a:gd name="T13" fmla="*/ 1 h 25"/>
                <a:gd name="T14" fmla="*/ 0 w 72"/>
                <a:gd name="T15" fmla="*/ 1 h 25"/>
                <a:gd name="T16" fmla="*/ 1 w 72"/>
                <a:gd name="T17" fmla="*/ 0 h 25"/>
                <a:gd name="T18" fmla="*/ 1 w 72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2"/>
                <a:gd name="T31" fmla="*/ 0 h 25"/>
                <a:gd name="T32" fmla="*/ 72 w 72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2" h="25">
                  <a:moveTo>
                    <a:pt x="5" y="0"/>
                  </a:moveTo>
                  <a:lnTo>
                    <a:pt x="49" y="6"/>
                  </a:lnTo>
                  <a:lnTo>
                    <a:pt x="66" y="5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50" y="25"/>
                  </a:lnTo>
                  <a:lnTo>
                    <a:pt x="3" y="9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8" name="Freeform 212"/>
            <p:cNvSpPr>
              <a:spLocks/>
            </p:cNvSpPr>
            <p:nvPr/>
          </p:nvSpPr>
          <p:spPr bwMode="auto">
            <a:xfrm>
              <a:off x="4375" y="1626"/>
              <a:ext cx="27" cy="66"/>
            </a:xfrm>
            <a:custGeom>
              <a:avLst/>
              <a:gdLst>
                <a:gd name="T0" fmla="*/ 1 w 54"/>
                <a:gd name="T1" fmla="*/ 0 h 133"/>
                <a:gd name="T2" fmla="*/ 1 w 54"/>
                <a:gd name="T3" fmla="*/ 0 h 133"/>
                <a:gd name="T4" fmla="*/ 1 w 54"/>
                <a:gd name="T5" fmla="*/ 0 h 133"/>
                <a:gd name="T6" fmla="*/ 1 w 54"/>
                <a:gd name="T7" fmla="*/ 0 h 133"/>
                <a:gd name="T8" fmla="*/ 1 w 54"/>
                <a:gd name="T9" fmla="*/ 0 h 133"/>
                <a:gd name="T10" fmla="*/ 1 w 54"/>
                <a:gd name="T11" fmla="*/ 0 h 133"/>
                <a:gd name="T12" fmla="*/ 1 w 54"/>
                <a:gd name="T13" fmla="*/ 0 h 133"/>
                <a:gd name="T14" fmla="*/ 1 w 54"/>
                <a:gd name="T15" fmla="*/ 0 h 133"/>
                <a:gd name="T16" fmla="*/ 1 w 54"/>
                <a:gd name="T17" fmla="*/ 0 h 133"/>
                <a:gd name="T18" fmla="*/ 1 w 54"/>
                <a:gd name="T19" fmla="*/ 0 h 133"/>
                <a:gd name="T20" fmla="*/ 0 w 54"/>
                <a:gd name="T21" fmla="*/ 0 h 133"/>
                <a:gd name="T22" fmla="*/ 1 w 54"/>
                <a:gd name="T23" fmla="*/ 0 h 133"/>
                <a:gd name="T24" fmla="*/ 1 w 54"/>
                <a:gd name="T25" fmla="*/ 0 h 133"/>
                <a:gd name="T26" fmla="*/ 1 w 54"/>
                <a:gd name="T27" fmla="*/ 0 h 1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4"/>
                <a:gd name="T43" fmla="*/ 0 h 133"/>
                <a:gd name="T44" fmla="*/ 54 w 54"/>
                <a:gd name="T45" fmla="*/ 133 h 1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4" h="133">
                  <a:moveTo>
                    <a:pt x="9" y="3"/>
                  </a:moveTo>
                  <a:lnTo>
                    <a:pt x="24" y="50"/>
                  </a:lnTo>
                  <a:lnTo>
                    <a:pt x="32" y="71"/>
                  </a:lnTo>
                  <a:lnTo>
                    <a:pt x="46" y="97"/>
                  </a:lnTo>
                  <a:lnTo>
                    <a:pt x="53" y="126"/>
                  </a:lnTo>
                  <a:lnTo>
                    <a:pt x="54" y="130"/>
                  </a:lnTo>
                  <a:lnTo>
                    <a:pt x="53" y="133"/>
                  </a:lnTo>
                  <a:lnTo>
                    <a:pt x="47" y="133"/>
                  </a:lnTo>
                  <a:lnTo>
                    <a:pt x="26" y="109"/>
                  </a:lnTo>
                  <a:lnTo>
                    <a:pt x="9" y="58"/>
                  </a:lnTo>
                  <a:lnTo>
                    <a:pt x="0" y="7"/>
                  </a:lnTo>
                  <a:lnTo>
                    <a:pt x="3" y="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99" name="Freeform 213"/>
            <p:cNvSpPr>
              <a:spLocks/>
            </p:cNvSpPr>
            <p:nvPr/>
          </p:nvSpPr>
          <p:spPr bwMode="auto">
            <a:xfrm>
              <a:off x="4396" y="1646"/>
              <a:ext cx="33" cy="9"/>
            </a:xfrm>
            <a:custGeom>
              <a:avLst/>
              <a:gdLst>
                <a:gd name="T0" fmla="*/ 1 w 65"/>
                <a:gd name="T1" fmla="*/ 0 h 19"/>
                <a:gd name="T2" fmla="*/ 1 w 65"/>
                <a:gd name="T3" fmla="*/ 0 h 19"/>
                <a:gd name="T4" fmla="*/ 1 w 65"/>
                <a:gd name="T5" fmla="*/ 0 h 19"/>
                <a:gd name="T6" fmla="*/ 1 w 65"/>
                <a:gd name="T7" fmla="*/ 0 h 19"/>
                <a:gd name="T8" fmla="*/ 1 w 65"/>
                <a:gd name="T9" fmla="*/ 0 h 19"/>
                <a:gd name="T10" fmla="*/ 1 w 65"/>
                <a:gd name="T11" fmla="*/ 0 h 19"/>
                <a:gd name="T12" fmla="*/ 1 w 65"/>
                <a:gd name="T13" fmla="*/ 0 h 19"/>
                <a:gd name="T14" fmla="*/ 0 w 65"/>
                <a:gd name="T15" fmla="*/ 0 h 19"/>
                <a:gd name="T16" fmla="*/ 1 w 65"/>
                <a:gd name="T17" fmla="*/ 0 h 19"/>
                <a:gd name="T18" fmla="*/ 1 w 65"/>
                <a:gd name="T19" fmla="*/ 0 h 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"/>
                <a:gd name="T31" fmla="*/ 0 h 19"/>
                <a:gd name="T32" fmla="*/ 65 w 65"/>
                <a:gd name="T33" fmla="*/ 19 h 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" h="19">
                  <a:moveTo>
                    <a:pt x="5" y="3"/>
                  </a:moveTo>
                  <a:lnTo>
                    <a:pt x="31" y="4"/>
                  </a:lnTo>
                  <a:lnTo>
                    <a:pt x="56" y="0"/>
                  </a:lnTo>
                  <a:lnTo>
                    <a:pt x="65" y="9"/>
                  </a:lnTo>
                  <a:lnTo>
                    <a:pt x="62" y="16"/>
                  </a:lnTo>
                  <a:lnTo>
                    <a:pt x="56" y="19"/>
                  </a:lnTo>
                  <a:lnTo>
                    <a:pt x="2" y="11"/>
                  </a:lnTo>
                  <a:lnTo>
                    <a:pt x="0" y="5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0" name="Freeform 214"/>
            <p:cNvSpPr>
              <a:spLocks/>
            </p:cNvSpPr>
            <p:nvPr/>
          </p:nvSpPr>
          <p:spPr bwMode="auto">
            <a:xfrm>
              <a:off x="3187" y="1832"/>
              <a:ext cx="208" cy="76"/>
            </a:xfrm>
            <a:custGeom>
              <a:avLst/>
              <a:gdLst>
                <a:gd name="T0" fmla="*/ 0 w 416"/>
                <a:gd name="T1" fmla="*/ 0 h 153"/>
                <a:gd name="T2" fmla="*/ 1 w 416"/>
                <a:gd name="T3" fmla="*/ 0 h 153"/>
                <a:gd name="T4" fmla="*/ 1 w 416"/>
                <a:gd name="T5" fmla="*/ 0 h 153"/>
                <a:gd name="T6" fmla="*/ 1 w 416"/>
                <a:gd name="T7" fmla="*/ 0 h 153"/>
                <a:gd name="T8" fmla="*/ 1 w 416"/>
                <a:gd name="T9" fmla="*/ 0 h 153"/>
                <a:gd name="T10" fmla="*/ 1 w 416"/>
                <a:gd name="T11" fmla="*/ 0 h 153"/>
                <a:gd name="T12" fmla="*/ 1 w 416"/>
                <a:gd name="T13" fmla="*/ 0 h 153"/>
                <a:gd name="T14" fmla="*/ 1 w 416"/>
                <a:gd name="T15" fmla="*/ 0 h 153"/>
                <a:gd name="T16" fmla="*/ 1 w 416"/>
                <a:gd name="T17" fmla="*/ 0 h 153"/>
                <a:gd name="T18" fmla="*/ 1 w 416"/>
                <a:gd name="T19" fmla="*/ 0 h 153"/>
                <a:gd name="T20" fmla="*/ 1 w 416"/>
                <a:gd name="T21" fmla="*/ 0 h 153"/>
                <a:gd name="T22" fmla="*/ 1 w 416"/>
                <a:gd name="T23" fmla="*/ 0 h 153"/>
                <a:gd name="T24" fmla="*/ 1 w 416"/>
                <a:gd name="T25" fmla="*/ 0 h 153"/>
                <a:gd name="T26" fmla="*/ 1 w 416"/>
                <a:gd name="T27" fmla="*/ 0 h 153"/>
                <a:gd name="T28" fmla="*/ 1 w 416"/>
                <a:gd name="T29" fmla="*/ 0 h 153"/>
                <a:gd name="T30" fmla="*/ 1 w 416"/>
                <a:gd name="T31" fmla="*/ 0 h 153"/>
                <a:gd name="T32" fmla="*/ 1 w 416"/>
                <a:gd name="T33" fmla="*/ 0 h 153"/>
                <a:gd name="T34" fmla="*/ 1 w 416"/>
                <a:gd name="T35" fmla="*/ 0 h 153"/>
                <a:gd name="T36" fmla="*/ 1 w 416"/>
                <a:gd name="T37" fmla="*/ 0 h 153"/>
                <a:gd name="T38" fmla="*/ 1 w 416"/>
                <a:gd name="T39" fmla="*/ 0 h 153"/>
                <a:gd name="T40" fmla="*/ 1 w 416"/>
                <a:gd name="T41" fmla="*/ 0 h 153"/>
                <a:gd name="T42" fmla="*/ 1 w 416"/>
                <a:gd name="T43" fmla="*/ 0 h 153"/>
                <a:gd name="T44" fmla="*/ 1 w 416"/>
                <a:gd name="T45" fmla="*/ 0 h 153"/>
                <a:gd name="T46" fmla="*/ 0 w 416"/>
                <a:gd name="T47" fmla="*/ 0 h 153"/>
                <a:gd name="T48" fmla="*/ 0 w 416"/>
                <a:gd name="T49" fmla="*/ 0 h 15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16"/>
                <a:gd name="T76" fmla="*/ 0 h 153"/>
                <a:gd name="T77" fmla="*/ 416 w 416"/>
                <a:gd name="T78" fmla="*/ 153 h 15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16" h="153">
                  <a:moveTo>
                    <a:pt x="0" y="143"/>
                  </a:moveTo>
                  <a:lnTo>
                    <a:pt x="83" y="112"/>
                  </a:lnTo>
                  <a:lnTo>
                    <a:pt x="111" y="98"/>
                  </a:lnTo>
                  <a:lnTo>
                    <a:pt x="133" y="90"/>
                  </a:lnTo>
                  <a:lnTo>
                    <a:pt x="165" y="77"/>
                  </a:lnTo>
                  <a:lnTo>
                    <a:pt x="203" y="60"/>
                  </a:lnTo>
                  <a:lnTo>
                    <a:pt x="221" y="51"/>
                  </a:lnTo>
                  <a:lnTo>
                    <a:pt x="241" y="44"/>
                  </a:lnTo>
                  <a:lnTo>
                    <a:pt x="257" y="40"/>
                  </a:lnTo>
                  <a:lnTo>
                    <a:pt x="296" y="27"/>
                  </a:lnTo>
                  <a:lnTo>
                    <a:pt x="329" y="17"/>
                  </a:lnTo>
                  <a:lnTo>
                    <a:pt x="363" y="8"/>
                  </a:lnTo>
                  <a:lnTo>
                    <a:pt x="400" y="0"/>
                  </a:lnTo>
                  <a:lnTo>
                    <a:pt x="411" y="3"/>
                  </a:lnTo>
                  <a:lnTo>
                    <a:pt x="416" y="12"/>
                  </a:lnTo>
                  <a:lnTo>
                    <a:pt x="414" y="21"/>
                  </a:lnTo>
                  <a:lnTo>
                    <a:pt x="404" y="27"/>
                  </a:lnTo>
                  <a:lnTo>
                    <a:pt x="266" y="63"/>
                  </a:lnTo>
                  <a:lnTo>
                    <a:pt x="249" y="70"/>
                  </a:lnTo>
                  <a:lnTo>
                    <a:pt x="172" y="94"/>
                  </a:lnTo>
                  <a:lnTo>
                    <a:pt x="96" y="127"/>
                  </a:lnTo>
                  <a:lnTo>
                    <a:pt x="72" y="137"/>
                  </a:lnTo>
                  <a:lnTo>
                    <a:pt x="18" y="153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1" name="Freeform 215"/>
            <p:cNvSpPr>
              <a:spLocks/>
            </p:cNvSpPr>
            <p:nvPr/>
          </p:nvSpPr>
          <p:spPr bwMode="auto">
            <a:xfrm>
              <a:off x="3237" y="1871"/>
              <a:ext cx="167" cy="62"/>
            </a:xfrm>
            <a:custGeom>
              <a:avLst/>
              <a:gdLst>
                <a:gd name="T0" fmla="*/ 0 w 335"/>
                <a:gd name="T1" fmla="*/ 1 h 124"/>
                <a:gd name="T2" fmla="*/ 0 w 335"/>
                <a:gd name="T3" fmla="*/ 1 h 124"/>
                <a:gd name="T4" fmla="*/ 0 w 335"/>
                <a:gd name="T5" fmla="*/ 1 h 124"/>
                <a:gd name="T6" fmla="*/ 0 w 335"/>
                <a:gd name="T7" fmla="*/ 1 h 124"/>
                <a:gd name="T8" fmla="*/ 0 w 335"/>
                <a:gd name="T9" fmla="*/ 1 h 124"/>
                <a:gd name="T10" fmla="*/ 0 w 335"/>
                <a:gd name="T11" fmla="*/ 1 h 124"/>
                <a:gd name="T12" fmla="*/ 0 w 335"/>
                <a:gd name="T13" fmla="*/ 1 h 124"/>
                <a:gd name="T14" fmla="*/ 0 w 335"/>
                <a:gd name="T15" fmla="*/ 1 h 124"/>
                <a:gd name="T16" fmla="*/ 0 w 335"/>
                <a:gd name="T17" fmla="*/ 1 h 124"/>
                <a:gd name="T18" fmla="*/ 0 w 335"/>
                <a:gd name="T19" fmla="*/ 1 h 124"/>
                <a:gd name="T20" fmla="*/ 0 w 335"/>
                <a:gd name="T21" fmla="*/ 1 h 124"/>
                <a:gd name="T22" fmla="*/ 0 w 335"/>
                <a:gd name="T23" fmla="*/ 1 h 124"/>
                <a:gd name="T24" fmla="*/ 0 w 335"/>
                <a:gd name="T25" fmla="*/ 1 h 124"/>
                <a:gd name="T26" fmla="*/ 0 w 335"/>
                <a:gd name="T27" fmla="*/ 0 h 124"/>
                <a:gd name="T28" fmla="*/ 0 w 335"/>
                <a:gd name="T29" fmla="*/ 1 h 124"/>
                <a:gd name="T30" fmla="*/ 0 w 335"/>
                <a:gd name="T31" fmla="*/ 1 h 1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5"/>
                <a:gd name="T49" fmla="*/ 0 h 124"/>
                <a:gd name="T50" fmla="*/ 335 w 335"/>
                <a:gd name="T51" fmla="*/ 124 h 12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5" h="124">
                  <a:moveTo>
                    <a:pt x="335" y="9"/>
                  </a:moveTo>
                  <a:lnTo>
                    <a:pt x="303" y="25"/>
                  </a:lnTo>
                  <a:lnTo>
                    <a:pt x="275" y="40"/>
                  </a:lnTo>
                  <a:lnTo>
                    <a:pt x="245" y="53"/>
                  </a:lnTo>
                  <a:lnTo>
                    <a:pt x="211" y="64"/>
                  </a:lnTo>
                  <a:lnTo>
                    <a:pt x="6" y="124"/>
                  </a:lnTo>
                  <a:lnTo>
                    <a:pt x="0" y="121"/>
                  </a:lnTo>
                  <a:lnTo>
                    <a:pt x="3" y="115"/>
                  </a:lnTo>
                  <a:lnTo>
                    <a:pt x="31" y="105"/>
                  </a:lnTo>
                  <a:lnTo>
                    <a:pt x="57" y="94"/>
                  </a:lnTo>
                  <a:lnTo>
                    <a:pt x="103" y="75"/>
                  </a:lnTo>
                  <a:lnTo>
                    <a:pt x="150" y="59"/>
                  </a:lnTo>
                  <a:lnTo>
                    <a:pt x="205" y="41"/>
                  </a:lnTo>
                  <a:lnTo>
                    <a:pt x="330" y="0"/>
                  </a:lnTo>
                  <a:lnTo>
                    <a:pt x="33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2" name="Freeform 216"/>
            <p:cNvSpPr>
              <a:spLocks/>
            </p:cNvSpPr>
            <p:nvPr/>
          </p:nvSpPr>
          <p:spPr bwMode="auto">
            <a:xfrm>
              <a:off x="3406" y="1933"/>
              <a:ext cx="99" cy="12"/>
            </a:xfrm>
            <a:custGeom>
              <a:avLst/>
              <a:gdLst>
                <a:gd name="T0" fmla="*/ 0 w 199"/>
                <a:gd name="T1" fmla="*/ 0 h 25"/>
                <a:gd name="T2" fmla="*/ 0 w 199"/>
                <a:gd name="T3" fmla="*/ 0 h 25"/>
                <a:gd name="T4" fmla="*/ 0 w 199"/>
                <a:gd name="T5" fmla="*/ 0 h 25"/>
                <a:gd name="T6" fmla="*/ 0 w 199"/>
                <a:gd name="T7" fmla="*/ 0 h 25"/>
                <a:gd name="T8" fmla="*/ 0 w 199"/>
                <a:gd name="T9" fmla="*/ 0 h 25"/>
                <a:gd name="T10" fmla="*/ 0 w 199"/>
                <a:gd name="T11" fmla="*/ 0 h 25"/>
                <a:gd name="T12" fmla="*/ 0 w 199"/>
                <a:gd name="T13" fmla="*/ 0 h 25"/>
                <a:gd name="T14" fmla="*/ 0 w 199"/>
                <a:gd name="T15" fmla="*/ 0 h 25"/>
                <a:gd name="T16" fmla="*/ 0 w 199"/>
                <a:gd name="T17" fmla="*/ 0 h 25"/>
                <a:gd name="T18" fmla="*/ 0 w 199"/>
                <a:gd name="T19" fmla="*/ 0 h 25"/>
                <a:gd name="T20" fmla="*/ 0 w 199"/>
                <a:gd name="T21" fmla="*/ 0 h 25"/>
                <a:gd name="T22" fmla="*/ 0 w 199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9"/>
                <a:gd name="T37" fmla="*/ 0 h 25"/>
                <a:gd name="T38" fmla="*/ 199 w 199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9" h="25">
                  <a:moveTo>
                    <a:pt x="3" y="16"/>
                  </a:moveTo>
                  <a:lnTo>
                    <a:pt x="65" y="5"/>
                  </a:lnTo>
                  <a:lnTo>
                    <a:pt x="128" y="0"/>
                  </a:lnTo>
                  <a:lnTo>
                    <a:pt x="194" y="8"/>
                  </a:lnTo>
                  <a:lnTo>
                    <a:pt x="199" y="13"/>
                  </a:lnTo>
                  <a:lnTo>
                    <a:pt x="194" y="17"/>
                  </a:lnTo>
                  <a:lnTo>
                    <a:pt x="128" y="22"/>
                  </a:lnTo>
                  <a:lnTo>
                    <a:pt x="66" y="21"/>
                  </a:lnTo>
                  <a:lnTo>
                    <a:pt x="5" y="25"/>
                  </a:lnTo>
                  <a:lnTo>
                    <a:pt x="0" y="22"/>
                  </a:lnTo>
                  <a:lnTo>
                    <a:pt x="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3" name="Freeform 217"/>
            <p:cNvSpPr>
              <a:spLocks/>
            </p:cNvSpPr>
            <p:nvPr/>
          </p:nvSpPr>
          <p:spPr bwMode="auto">
            <a:xfrm>
              <a:off x="3508" y="1926"/>
              <a:ext cx="85" cy="26"/>
            </a:xfrm>
            <a:custGeom>
              <a:avLst/>
              <a:gdLst>
                <a:gd name="T0" fmla="*/ 1 w 170"/>
                <a:gd name="T1" fmla="*/ 1 h 51"/>
                <a:gd name="T2" fmla="*/ 1 w 170"/>
                <a:gd name="T3" fmla="*/ 1 h 51"/>
                <a:gd name="T4" fmla="*/ 1 w 170"/>
                <a:gd name="T5" fmla="*/ 0 h 51"/>
                <a:gd name="T6" fmla="*/ 1 w 170"/>
                <a:gd name="T7" fmla="*/ 1 h 51"/>
                <a:gd name="T8" fmla="*/ 1 w 170"/>
                <a:gd name="T9" fmla="*/ 1 h 51"/>
                <a:gd name="T10" fmla="*/ 1 w 170"/>
                <a:gd name="T11" fmla="*/ 1 h 51"/>
                <a:gd name="T12" fmla="*/ 1 w 170"/>
                <a:gd name="T13" fmla="*/ 1 h 51"/>
                <a:gd name="T14" fmla="*/ 1 w 170"/>
                <a:gd name="T15" fmla="*/ 1 h 51"/>
                <a:gd name="T16" fmla="*/ 1 w 170"/>
                <a:gd name="T17" fmla="*/ 1 h 51"/>
                <a:gd name="T18" fmla="*/ 1 w 170"/>
                <a:gd name="T19" fmla="*/ 1 h 51"/>
                <a:gd name="T20" fmla="*/ 1 w 170"/>
                <a:gd name="T21" fmla="*/ 1 h 51"/>
                <a:gd name="T22" fmla="*/ 1 w 170"/>
                <a:gd name="T23" fmla="*/ 1 h 51"/>
                <a:gd name="T24" fmla="*/ 1 w 170"/>
                <a:gd name="T25" fmla="*/ 1 h 51"/>
                <a:gd name="T26" fmla="*/ 1 w 170"/>
                <a:gd name="T27" fmla="*/ 1 h 51"/>
                <a:gd name="T28" fmla="*/ 1 w 170"/>
                <a:gd name="T29" fmla="*/ 1 h 51"/>
                <a:gd name="T30" fmla="*/ 0 w 170"/>
                <a:gd name="T31" fmla="*/ 1 h 51"/>
                <a:gd name="T32" fmla="*/ 1 w 170"/>
                <a:gd name="T33" fmla="*/ 1 h 51"/>
                <a:gd name="T34" fmla="*/ 1 w 170"/>
                <a:gd name="T35" fmla="*/ 1 h 5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70"/>
                <a:gd name="T55" fmla="*/ 0 h 51"/>
                <a:gd name="T56" fmla="*/ 170 w 170"/>
                <a:gd name="T57" fmla="*/ 51 h 5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70" h="51">
                  <a:moveTo>
                    <a:pt x="6" y="2"/>
                  </a:moveTo>
                  <a:lnTo>
                    <a:pt x="42" y="4"/>
                  </a:lnTo>
                  <a:lnTo>
                    <a:pt x="78" y="0"/>
                  </a:lnTo>
                  <a:lnTo>
                    <a:pt x="110" y="12"/>
                  </a:lnTo>
                  <a:lnTo>
                    <a:pt x="124" y="22"/>
                  </a:lnTo>
                  <a:lnTo>
                    <a:pt x="142" y="28"/>
                  </a:lnTo>
                  <a:lnTo>
                    <a:pt x="165" y="35"/>
                  </a:lnTo>
                  <a:lnTo>
                    <a:pt x="170" y="38"/>
                  </a:lnTo>
                  <a:lnTo>
                    <a:pt x="166" y="44"/>
                  </a:lnTo>
                  <a:lnTo>
                    <a:pt x="138" y="51"/>
                  </a:lnTo>
                  <a:lnTo>
                    <a:pt x="108" y="31"/>
                  </a:lnTo>
                  <a:lnTo>
                    <a:pt x="95" y="21"/>
                  </a:lnTo>
                  <a:lnTo>
                    <a:pt x="78" y="16"/>
                  </a:lnTo>
                  <a:lnTo>
                    <a:pt x="40" y="17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4" name="Freeform 218"/>
            <p:cNvSpPr>
              <a:spLocks/>
            </p:cNvSpPr>
            <p:nvPr/>
          </p:nvSpPr>
          <p:spPr bwMode="auto">
            <a:xfrm>
              <a:off x="3401" y="1953"/>
              <a:ext cx="168" cy="16"/>
            </a:xfrm>
            <a:custGeom>
              <a:avLst/>
              <a:gdLst>
                <a:gd name="T0" fmla="*/ 1 w 336"/>
                <a:gd name="T1" fmla="*/ 1 h 32"/>
                <a:gd name="T2" fmla="*/ 1 w 336"/>
                <a:gd name="T3" fmla="*/ 1 h 32"/>
                <a:gd name="T4" fmla="*/ 1 w 336"/>
                <a:gd name="T5" fmla="*/ 1 h 32"/>
                <a:gd name="T6" fmla="*/ 1 w 336"/>
                <a:gd name="T7" fmla="*/ 1 h 32"/>
                <a:gd name="T8" fmla="*/ 1 w 336"/>
                <a:gd name="T9" fmla="*/ 0 h 32"/>
                <a:gd name="T10" fmla="*/ 1 w 336"/>
                <a:gd name="T11" fmla="*/ 1 h 32"/>
                <a:gd name="T12" fmla="*/ 1 w 336"/>
                <a:gd name="T13" fmla="*/ 1 h 32"/>
                <a:gd name="T14" fmla="*/ 1 w 336"/>
                <a:gd name="T15" fmla="*/ 1 h 32"/>
                <a:gd name="T16" fmla="*/ 1 w 336"/>
                <a:gd name="T17" fmla="*/ 1 h 32"/>
                <a:gd name="T18" fmla="*/ 1 w 336"/>
                <a:gd name="T19" fmla="*/ 1 h 32"/>
                <a:gd name="T20" fmla="*/ 1 w 336"/>
                <a:gd name="T21" fmla="*/ 1 h 32"/>
                <a:gd name="T22" fmla="*/ 1 w 336"/>
                <a:gd name="T23" fmla="*/ 1 h 32"/>
                <a:gd name="T24" fmla="*/ 1 w 336"/>
                <a:gd name="T25" fmla="*/ 1 h 32"/>
                <a:gd name="T26" fmla="*/ 0 w 336"/>
                <a:gd name="T27" fmla="*/ 1 h 32"/>
                <a:gd name="T28" fmla="*/ 1 w 336"/>
                <a:gd name="T29" fmla="*/ 1 h 32"/>
                <a:gd name="T30" fmla="*/ 1 w 336"/>
                <a:gd name="T31" fmla="*/ 1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6"/>
                <a:gd name="T49" fmla="*/ 0 h 32"/>
                <a:gd name="T50" fmla="*/ 336 w 336"/>
                <a:gd name="T51" fmla="*/ 32 h 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6" h="32">
                  <a:moveTo>
                    <a:pt x="5" y="4"/>
                  </a:moveTo>
                  <a:lnTo>
                    <a:pt x="80" y="10"/>
                  </a:lnTo>
                  <a:lnTo>
                    <a:pt x="155" y="9"/>
                  </a:lnTo>
                  <a:lnTo>
                    <a:pt x="217" y="8"/>
                  </a:lnTo>
                  <a:lnTo>
                    <a:pt x="331" y="0"/>
                  </a:lnTo>
                  <a:lnTo>
                    <a:pt x="336" y="4"/>
                  </a:lnTo>
                  <a:lnTo>
                    <a:pt x="332" y="9"/>
                  </a:lnTo>
                  <a:lnTo>
                    <a:pt x="275" y="20"/>
                  </a:lnTo>
                  <a:lnTo>
                    <a:pt x="218" y="31"/>
                  </a:lnTo>
                  <a:lnTo>
                    <a:pt x="159" y="32"/>
                  </a:lnTo>
                  <a:lnTo>
                    <a:pt x="82" y="27"/>
                  </a:lnTo>
                  <a:lnTo>
                    <a:pt x="46" y="19"/>
                  </a:lnTo>
                  <a:lnTo>
                    <a:pt x="4" y="14"/>
                  </a:lnTo>
                  <a:lnTo>
                    <a:pt x="0" y="8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5" name="Freeform 219"/>
            <p:cNvSpPr>
              <a:spLocks/>
            </p:cNvSpPr>
            <p:nvPr/>
          </p:nvSpPr>
          <p:spPr bwMode="auto">
            <a:xfrm>
              <a:off x="4055" y="1363"/>
              <a:ext cx="27" cy="117"/>
            </a:xfrm>
            <a:custGeom>
              <a:avLst/>
              <a:gdLst>
                <a:gd name="T0" fmla="*/ 1 w 54"/>
                <a:gd name="T1" fmla="*/ 1 h 232"/>
                <a:gd name="T2" fmla="*/ 1 w 54"/>
                <a:gd name="T3" fmla="*/ 1 h 232"/>
                <a:gd name="T4" fmla="*/ 1 w 54"/>
                <a:gd name="T5" fmla="*/ 1 h 232"/>
                <a:gd name="T6" fmla="*/ 1 w 54"/>
                <a:gd name="T7" fmla="*/ 1 h 232"/>
                <a:gd name="T8" fmla="*/ 1 w 54"/>
                <a:gd name="T9" fmla="*/ 1 h 232"/>
                <a:gd name="T10" fmla="*/ 1 w 54"/>
                <a:gd name="T11" fmla="*/ 1 h 232"/>
                <a:gd name="T12" fmla="*/ 1 w 54"/>
                <a:gd name="T13" fmla="*/ 1 h 232"/>
                <a:gd name="T14" fmla="*/ 1 w 54"/>
                <a:gd name="T15" fmla="*/ 1 h 232"/>
                <a:gd name="T16" fmla="*/ 1 w 54"/>
                <a:gd name="T17" fmla="*/ 1 h 232"/>
                <a:gd name="T18" fmla="*/ 1 w 54"/>
                <a:gd name="T19" fmla="*/ 1 h 232"/>
                <a:gd name="T20" fmla="*/ 1 w 54"/>
                <a:gd name="T21" fmla="*/ 1 h 232"/>
                <a:gd name="T22" fmla="*/ 1 w 54"/>
                <a:gd name="T23" fmla="*/ 1 h 232"/>
                <a:gd name="T24" fmla="*/ 1 w 54"/>
                <a:gd name="T25" fmla="*/ 1 h 232"/>
                <a:gd name="T26" fmla="*/ 0 w 54"/>
                <a:gd name="T27" fmla="*/ 1 h 232"/>
                <a:gd name="T28" fmla="*/ 1 w 54"/>
                <a:gd name="T29" fmla="*/ 1 h 232"/>
                <a:gd name="T30" fmla="*/ 1 w 54"/>
                <a:gd name="T31" fmla="*/ 1 h 232"/>
                <a:gd name="T32" fmla="*/ 1 w 54"/>
                <a:gd name="T33" fmla="*/ 1 h 232"/>
                <a:gd name="T34" fmla="*/ 1 w 54"/>
                <a:gd name="T35" fmla="*/ 1 h 232"/>
                <a:gd name="T36" fmla="*/ 1 w 54"/>
                <a:gd name="T37" fmla="*/ 0 h 232"/>
                <a:gd name="T38" fmla="*/ 1 w 54"/>
                <a:gd name="T39" fmla="*/ 1 h 232"/>
                <a:gd name="T40" fmla="*/ 1 w 54"/>
                <a:gd name="T41" fmla="*/ 1 h 2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4"/>
                <a:gd name="T64" fmla="*/ 0 h 232"/>
                <a:gd name="T65" fmla="*/ 54 w 54"/>
                <a:gd name="T66" fmla="*/ 232 h 23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4" h="232">
                  <a:moveTo>
                    <a:pt x="18" y="1"/>
                  </a:moveTo>
                  <a:lnTo>
                    <a:pt x="27" y="22"/>
                  </a:lnTo>
                  <a:lnTo>
                    <a:pt x="29" y="42"/>
                  </a:lnTo>
                  <a:lnTo>
                    <a:pt x="26" y="61"/>
                  </a:lnTo>
                  <a:lnTo>
                    <a:pt x="29" y="84"/>
                  </a:lnTo>
                  <a:lnTo>
                    <a:pt x="39" y="110"/>
                  </a:lnTo>
                  <a:lnTo>
                    <a:pt x="54" y="134"/>
                  </a:lnTo>
                  <a:lnTo>
                    <a:pt x="50" y="181"/>
                  </a:lnTo>
                  <a:lnTo>
                    <a:pt x="43" y="227"/>
                  </a:lnTo>
                  <a:lnTo>
                    <a:pt x="39" y="232"/>
                  </a:lnTo>
                  <a:lnTo>
                    <a:pt x="34" y="227"/>
                  </a:lnTo>
                  <a:lnTo>
                    <a:pt x="30" y="185"/>
                  </a:lnTo>
                  <a:lnTo>
                    <a:pt x="22" y="144"/>
                  </a:lnTo>
                  <a:lnTo>
                    <a:pt x="0" y="89"/>
                  </a:lnTo>
                  <a:lnTo>
                    <a:pt x="2" y="67"/>
                  </a:lnTo>
                  <a:lnTo>
                    <a:pt x="11" y="46"/>
                  </a:lnTo>
                  <a:lnTo>
                    <a:pt x="16" y="26"/>
                  </a:lnTo>
                  <a:lnTo>
                    <a:pt x="11" y="6"/>
                  </a:lnTo>
                  <a:lnTo>
                    <a:pt x="12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6" name="Freeform 220"/>
            <p:cNvSpPr>
              <a:spLocks/>
            </p:cNvSpPr>
            <p:nvPr/>
          </p:nvSpPr>
          <p:spPr bwMode="auto">
            <a:xfrm>
              <a:off x="4100" y="1436"/>
              <a:ext cx="27" cy="34"/>
            </a:xfrm>
            <a:custGeom>
              <a:avLst/>
              <a:gdLst>
                <a:gd name="T0" fmla="*/ 0 w 55"/>
                <a:gd name="T1" fmla="*/ 1 h 68"/>
                <a:gd name="T2" fmla="*/ 0 w 55"/>
                <a:gd name="T3" fmla="*/ 1 h 68"/>
                <a:gd name="T4" fmla="*/ 0 w 55"/>
                <a:gd name="T5" fmla="*/ 1 h 68"/>
                <a:gd name="T6" fmla="*/ 0 w 55"/>
                <a:gd name="T7" fmla="*/ 1 h 68"/>
                <a:gd name="T8" fmla="*/ 0 w 55"/>
                <a:gd name="T9" fmla="*/ 1 h 68"/>
                <a:gd name="T10" fmla="*/ 0 w 55"/>
                <a:gd name="T11" fmla="*/ 1 h 68"/>
                <a:gd name="T12" fmla="*/ 0 w 55"/>
                <a:gd name="T13" fmla="*/ 1 h 68"/>
                <a:gd name="T14" fmla="*/ 0 w 55"/>
                <a:gd name="T15" fmla="*/ 1 h 68"/>
                <a:gd name="T16" fmla="*/ 0 w 55"/>
                <a:gd name="T17" fmla="*/ 1 h 68"/>
                <a:gd name="T18" fmla="*/ 0 w 55"/>
                <a:gd name="T19" fmla="*/ 1 h 68"/>
                <a:gd name="T20" fmla="*/ 0 w 55"/>
                <a:gd name="T21" fmla="*/ 1 h 68"/>
                <a:gd name="T22" fmla="*/ 0 w 55"/>
                <a:gd name="T23" fmla="*/ 0 h 68"/>
                <a:gd name="T24" fmla="*/ 0 w 55"/>
                <a:gd name="T25" fmla="*/ 1 h 68"/>
                <a:gd name="T26" fmla="*/ 0 w 55"/>
                <a:gd name="T27" fmla="*/ 1 h 68"/>
                <a:gd name="T28" fmla="*/ 0 w 55"/>
                <a:gd name="T29" fmla="*/ 1 h 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5"/>
                <a:gd name="T46" fmla="*/ 0 h 68"/>
                <a:gd name="T47" fmla="*/ 55 w 55"/>
                <a:gd name="T48" fmla="*/ 68 h 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5" h="68">
                  <a:moveTo>
                    <a:pt x="52" y="12"/>
                  </a:moveTo>
                  <a:lnTo>
                    <a:pt x="48" y="20"/>
                  </a:lnTo>
                  <a:lnTo>
                    <a:pt x="48" y="30"/>
                  </a:lnTo>
                  <a:lnTo>
                    <a:pt x="40" y="47"/>
                  </a:lnTo>
                  <a:lnTo>
                    <a:pt x="31" y="54"/>
                  </a:lnTo>
                  <a:lnTo>
                    <a:pt x="28" y="60"/>
                  </a:lnTo>
                  <a:lnTo>
                    <a:pt x="8" y="68"/>
                  </a:lnTo>
                  <a:lnTo>
                    <a:pt x="0" y="61"/>
                  </a:lnTo>
                  <a:lnTo>
                    <a:pt x="0" y="53"/>
                  </a:lnTo>
                  <a:lnTo>
                    <a:pt x="12" y="38"/>
                  </a:lnTo>
                  <a:lnTo>
                    <a:pt x="23" y="18"/>
                  </a:lnTo>
                  <a:lnTo>
                    <a:pt x="48" y="0"/>
                  </a:lnTo>
                  <a:lnTo>
                    <a:pt x="55" y="3"/>
                  </a:lnTo>
                  <a:lnTo>
                    <a:pt x="5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7" name="Freeform 221"/>
            <p:cNvSpPr>
              <a:spLocks/>
            </p:cNvSpPr>
            <p:nvPr/>
          </p:nvSpPr>
          <p:spPr bwMode="auto">
            <a:xfrm>
              <a:off x="4095" y="1403"/>
              <a:ext cx="11" cy="45"/>
            </a:xfrm>
            <a:custGeom>
              <a:avLst/>
              <a:gdLst>
                <a:gd name="T0" fmla="*/ 1 w 22"/>
                <a:gd name="T1" fmla="*/ 1 h 90"/>
                <a:gd name="T2" fmla="*/ 1 w 22"/>
                <a:gd name="T3" fmla="*/ 1 h 90"/>
                <a:gd name="T4" fmla="*/ 1 w 22"/>
                <a:gd name="T5" fmla="*/ 1 h 90"/>
                <a:gd name="T6" fmla="*/ 1 w 22"/>
                <a:gd name="T7" fmla="*/ 1 h 90"/>
                <a:gd name="T8" fmla="*/ 1 w 22"/>
                <a:gd name="T9" fmla="*/ 1 h 90"/>
                <a:gd name="T10" fmla="*/ 1 w 22"/>
                <a:gd name="T11" fmla="*/ 1 h 90"/>
                <a:gd name="T12" fmla="*/ 0 w 22"/>
                <a:gd name="T13" fmla="*/ 1 h 90"/>
                <a:gd name="T14" fmla="*/ 1 w 22"/>
                <a:gd name="T15" fmla="*/ 0 h 90"/>
                <a:gd name="T16" fmla="*/ 1 w 22"/>
                <a:gd name="T17" fmla="*/ 1 h 90"/>
                <a:gd name="T18" fmla="*/ 1 w 22"/>
                <a:gd name="T19" fmla="*/ 1 h 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90"/>
                <a:gd name="T32" fmla="*/ 22 w 22"/>
                <a:gd name="T33" fmla="*/ 90 h 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90">
                  <a:moveTo>
                    <a:pt x="14" y="1"/>
                  </a:moveTo>
                  <a:lnTo>
                    <a:pt x="17" y="19"/>
                  </a:lnTo>
                  <a:lnTo>
                    <a:pt x="22" y="38"/>
                  </a:lnTo>
                  <a:lnTo>
                    <a:pt x="18" y="64"/>
                  </a:lnTo>
                  <a:lnTo>
                    <a:pt x="12" y="90"/>
                  </a:lnTo>
                  <a:lnTo>
                    <a:pt x="3" y="88"/>
                  </a:lnTo>
                  <a:lnTo>
                    <a:pt x="0" y="38"/>
                  </a:lnTo>
                  <a:lnTo>
                    <a:pt x="5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8" name="Freeform 222"/>
            <p:cNvSpPr>
              <a:spLocks/>
            </p:cNvSpPr>
            <p:nvPr/>
          </p:nvSpPr>
          <p:spPr bwMode="auto">
            <a:xfrm>
              <a:off x="4186" y="1396"/>
              <a:ext cx="35" cy="71"/>
            </a:xfrm>
            <a:custGeom>
              <a:avLst/>
              <a:gdLst>
                <a:gd name="T0" fmla="*/ 1 w 70"/>
                <a:gd name="T1" fmla="*/ 1 h 142"/>
                <a:gd name="T2" fmla="*/ 1 w 70"/>
                <a:gd name="T3" fmla="*/ 1 h 142"/>
                <a:gd name="T4" fmla="*/ 1 w 70"/>
                <a:gd name="T5" fmla="*/ 1 h 142"/>
                <a:gd name="T6" fmla="*/ 1 w 70"/>
                <a:gd name="T7" fmla="*/ 1 h 142"/>
                <a:gd name="T8" fmla="*/ 1 w 70"/>
                <a:gd name="T9" fmla="*/ 1 h 142"/>
                <a:gd name="T10" fmla="*/ 1 w 70"/>
                <a:gd name="T11" fmla="*/ 1 h 142"/>
                <a:gd name="T12" fmla="*/ 0 w 70"/>
                <a:gd name="T13" fmla="*/ 1 h 142"/>
                <a:gd name="T14" fmla="*/ 1 w 70"/>
                <a:gd name="T15" fmla="*/ 1 h 142"/>
                <a:gd name="T16" fmla="*/ 1 w 70"/>
                <a:gd name="T17" fmla="*/ 1 h 142"/>
                <a:gd name="T18" fmla="*/ 1 w 70"/>
                <a:gd name="T19" fmla="*/ 1 h 142"/>
                <a:gd name="T20" fmla="*/ 1 w 70"/>
                <a:gd name="T21" fmla="*/ 1 h 142"/>
                <a:gd name="T22" fmla="*/ 1 w 70"/>
                <a:gd name="T23" fmla="*/ 1 h 142"/>
                <a:gd name="T24" fmla="*/ 1 w 70"/>
                <a:gd name="T25" fmla="*/ 1 h 142"/>
                <a:gd name="T26" fmla="*/ 1 w 70"/>
                <a:gd name="T27" fmla="*/ 0 h 142"/>
                <a:gd name="T28" fmla="*/ 1 w 70"/>
                <a:gd name="T29" fmla="*/ 1 h 142"/>
                <a:gd name="T30" fmla="*/ 1 w 70"/>
                <a:gd name="T31" fmla="*/ 1 h 1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0"/>
                <a:gd name="T49" fmla="*/ 0 h 142"/>
                <a:gd name="T50" fmla="*/ 70 w 70"/>
                <a:gd name="T51" fmla="*/ 142 h 1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0" h="142">
                  <a:moveTo>
                    <a:pt x="70" y="8"/>
                  </a:moveTo>
                  <a:lnTo>
                    <a:pt x="52" y="42"/>
                  </a:lnTo>
                  <a:lnTo>
                    <a:pt x="43" y="81"/>
                  </a:lnTo>
                  <a:lnTo>
                    <a:pt x="29" y="112"/>
                  </a:lnTo>
                  <a:lnTo>
                    <a:pt x="10" y="139"/>
                  </a:lnTo>
                  <a:lnTo>
                    <a:pt x="3" y="142"/>
                  </a:lnTo>
                  <a:lnTo>
                    <a:pt x="0" y="136"/>
                  </a:lnTo>
                  <a:lnTo>
                    <a:pt x="6" y="102"/>
                  </a:lnTo>
                  <a:lnTo>
                    <a:pt x="20" y="71"/>
                  </a:lnTo>
                  <a:lnTo>
                    <a:pt x="28" y="52"/>
                  </a:lnTo>
                  <a:lnTo>
                    <a:pt x="38" y="35"/>
                  </a:lnTo>
                  <a:lnTo>
                    <a:pt x="49" y="18"/>
                  </a:lnTo>
                  <a:lnTo>
                    <a:pt x="63" y="2"/>
                  </a:lnTo>
                  <a:lnTo>
                    <a:pt x="70" y="0"/>
                  </a:lnTo>
                  <a:lnTo>
                    <a:pt x="7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09" name="Freeform 223"/>
            <p:cNvSpPr>
              <a:spLocks/>
            </p:cNvSpPr>
            <p:nvPr/>
          </p:nvSpPr>
          <p:spPr bwMode="auto">
            <a:xfrm>
              <a:off x="3573" y="1567"/>
              <a:ext cx="36" cy="11"/>
            </a:xfrm>
            <a:custGeom>
              <a:avLst/>
              <a:gdLst>
                <a:gd name="T0" fmla="*/ 0 w 73"/>
                <a:gd name="T1" fmla="*/ 0 h 23"/>
                <a:gd name="T2" fmla="*/ 0 w 73"/>
                <a:gd name="T3" fmla="*/ 0 h 23"/>
                <a:gd name="T4" fmla="*/ 0 w 73"/>
                <a:gd name="T5" fmla="*/ 0 h 23"/>
                <a:gd name="T6" fmla="*/ 0 w 73"/>
                <a:gd name="T7" fmla="*/ 0 h 23"/>
                <a:gd name="T8" fmla="*/ 0 w 73"/>
                <a:gd name="T9" fmla="*/ 0 h 23"/>
                <a:gd name="T10" fmla="*/ 0 w 73"/>
                <a:gd name="T11" fmla="*/ 0 h 23"/>
                <a:gd name="T12" fmla="*/ 0 w 73"/>
                <a:gd name="T13" fmla="*/ 0 h 23"/>
                <a:gd name="T14" fmla="*/ 0 w 73"/>
                <a:gd name="T15" fmla="*/ 0 h 23"/>
                <a:gd name="T16" fmla="*/ 0 w 73"/>
                <a:gd name="T17" fmla="*/ 0 h 23"/>
                <a:gd name="T18" fmla="*/ 0 w 73"/>
                <a:gd name="T19" fmla="*/ 0 h 23"/>
                <a:gd name="T20" fmla="*/ 0 w 73"/>
                <a:gd name="T21" fmla="*/ 0 h 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"/>
                <a:gd name="T34" fmla="*/ 0 h 23"/>
                <a:gd name="T35" fmla="*/ 73 w 73"/>
                <a:gd name="T36" fmla="*/ 23 h 2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" h="23">
                  <a:moveTo>
                    <a:pt x="5" y="1"/>
                  </a:moveTo>
                  <a:lnTo>
                    <a:pt x="43" y="0"/>
                  </a:lnTo>
                  <a:lnTo>
                    <a:pt x="67" y="4"/>
                  </a:lnTo>
                  <a:lnTo>
                    <a:pt x="73" y="8"/>
                  </a:lnTo>
                  <a:lnTo>
                    <a:pt x="69" y="13"/>
                  </a:lnTo>
                  <a:lnTo>
                    <a:pt x="40" y="23"/>
                  </a:lnTo>
                  <a:lnTo>
                    <a:pt x="22" y="16"/>
                  </a:lnTo>
                  <a:lnTo>
                    <a:pt x="5" y="11"/>
                  </a:lnTo>
                  <a:lnTo>
                    <a:pt x="0" y="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0" name="Freeform 224"/>
            <p:cNvSpPr>
              <a:spLocks/>
            </p:cNvSpPr>
            <p:nvPr/>
          </p:nvSpPr>
          <p:spPr bwMode="auto">
            <a:xfrm>
              <a:off x="3568" y="1556"/>
              <a:ext cx="39" cy="15"/>
            </a:xfrm>
            <a:custGeom>
              <a:avLst/>
              <a:gdLst>
                <a:gd name="T0" fmla="*/ 0 w 78"/>
                <a:gd name="T1" fmla="*/ 1 h 29"/>
                <a:gd name="T2" fmla="*/ 1 w 78"/>
                <a:gd name="T3" fmla="*/ 1 h 29"/>
                <a:gd name="T4" fmla="*/ 1 w 78"/>
                <a:gd name="T5" fmla="*/ 0 h 29"/>
                <a:gd name="T6" fmla="*/ 1 w 78"/>
                <a:gd name="T7" fmla="*/ 1 h 29"/>
                <a:gd name="T8" fmla="*/ 1 w 78"/>
                <a:gd name="T9" fmla="*/ 1 h 29"/>
                <a:gd name="T10" fmla="*/ 1 w 78"/>
                <a:gd name="T11" fmla="*/ 1 h 29"/>
                <a:gd name="T12" fmla="*/ 1 w 78"/>
                <a:gd name="T13" fmla="*/ 1 h 29"/>
                <a:gd name="T14" fmla="*/ 0 w 78"/>
                <a:gd name="T15" fmla="*/ 1 h 29"/>
                <a:gd name="T16" fmla="*/ 0 w 78"/>
                <a:gd name="T17" fmla="*/ 1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8"/>
                <a:gd name="T28" fmla="*/ 0 h 29"/>
                <a:gd name="T29" fmla="*/ 78 w 78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8" h="29">
                  <a:moveTo>
                    <a:pt x="0" y="20"/>
                  </a:moveTo>
                  <a:lnTo>
                    <a:pt x="39" y="4"/>
                  </a:lnTo>
                  <a:lnTo>
                    <a:pt x="73" y="0"/>
                  </a:lnTo>
                  <a:lnTo>
                    <a:pt x="78" y="4"/>
                  </a:lnTo>
                  <a:lnTo>
                    <a:pt x="73" y="8"/>
                  </a:lnTo>
                  <a:lnTo>
                    <a:pt x="43" y="18"/>
                  </a:lnTo>
                  <a:lnTo>
                    <a:pt x="2" y="2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1" name="Freeform 225"/>
            <p:cNvSpPr>
              <a:spLocks/>
            </p:cNvSpPr>
            <p:nvPr/>
          </p:nvSpPr>
          <p:spPr bwMode="auto">
            <a:xfrm>
              <a:off x="4111" y="1300"/>
              <a:ext cx="10" cy="13"/>
            </a:xfrm>
            <a:custGeom>
              <a:avLst/>
              <a:gdLst>
                <a:gd name="T0" fmla="*/ 1 w 20"/>
                <a:gd name="T1" fmla="*/ 0 h 26"/>
                <a:gd name="T2" fmla="*/ 1 w 20"/>
                <a:gd name="T3" fmla="*/ 1 h 26"/>
                <a:gd name="T4" fmla="*/ 1 w 20"/>
                <a:gd name="T5" fmla="*/ 1 h 26"/>
                <a:gd name="T6" fmla="*/ 1 w 20"/>
                <a:gd name="T7" fmla="*/ 1 h 26"/>
                <a:gd name="T8" fmla="*/ 1 w 20"/>
                <a:gd name="T9" fmla="*/ 1 h 26"/>
                <a:gd name="T10" fmla="*/ 0 w 20"/>
                <a:gd name="T11" fmla="*/ 1 h 26"/>
                <a:gd name="T12" fmla="*/ 1 w 20"/>
                <a:gd name="T13" fmla="*/ 0 h 26"/>
                <a:gd name="T14" fmla="*/ 1 w 20"/>
                <a:gd name="T15" fmla="*/ 0 h 26"/>
                <a:gd name="T16" fmla="*/ 1 w 20"/>
                <a:gd name="T17" fmla="*/ 0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"/>
                <a:gd name="T28" fmla="*/ 0 h 26"/>
                <a:gd name="T29" fmla="*/ 20 w 20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" h="26">
                  <a:moveTo>
                    <a:pt x="14" y="0"/>
                  </a:moveTo>
                  <a:lnTo>
                    <a:pt x="16" y="10"/>
                  </a:lnTo>
                  <a:lnTo>
                    <a:pt x="18" y="17"/>
                  </a:lnTo>
                  <a:lnTo>
                    <a:pt x="20" y="24"/>
                  </a:lnTo>
                  <a:lnTo>
                    <a:pt x="15" y="26"/>
                  </a:lnTo>
                  <a:lnTo>
                    <a:pt x="0" y="10"/>
                  </a:lnTo>
                  <a:lnTo>
                    <a:pt x="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2" name="Freeform 226"/>
            <p:cNvSpPr>
              <a:spLocks/>
            </p:cNvSpPr>
            <p:nvPr/>
          </p:nvSpPr>
          <p:spPr bwMode="auto">
            <a:xfrm>
              <a:off x="4128" y="1302"/>
              <a:ext cx="7" cy="12"/>
            </a:xfrm>
            <a:custGeom>
              <a:avLst/>
              <a:gdLst>
                <a:gd name="T0" fmla="*/ 0 w 15"/>
                <a:gd name="T1" fmla="*/ 0 h 25"/>
                <a:gd name="T2" fmla="*/ 0 w 15"/>
                <a:gd name="T3" fmla="*/ 0 h 25"/>
                <a:gd name="T4" fmla="*/ 0 w 15"/>
                <a:gd name="T5" fmla="*/ 0 h 25"/>
                <a:gd name="T6" fmla="*/ 0 w 15"/>
                <a:gd name="T7" fmla="*/ 0 h 25"/>
                <a:gd name="T8" fmla="*/ 0 w 15"/>
                <a:gd name="T9" fmla="*/ 0 h 25"/>
                <a:gd name="T10" fmla="*/ 0 w 15"/>
                <a:gd name="T11" fmla="*/ 0 h 25"/>
                <a:gd name="T12" fmla="*/ 0 w 15"/>
                <a:gd name="T13" fmla="*/ 0 h 25"/>
                <a:gd name="T14" fmla="*/ 0 w 15"/>
                <a:gd name="T15" fmla="*/ 0 h 25"/>
                <a:gd name="T16" fmla="*/ 0 w 15"/>
                <a:gd name="T17" fmla="*/ 0 h 25"/>
                <a:gd name="T18" fmla="*/ 0 w 15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"/>
                <a:gd name="T31" fmla="*/ 0 h 25"/>
                <a:gd name="T32" fmla="*/ 15 w 15"/>
                <a:gd name="T33" fmla="*/ 25 h 2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" h="25">
                  <a:moveTo>
                    <a:pt x="12" y="3"/>
                  </a:moveTo>
                  <a:lnTo>
                    <a:pt x="15" y="14"/>
                  </a:lnTo>
                  <a:lnTo>
                    <a:pt x="13" y="19"/>
                  </a:lnTo>
                  <a:lnTo>
                    <a:pt x="8" y="25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3" y="5"/>
                  </a:lnTo>
                  <a:lnTo>
                    <a:pt x="7" y="0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3" name="Freeform 227"/>
            <p:cNvSpPr>
              <a:spLocks/>
            </p:cNvSpPr>
            <p:nvPr/>
          </p:nvSpPr>
          <p:spPr bwMode="auto">
            <a:xfrm>
              <a:off x="3803" y="1281"/>
              <a:ext cx="41" cy="12"/>
            </a:xfrm>
            <a:custGeom>
              <a:avLst/>
              <a:gdLst>
                <a:gd name="T0" fmla="*/ 0 w 84"/>
                <a:gd name="T1" fmla="*/ 0 h 25"/>
                <a:gd name="T2" fmla="*/ 0 w 84"/>
                <a:gd name="T3" fmla="*/ 0 h 25"/>
                <a:gd name="T4" fmla="*/ 0 w 84"/>
                <a:gd name="T5" fmla="*/ 0 h 25"/>
                <a:gd name="T6" fmla="*/ 0 w 84"/>
                <a:gd name="T7" fmla="*/ 0 h 25"/>
                <a:gd name="T8" fmla="*/ 0 w 84"/>
                <a:gd name="T9" fmla="*/ 0 h 25"/>
                <a:gd name="T10" fmla="*/ 0 w 84"/>
                <a:gd name="T11" fmla="*/ 0 h 25"/>
                <a:gd name="T12" fmla="*/ 0 w 84"/>
                <a:gd name="T13" fmla="*/ 0 h 25"/>
                <a:gd name="T14" fmla="*/ 0 w 84"/>
                <a:gd name="T15" fmla="*/ 0 h 25"/>
                <a:gd name="T16" fmla="*/ 0 w 84"/>
                <a:gd name="T17" fmla="*/ 0 h 25"/>
                <a:gd name="T18" fmla="*/ 0 w 84"/>
                <a:gd name="T19" fmla="*/ 0 h 25"/>
                <a:gd name="T20" fmla="*/ 0 w 84"/>
                <a:gd name="T21" fmla="*/ 0 h 25"/>
                <a:gd name="T22" fmla="*/ 0 w 84"/>
                <a:gd name="T23" fmla="*/ 0 h 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4"/>
                <a:gd name="T37" fmla="*/ 0 h 25"/>
                <a:gd name="T38" fmla="*/ 84 w 84"/>
                <a:gd name="T39" fmla="*/ 25 h 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4" h="25">
                  <a:moveTo>
                    <a:pt x="0" y="18"/>
                  </a:moveTo>
                  <a:lnTo>
                    <a:pt x="29" y="9"/>
                  </a:lnTo>
                  <a:lnTo>
                    <a:pt x="58" y="8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75" y="15"/>
                  </a:lnTo>
                  <a:lnTo>
                    <a:pt x="63" y="22"/>
                  </a:lnTo>
                  <a:lnTo>
                    <a:pt x="34" y="21"/>
                  </a:lnTo>
                  <a:lnTo>
                    <a:pt x="5" y="25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4" name="Freeform 228"/>
            <p:cNvSpPr>
              <a:spLocks/>
            </p:cNvSpPr>
            <p:nvPr/>
          </p:nvSpPr>
          <p:spPr bwMode="auto">
            <a:xfrm>
              <a:off x="3810" y="1297"/>
              <a:ext cx="24" cy="7"/>
            </a:xfrm>
            <a:custGeom>
              <a:avLst/>
              <a:gdLst>
                <a:gd name="T0" fmla="*/ 0 w 49"/>
                <a:gd name="T1" fmla="*/ 0 h 15"/>
                <a:gd name="T2" fmla="*/ 0 w 49"/>
                <a:gd name="T3" fmla="*/ 0 h 15"/>
                <a:gd name="T4" fmla="*/ 0 w 49"/>
                <a:gd name="T5" fmla="*/ 0 h 15"/>
                <a:gd name="T6" fmla="*/ 0 w 49"/>
                <a:gd name="T7" fmla="*/ 0 h 15"/>
                <a:gd name="T8" fmla="*/ 0 w 49"/>
                <a:gd name="T9" fmla="*/ 0 h 15"/>
                <a:gd name="T10" fmla="*/ 0 w 49"/>
                <a:gd name="T11" fmla="*/ 0 h 15"/>
                <a:gd name="T12" fmla="*/ 0 w 49"/>
                <a:gd name="T13" fmla="*/ 0 h 15"/>
                <a:gd name="T14" fmla="*/ 0 w 49"/>
                <a:gd name="T15" fmla="*/ 0 h 15"/>
                <a:gd name="T16" fmla="*/ 0 w 49"/>
                <a:gd name="T17" fmla="*/ 0 h 15"/>
                <a:gd name="T18" fmla="*/ 0 w 49"/>
                <a:gd name="T19" fmla="*/ 0 h 15"/>
                <a:gd name="T20" fmla="*/ 0 w 49"/>
                <a:gd name="T21" fmla="*/ 0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5"/>
                <a:gd name="T35" fmla="*/ 49 w 49"/>
                <a:gd name="T36" fmla="*/ 15 h 1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5">
                  <a:moveTo>
                    <a:pt x="0" y="1"/>
                  </a:moveTo>
                  <a:lnTo>
                    <a:pt x="17" y="0"/>
                  </a:lnTo>
                  <a:lnTo>
                    <a:pt x="25" y="1"/>
                  </a:lnTo>
                  <a:lnTo>
                    <a:pt x="45" y="0"/>
                  </a:lnTo>
                  <a:lnTo>
                    <a:pt x="49" y="5"/>
                  </a:lnTo>
                  <a:lnTo>
                    <a:pt x="46" y="9"/>
                  </a:lnTo>
                  <a:lnTo>
                    <a:pt x="25" y="15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5" name="Freeform 229"/>
            <p:cNvSpPr>
              <a:spLocks/>
            </p:cNvSpPr>
            <p:nvPr/>
          </p:nvSpPr>
          <p:spPr bwMode="auto">
            <a:xfrm>
              <a:off x="3822" y="1289"/>
              <a:ext cx="4" cy="8"/>
            </a:xfrm>
            <a:custGeom>
              <a:avLst/>
              <a:gdLst>
                <a:gd name="T0" fmla="*/ 1 w 8"/>
                <a:gd name="T1" fmla="*/ 1 h 16"/>
                <a:gd name="T2" fmla="*/ 1 w 8"/>
                <a:gd name="T3" fmla="*/ 1 h 16"/>
                <a:gd name="T4" fmla="*/ 0 w 8"/>
                <a:gd name="T5" fmla="*/ 1 h 16"/>
                <a:gd name="T6" fmla="*/ 1 w 8"/>
                <a:gd name="T7" fmla="*/ 1 h 16"/>
                <a:gd name="T8" fmla="*/ 1 w 8"/>
                <a:gd name="T9" fmla="*/ 0 h 16"/>
                <a:gd name="T10" fmla="*/ 1 w 8"/>
                <a:gd name="T11" fmla="*/ 1 h 16"/>
                <a:gd name="T12" fmla="*/ 1 w 8"/>
                <a:gd name="T13" fmla="*/ 1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6"/>
                <a:gd name="T23" fmla="*/ 8 w 8"/>
                <a:gd name="T24" fmla="*/ 16 h 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6">
                  <a:moveTo>
                    <a:pt x="7" y="1"/>
                  </a:moveTo>
                  <a:lnTo>
                    <a:pt x="8" y="16"/>
                  </a:lnTo>
                  <a:lnTo>
                    <a:pt x="0" y="15"/>
                  </a:lnTo>
                  <a:lnTo>
                    <a:pt x="1" y="6"/>
                  </a:lnTo>
                  <a:lnTo>
                    <a:pt x="2" y="0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6" name="Freeform 230"/>
            <p:cNvSpPr>
              <a:spLocks/>
            </p:cNvSpPr>
            <p:nvPr/>
          </p:nvSpPr>
          <p:spPr bwMode="auto">
            <a:xfrm>
              <a:off x="3811" y="1288"/>
              <a:ext cx="5" cy="11"/>
            </a:xfrm>
            <a:custGeom>
              <a:avLst/>
              <a:gdLst>
                <a:gd name="T0" fmla="*/ 1 w 10"/>
                <a:gd name="T1" fmla="*/ 0 h 23"/>
                <a:gd name="T2" fmla="*/ 1 w 10"/>
                <a:gd name="T3" fmla="*/ 0 h 23"/>
                <a:gd name="T4" fmla="*/ 1 w 10"/>
                <a:gd name="T5" fmla="*/ 0 h 23"/>
                <a:gd name="T6" fmla="*/ 1 w 10"/>
                <a:gd name="T7" fmla="*/ 0 h 23"/>
                <a:gd name="T8" fmla="*/ 0 w 10"/>
                <a:gd name="T9" fmla="*/ 0 h 23"/>
                <a:gd name="T10" fmla="*/ 1 w 10"/>
                <a:gd name="T11" fmla="*/ 0 h 23"/>
                <a:gd name="T12" fmla="*/ 1 w 10"/>
                <a:gd name="T13" fmla="*/ 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"/>
                <a:gd name="T22" fmla="*/ 0 h 23"/>
                <a:gd name="T23" fmla="*/ 10 w 10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" h="23">
                  <a:moveTo>
                    <a:pt x="7" y="2"/>
                  </a:moveTo>
                  <a:lnTo>
                    <a:pt x="10" y="17"/>
                  </a:lnTo>
                  <a:lnTo>
                    <a:pt x="7" y="23"/>
                  </a:lnTo>
                  <a:lnTo>
                    <a:pt x="2" y="20"/>
                  </a:lnTo>
                  <a:lnTo>
                    <a:pt x="0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7" name="Freeform 231"/>
            <p:cNvSpPr>
              <a:spLocks/>
            </p:cNvSpPr>
            <p:nvPr/>
          </p:nvSpPr>
          <p:spPr bwMode="auto">
            <a:xfrm>
              <a:off x="4382" y="1901"/>
              <a:ext cx="25" cy="16"/>
            </a:xfrm>
            <a:custGeom>
              <a:avLst/>
              <a:gdLst>
                <a:gd name="T0" fmla="*/ 1 w 50"/>
                <a:gd name="T1" fmla="*/ 0 h 30"/>
                <a:gd name="T2" fmla="*/ 1 w 50"/>
                <a:gd name="T3" fmla="*/ 1 h 30"/>
                <a:gd name="T4" fmla="*/ 1 w 50"/>
                <a:gd name="T5" fmla="*/ 1 h 30"/>
                <a:gd name="T6" fmla="*/ 1 w 50"/>
                <a:gd name="T7" fmla="*/ 1 h 30"/>
                <a:gd name="T8" fmla="*/ 1 w 50"/>
                <a:gd name="T9" fmla="*/ 1 h 30"/>
                <a:gd name="T10" fmla="*/ 0 w 50"/>
                <a:gd name="T11" fmla="*/ 1 h 30"/>
                <a:gd name="T12" fmla="*/ 1 w 50"/>
                <a:gd name="T13" fmla="*/ 0 h 30"/>
                <a:gd name="T14" fmla="*/ 1 w 50"/>
                <a:gd name="T15" fmla="*/ 0 h 30"/>
                <a:gd name="T16" fmla="*/ 1 w 50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30"/>
                <a:gd name="T29" fmla="*/ 50 w 50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30">
                  <a:moveTo>
                    <a:pt x="15" y="0"/>
                  </a:moveTo>
                  <a:lnTo>
                    <a:pt x="48" y="22"/>
                  </a:lnTo>
                  <a:lnTo>
                    <a:pt x="50" y="28"/>
                  </a:lnTo>
                  <a:lnTo>
                    <a:pt x="44" y="30"/>
                  </a:lnTo>
                  <a:lnTo>
                    <a:pt x="7" y="20"/>
                  </a:lnTo>
                  <a:lnTo>
                    <a:pt x="0" y="5"/>
                  </a:lnTo>
                  <a:lnTo>
                    <a:pt x="6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8" name="Freeform 232"/>
            <p:cNvSpPr>
              <a:spLocks/>
            </p:cNvSpPr>
            <p:nvPr/>
          </p:nvSpPr>
          <p:spPr bwMode="auto">
            <a:xfrm>
              <a:off x="4369" y="1898"/>
              <a:ext cx="35" cy="35"/>
            </a:xfrm>
            <a:custGeom>
              <a:avLst/>
              <a:gdLst>
                <a:gd name="T0" fmla="*/ 0 w 71"/>
                <a:gd name="T1" fmla="*/ 1 h 69"/>
                <a:gd name="T2" fmla="*/ 0 w 71"/>
                <a:gd name="T3" fmla="*/ 1 h 69"/>
                <a:gd name="T4" fmla="*/ 0 w 71"/>
                <a:gd name="T5" fmla="*/ 1 h 69"/>
                <a:gd name="T6" fmla="*/ 0 w 71"/>
                <a:gd name="T7" fmla="*/ 1 h 69"/>
                <a:gd name="T8" fmla="*/ 0 w 71"/>
                <a:gd name="T9" fmla="*/ 1 h 69"/>
                <a:gd name="T10" fmla="*/ 0 w 71"/>
                <a:gd name="T11" fmla="*/ 1 h 69"/>
                <a:gd name="T12" fmla="*/ 0 w 71"/>
                <a:gd name="T13" fmla="*/ 1 h 69"/>
                <a:gd name="T14" fmla="*/ 0 w 71"/>
                <a:gd name="T15" fmla="*/ 1 h 69"/>
                <a:gd name="T16" fmla="*/ 0 w 71"/>
                <a:gd name="T17" fmla="*/ 0 h 69"/>
                <a:gd name="T18" fmla="*/ 0 w 71"/>
                <a:gd name="T19" fmla="*/ 1 h 69"/>
                <a:gd name="T20" fmla="*/ 0 w 71"/>
                <a:gd name="T21" fmla="*/ 1 h 69"/>
                <a:gd name="T22" fmla="*/ 0 w 71"/>
                <a:gd name="T23" fmla="*/ 1 h 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1"/>
                <a:gd name="T37" fmla="*/ 0 h 69"/>
                <a:gd name="T38" fmla="*/ 71 w 71"/>
                <a:gd name="T39" fmla="*/ 69 h 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1" h="69">
                  <a:moveTo>
                    <a:pt x="66" y="9"/>
                  </a:moveTo>
                  <a:lnTo>
                    <a:pt x="47" y="15"/>
                  </a:lnTo>
                  <a:lnTo>
                    <a:pt x="31" y="31"/>
                  </a:lnTo>
                  <a:lnTo>
                    <a:pt x="10" y="69"/>
                  </a:lnTo>
                  <a:lnTo>
                    <a:pt x="0" y="69"/>
                  </a:lnTo>
                  <a:lnTo>
                    <a:pt x="4" y="42"/>
                  </a:lnTo>
                  <a:lnTo>
                    <a:pt x="17" y="18"/>
                  </a:lnTo>
                  <a:lnTo>
                    <a:pt x="40" y="4"/>
                  </a:lnTo>
                  <a:lnTo>
                    <a:pt x="66" y="0"/>
                  </a:lnTo>
                  <a:lnTo>
                    <a:pt x="71" y="4"/>
                  </a:lnTo>
                  <a:lnTo>
                    <a:pt x="6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19" name="Freeform 233"/>
            <p:cNvSpPr>
              <a:spLocks/>
            </p:cNvSpPr>
            <p:nvPr/>
          </p:nvSpPr>
          <p:spPr bwMode="auto">
            <a:xfrm>
              <a:off x="4410" y="1905"/>
              <a:ext cx="61" cy="28"/>
            </a:xfrm>
            <a:custGeom>
              <a:avLst/>
              <a:gdLst>
                <a:gd name="T0" fmla="*/ 1 w 122"/>
                <a:gd name="T1" fmla="*/ 0 h 57"/>
                <a:gd name="T2" fmla="*/ 1 w 122"/>
                <a:gd name="T3" fmla="*/ 0 h 57"/>
                <a:gd name="T4" fmla="*/ 1 w 122"/>
                <a:gd name="T5" fmla="*/ 0 h 57"/>
                <a:gd name="T6" fmla="*/ 1 w 122"/>
                <a:gd name="T7" fmla="*/ 0 h 57"/>
                <a:gd name="T8" fmla="*/ 1 w 122"/>
                <a:gd name="T9" fmla="*/ 0 h 57"/>
                <a:gd name="T10" fmla="*/ 1 w 122"/>
                <a:gd name="T11" fmla="*/ 0 h 57"/>
                <a:gd name="T12" fmla="*/ 1 w 122"/>
                <a:gd name="T13" fmla="*/ 0 h 57"/>
                <a:gd name="T14" fmla="*/ 1 w 122"/>
                <a:gd name="T15" fmla="*/ 0 h 57"/>
                <a:gd name="T16" fmla="*/ 1 w 122"/>
                <a:gd name="T17" fmla="*/ 0 h 57"/>
                <a:gd name="T18" fmla="*/ 1 w 122"/>
                <a:gd name="T19" fmla="*/ 0 h 57"/>
                <a:gd name="T20" fmla="*/ 1 w 122"/>
                <a:gd name="T21" fmla="*/ 0 h 57"/>
                <a:gd name="T22" fmla="*/ 0 w 122"/>
                <a:gd name="T23" fmla="*/ 0 h 57"/>
                <a:gd name="T24" fmla="*/ 1 w 122"/>
                <a:gd name="T25" fmla="*/ 0 h 57"/>
                <a:gd name="T26" fmla="*/ 1 w 122"/>
                <a:gd name="T27" fmla="*/ 0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"/>
                <a:gd name="T43" fmla="*/ 0 h 57"/>
                <a:gd name="T44" fmla="*/ 122 w 122"/>
                <a:gd name="T45" fmla="*/ 57 h 5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" h="57">
                  <a:moveTo>
                    <a:pt x="5" y="0"/>
                  </a:moveTo>
                  <a:lnTo>
                    <a:pt x="81" y="29"/>
                  </a:lnTo>
                  <a:lnTo>
                    <a:pt x="108" y="39"/>
                  </a:lnTo>
                  <a:lnTo>
                    <a:pt x="118" y="47"/>
                  </a:lnTo>
                  <a:lnTo>
                    <a:pt x="122" y="53"/>
                  </a:lnTo>
                  <a:lnTo>
                    <a:pt x="114" y="57"/>
                  </a:lnTo>
                  <a:lnTo>
                    <a:pt x="103" y="56"/>
                  </a:lnTo>
                  <a:lnTo>
                    <a:pt x="73" y="46"/>
                  </a:lnTo>
                  <a:lnTo>
                    <a:pt x="38" y="25"/>
                  </a:lnTo>
                  <a:lnTo>
                    <a:pt x="23" y="16"/>
                  </a:lnTo>
                  <a:lnTo>
                    <a:pt x="3" y="9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0" name="Freeform 234"/>
            <p:cNvSpPr>
              <a:spLocks/>
            </p:cNvSpPr>
            <p:nvPr/>
          </p:nvSpPr>
          <p:spPr bwMode="auto">
            <a:xfrm>
              <a:off x="4242" y="1915"/>
              <a:ext cx="95" cy="22"/>
            </a:xfrm>
            <a:custGeom>
              <a:avLst/>
              <a:gdLst>
                <a:gd name="T0" fmla="*/ 0 w 191"/>
                <a:gd name="T1" fmla="*/ 0 h 43"/>
                <a:gd name="T2" fmla="*/ 0 w 191"/>
                <a:gd name="T3" fmla="*/ 1 h 43"/>
                <a:gd name="T4" fmla="*/ 0 w 191"/>
                <a:gd name="T5" fmla="*/ 1 h 43"/>
                <a:gd name="T6" fmla="*/ 0 w 191"/>
                <a:gd name="T7" fmla="*/ 1 h 43"/>
                <a:gd name="T8" fmla="*/ 0 w 191"/>
                <a:gd name="T9" fmla="*/ 1 h 43"/>
                <a:gd name="T10" fmla="*/ 0 w 191"/>
                <a:gd name="T11" fmla="*/ 1 h 43"/>
                <a:gd name="T12" fmla="*/ 0 w 191"/>
                <a:gd name="T13" fmla="*/ 1 h 43"/>
                <a:gd name="T14" fmla="*/ 0 w 191"/>
                <a:gd name="T15" fmla="*/ 1 h 43"/>
                <a:gd name="T16" fmla="*/ 0 w 191"/>
                <a:gd name="T17" fmla="*/ 1 h 43"/>
                <a:gd name="T18" fmla="*/ 0 w 191"/>
                <a:gd name="T19" fmla="*/ 1 h 43"/>
                <a:gd name="T20" fmla="*/ 0 w 191"/>
                <a:gd name="T21" fmla="*/ 0 h 43"/>
                <a:gd name="T22" fmla="*/ 0 w 191"/>
                <a:gd name="T23" fmla="*/ 0 h 4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1"/>
                <a:gd name="T37" fmla="*/ 0 h 43"/>
                <a:gd name="T38" fmla="*/ 191 w 191"/>
                <a:gd name="T39" fmla="*/ 43 h 4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1" h="43">
                  <a:moveTo>
                    <a:pt x="5" y="0"/>
                  </a:moveTo>
                  <a:lnTo>
                    <a:pt x="35" y="5"/>
                  </a:lnTo>
                  <a:lnTo>
                    <a:pt x="105" y="16"/>
                  </a:lnTo>
                  <a:lnTo>
                    <a:pt x="187" y="33"/>
                  </a:lnTo>
                  <a:lnTo>
                    <a:pt x="191" y="39"/>
                  </a:lnTo>
                  <a:lnTo>
                    <a:pt x="184" y="43"/>
                  </a:lnTo>
                  <a:lnTo>
                    <a:pt x="104" y="27"/>
                  </a:lnTo>
                  <a:lnTo>
                    <a:pt x="33" y="17"/>
                  </a:lnTo>
                  <a:lnTo>
                    <a:pt x="4" y="9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1" name="Freeform 235"/>
            <p:cNvSpPr>
              <a:spLocks/>
            </p:cNvSpPr>
            <p:nvPr/>
          </p:nvSpPr>
          <p:spPr bwMode="auto">
            <a:xfrm>
              <a:off x="4131" y="1919"/>
              <a:ext cx="100" cy="72"/>
            </a:xfrm>
            <a:custGeom>
              <a:avLst/>
              <a:gdLst>
                <a:gd name="T0" fmla="*/ 1 w 200"/>
                <a:gd name="T1" fmla="*/ 1 h 144"/>
                <a:gd name="T2" fmla="*/ 1 w 200"/>
                <a:gd name="T3" fmla="*/ 1 h 144"/>
                <a:gd name="T4" fmla="*/ 1 w 200"/>
                <a:gd name="T5" fmla="*/ 1 h 144"/>
                <a:gd name="T6" fmla="*/ 1 w 200"/>
                <a:gd name="T7" fmla="*/ 1 h 144"/>
                <a:gd name="T8" fmla="*/ 1 w 200"/>
                <a:gd name="T9" fmla="*/ 1 h 144"/>
                <a:gd name="T10" fmla="*/ 1 w 200"/>
                <a:gd name="T11" fmla="*/ 1 h 144"/>
                <a:gd name="T12" fmla="*/ 1 w 200"/>
                <a:gd name="T13" fmla="*/ 1 h 144"/>
                <a:gd name="T14" fmla="*/ 1 w 200"/>
                <a:gd name="T15" fmla="*/ 1 h 144"/>
                <a:gd name="T16" fmla="*/ 1 w 200"/>
                <a:gd name="T17" fmla="*/ 1 h 144"/>
                <a:gd name="T18" fmla="*/ 1 w 200"/>
                <a:gd name="T19" fmla="*/ 1 h 144"/>
                <a:gd name="T20" fmla="*/ 0 w 200"/>
                <a:gd name="T21" fmla="*/ 1 h 144"/>
                <a:gd name="T22" fmla="*/ 1 w 200"/>
                <a:gd name="T23" fmla="*/ 1 h 144"/>
                <a:gd name="T24" fmla="*/ 1 w 200"/>
                <a:gd name="T25" fmla="*/ 1 h 144"/>
                <a:gd name="T26" fmla="*/ 1 w 200"/>
                <a:gd name="T27" fmla="*/ 1 h 144"/>
                <a:gd name="T28" fmla="*/ 1 w 200"/>
                <a:gd name="T29" fmla="*/ 1 h 144"/>
                <a:gd name="T30" fmla="*/ 1 w 200"/>
                <a:gd name="T31" fmla="*/ 1 h 144"/>
                <a:gd name="T32" fmla="*/ 1 w 200"/>
                <a:gd name="T33" fmla="*/ 1 h 144"/>
                <a:gd name="T34" fmla="*/ 1 w 200"/>
                <a:gd name="T35" fmla="*/ 1 h 144"/>
                <a:gd name="T36" fmla="*/ 1 w 200"/>
                <a:gd name="T37" fmla="*/ 1 h 144"/>
                <a:gd name="T38" fmla="*/ 1 w 200"/>
                <a:gd name="T39" fmla="*/ 0 h 144"/>
                <a:gd name="T40" fmla="*/ 1 w 200"/>
                <a:gd name="T41" fmla="*/ 1 h 144"/>
                <a:gd name="T42" fmla="*/ 1 w 200"/>
                <a:gd name="T43" fmla="*/ 1 h 144"/>
                <a:gd name="T44" fmla="*/ 1 w 200"/>
                <a:gd name="T45" fmla="*/ 1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0"/>
                <a:gd name="T70" fmla="*/ 0 h 144"/>
                <a:gd name="T71" fmla="*/ 200 w 200"/>
                <a:gd name="T72" fmla="*/ 144 h 1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0" h="144">
                  <a:moveTo>
                    <a:pt x="199" y="11"/>
                  </a:moveTo>
                  <a:lnTo>
                    <a:pt x="185" y="21"/>
                  </a:lnTo>
                  <a:lnTo>
                    <a:pt x="173" y="31"/>
                  </a:lnTo>
                  <a:lnTo>
                    <a:pt x="149" y="47"/>
                  </a:lnTo>
                  <a:lnTo>
                    <a:pt x="127" y="64"/>
                  </a:lnTo>
                  <a:lnTo>
                    <a:pt x="105" y="80"/>
                  </a:lnTo>
                  <a:lnTo>
                    <a:pt x="83" y="94"/>
                  </a:lnTo>
                  <a:lnTo>
                    <a:pt x="60" y="110"/>
                  </a:lnTo>
                  <a:lnTo>
                    <a:pt x="36" y="126"/>
                  </a:lnTo>
                  <a:lnTo>
                    <a:pt x="8" y="144"/>
                  </a:lnTo>
                  <a:lnTo>
                    <a:pt x="0" y="141"/>
                  </a:lnTo>
                  <a:lnTo>
                    <a:pt x="2" y="131"/>
                  </a:lnTo>
                  <a:lnTo>
                    <a:pt x="30" y="113"/>
                  </a:lnTo>
                  <a:lnTo>
                    <a:pt x="55" y="96"/>
                  </a:lnTo>
                  <a:lnTo>
                    <a:pt x="78" y="82"/>
                  </a:lnTo>
                  <a:lnTo>
                    <a:pt x="100" y="67"/>
                  </a:lnTo>
                  <a:lnTo>
                    <a:pt x="121" y="51"/>
                  </a:lnTo>
                  <a:lnTo>
                    <a:pt x="144" y="36"/>
                  </a:lnTo>
                  <a:lnTo>
                    <a:pt x="168" y="19"/>
                  </a:lnTo>
                  <a:lnTo>
                    <a:pt x="193" y="0"/>
                  </a:lnTo>
                  <a:lnTo>
                    <a:pt x="200" y="2"/>
                  </a:lnTo>
                  <a:lnTo>
                    <a:pt x="1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2" name="Freeform 236"/>
            <p:cNvSpPr>
              <a:spLocks/>
            </p:cNvSpPr>
            <p:nvPr/>
          </p:nvSpPr>
          <p:spPr bwMode="auto">
            <a:xfrm>
              <a:off x="4120" y="1996"/>
              <a:ext cx="182" cy="76"/>
            </a:xfrm>
            <a:custGeom>
              <a:avLst/>
              <a:gdLst>
                <a:gd name="T0" fmla="*/ 1 w 364"/>
                <a:gd name="T1" fmla="*/ 1 h 151"/>
                <a:gd name="T2" fmla="*/ 1 w 364"/>
                <a:gd name="T3" fmla="*/ 1 h 151"/>
                <a:gd name="T4" fmla="*/ 1 w 364"/>
                <a:gd name="T5" fmla="*/ 1 h 151"/>
                <a:gd name="T6" fmla="*/ 1 w 364"/>
                <a:gd name="T7" fmla="*/ 1 h 151"/>
                <a:gd name="T8" fmla="*/ 1 w 364"/>
                <a:gd name="T9" fmla="*/ 1 h 151"/>
                <a:gd name="T10" fmla="*/ 1 w 364"/>
                <a:gd name="T11" fmla="*/ 1 h 151"/>
                <a:gd name="T12" fmla="*/ 1 w 364"/>
                <a:gd name="T13" fmla="*/ 1 h 151"/>
                <a:gd name="T14" fmla="*/ 1 w 364"/>
                <a:gd name="T15" fmla="*/ 1 h 151"/>
                <a:gd name="T16" fmla="*/ 1 w 364"/>
                <a:gd name="T17" fmla="*/ 1 h 151"/>
                <a:gd name="T18" fmla="*/ 1 w 364"/>
                <a:gd name="T19" fmla="*/ 1 h 151"/>
                <a:gd name="T20" fmla="*/ 1 w 364"/>
                <a:gd name="T21" fmla="*/ 1 h 151"/>
                <a:gd name="T22" fmla="*/ 0 w 364"/>
                <a:gd name="T23" fmla="*/ 1 h 151"/>
                <a:gd name="T24" fmla="*/ 1 w 364"/>
                <a:gd name="T25" fmla="*/ 0 h 151"/>
                <a:gd name="T26" fmla="*/ 1 w 364"/>
                <a:gd name="T27" fmla="*/ 1 h 151"/>
                <a:gd name="T28" fmla="*/ 1 w 364"/>
                <a:gd name="T29" fmla="*/ 1 h 151"/>
                <a:gd name="T30" fmla="*/ 1 w 364"/>
                <a:gd name="T31" fmla="*/ 1 h 151"/>
                <a:gd name="T32" fmla="*/ 1 w 364"/>
                <a:gd name="T33" fmla="*/ 1 h 151"/>
                <a:gd name="T34" fmla="*/ 1 w 364"/>
                <a:gd name="T35" fmla="*/ 1 h 151"/>
                <a:gd name="T36" fmla="*/ 1 w 364"/>
                <a:gd name="T37" fmla="*/ 1 h 151"/>
                <a:gd name="T38" fmla="*/ 1 w 364"/>
                <a:gd name="T39" fmla="*/ 1 h 151"/>
                <a:gd name="T40" fmla="*/ 1 w 364"/>
                <a:gd name="T41" fmla="*/ 1 h 151"/>
                <a:gd name="T42" fmla="*/ 1 w 364"/>
                <a:gd name="T43" fmla="*/ 1 h 151"/>
                <a:gd name="T44" fmla="*/ 1 w 364"/>
                <a:gd name="T45" fmla="*/ 1 h 151"/>
                <a:gd name="T46" fmla="*/ 1 w 364"/>
                <a:gd name="T47" fmla="*/ 1 h 1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64"/>
                <a:gd name="T73" fmla="*/ 0 h 151"/>
                <a:gd name="T74" fmla="*/ 364 w 364"/>
                <a:gd name="T75" fmla="*/ 151 h 15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64" h="151">
                  <a:moveTo>
                    <a:pt x="353" y="145"/>
                  </a:moveTo>
                  <a:lnTo>
                    <a:pt x="345" y="122"/>
                  </a:lnTo>
                  <a:lnTo>
                    <a:pt x="325" y="110"/>
                  </a:lnTo>
                  <a:lnTo>
                    <a:pt x="272" y="107"/>
                  </a:lnTo>
                  <a:lnTo>
                    <a:pt x="213" y="89"/>
                  </a:lnTo>
                  <a:lnTo>
                    <a:pt x="184" y="76"/>
                  </a:lnTo>
                  <a:lnTo>
                    <a:pt x="153" y="63"/>
                  </a:lnTo>
                  <a:lnTo>
                    <a:pt x="113" y="50"/>
                  </a:lnTo>
                  <a:lnTo>
                    <a:pt x="78" y="37"/>
                  </a:lnTo>
                  <a:lnTo>
                    <a:pt x="44" y="25"/>
                  </a:lnTo>
                  <a:lnTo>
                    <a:pt x="3" y="11"/>
                  </a:lnTo>
                  <a:lnTo>
                    <a:pt x="0" y="4"/>
                  </a:lnTo>
                  <a:lnTo>
                    <a:pt x="6" y="0"/>
                  </a:lnTo>
                  <a:lnTo>
                    <a:pt x="158" y="37"/>
                  </a:lnTo>
                  <a:lnTo>
                    <a:pt x="215" y="57"/>
                  </a:lnTo>
                  <a:lnTo>
                    <a:pt x="242" y="64"/>
                  </a:lnTo>
                  <a:lnTo>
                    <a:pt x="272" y="69"/>
                  </a:lnTo>
                  <a:lnTo>
                    <a:pt x="304" y="73"/>
                  </a:lnTo>
                  <a:lnTo>
                    <a:pt x="334" y="86"/>
                  </a:lnTo>
                  <a:lnTo>
                    <a:pt x="354" y="110"/>
                  </a:lnTo>
                  <a:lnTo>
                    <a:pt x="364" y="145"/>
                  </a:lnTo>
                  <a:lnTo>
                    <a:pt x="359" y="151"/>
                  </a:lnTo>
                  <a:lnTo>
                    <a:pt x="353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3" name="Freeform 237"/>
            <p:cNvSpPr>
              <a:spLocks/>
            </p:cNvSpPr>
            <p:nvPr/>
          </p:nvSpPr>
          <p:spPr bwMode="auto">
            <a:xfrm>
              <a:off x="4306" y="1993"/>
              <a:ext cx="110" cy="72"/>
            </a:xfrm>
            <a:custGeom>
              <a:avLst/>
              <a:gdLst>
                <a:gd name="T0" fmla="*/ 1 w 220"/>
                <a:gd name="T1" fmla="*/ 1 h 144"/>
                <a:gd name="T2" fmla="*/ 1 w 220"/>
                <a:gd name="T3" fmla="*/ 1 h 144"/>
                <a:gd name="T4" fmla="*/ 1 w 220"/>
                <a:gd name="T5" fmla="*/ 1 h 144"/>
                <a:gd name="T6" fmla="*/ 1 w 220"/>
                <a:gd name="T7" fmla="*/ 1 h 144"/>
                <a:gd name="T8" fmla="*/ 1 w 220"/>
                <a:gd name="T9" fmla="*/ 1 h 144"/>
                <a:gd name="T10" fmla="*/ 1 w 220"/>
                <a:gd name="T11" fmla="*/ 1 h 144"/>
                <a:gd name="T12" fmla="*/ 1 w 220"/>
                <a:gd name="T13" fmla="*/ 1 h 144"/>
                <a:gd name="T14" fmla="*/ 1 w 220"/>
                <a:gd name="T15" fmla="*/ 1 h 144"/>
                <a:gd name="T16" fmla="*/ 1 w 220"/>
                <a:gd name="T17" fmla="*/ 1 h 144"/>
                <a:gd name="T18" fmla="*/ 1 w 220"/>
                <a:gd name="T19" fmla="*/ 1 h 144"/>
                <a:gd name="T20" fmla="*/ 0 w 220"/>
                <a:gd name="T21" fmla="*/ 1 h 144"/>
                <a:gd name="T22" fmla="*/ 0 w 220"/>
                <a:gd name="T23" fmla="*/ 1 h 144"/>
                <a:gd name="T24" fmla="*/ 1 w 220"/>
                <a:gd name="T25" fmla="*/ 1 h 144"/>
                <a:gd name="T26" fmla="*/ 1 w 220"/>
                <a:gd name="T27" fmla="*/ 1 h 144"/>
                <a:gd name="T28" fmla="*/ 1 w 220"/>
                <a:gd name="T29" fmla="*/ 1 h 144"/>
                <a:gd name="T30" fmla="*/ 1 w 220"/>
                <a:gd name="T31" fmla="*/ 1 h 144"/>
                <a:gd name="T32" fmla="*/ 1 w 220"/>
                <a:gd name="T33" fmla="*/ 1 h 144"/>
                <a:gd name="T34" fmla="*/ 1 w 220"/>
                <a:gd name="T35" fmla="*/ 1 h 144"/>
                <a:gd name="T36" fmla="*/ 1 w 220"/>
                <a:gd name="T37" fmla="*/ 1 h 144"/>
                <a:gd name="T38" fmla="*/ 1 w 220"/>
                <a:gd name="T39" fmla="*/ 1 h 144"/>
                <a:gd name="T40" fmla="*/ 1 w 220"/>
                <a:gd name="T41" fmla="*/ 1 h 144"/>
                <a:gd name="T42" fmla="*/ 1 w 220"/>
                <a:gd name="T43" fmla="*/ 0 h 144"/>
                <a:gd name="T44" fmla="*/ 1 w 220"/>
                <a:gd name="T45" fmla="*/ 1 h 144"/>
                <a:gd name="T46" fmla="*/ 1 w 220"/>
                <a:gd name="T47" fmla="*/ 1 h 144"/>
                <a:gd name="T48" fmla="*/ 1 w 220"/>
                <a:gd name="T49" fmla="*/ 1 h 1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20"/>
                <a:gd name="T76" fmla="*/ 0 h 144"/>
                <a:gd name="T77" fmla="*/ 220 w 220"/>
                <a:gd name="T78" fmla="*/ 144 h 14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20" h="144">
                  <a:moveTo>
                    <a:pt x="216" y="13"/>
                  </a:moveTo>
                  <a:lnTo>
                    <a:pt x="165" y="41"/>
                  </a:lnTo>
                  <a:lnTo>
                    <a:pt x="142" y="60"/>
                  </a:lnTo>
                  <a:lnTo>
                    <a:pt x="129" y="69"/>
                  </a:lnTo>
                  <a:lnTo>
                    <a:pt x="115" y="80"/>
                  </a:lnTo>
                  <a:lnTo>
                    <a:pt x="97" y="91"/>
                  </a:lnTo>
                  <a:lnTo>
                    <a:pt x="80" y="100"/>
                  </a:lnTo>
                  <a:lnTo>
                    <a:pt x="63" y="110"/>
                  </a:lnTo>
                  <a:lnTo>
                    <a:pt x="43" y="120"/>
                  </a:lnTo>
                  <a:lnTo>
                    <a:pt x="6" y="144"/>
                  </a:lnTo>
                  <a:lnTo>
                    <a:pt x="0" y="144"/>
                  </a:lnTo>
                  <a:lnTo>
                    <a:pt x="0" y="135"/>
                  </a:lnTo>
                  <a:lnTo>
                    <a:pt x="17" y="115"/>
                  </a:lnTo>
                  <a:lnTo>
                    <a:pt x="24" y="107"/>
                  </a:lnTo>
                  <a:lnTo>
                    <a:pt x="33" y="98"/>
                  </a:lnTo>
                  <a:lnTo>
                    <a:pt x="70" y="79"/>
                  </a:lnTo>
                  <a:lnTo>
                    <a:pt x="105" y="58"/>
                  </a:lnTo>
                  <a:lnTo>
                    <a:pt x="120" y="47"/>
                  </a:lnTo>
                  <a:lnTo>
                    <a:pt x="134" y="38"/>
                  </a:lnTo>
                  <a:lnTo>
                    <a:pt x="159" y="24"/>
                  </a:lnTo>
                  <a:lnTo>
                    <a:pt x="185" y="12"/>
                  </a:lnTo>
                  <a:lnTo>
                    <a:pt x="214" y="0"/>
                  </a:lnTo>
                  <a:lnTo>
                    <a:pt x="220" y="4"/>
                  </a:lnTo>
                  <a:lnTo>
                    <a:pt x="21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4" name="Freeform 238"/>
            <p:cNvSpPr>
              <a:spLocks/>
            </p:cNvSpPr>
            <p:nvPr/>
          </p:nvSpPr>
          <p:spPr bwMode="auto">
            <a:xfrm>
              <a:off x="4078" y="1984"/>
              <a:ext cx="175" cy="111"/>
            </a:xfrm>
            <a:custGeom>
              <a:avLst/>
              <a:gdLst>
                <a:gd name="T0" fmla="*/ 0 w 351"/>
                <a:gd name="T1" fmla="*/ 1 h 222"/>
                <a:gd name="T2" fmla="*/ 0 w 351"/>
                <a:gd name="T3" fmla="*/ 1 h 222"/>
                <a:gd name="T4" fmla="*/ 0 w 351"/>
                <a:gd name="T5" fmla="*/ 1 h 222"/>
                <a:gd name="T6" fmla="*/ 0 w 351"/>
                <a:gd name="T7" fmla="*/ 1 h 222"/>
                <a:gd name="T8" fmla="*/ 0 w 351"/>
                <a:gd name="T9" fmla="*/ 1 h 222"/>
                <a:gd name="T10" fmla="*/ 0 w 351"/>
                <a:gd name="T11" fmla="*/ 1 h 222"/>
                <a:gd name="T12" fmla="*/ 0 w 351"/>
                <a:gd name="T13" fmla="*/ 1 h 222"/>
                <a:gd name="T14" fmla="*/ 0 w 351"/>
                <a:gd name="T15" fmla="*/ 1 h 222"/>
                <a:gd name="T16" fmla="*/ 0 w 351"/>
                <a:gd name="T17" fmla="*/ 1 h 222"/>
                <a:gd name="T18" fmla="*/ 0 w 351"/>
                <a:gd name="T19" fmla="*/ 1 h 222"/>
                <a:gd name="T20" fmla="*/ 0 w 351"/>
                <a:gd name="T21" fmla="*/ 1 h 222"/>
                <a:gd name="T22" fmla="*/ 0 w 351"/>
                <a:gd name="T23" fmla="*/ 1 h 222"/>
                <a:gd name="T24" fmla="*/ 0 w 351"/>
                <a:gd name="T25" fmla="*/ 1 h 222"/>
                <a:gd name="T26" fmla="*/ 0 w 351"/>
                <a:gd name="T27" fmla="*/ 1 h 222"/>
                <a:gd name="T28" fmla="*/ 0 w 351"/>
                <a:gd name="T29" fmla="*/ 1 h 222"/>
                <a:gd name="T30" fmla="*/ 0 w 351"/>
                <a:gd name="T31" fmla="*/ 1 h 222"/>
                <a:gd name="T32" fmla="*/ 0 w 351"/>
                <a:gd name="T33" fmla="*/ 1 h 222"/>
                <a:gd name="T34" fmla="*/ 0 w 351"/>
                <a:gd name="T35" fmla="*/ 1 h 222"/>
                <a:gd name="T36" fmla="*/ 0 w 351"/>
                <a:gd name="T37" fmla="*/ 1 h 222"/>
                <a:gd name="T38" fmla="*/ 0 w 351"/>
                <a:gd name="T39" fmla="*/ 1 h 222"/>
                <a:gd name="T40" fmla="*/ 0 w 351"/>
                <a:gd name="T41" fmla="*/ 1 h 222"/>
                <a:gd name="T42" fmla="*/ 0 w 351"/>
                <a:gd name="T43" fmla="*/ 1 h 222"/>
                <a:gd name="T44" fmla="*/ 0 w 351"/>
                <a:gd name="T45" fmla="*/ 1 h 222"/>
                <a:gd name="T46" fmla="*/ 0 w 351"/>
                <a:gd name="T47" fmla="*/ 1 h 222"/>
                <a:gd name="T48" fmla="*/ 0 w 351"/>
                <a:gd name="T49" fmla="*/ 1 h 222"/>
                <a:gd name="T50" fmla="*/ 0 w 351"/>
                <a:gd name="T51" fmla="*/ 1 h 222"/>
                <a:gd name="T52" fmla="*/ 0 w 351"/>
                <a:gd name="T53" fmla="*/ 1 h 222"/>
                <a:gd name="T54" fmla="*/ 0 w 351"/>
                <a:gd name="T55" fmla="*/ 1 h 222"/>
                <a:gd name="T56" fmla="*/ 0 w 351"/>
                <a:gd name="T57" fmla="*/ 1 h 222"/>
                <a:gd name="T58" fmla="*/ 0 w 351"/>
                <a:gd name="T59" fmla="*/ 1 h 222"/>
                <a:gd name="T60" fmla="*/ 0 w 351"/>
                <a:gd name="T61" fmla="*/ 1 h 222"/>
                <a:gd name="T62" fmla="*/ 0 w 351"/>
                <a:gd name="T63" fmla="*/ 0 h 222"/>
                <a:gd name="T64" fmla="*/ 0 w 351"/>
                <a:gd name="T65" fmla="*/ 1 h 222"/>
                <a:gd name="T66" fmla="*/ 0 w 351"/>
                <a:gd name="T67" fmla="*/ 1 h 222"/>
                <a:gd name="T68" fmla="*/ 0 w 351"/>
                <a:gd name="T69" fmla="*/ 1 h 222"/>
                <a:gd name="T70" fmla="*/ 0 w 351"/>
                <a:gd name="T71" fmla="*/ 1 h 2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51"/>
                <a:gd name="T109" fmla="*/ 0 h 222"/>
                <a:gd name="T110" fmla="*/ 351 w 351"/>
                <a:gd name="T111" fmla="*/ 222 h 2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51" h="222">
                  <a:moveTo>
                    <a:pt x="72" y="18"/>
                  </a:moveTo>
                  <a:lnTo>
                    <a:pt x="60" y="12"/>
                  </a:lnTo>
                  <a:lnTo>
                    <a:pt x="47" y="12"/>
                  </a:lnTo>
                  <a:lnTo>
                    <a:pt x="25" y="38"/>
                  </a:lnTo>
                  <a:lnTo>
                    <a:pt x="22" y="58"/>
                  </a:lnTo>
                  <a:lnTo>
                    <a:pt x="25" y="79"/>
                  </a:lnTo>
                  <a:lnTo>
                    <a:pt x="48" y="102"/>
                  </a:lnTo>
                  <a:lnTo>
                    <a:pt x="76" y="116"/>
                  </a:lnTo>
                  <a:lnTo>
                    <a:pt x="130" y="123"/>
                  </a:lnTo>
                  <a:lnTo>
                    <a:pt x="182" y="135"/>
                  </a:lnTo>
                  <a:lnTo>
                    <a:pt x="227" y="157"/>
                  </a:lnTo>
                  <a:lnTo>
                    <a:pt x="245" y="167"/>
                  </a:lnTo>
                  <a:lnTo>
                    <a:pt x="264" y="178"/>
                  </a:lnTo>
                  <a:lnTo>
                    <a:pt x="282" y="188"/>
                  </a:lnTo>
                  <a:lnTo>
                    <a:pt x="302" y="197"/>
                  </a:lnTo>
                  <a:lnTo>
                    <a:pt x="347" y="209"/>
                  </a:lnTo>
                  <a:lnTo>
                    <a:pt x="351" y="215"/>
                  </a:lnTo>
                  <a:lnTo>
                    <a:pt x="346" y="222"/>
                  </a:lnTo>
                  <a:lnTo>
                    <a:pt x="258" y="202"/>
                  </a:lnTo>
                  <a:lnTo>
                    <a:pt x="217" y="188"/>
                  </a:lnTo>
                  <a:lnTo>
                    <a:pt x="171" y="171"/>
                  </a:lnTo>
                  <a:lnTo>
                    <a:pt x="144" y="158"/>
                  </a:lnTo>
                  <a:lnTo>
                    <a:pt x="121" y="150"/>
                  </a:lnTo>
                  <a:lnTo>
                    <a:pt x="72" y="134"/>
                  </a:lnTo>
                  <a:lnTo>
                    <a:pt x="4" y="96"/>
                  </a:lnTo>
                  <a:lnTo>
                    <a:pt x="0" y="65"/>
                  </a:lnTo>
                  <a:lnTo>
                    <a:pt x="8" y="37"/>
                  </a:lnTo>
                  <a:lnTo>
                    <a:pt x="15" y="25"/>
                  </a:lnTo>
                  <a:lnTo>
                    <a:pt x="23" y="14"/>
                  </a:lnTo>
                  <a:lnTo>
                    <a:pt x="34" y="6"/>
                  </a:lnTo>
                  <a:lnTo>
                    <a:pt x="45" y="1"/>
                  </a:lnTo>
                  <a:lnTo>
                    <a:pt x="60" y="0"/>
                  </a:lnTo>
                  <a:lnTo>
                    <a:pt x="75" y="6"/>
                  </a:lnTo>
                  <a:lnTo>
                    <a:pt x="80" y="14"/>
                  </a:lnTo>
                  <a:lnTo>
                    <a:pt x="7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5" name="Freeform 239"/>
            <p:cNvSpPr>
              <a:spLocks/>
            </p:cNvSpPr>
            <p:nvPr/>
          </p:nvSpPr>
          <p:spPr bwMode="auto">
            <a:xfrm>
              <a:off x="4275" y="2018"/>
              <a:ext cx="126" cy="89"/>
            </a:xfrm>
            <a:custGeom>
              <a:avLst/>
              <a:gdLst>
                <a:gd name="T0" fmla="*/ 1 w 252"/>
                <a:gd name="T1" fmla="*/ 1 h 178"/>
                <a:gd name="T2" fmla="*/ 1 w 252"/>
                <a:gd name="T3" fmla="*/ 1 h 178"/>
                <a:gd name="T4" fmla="*/ 1 w 252"/>
                <a:gd name="T5" fmla="*/ 1 h 178"/>
                <a:gd name="T6" fmla="*/ 1 w 252"/>
                <a:gd name="T7" fmla="*/ 1 h 178"/>
                <a:gd name="T8" fmla="*/ 1 w 252"/>
                <a:gd name="T9" fmla="*/ 1 h 178"/>
                <a:gd name="T10" fmla="*/ 1 w 252"/>
                <a:gd name="T11" fmla="*/ 1 h 178"/>
                <a:gd name="T12" fmla="*/ 1 w 252"/>
                <a:gd name="T13" fmla="*/ 1 h 178"/>
                <a:gd name="T14" fmla="*/ 1 w 252"/>
                <a:gd name="T15" fmla="*/ 1 h 178"/>
                <a:gd name="T16" fmla="*/ 1 w 252"/>
                <a:gd name="T17" fmla="*/ 1 h 178"/>
                <a:gd name="T18" fmla="*/ 1 w 252"/>
                <a:gd name="T19" fmla="*/ 1 h 178"/>
                <a:gd name="T20" fmla="*/ 1 w 252"/>
                <a:gd name="T21" fmla="*/ 1 h 178"/>
                <a:gd name="T22" fmla="*/ 1 w 252"/>
                <a:gd name="T23" fmla="*/ 1 h 178"/>
                <a:gd name="T24" fmla="*/ 1 w 252"/>
                <a:gd name="T25" fmla="*/ 0 h 178"/>
                <a:gd name="T26" fmla="*/ 1 w 252"/>
                <a:gd name="T27" fmla="*/ 1 h 178"/>
                <a:gd name="T28" fmla="*/ 1 w 252"/>
                <a:gd name="T29" fmla="*/ 1 h 178"/>
                <a:gd name="T30" fmla="*/ 1 w 252"/>
                <a:gd name="T31" fmla="*/ 1 h 178"/>
                <a:gd name="T32" fmla="*/ 1 w 252"/>
                <a:gd name="T33" fmla="*/ 1 h 178"/>
                <a:gd name="T34" fmla="*/ 1 w 252"/>
                <a:gd name="T35" fmla="*/ 1 h 178"/>
                <a:gd name="T36" fmla="*/ 1 w 252"/>
                <a:gd name="T37" fmla="*/ 1 h 178"/>
                <a:gd name="T38" fmla="*/ 1 w 252"/>
                <a:gd name="T39" fmla="*/ 1 h 178"/>
                <a:gd name="T40" fmla="*/ 1 w 252"/>
                <a:gd name="T41" fmla="*/ 1 h 178"/>
                <a:gd name="T42" fmla="*/ 1 w 252"/>
                <a:gd name="T43" fmla="*/ 1 h 178"/>
                <a:gd name="T44" fmla="*/ 1 w 252"/>
                <a:gd name="T45" fmla="*/ 1 h 178"/>
                <a:gd name="T46" fmla="*/ 1 w 252"/>
                <a:gd name="T47" fmla="*/ 1 h 178"/>
                <a:gd name="T48" fmla="*/ 0 w 252"/>
                <a:gd name="T49" fmla="*/ 1 h 178"/>
                <a:gd name="T50" fmla="*/ 1 w 252"/>
                <a:gd name="T51" fmla="*/ 1 h 178"/>
                <a:gd name="T52" fmla="*/ 1 w 252"/>
                <a:gd name="T53" fmla="*/ 1 h 17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52"/>
                <a:gd name="T82" fmla="*/ 0 h 178"/>
                <a:gd name="T83" fmla="*/ 252 w 252"/>
                <a:gd name="T84" fmla="*/ 178 h 17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52" h="178">
                  <a:moveTo>
                    <a:pt x="6" y="160"/>
                  </a:moveTo>
                  <a:lnTo>
                    <a:pt x="50" y="157"/>
                  </a:lnTo>
                  <a:lnTo>
                    <a:pt x="69" y="142"/>
                  </a:lnTo>
                  <a:lnTo>
                    <a:pt x="90" y="121"/>
                  </a:lnTo>
                  <a:lnTo>
                    <a:pt x="104" y="97"/>
                  </a:lnTo>
                  <a:lnTo>
                    <a:pt x="116" y="83"/>
                  </a:lnTo>
                  <a:lnTo>
                    <a:pt x="130" y="74"/>
                  </a:lnTo>
                  <a:lnTo>
                    <a:pt x="159" y="61"/>
                  </a:lnTo>
                  <a:lnTo>
                    <a:pt x="171" y="50"/>
                  </a:lnTo>
                  <a:lnTo>
                    <a:pt x="181" y="41"/>
                  </a:lnTo>
                  <a:lnTo>
                    <a:pt x="201" y="25"/>
                  </a:lnTo>
                  <a:lnTo>
                    <a:pt x="222" y="12"/>
                  </a:lnTo>
                  <a:lnTo>
                    <a:pt x="246" y="0"/>
                  </a:lnTo>
                  <a:lnTo>
                    <a:pt x="252" y="4"/>
                  </a:lnTo>
                  <a:lnTo>
                    <a:pt x="249" y="12"/>
                  </a:lnTo>
                  <a:lnTo>
                    <a:pt x="206" y="37"/>
                  </a:lnTo>
                  <a:lnTo>
                    <a:pt x="186" y="53"/>
                  </a:lnTo>
                  <a:lnTo>
                    <a:pt x="164" y="71"/>
                  </a:lnTo>
                  <a:lnTo>
                    <a:pt x="128" y="118"/>
                  </a:lnTo>
                  <a:lnTo>
                    <a:pt x="112" y="145"/>
                  </a:lnTo>
                  <a:lnTo>
                    <a:pt x="100" y="158"/>
                  </a:lnTo>
                  <a:lnTo>
                    <a:pt x="86" y="167"/>
                  </a:lnTo>
                  <a:lnTo>
                    <a:pt x="60" y="178"/>
                  </a:lnTo>
                  <a:lnTo>
                    <a:pt x="4" y="172"/>
                  </a:lnTo>
                  <a:lnTo>
                    <a:pt x="0" y="165"/>
                  </a:lnTo>
                  <a:lnTo>
                    <a:pt x="6" y="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6" name="Freeform 240"/>
            <p:cNvSpPr>
              <a:spLocks/>
            </p:cNvSpPr>
            <p:nvPr/>
          </p:nvSpPr>
          <p:spPr bwMode="auto">
            <a:xfrm>
              <a:off x="4255" y="2059"/>
              <a:ext cx="45" cy="45"/>
            </a:xfrm>
            <a:custGeom>
              <a:avLst/>
              <a:gdLst>
                <a:gd name="T0" fmla="*/ 1 w 89"/>
                <a:gd name="T1" fmla="*/ 1 h 89"/>
                <a:gd name="T2" fmla="*/ 1 w 89"/>
                <a:gd name="T3" fmla="*/ 1 h 89"/>
                <a:gd name="T4" fmla="*/ 1 w 89"/>
                <a:gd name="T5" fmla="*/ 1 h 89"/>
                <a:gd name="T6" fmla="*/ 1 w 89"/>
                <a:gd name="T7" fmla="*/ 1 h 89"/>
                <a:gd name="T8" fmla="*/ 1 w 89"/>
                <a:gd name="T9" fmla="*/ 1 h 89"/>
                <a:gd name="T10" fmla="*/ 1 w 89"/>
                <a:gd name="T11" fmla="*/ 1 h 89"/>
                <a:gd name="T12" fmla="*/ 1 w 89"/>
                <a:gd name="T13" fmla="*/ 1 h 89"/>
                <a:gd name="T14" fmla="*/ 1 w 89"/>
                <a:gd name="T15" fmla="*/ 1 h 89"/>
                <a:gd name="T16" fmla="*/ 1 w 89"/>
                <a:gd name="T17" fmla="*/ 1 h 89"/>
                <a:gd name="T18" fmla="*/ 1 w 89"/>
                <a:gd name="T19" fmla="*/ 1 h 89"/>
                <a:gd name="T20" fmla="*/ 0 w 89"/>
                <a:gd name="T21" fmla="*/ 1 h 89"/>
                <a:gd name="T22" fmla="*/ 1 w 89"/>
                <a:gd name="T23" fmla="*/ 1 h 89"/>
                <a:gd name="T24" fmla="*/ 1 w 89"/>
                <a:gd name="T25" fmla="*/ 1 h 89"/>
                <a:gd name="T26" fmla="*/ 1 w 89"/>
                <a:gd name="T27" fmla="*/ 0 h 89"/>
                <a:gd name="T28" fmla="*/ 1 w 89"/>
                <a:gd name="T29" fmla="*/ 1 h 89"/>
                <a:gd name="T30" fmla="*/ 1 w 89"/>
                <a:gd name="T31" fmla="*/ 1 h 89"/>
                <a:gd name="T32" fmla="*/ 1 w 89"/>
                <a:gd name="T33" fmla="*/ 1 h 89"/>
                <a:gd name="T34" fmla="*/ 1 w 89"/>
                <a:gd name="T35" fmla="*/ 1 h 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9"/>
                <a:gd name="T55" fmla="*/ 0 h 89"/>
                <a:gd name="T56" fmla="*/ 89 w 89"/>
                <a:gd name="T57" fmla="*/ 89 h 8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9" h="89">
                  <a:moveTo>
                    <a:pt x="82" y="25"/>
                  </a:moveTo>
                  <a:lnTo>
                    <a:pt x="54" y="24"/>
                  </a:lnTo>
                  <a:lnTo>
                    <a:pt x="30" y="48"/>
                  </a:lnTo>
                  <a:lnTo>
                    <a:pt x="29" y="57"/>
                  </a:lnTo>
                  <a:lnTo>
                    <a:pt x="30" y="65"/>
                  </a:lnTo>
                  <a:lnTo>
                    <a:pt x="39" y="79"/>
                  </a:lnTo>
                  <a:lnTo>
                    <a:pt x="40" y="87"/>
                  </a:lnTo>
                  <a:lnTo>
                    <a:pt x="33" y="89"/>
                  </a:lnTo>
                  <a:lnTo>
                    <a:pt x="19" y="77"/>
                  </a:lnTo>
                  <a:lnTo>
                    <a:pt x="6" y="63"/>
                  </a:lnTo>
                  <a:lnTo>
                    <a:pt x="0" y="31"/>
                  </a:lnTo>
                  <a:lnTo>
                    <a:pt x="2" y="26"/>
                  </a:lnTo>
                  <a:lnTo>
                    <a:pt x="20" y="7"/>
                  </a:lnTo>
                  <a:lnTo>
                    <a:pt x="41" y="0"/>
                  </a:lnTo>
                  <a:lnTo>
                    <a:pt x="87" y="13"/>
                  </a:lnTo>
                  <a:lnTo>
                    <a:pt x="89" y="22"/>
                  </a:lnTo>
                  <a:lnTo>
                    <a:pt x="82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7" name="Freeform 241"/>
            <p:cNvSpPr>
              <a:spLocks/>
            </p:cNvSpPr>
            <p:nvPr/>
          </p:nvSpPr>
          <p:spPr bwMode="auto">
            <a:xfrm>
              <a:off x="3257" y="1941"/>
              <a:ext cx="217" cy="96"/>
            </a:xfrm>
            <a:custGeom>
              <a:avLst/>
              <a:gdLst>
                <a:gd name="T0" fmla="*/ 1 w 434"/>
                <a:gd name="T1" fmla="*/ 0 h 193"/>
                <a:gd name="T2" fmla="*/ 1 w 434"/>
                <a:gd name="T3" fmla="*/ 0 h 193"/>
                <a:gd name="T4" fmla="*/ 1 w 434"/>
                <a:gd name="T5" fmla="*/ 0 h 193"/>
                <a:gd name="T6" fmla="*/ 1 w 434"/>
                <a:gd name="T7" fmla="*/ 0 h 193"/>
                <a:gd name="T8" fmla="*/ 1 w 434"/>
                <a:gd name="T9" fmla="*/ 0 h 193"/>
                <a:gd name="T10" fmla="*/ 1 w 434"/>
                <a:gd name="T11" fmla="*/ 0 h 193"/>
                <a:gd name="T12" fmla="*/ 1 w 434"/>
                <a:gd name="T13" fmla="*/ 0 h 193"/>
                <a:gd name="T14" fmla="*/ 1 w 434"/>
                <a:gd name="T15" fmla="*/ 0 h 193"/>
                <a:gd name="T16" fmla="*/ 1 w 434"/>
                <a:gd name="T17" fmla="*/ 0 h 193"/>
                <a:gd name="T18" fmla="*/ 1 w 434"/>
                <a:gd name="T19" fmla="*/ 0 h 193"/>
                <a:gd name="T20" fmla="*/ 1 w 434"/>
                <a:gd name="T21" fmla="*/ 0 h 193"/>
                <a:gd name="T22" fmla="*/ 1 w 434"/>
                <a:gd name="T23" fmla="*/ 0 h 193"/>
                <a:gd name="T24" fmla="*/ 1 w 434"/>
                <a:gd name="T25" fmla="*/ 0 h 193"/>
                <a:gd name="T26" fmla="*/ 1 w 434"/>
                <a:gd name="T27" fmla="*/ 0 h 193"/>
                <a:gd name="T28" fmla="*/ 1 w 434"/>
                <a:gd name="T29" fmla="*/ 0 h 193"/>
                <a:gd name="T30" fmla="*/ 1 w 434"/>
                <a:gd name="T31" fmla="*/ 0 h 193"/>
                <a:gd name="T32" fmla="*/ 1 w 434"/>
                <a:gd name="T33" fmla="*/ 0 h 193"/>
                <a:gd name="T34" fmla="*/ 1 w 434"/>
                <a:gd name="T35" fmla="*/ 0 h 193"/>
                <a:gd name="T36" fmla="*/ 1 w 434"/>
                <a:gd name="T37" fmla="*/ 0 h 193"/>
                <a:gd name="T38" fmla="*/ 1 w 434"/>
                <a:gd name="T39" fmla="*/ 0 h 193"/>
                <a:gd name="T40" fmla="*/ 1 w 434"/>
                <a:gd name="T41" fmla="*/ 0 h 193"/>
                <a:gd name="T42" fmla="*/ 1 w 434"/>
                <a:gd name="T43" fmla="*/ 0 h 193"/>
                <a:gd name="T44" fmla="*/ 1 w 434"/>
                <a:gd name="T45" fmla="*/ 0 h 193"/>
                <a:gd name="T46" fmla="*/ 1 w 434"/>
                <a:gd name="T47" fmla="*/ 0 h 193"/>
                <a:gd name="T48" fmla="*/ 1 w 434"/>
                <a:gd name="T49" fmla="*/ 0 h 193"/>
                <a:gd name="T50" fmla="*/ 1 w 434"/>
                <a:gd name="T51" fmla="*/ 0 h 193"/>
                <a:gd name="T52" fmla="*/ 1 w 434"/>
                <a:gd name="T53" fmla="*/ 0 h 193"/>
                <a:gd name="T54" fmla="*/ 1 w 434"/>
                <a:gd name="T55" fmla="*/ 0 h 193"/>
                <a:gd name="T56" fmla="*/ 1 w 434"/>
                <a:gd name="T57" fmla="*/ 0 h 193"/>
                <a:gd name="T58" fmla="*/ 0 w 434"/>
                <a:gd name="T59" fmla="*/ 0 h 193"/>
                <a:gd name="T60" fmla="*/ 1 w 434"/>
                <a:gd name="T61" fmla="*/ 0 h 193"/>
                <a:gd name="T62" fmla="*/ 1 w 434"/>
                <a:gd name="T63" fmla="*/ 0 h 1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34"/>
                <a:gd name="T97" fmla="*/ 0 h 193"/>
                <a:gd name="T98" fmla="*/ 434 w 434"/>
                <a:gd name="T99" fmla="*/ 193 h 1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34" h="193">
                  <a:moveTo>
                    <a:pt x="6" y="0"/>
                  </a:moveTo>
                  <a:lnTo>
                    <a:pt x="42" y="15"/>
                  </a:lnTo>
                  <a:lnTo>
                    <a:pt x="73" y="30"/>
                  </a:lnTo>
                  <a:lnTo>
                    <a:pt x="105" y="45"/>
                  </a:lnTo>
                  <a:lnTo>
                    <a:pt x="140" y="61"/>
                  </a:lnTo>
                  <a:lnTo>
                    <a:pt x="190" y="77"/>
                  </a:lnTo>
                  <a:lnTo>
                    <a:pt x="235" y="92"/>
                  </a:lnTo>
                  <a:lnTo>
                    <a:pt x="280" y="106"/>
                  </a:lnTo>
                  <a:lnTo>
                    <a:pt x="330" y="128"/>
                  </a:lnTo>
                  <a:lnTo>
                    <a:pt x="399" y="164"/>
                  </a:lnTo>
                  <a:lnTo>
                    <a:pt x="414" y="175"/>
                  </a:lnTo>
                  <a:lnTo>
                    <a:pt x="430" y="185"/>
                  </a:lnTo>
                  <a:lnTo>
                    <a:pt x="434" y="189"/>
                  </a:lnTo>
                  <a:lnTo>
                    <a:pt x="429" y="193"/>
                  </a:lnTo>
                  <a:lnTo>
                    <a:pt x="384" y="188"/>
                  </a:lnTo>
                  <a:lnTo>
                    <a:pt x="368" y="177"/>
                  </a:lnTo>
                  <a:lnTo>
                    <a:pt x="352" y="169"/>
                  </a:lnTo>
                  <a:lnTo>
                    <a:pt x="317" y="153"/>
                  </a:lnTo>
                  <a:lnTo>
                    <a:pt x="291" y="142"/>
                  </a:lnTo>
                  <a:lnTo>
                    <a:pt x="268" y="130"/>
                  </a:lnTo>
                  <a:lnTo>
                    <a:pt x="248" y="121"/>
                  </a:lnTo>
                  <a:lnTo>
                    <a:pt x="227" y="111"/>
                  </a:lnTo>
                  <a:lnTo>
                    <a:pt x="184" y="93"/>
                  </a:lnTo>
                  <a:lnTo>
                    <a:pt x="161" y="83"/>
                  </a:lnTo>
                  <a:lnTo>
                    <a:pt x="135" y="73"/>
                  </a:lnTo>
                  <a:lnTo>
                    <a:pt x="99" y="57"/>
                  </a:lnTo>
                  <a:lnTo>
                    <a:pt x="69" y="41"/>
                  </a:lnTo>
                  <a:lnTo>
                    <a:pt x="38" y="24"/>
                  </a:lnTo>
                  <a:lnTo>
                    <a:pt x="2" y="8"/>
                  </a:lnTo>
                  <a:lnTo>
                    <a:pt x="0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8" name="Freeform 242"/>
            <p:cNvSpPr>
              <a:spLocks/>
            </p:cNvSpPr>
            <p:nvPr/>
          </p:nvSpPr>
          <p:spPr bwMode="auto">
            <a:xfrm>
              <a:off x="3495" y="1959"/>
              <a:ext cx="143" cy="62"/>
            </a:xfrm>
            <a:custGeom>
              <a:avLst/>
              <a:gdLst>
                <a:gd name="T0" fmla="*/ 0 w 287"/>
                <a:gd name="T1" fmla="*/ 1 h 124"/>
                <a:gd name="T2" fmla="*/ 0 w 287"/>
                <a:gd name="T3" fmla="*/ 1 h 124"/>
                <a:gd name="T4" fmla="*/ 0 w 287"/>
                <a:gd name="T5" fmla="*/ 1 h 124"/>
                <a:gd name="T6" fmla="*/ 0 w 287"/>
                <a:gd name="T7" fmla="*/ 1 h 124"/>
                <a:gd name="T8" fmla="*/ 0 w 287"/>
                <a:gd name="T9" fmla="*/ 1 h 124"/>
                <a:gd name="T10" fmla="*/ 0 w 287"/>
                <a:gd name="T11" fmla="*/ 1 h 124"/>
                <a:gd name="T12" fmla="*/ 0 w 287"/>
                <a:gd name="T13" fmla="*/ 1 h 124"/>
                <a:gd name="T14" fmla="*/ 0 w 287"/>
                <a:gd name="T15" fmla="*/ 1 h 124"/>
                <a:gd name="T16" fmla="*/ 0 w 287"/>
                <a:gd name="T17" fmla="*/ 1 h 124"/>
                <a:gd name="T18" fmla="*/ 0 w 287"/>
                <a:gd name="T19" fmla="*/ 1 h 124"/>
                <a:gd name="T20" fmla="*/ 0 w 287"/>
                <a:gd name="T21" fmla="*/ 1 h 124"/>
                <a:gd name="T22" fmla="*/ 0 w 287"/>
                <a:gd name="T23" fmla="*/ 1 h 124"/>
                <a:gd name="T24" fmla="*/ 0 w 287"/>
                <a:gd name="T25" fmla="*/ 1 h 124"/>
                <a:gd name="T26" fmla="*/ 0 w 287"/>
                <a:gd name="T27" fmla="*/ 1 h 124"/>
                <a:gd name="T28" fmla="*/ 0 w 287"/>
                <a:gd name="T29" fmla="*/ 1 h 124"/>
                <a:gd name="T30" fmla="*/ 0 w 287"/>
                <a:gd name="T31" fmla="*/ 1 h 124"/>
                <a:gd name="T32" fmla="*/ 0 w 287"/>
                <a:gd name="T33" fmla="*/ 1 h 124"/>
                <a:gd name="T34" fmla="*/ 0 w 287"/>
                <a:gd name="T35" fmla="*/ 1 h 124"/>
                <a:gd name="T36" fmla="*/ 0 w 287"/>
                <a:gd name="T37" fmla="*/ 1 h 124"/>
                <a:gd name="T38" fmla="*/ 0 w 287"/>
                <a:gd name="T39" fmla="*/ 0 h 124"/>
                <a:gd name="T40" fmla="*/ 0 w 287"/>
                <a:gd name="T41" fmla="*/ 1 h 124"/>
                <a:gd name="T42" fmla="*/ 0 w 287"/>
                <a:gd name="T43" fmla="*/ 1 h 1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7"/>
                <a:gd name="T67" fmla="*/ 0 h 124"/>
                <a:gd name="T68" fmla="*/ 287 w 287"/>
                <a:gd name="T69" fmla="*/ 124 h 12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7" h="124">
                  <a:moveTo>
                    <a:pt x="287" y="7"/>
                  </a:moveTo>
                  <a:lnTo>
                    <a:pt x="262" y="19"/>
                  </a:lnTo>
                  <a:lnTo>
                    <a:pt x="240" y="31"/>
                  </a:lnTo>
                  <a:lnTo>
                    <a:pt x="219" y="41"/>
                  </a:lnTo>
                  <a:lnTo>
                    <a:pt x="199" y="52"/>
                  </a:lnTo>
                  <a:lnTo>
                    <a:pt x="178" y="61"/>
                  </a:lnTo>
                  <a:lnTo>
                    <a:pt x="158" y="71"/>
                  </a:lnTo>
                  <a:lnTo>
                    <a:pt x="136" y="81"/>
                  </a:lnTo>
                  <a:lnTo>
                    <a:pt x="110" y="91"/>
                  </a:lnTo>
                  <a:lnTo>
                    <a:pt x="65" y="110"/>
                  </a:lnTo>
                  <a:lnTo>
                    <a:pt x="3" y="124"/>
                  </a:lnTo>
                  <a:lnTo>
                    <a:pt x="0" y="115"/>
                  </a:lnTo>
                  <a:lnTo>
                    <a:pt x="28" y="101"/>
                  </a:lnTo>
                  <a:lnTo>
                    <a:pt x="41" y="93"/>
                  </a:lnTo>
                  <a:lnTo>
                    <a:pt x="56" y="86"/>
                  </a:lnTo>
                  <a:lnTo>
                    <a:pt x="100" y="68"/>
                  </a:lnTo>
                  <a:lnTo>
                    <a:pt x="149" y="51"/>
                  </a:lnTo>
                  <a:lnTo>
                    <a:pt x="192" y="36"/>
                  </a:lnTo>
                  <a:lnTo>
                    <a:pt x="235" y="20"/>
                  </a:lnTo>
                  <a:lnTo>
                    <a:pt x="284" y="0"/>
                  </a:lnTo>
                  <a:lnTo>
                    <a:pt x="28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29" name="Freeform 243"/>
            <p:cNvSpPr>
              <a:spLocks/>
            </p:cNvSpPr>
            <p:nvPr/>
          </p:nvSpPr>
          <p:spPr bwMode="auto">
            <a:xfrm>
              <a:off x="3213" y="1936"/>
              <a:ext cx="250" cy="124"/>
            </a:xfrm>
            <a:custGeom>
              <a:avLst/>
              <a:gdLst>
                <a:gd name="T0" fmla="*/ 1 w 500"/>
                <a:gd name="T1" fmla="*/ 1 h 247"/>
                <a:gd name="T2" fmla="*/ 1 w 500"/>
                <a:gd name="T3" fmla="*/ 1 h 247"/>
                <a:gd name="T4" fmla="*/ 1 w 500"/>
                <a:gd name="T5" fmla="*/ 1 h 247"/>
                <a:gd name="T6" fmla="*/ 1 w 500"/>
                <a:gd name="T7" fmla="*/ 1 h 247"/>
                <a:gd name="T8" fmla="*/ 1 w 500"/>
                <a:gd name="T9" fmla="*/ 1 h 247"/>
                <a:gd name="T10" fmla="*/ 1 w 500"/>
                <a:gd name="T11" fmla="*/ 1 h 247"/>
                <a:gd name="T12" fmla="*/ 1 w 500"/>
                <a:gd name="T13" fmla="*/ 1 h 247"/>
                <a:gd name="T14" fmla="*/ 1 w 500"/>
                <a:gd name="T15" fmla="*/ 1 h 247"/>
                <a:gd name="T16" fmla="*/ 1 w 500"/>
                <a:gd name="T17" fmla="*/ 1 h 247"/>
                <a:gd name="T18" fmla="*/ 1 w 500"/>
                <a:gd name="T19" fmla="*/ 1 h 247"/>
                <a:gd name="T20" fmla="*/ 1 w 500"/>
                <a:gd name="T21" fmla="*/ 1 h 247"/>
                <a:gd name="T22" fmla="*/ 1 w 500"/>
                <a:gd name="T23" fmla="*/ 1 h 247"/>
                <a:gd name="T24" fmla="*/ 1 w 500"/>
                <a:gd name="T25" fmla="*/ 1 h 247"/>
                <a:gd name="T26" fmla="*/ 1 w 500"/>
                <a:gd name="T27" fmla="*/ 1 h 247"/>
                <a:gd name="T28" fmla="*/ 1 w 500"/>
                <a:gd name="T29" fmla="*/ 1 h 247"/>
                <a:gd name="T30" fmla="*/ 1 w 500"/>
                <a:gd name="T31" fmla="*/ 1 h 247"/>
                <a:gd name="T32" fmla="*/ 1 w 500"/>
                <a:gd name="T33" fmla="*/ 1 h 247"/>
                <a:gd name="T34" fmla="*/ 1 w 500"/>
                <a:gd name="T35" fmla="*/ 1 h 247"/>
                <a:gd name="T36" fmla="*/ 1 w 500"/>
                <a:gd name="T37" fmla="*/ 1 h 247"/>
                <a:gd name="T38" fmla="*/ 1 w 500"/>
                <a:gd name="T39" fmla="*/ 1 h 247"/>
                <a:gd name="T40" fmla="*/ 1 w 500"/>
                <a:gd name="T41" fmla="*/ 1 h 247"/>
                <a:gd name="T42" fmla="*/ 1 w 500"/>
                <a:gd name="T43" fmla="*/ 1 h 247"/>
                <a:gd name="T44" fmla="*/ 1 w 500"/>
                <a:gd name="T45" fmla="*/ 1 h 247"/>
                <a:gd name="T46" fmla="*/ 1 w 500"/>
                <a:gd name="T47" fmla="*/ 1 h 247"/>
                <a:gd name="T48" fmla="*/ 1 w 500"/>
                <a:gd name="T49" fmla="*/ 1 h 247"/>
                <a:gd name="T50" fmla="*/ 1 w 500"/>
                <a:gd name="T51" fmla="*/ 1 h 247"/>
                <a:gd name="T52" fmla="*/ 1 w 500"/>
                <a:gd name="T53" fmla="*/ 1 h 247"/>
                <a:gd name="T54" fmla="*/ 1 w 500"/>
                <a:gd name="T55" fmla="*/ 1 h 247"/>
                <a:gd name="T56" fmla="*/ 1 w 500"/>
                <a:gd name="T57" fmla="*/ 1 h 247"/>
                <a:gd name="T58" fmla="*/ 1 w 500"/>
                <a:gd name="T59" fmla="*/ 1 h 247"/>
                <a:gd name="T60" fmla="*/ 1 w 500"/>
                <a:gd name="T61" fmla="*/ 1 h 247"/>
                <a:gd name="T62" fmla="*/ 1 w 500"/>
                <a:gd name="T63" fmla="*/ 1 h 247"/>
                <a:gd name="T64" fmla="*/ 1 w 500"/>
                <a:gd name="T65" fmla="*/ 1 h 247"/>
                <a:gd name="T66" fmla="*/ 1 w 500"/>
                <a:gd name="T67" fmla="*/ 1 h 247"/>
                <a:gd name="T68" fmla="*/ 1 w 500"/>
                <a:gd name="T69" fmla="*/ 1 h 247"/>
                <a:gd name="T70" fmla="*/ 0 w 500"/>
                <a:gd name="T71" fmla="*/ 1 h 247"/>
                <a:gd name="T72" fmla="*/ 1 w 500"/>
                <a:gd name="T73" fmla="*/ 1 h 247"/>
                <a:gd name="T74" fmla="*/ 1 w 500"/>
                <a:gd name="T75" fmla="*/ 0 h 247"/>
                <a:gd name="T76" fmla="*/ 1 w 500"/>
                <a:gd name="T77" fmla="*/ 1 h 247"/>
                <a:gd name="T78" fmla="*/ 1 w 500"/>
                <a:gd name="T79" fmla="*/ 1 h 247"/>
                <a:gd name="T80" fmla="*/ 1 w 500"/>
                <a:gd name="T81" fmla="*/ 1 h 24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00"/>
                <a:gd name="T124" fmla="*/ 0 h 247"/>
                <a:gd name="T125" fmla="*/ 500 w 500"/>
                <a:gd name="T126" fmla="*/ 247 h 24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00" h="247">
                  <a:moveTo>
                    <a:pt x="57" y="8"/>
                  </a:moveTo>
                  <a:lnTo>
                    <a:pt x="25" y="25"/>
                  </a:lnTo>
                  <a:lnTo>
                    <a:pt x="56" y="33"/>
                  </a:lnTo>
                  <a:lnTo>
                    <a:pt x="98" y="51"/>
                  </a:lnTo>
                  <a:lnTo>
                    <a:pt x="134" y="69"/>
                  </a:lnTo>
                  <a:lnTo>
                    <a:pt x="171" y="87"/>
                  </a:lnTo>
                  <a:lnTo>
                    <a:pt x="190" y="97"/>
                  </a:lnTo>
                  <a:lnTo>
                    <a:pt x="211" y="107"/>
                  </a:lnTo>
                  <a:lnTo>
                    <a:pt x="251" y="126"/>
                  </a:lnTo>
                  <a:lnTo>
                    <a:pt x="288" y="143"/>
                  </a:lnTo>
                  <a:lnTo>
                    <a:pt x="322" y="158"/>
                  </a:lnTo>
                  <a:lnTo>
                    <a:pt x="354" y="174"/>
                  </a:lnTo>
                  <a:lnTo>
                    <a:pt x="388" y="188"/>
                  </a:lnTo>
                  <a:lnTo>
                    <a:pt x="422" y="204"/>
                  </a:lnTo>
                  <a:lnTo>
                    <a:pt x="459" y="221"/>
                  </a:lnTo>
                  <a:lnTo>
                    <a:pt x="498" y="238"/>
                  </a:lnTo>
                  <a:lnTo>
                    <a:pt x="500" y="245"/>
                  </a:lnTo>
                  <a:lnTo>
                    <a:pt x="495" y="247"/>
                  </a:lnTo>
                  <a:lnTo>
                    <a:pt x="455" y="229"/>
                  </a:lnTo>
                  <a:lnTo>
                    <a:pt x="418" y="214"/>
                  </a:lnTo>
                  <a:lnTo>
                    <a:pt x="383" y="201"/>
                  </a:lnTo>
                  <a:lnTo>
                    <a:pt x="348" y="187"/>
                  </a:lnTo>
                  <a:lnTo>
                    <a:pt x="315" y="175"/>
                  </a:lnTo>
                  <a:lnTo>
                    <a:pt x="279" y="161"/>
                  </a:lnTo>
                  <a:lnTo>
                    <a:pt x="242" y="146"/>
                  </a:lnTo>
                  <a:lnTo>
                    <a:pt x="202" y="128"/>
                  </a:lnTo>
                  <a:lnTo>
                    <a:pt x="180" y="118"/>
                  </a:lnTo>
                  <a:lnTo>
                    <a:pt x="161" y="106"/>
                  </a:lnTo>
                  <a:lnTo>
                    <a:pt x="144" y="96"/>
                  </a:lnTo>
                  <a:lnTo>
                    <a:pt x="127" y="86"/>
                  </a:lnTo>
                  <a:lnTo>
                    <a:pt x="109" y="76"/>
                  </a:lnTo>
                  <a:lnTo>
                    <a:pt x="92" y="66"/>
                  </a:lnTo>
                  <a:lnTo>
                    <a:pt x="72" y="57"/>
                  </a:lnTo>
                  <a:lnTo>
                    <a:pt x="51" y="48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5" y="17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0" name="Freeform 244"/>
            <p:cNvSpPr>
              <a:spLocks/>
            </p:cNvSpPr>
            <p:nvPr/>
          </p:nvSpPr>
          <p:spPr bwMode="auto">
            <a:xfrm>
              <a:off x="3473" y="1979"/>
              <a:ext cx="126" cy="82"/>
            </a:xfrm>
            <a:custGeom>
              <a:avLst/>
              <a:gdLst>
                <a:gd name="T0" fmla="*/ 0 w 253"/>
                <a:gd name="T1" fmla="*/ 0 h 165"/>
                <a:gd name="T2" fmla="*/ 0 w 253"/>
                <a:gd name="T3" fmla="*/ 0 h 165"/>
                <a:gd name="T4" fmla="*/ 0 w 253"/>
                <a:gd name="T5" fmla="*/ 0 h 165"/>
                <a:gd name="T6" fmla="*/ 0 w 253"/>
                <a:gd name="T7" fmla="*/ 0 h 165"/>
                <a:gd name="T8" fmla="*/ 0 w 253"/>
                <a:gd name="T9" fmla="*/ 0 h 165"/>
                <a:gd name="T10" fmla="*/ 0 w 253"/>
                <a:gd name="T11" fmla="*/ 0 h 165"/>
                <a:gd name="T12" fmla="*/ 0 w 253"/>
                <a:gd name="T13" fmla="*/ 0 h 165"/>
                <a:gd name="T14" fmla="*/ 0 w 253"/>
                <a:gd name="T15" fmla="*/ 0 h 165"/>
                <a:gd name="T16" fmla="*/ 0 w 253"/>
                <a:gd name="T17" fmla="*/ 0 h 165"/>
                <a:gd name="T18" fmla="*/ 0 w 253"/>
                <a:gd name="T19" fmla="*/ 0 h 165"/>
                <a:gd name="T20" fmla="*/ 0 w 253"/>
                <a:gd name="T21" fmla="*/ 0 h 165"/>
                <a:gd name="T22" fmla="*/ 0 w 253"/>
                <a:gd name="T23" fmla="*/ 0 h 165"/>
                <a:gd name="T24" fmla="*/ 0 w 253"/>
                <a:gd name="T25" fmla="*/ 0 h 165"/>
                <a:gd name="T26" fmla="*/ 0 w 253"/>
                <a:gd name="T27" fmla="*/ 0 h 165"/>
                <a:gd name="T28" fmla="*/ 0 w 253"/>
                <a:gd name="T29" fmla="*/ 0 h 165"/>
                <a:gd name="T30" fmla="*/ 0 w 253"/>
                <a:gd name="T31" fmla="*/ 0 h 165"/>
                <a:gd name="T32" fmla="*/ 0 w 253"/>
                <a:gd name="T33" fmla="*/ 0 h 165"/>
                <a:gd name="T34" fmla="*/ 0 w 253"/>
                <a:gd name="T35" fmla="*/ 0 h 165"/>
                <a:gd name="T36" fmla="*/ 0 w 253"/>
                <a:gd name="T37" fmla="*/ 0 h 165"/>
                <a:gd name="T38" fmla="*/ 0 w 253"/>
                <a:gd name="T39" fmla="*/ 0 h 165"/>
                <a:gd name="T40" fmla="*/ 0 w 253"/>
                <a:gd name="T41" fmla="*/ 0 h 165"/>
                <a:gd name="T42" fmla="*/ 0 w 253"/>
                <a:gd name="T43" fmla="*/ 0 h 165"/>
                <a:gd name="T44" fmla="*/ 0 w 253"/>
                <a:gd name="T45" fmla="*/ 0 h 165"/>
                <a:gd name="T46" fmla="*/ 0 w 253"/>
                <a:gd name="T47" fmla="*/ 0 h 165"/>
                <a:gd name="T48" fmla="*/ 0 w 253"/>
                <a:gd name="T49" fmla="*/ 0 h 165"/>
                <a:gd name="T50" fmla="*/ 0 w 253"/>
                <a:gd name="T51" fmla="*/ 0 h 165"/>
                <a:gd name="T52" fmla="*/ 0 w 253"/>
                <a:gd name="T53" fmla="*/ 0 h 165"/>
                <a:gd name="T54" fmla="*/ 0 w 253"/>
                <a:gd name="T55" fmla="*/ 0 h 165"/>
                <a:gd name="T56" fmla="*/ 0 w 253"/>
                <a:gd name="T57" fmla="*/ 0 h 1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65"/>
                <a:gd name="T89" fmla="*/ 253 w 253"/>
                <a:gd name="T90" fmla="*/ 165 h 16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65">
                  <a:moveTo>
                    <a:pt x="2" y="158"/>
                  </a:moveTo>
                  <a:lnTo>
                    <a:pt x="35" y="136"/>
                  </a:lnTo>
                  <a:lnTo>
                    <a:pt x="48" y="124"/>
                  </a:lnTo>
                  <a:lnTo>
                    <a:pt x="61" y="113"/>
                  </a:lnTo>
                  <a:lnTo>
                    <a:pt x="74" y="101"/>
                  </a:lnTo>
                  <a:lnTo>
                    <a:pt x="89" y="90"/>
                  </a:lnTo>
                  <a:lnTo>
                    <a:pt x="105" y="78"/>
                  </a:lnTo>
                  <a:lnTo>
                    <a:pt x="122" y="68"/>
                  </a:lnTo>
                  <a:lnTo>
                    <a:pt x="147" y="53"/>
                  </a:lnTo>
                  <a:lnTo>
                    <a:pt x="173" y="39"/>
                  </a:lnTo>
                  <a:lnTo>
                    <a:pt x="192" y="27"/>
                  </a:lnTo>
                  <a:lnTo>
                    <a:pt x="210" y="19"/>
                  </a:lnTo>
                  <a:lnTo>
                    <a:pt x="246" y="0"/>
                  </a:lnTo>
                  <a:lnTo>
                    <a:pt x="253" y="2"/>
                  </a:lnTo>
                  <a:lnTo>
                    <a:pt x="251" y="7"/>
                  </a:lnTo>
                  <a:lnTo>
                    <a:pt x="217" y="31"/>
                  </a:lnTo>
                  <a:lnTo>
                    <a:pt x="202" y="44"/>
                  </a:lnTo>
                  <a:lnTo>
                    <a:pt x="184" y="56"/>
                  </a:lnTo>
                  <a:lnTo>
                    <a:pt x="158" y="71"/>
                  </a:lnTo>
                  <a:lnTo>
                    <a:pt x="132" y="86"/>
                  </a:lnTo>
                  <a:lnTo>
                    <a:pt x="97" y="107"/>
                  </a:lnTo>
                  <a:lnTo>
                    <a:pt x="68" y="126"/>
                  </a:lnTo>
                  <a:lnTo>
                    <a:pt x="54" y="136"/>
                  </a:lnTo>
                  <a:lnTo>
                    <a:pt x="40" y="145"/>
                  </a:lnTo>
                  <a:lnTo>
                    <a:pt x="23" y="156"/>
                  </a:lnTo>
                  <a:lnTo>
                    <a:pt x="6" y="165"/>
                  </a:lnTo>
                  <a:lnTo>
                    <a:pt x="0" y="164"/>
                  </a:lnTo>
                  <a:lnTo>
                    <a:pt x="2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1" name="Freeform 245"/>
            <p:cNvSpPr>
              <a:spLocks/>
            </p:cNvSpPr>
            <p:nvPr/>
          </p:nvSpPr>
          <p:spPr bwMode="auto">
            <a:xfrm>
              <a:off x="3514" y="1942"/>
              <a:ext cx="10" cy="25"/>
            </a:xfrm>
            <a:custGeom>
              <a:avLst/>
              <a:gdLst>
                <a:gd name="T0" fmla="*/ 1 w 19"/>
                <a:gd name="T1" fmla="*/ 0 h 51"/>
                <a:gd name="T2" fmla="*/ 1 w 19"/>
                <a:gd name="T3" fmla="*/ 0 h 51"/>
                <a:gd name="T4" fmla="*/ 1 w 19"/>
                <a:gd name="T5" fmla="*/ 0 h 51"/>
                <a:gd name="T6" fmla="*/ 1 w 19"/>
                <a:gd name="T7" fmla="*/ 0 h 51"/>
                <a:gd name="T8" fmla="*/ 1 w 19"/>
                <a:gd name="T9" fmla="*/ 0 h 51"/>
                <a:gd name="T10" fmla="*/ 0 w 19"/>
                <a:gd name="T11" fmla="*/ 0 h 51"/>
                <a:gd name="T12" fmla="*/ 1 w 19"/>
                <a:gd name="T13" fmla="*/ 0 h 51"/>
                <a:gd name="T14" fmla="*/ 1 w 19"/>
                <a:gd name="T15" fmla="*/ 0 h 51"/>
                <a:gd name="T16" fmla="*/ 1 w 19"/>
                <a:gd name="T17" fmla="*/ 0 h 51"/>
                <a:gd name="T18" fmla="*/ 1 w 19"/>
                <a:gd name="T19" fmla="*/ 0 h 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51"/>
                <a:gd name="T32" fmla="*/ 19 w 19"/>
                <a:gd name="T33" fmla="*/ 51 h 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51">
                  <a:moveTo>
                    <a:pt x="13" y="4"/>
                  </a:moveTo>
                  <a:lnTo>
                    <a:pt x="19" y="32"/>
                  </a:lnTo>
                  <a:lnTo>
                    <a:pt x="9" y="47"/>
                  </a:lnTo>
                  <a:lnTo>
                    <a:pt x="4" y="51"/>
                  </a:lnTo>
                  <a:lnTo>
                    <a:pt x="1" y="45"/>
                  </a:lnTo>
                  <a:lnTo>
                    <a:pt x="0" y="30"/>
                  </a:lnTo>
                  <a:lnTo>
                    <a:pt x="4" y="5"/>
                  </a:lnTo>
                  <a:lnTo>
                    <a:pt x="8" y="0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2" name="Freeform 246"/>
            <p:cNvSpPr>
              <a:spLocks/>
            </p:cNvSpPr>
            <p:nvPr/>
          </p:nvSpPr>
          <p:spPr bwMode="auto">
            <a:xfrm>
              <a:off x="3739" y="1624"/>
              <a:ext cx="80" cy="64"/>
            </a:xfrm>
            <a:custGeom>
              <a:avLst/>
              <a:gdLst>
                <a:gd name="T0" fmla="*/ 0 w 161"/>
                <a:gd name="T1" fmla="*/ 1 h 127"/>
                <a:gd name="T2" fmla="*/ 0 w 161"/>
                <a:gd name="T3" fmla="*/ 1 h 127"/>
                <a:gd name="T4" fmla="*/ 0 w 161"/>
                <a:gd name="T5" fmla="*/ 1 h 127"/>
                <a:gd name="T6" fmla="*/ 0 w 161"/>
                <a:gd name="T7" fmla="*/ 1 h 127"/>
                <a:gd name="T8" fmla="*/ 0 w 161"/>
                <a:gd name="T9" fmla="*/ 1 h 127"/>
                <a:gd name="T10" fmla="*/ 0 w 161"/>
                <a:gd name="T11" fmla="*/ 1 h 127"/>
                <a:gd name="T12" fmla="*/ 0 w 161"/>
                <a:gd name="T13" fmla="*/ 1 h 127"/>
                <a:gd name="T14" fmla="*/ 0 w 161"/>
                <a:gd name="T15" fmla="*/ 0 h 127"/>
                <a:gd name="T16" fmla="*/ 0 w 161"/>
                <a:gd name="T17" fmla="*/ 1 h 127"/>
                <a:gd name="T18" fmla="*/ 0 w 161"/>
                <a:gd name="T19" fmla="*/ 1 h 127"/>
                <a:gd name="T20" fmla="*/ 0 w 161"/>
                <a:gd name="T21" fmla="*/ 1 h 127"/>
                <a:gd name="T22" fmla="*/ 0 w 161"/>
                <a:gd name="T23" fmla="*/ 1 h 127"/>
                <a:gd name="T24" fmla="*/ 0 w 161"/>
                <a:gd name="T25" fmla="*/ 1 h 127"/>
                <a:gd name="T26" fmla="*/ 0 w 161"/>
                <a:gd name="T27" fmla="*/ 1 h 127"/>
                <a:gd name="T28" fmla="*/ 0 w 161"/>
                <a:gd name="T29" fmla="*/ 1 h 127"/>
                <a:gd name="T30" fmla="*/ 0 w 161"/>
                <a:gd name="T31" fmla="*/ 1 h 127"/>
                <a:gd name="T32" fmla="*/ 0 w 161"/>
                <a:gd name="T33" fmla="*/ 1 h 127"/>
                <a:gd name="T34" fmla="*/ 0 w 161"/>
                <a:gd name="T35" fmla="*/ 1 h 127"/>
                <a:gd name="T36" fmla="*/ 0 w 161"/>
                <a:gd name="T37" fmla="*/ 1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1"/>
                <a:gd name="T58" fmla="*/ 0 h 127"/>
                <a:gd name="T59" fmla="*/ 161 w 161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1" h="127">
                  <a:moveTo>
                    <a:pt x="4" y="114"/>
                  </a:moveTo>
                  <a:lnTo>
                    <a:pt x="46" y="116"/>
                  </a:lnTo>
                  <a:lnTo>
                    <a:pt x="84" y="105"/>
                  </a:lnTo>
                  <a:lnTo>
                    <a:pt x="102" y="78"/>
                  </a:lnTo>
                  <a:lnTo>
                    <a:pt x="115" y="44"/>
                  </a:lnTo>
                  <a:lnTo>
                    <a:pt x="134" y="23"/>
                  </a:lnTo>
                  <a:lnTo>
                    <a:pt x="154" y="1"/>
                  </a:lnTo>
                  <a:lnTo>
                    <a:pt x="160" y="0"/>
                  </a:lnTo>
                  <a:lnTo>
                    <a:pt x="161" y="7"/>
                  </a:lnTo>
                  <a:lnTo>
                    <a:pt x="133" y="56"/>
                  </a:lnTo>
                  <a:lnTo>
                    <a:pt x="116" y="91"/>
                  </a:lnTo>
                  <a:lnTo>
                    <a:pt x="107" y="105"/>
                  </a:lnTo>
                  <a:lnTo>
                    <a:pt x="92" y="118"/>
                  </a:lnTo>
                  <a:lnTo>
                    <a:pt x="70" y="126"/>
                  </a:lnTo>
                  <a:lnTo>
                    <a:pt x="50" y="127"/>
                  </a:lnTo>
                  <a:lnTo>
                    <a:pt x="4" y="123"/>
                  </a:lnTo>
                  <a:lnTo>
                    <a:pt x="0" y="119"/>
                  </a:lnTo>
                  <a:lnTo>
                    <a:pt x="4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3" name="Freeform 247"/>
            <p:cNvSpPr>
              <a:spLocks/>
            </p:cNvSpPr>
            <p:nvPr/>
          </p:nvSpPr>
          <p:spPr bwMode="auto">
            <a:xfrm>
              <a:off x="3808" y="1648"/>
              <a:ext cx="39" cy="33"/>
            </a:xfrm>
            <a:custGeom>
              <a:avLst/>
              <a:gdLst>
                <a:gd name="T0" fmla="*/ 1 w 77"/>
                <a:gd name="T1" fmla="*/ 0 h 67"/>
                <a:gd name="T2" fmla="*/ 1 w 77"/>
                <a:gd name="T3" fmla="*/ 0 h 67"/>
                <a:gd name="T4" fmla="*/ 1 w 77"/>
                <a:gd name="T5" fmla="*/ 0 h 67"/>
                <a:gd name="T6" fmla="*/ 1 w 77"/>
                <a:gd name="T7" fmla="*/ 0 h 67"/>
                <a:gd name="T8" fmla="*/ 1 w 77"/>
                <a:gd name="T9" fmla="*/ 0 h 67"/>
                <a:gd name="T10" fmla="*/ 1 w 77"/>
                <a:gd name="T11" fmla="*/ 0 h 67"/>
                <a:gd name="T12" fmla="*/ 1 w 77"/>
                <a:gd name="T13" fmla="*/ 0 h 67"/>
                <a:gd name="T14" fmla="*/ 1 w 77"/>
                <a:gd name="T15" fmla="*/ 0 h 67"/>
                <a:gd name="T16" fmla="*/ 1 w 77"/>
                <a:gd name="T17" fmla="*/ 0 h 67"/>
                <a:gd name="T18" fmla="*/ 1 w 77"/>
                <a:gd name="T19" fmla="*/ 0 h 67"/>
                <a:gd name="T20" fmla="*/ 0 w 77"/>
                <a:gd name="T21" fmla="*/ 0 h 67"/>
                <a:gd name="T22" fmla="*/ 1 w 77"/>
                <a:gd name="T23" fmla="*/ 0 h 67"/>
                <a:gd name="T24" fmla="*/ 1 w 77"/>
                <a:gd name="T25" fmla="*/ 0 h 67"/>
                <a:gd name="T26" fmla="*/ 1 w 77"/>
                <a:gd name="T27" fmla="*/ 0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7"/>
                <a:gd name="T43" fmla="*/ 0 h 67"/>
                <a:gd name="T44" fmla="*/ 77 w 77"/>
                <a:gd name="T45" fmla="*/ 67 h 6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7" h="67">
                  <a:moveTo>
                    <a:pt x="7" y="1"/>
                  </a:moveTo>
                  <a:lnTo>
                    <a:pt x="44" y="43"/>
                  </a:lnTo>
                  <a:lnTo>
                    <a:pt x="71" y="43"/>
                  </a:lnTo>
                  <a:lnTo>
                    <a:pt x="77" y="46"/>
                  </a:lnTo>
                  <a:lnTo>
                    <a:pt x="74" y="51"/>
                  </a:lnTo>
                  <a:lnTo>
                    <a:pt x="55" y="61"/>
                  </a:lnTo>
                  <a:lnTo>
                    <a:pt x="38" y="67"/>
                  </a:lnTo>
                  <a:lnTo>
                    <a:pt x="25" y="61"/>
                  </a:lnTo>
                  <a:lnTo>
                    <a:pt x="15" y="32"/>
                  </a:lnTo>
                  <a:lnTo>
                    <a:pt x="8" y="20"/>
                  </a:lnTo>
                  <a:lnTo>
                    <a:pt x="0" y="7"/>
                  </a:lnTo>
                  <a:lnTo>
                    <a:pt x="1" y="0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4" name="Freeform 248"/>
            <p:cNvSpPr>
              <a:spLocks/>
            </p:cNvSpPr>
            <p:nvPr/>
          </p:nvSpPr>
          <p:spPr bwMode="auto">
            <a:xfrm>
              <a:off x="3771" y="1425"/>
              <a:ext cx="24" cy="21"/>
            </a:xfrm>
            <a:custGeom>
              <a:avLst/>
              <a:gdLst>
                <a:gd name="T0" fmla="*/ 1 w 48"/>
                <a:gd name="T1" fmla="*/ 1 h 42"/>
                <a:gd name="T2" fmla="*/ 1 w 48"/>
                <a:gd name="T3" fmla="*/ 1 h 42"/>
                <a:gd name="T4" fmla="*/ 1 w 48"/>
                <a:gd name="T5" fmla="*/ 1 h 42"/>
                <a:gd name="T6" fmla="*/ 1 w 48"/>
                <a:gd name="T7" fmla="*/ 1 h 42"/>
                <a:gd name="T8" fmla="*/ 1 w 48"/>
                <a:gd name="T9" fmla="*/ 1 h 42"/>
                <a:gd name="T10" fmla="*/ 1 w 48"/>
                <a:gd name="T11" fmla="*/ 1 h 42"/>
                <a:gd name="T12" fmla="*/ 1 w 48"/>
                <a:gd name="T13" fmla="*/ 0 h 42"/>
                <a:gd name="T14" fmla="*/ 1 w 48"/>
                <a:gd name="T15" fmla="*/ 1 h 42"/>
                <a:gd name="T16" fmla="*/ 1 w 48"/>
                <a:gd name="T17" fmla="*/ 1 h 42"/>
                <a:gd name="T18" fmla="*/ 1 w 48"/>
                <a:gd name="T19" fmla="*/ 1 h 42"/>
                <a:gd name="T20" fmla="*/ 1 w 48"/>
                <a:gd name="T21" fmla="*/ 1 h 42"/>
                <a:gd name="T22" fmla="*/ 1 w 48"/>
                <a:gd name="T23" fmla="*/ 1 h 42"/>
                <a:gd name="T24" fmla="*/ 0 w 48"/>
                <a:gd name="T25" fmla="*/ 1 h 42"/>
                <a:gd name="T26" fmla="*/ 1 w 48"/>
                <a:gd name="T27" fmla="*/ 1 h 42"/>
                <a:gd name="T28" fmla="*/ 1 w 48"/>
                <a:gd name="T29" fmla="*/ 1 h 42"/>
                <a:gd name="T30" fmla="*/ 1 w 48"/>
                <a:gd name="T31" fmla="*/ 1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8"/>
                <a:gd name="T49" fmla="*/ 0 h 42"/>
                <a:gd name="T50" fmla="*/ 48 w 48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8" h="42">
                  <a:moveTo>
                    <a:pt x="9" y="8"/>
                  </a:moveTo>
                  <a:lnTo>
                    <a:pt x="11" y="17"/>
                  </a:lnTo>
                  <a:lnTo>
                    <a:pt x="18" y="22"/>
                  </a:lnTo>
                  <a:lnTo>
                    <a:pt x="33" y="11"/>
                  </a:lnTo>
                  <a:lnTo>
                    <a:pt x="30" y="7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48" y="8"/>
                  </a:lnTo>
                  <a:lnTo>
                    <a:pt x="46" y="24"/>
                  </a:lnTo>
                  <a:lnTo>
                    <a:pt x="37" y="38"/>
                  </a:lnTo>
                  <a:lnTo>
                    <a:pt x="21" y="42"/>
                  </a:lnTo>
                  <a:lnTo>
                    <a:pt x="7" y="29"/>
                  </a:lnTo>
                  <a:lnTo>
                    <a:pt x="0" y="10"/>
                  </a:lnTo>
                  <a:lnTo>
                    <a:pt x="4" y="5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5" name="Freeform 249"/>
            <p:cNvSpPr>
              <a:spLocks/>
            </p:cNvSpPr>
            <p:nvPr/>
          </p:nvSpPr>
          <p:spPr bwMode="auto">
            <a:xfrm>
              <a:off x="3796" y="1431"/>
              <a:ext cx="27" cy="22"/>
            </a:xfrm>
            <a:custGeom>
              <a:avLst/>
              <a:gdLst>
                <a:gd name="T0" fmla="*/ 1 w 53"/>
                <a:gd name="T1" fmla="*/ 1 h 44"/>
                <a:gd name="T2" fmla="*/ 1 w 53"/>
                <a:gd name="T3" fmla="*/ 1 h 44"/>
                <a:gd name="T4" fmla="*/ 1 w 53"/>
                <a:gd name="T5" fmla="*/ 1 h 44"/>
                <a:gd name="T6" fmla="*/ 1 w 53"/>
                <a:gd name="T7" fmla="*/ 1 h 44"/>
                <a:gd name="T8" fmla="*/ 1 w 53"/>
                <a:gd name="T9" fmla="*/ 1 h 44"/>
                <a:gd name="T10" fmla="*/ 1 w 53"/>
                <a:gd name="T11" fmla="*/ 1 h 44"/>
                <a:gd name="T12" fmla="*/ 1 w 53"/>
                <a:gd name="T13" fmla="*/ 0 h 44"/>
                <a:gd name="T14" fmla="*/ 1 w 53"/>
                <a:gd name="T15" fmla="*/ 1 h 44"/>
                <a:gd name="T16" fmla="*/ 1 w 53"/>
                <a:gd name="T17" fmla="*/ 1 h 44"/>
                <a:gd name="T18" fmla="*/ 1 w 53"/>
                <a:gd name="T19" fmla="*/ 1 h 44"/>
                <a:gd name="T20" fmla="*/ 1 w 53"/>
                <a:gd name="T21" fmla="*/ 1 h 44"/>
                <a:gd name="T22" fmla="*/ 1 w 53"/>
                <a:gd name="T23" fmla="*/ 1 h 44"/>
                <a:gd name="T24" fmla="*/ 1 w 53"/>
                <a:gd name="T25" fmla="*/ 1 h 44"/>
                <a:gd name="T26" fmla="*/ 0 w 53"/>
                <a:gd name="T27" fmla="*/ 1 h 44"/>
                <a:gd name="T28" fmla="*/ 1 w 53"/>
                <a:gd name="T29" fmla="*/ 1 h 44"/>
                <a:gd name="T30" fmla="*/ 1 w 53"/>
                <a:gd name="T31" fmla="*/ 1 h 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3"/>
                <a:gd name="T49" fmla="*/ 0 h 44"/>
                <a:gd name="T50" fmla="*/ 53 w 53"/>
                <a:gd name="T51" fmla="*/ 44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3" h="44">
                  <a:moveTo>
                    <a:pt x="9" y="19"/>
                  </a:moveTo>
                  <a:lnTo>
                    <a:pt x="11" y="25"/>
                  </a:lnTo>
                  <a:lnTo>
                    <a:pt x="26" y="25"/>
                  </a:lnTo>
                  <a:lnTo>
                    <a:pt x="34" y="15"/>
                  </a:lnTo>
                  <a:lnTo>
                    <a:pt x="30" y="10"/>
                  </a:lnTo>
                  <a:lnTo>
                    <a:pt x="26" y="6"/>
                  </a:lnTo>
                  <a:lnTo>
                    <a:pt x="30" y="0"/>
                  </a:lnTo>
                  <a:lnTo>
                    <a:pt x="53" y="10"/>
                  </a:lnTo>
                  <a:lnTo>
                    <a:pt x="53" y="13"/>
                  </a:lnTo>
                  <a:lnTo>
                    <a:pt x="49" y="27"/>
                  </a:lnTo>
                  <a:lnTo>
                    <a:pt x="39" y="39"/>
                  </a:lnTo>
                  <a:lnTo>
                    <a:pt x="25" y="44"/>
                  </a:lnTo>
                  <a:lnTo>
                    <a:pt x="11" y="42"/>
                  </a:lnTo>
                  <a:lnTo>
                    <a:pt x="0" y="19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36" name="Freeform 250"/>
            <p:cNvSpPr>
              <a:spLocks/>
            </p:cNvSpPr>
            <p:nvPr/>
          </p:nvSpPr>
          <p:spPr bwMode="auto">
            <a:xfrm>
              <a:off x="3824" y="1414"/>
              <a:ext cx="19" cy="24"/>
            </a:xfrm>
            <a:custGeom>
              <a:avLst/>
              <a:gdLst>
                <a:gd name="T0" fmla="*/ 1 w 38"/>
                <a:gd name="T1" fmla="*/ 1 h 48"/>
                <a:gd name="T2" fmla="*/ 1 w 38"/>
                <a:gd name="T3" fmla="*/ 1 h 48"/>
                <a:gd name="T4" fmla="*/ 1 w 38"/>
                <a:gd name="T5" fmla="*/ 1 h 48"/>
                <a:gd name="T6" fmla="*/ 1 w 38"/>
                <a:gd name="T7" fmla="*/ 1 h 48"/>
                <a:gd name="T8" fmla="*/ 1 w 38"/>
                <a:gd name="T9" fmla="*/ 1 h 48"/>
                <a:gd name="T10" fmla="*/ 1 w 38"/>
                <a:gd name="T11" fmla="*/ 1 h 48"/>
                <a:gd name="T12" fmla="*/ 1 w 38"/>
                <a:gd name="T13" fmla="*/ 0 h 48"/>
                <a:gd name="T14" fmla="*/ 1 w 38"/>
                <a:gd name="T15" fmla="*/ 1 h 48"/>
                <a:gd name="T16" fmla="*/ 1 w 38"/>
                <a:gd name="T17" fmla="*/ 1 h 48"/>
                <a:gd name="T18" fmla="*/ 1 w 38"/>
                <a:gd name="T19" fmla="*/ 1 h 48"/>
                <a:gd name="T20" fmla="*/ 1 w 38"/>
                <a:gd name="T21" fmla="*/ 1 h 48"/>
                <a:gd name="T22" fmla="*/ 0 w 38"/>
                <a:gd name="T23" fmla="*/ 1 h 48"/>
                <a:gd name="T24" fmla="*/ 1 w 38"/>
                <a:gd name="T25" fmla="*/ 1 h 48"/>
                <a:gd name="T26" fmla="*/ 1 w 38"/>
                <a:gd name="T27" fmla="*/ 1 h 48"/>
                <a:gd name="T28" fmla="*/ 1 w 38"/>
                <a:gd name="T29" fmla="*/ 1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8"/>
                <a:gd name="T46" fmla="*/ 0 h 48"/>
                <a:gd name="T47" fmla="*/ 38 w 38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8" h="48">
                  <a:moveTo>
                    <a:pt x="8" y="33"/>
                  </a:moveTo>
                  <a:lnTo>
                    <a:pt x="17" y="32"/>
                  </a:lnTo>
                  <a:lnTo>
                    <a:pt x="2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7" y="3"/>
                  </a:lnTo>
                  <a:lnTo>
                    <a:pt x="12" y="0"/>
                  </a:lnTo>
                  <a:lnTo>
                    <a:pt x="38" y="23"/>
                  </a:lnTo>
                  <a:lnTo>
                    <a:pt x="35" y="37"/>
                  </a:lnTo>
                  <a:lnTo>
                    <a:pt x="25" y="47"/>
                  </a:lnTo>
                  <a:lnTo>
                    <a:pt x="13" y="48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52" name="Text Box 252"/>
          <p:cNvSpPr txBox="1">
            <a:spLocks noChangeArrowheads="1"/>
          </p:cNvSpPr>
          <p:nvPr/>
        </p:nvSpPr>
        <p:spPr bwMode="auto">
          <a:xfrm>
            <a:off x="7696200" y="0"/>
            <a:ext cx="625475" cy="349250"/>
          </a:xfrm>
          <a:prstGeom prst="rect">
            <a:avLst/>
          </a:prstGeom>
          <a:noFill/>
          <a:ln w="12700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Goal</a:t>
            </a:r>
          </a:p>
        </p:txBody>
      </p:sp>
      <p:sp>
        <p:nvSpPr>
          <p:cNvPr id="2150653" name="Freeform 253"/>
          <p:cNvSpPr>
            <a:spLocks/>
          </p:cNvSpPr>
          <p:nvPr/>
        </p:nvSpPr>
        <p:spPr bwMode="auto">
          <a:xfrm>
            <a:off x="6967538" y="128588"/>
            <a:ext cx="512762" cy="749300"/>
          </a:xfrm>
          <a:custGeom>
            <a:avLst/>
            <a:gdLst>
              <a:gd name="T0" fmla="*/ 2147483647 w 323"/>
              <a:gd name="T1" fmla="*/ 0 h 472"/>
              <a:gd name="T2" fmla="*/ 2147483647 w 323"/>
              <a:gd name="T3" fmla="*/ 2147483647 h 472"/>
              <a:gd name="T4" fmla="*/ 0 w 323"/>
              <a:gd name="T5" fmla="*/ 2147483647 h 472"/>
              <a:gd name="T6" fmla="*/ 0 60000 65536"/>
              <a:gd name="T7" fmla="*/ 0 60000 65536"/>
              <a:gd name="T8" fmla="*/ 0 60000 65536"/>
              <a:gd name="T9" fmla="*/ 0 w 323"/>
              <a:gd name="T10" fmla="*/ 0 h 472"/>
              <a:gd name="T11" fmla="*/ 323 w 323"/>
              <a:gd name="T12" fmla="*/ 472 h 4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" h="472">
                <a:moveTo>
                  <a:pt x="323" y="0"/>
                </a:moveTo>
                <a:cubicBezTo>
                  <a:pt x="288" y="27"/>
                  <a:pt x="169" y="93"/>
                  <a:pt x="115" y="172"/>
                </a:cubicBezTo>
                <a:cubicBezTo>
                  <a:pt x="61" y="251"/>
                  <a:pt x="24" y="409"/>
                  <a:pt x="0" y="472"/>
                </a:cubicBezTo>
              </a:path>
            </a:pathLst>
          </a:custGeom>
          <a:noFill/>
          <a:ln w="28575">
            <a:solidFill>
              <a:srgbClr val="CC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655" name="AutoShape 255"/>
          <p:cNvSpPr>
            <a:spLocks noChangeArrowheads="1"/>
          </p:cNvSpPr>
          <p:nvPr/>
        </p:nvSpPr>
        <p:spPr bwMode="auto">
          <a:xfrm>
            <a:off x="1447800" y="762000"/>
            <a:ext cx="2057400" cy="533400"/>
          </a:xfrm>
          <a:prstGeom prst="wedgeRectCallout">
            <a:avLst>
              <a:gd name="adj1" fmla="val 47375"/>
              <a:gd name="adj2" fmla="val 29821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4. What is the </a:t>
            </a:r>
            <a:r>
              <a:rPr lang="en-US" b="1"/>
              <a:t>boundary</a:t>
            </a:r>
            <a:r>
              <a:rPr lang="en-US"/>
              <a:t> of our </a:t>
            </a:r>
            <a:r>
              <a:rPr lang="ja-JP" altLang="en-US"/>
              <a:t>“</a:t>
            </a:r>
            <a:r>
              <a:rPr lang="en-US" altLang="ja-JP"/>
              <a:t>box</a:t>
            </a:r>
            <a:r>
              <a:rPr lang="ja-JP" altLang="en-US"/>
              <a:t>”</a:t>
            </a:r>
            <a:r>
              <a:rPr lang="en-US" altLang="ja-JP"/>
              <a:t>?</a:t>
            </a:r>
            <a:endParaRPr lang="en-US"/>
          </a:p>
        </p:txBody>
      </p:sp>
      <p:sp>
        <p:nvSpPr>
          <p:cNvPr id="2150656" name="AutoShape 256"/>
          <p:cNvSpPr>
            <a:spLocks noChangeArrowheads="1"/>
          </p:cNvSpPr>
          <p:nvPr/>
        </p:nvSpPr>
        <p:spPr bwMode="auto">
          <a:xfrm>
            <a:off x="3581400" y="0"/>
            <a:ext cx="3124200" cy="609600"/>
          </a:xfrm>
          <a:prstGeom prst="wedgeRectCallout">
            <a:avLst>
              <a:gd name="adj1" fmla="val 69005"/>
              <a:gd name="adj2" fmla="val -29426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b="1"/>
              <a:t>1. Why? </a:t>
            </a:r>
            <a:r>
              <a:rPr lang="en-US"/>
              <a:t>What is the goal being achieved </a:t>
            </a:r>
            <a:r>
              <a:rPr lang="en-US" b="1"/>
              <a:t>outside</a:t>
            </a:r>
            <a:r>
              <a:rPr lang="en-US"/>
              <a:t>? What does it </a:t>
            </a:r>
            <a:r>
              <a:rPr lang="en-US" b="1"/>
              <a:t>control</a:t>
            </a:r>
            <a:r>
              <a:rPr lang="en-US"/>
              <a:t> and </a:t>
            </a:r>
            <a:r>
              <a:rPr lang="en-US" b="1"/>
              <a:t>observe</a:t>
            </a:r>
            <a:r>
              <a:rPr lang="en-US"/>
              <a:t>?</a:t>
            </a:r>
          </a:p>
        </p:txBody>
      </p:sp>
      <p:sp>
        <p:nvSpPr>
          <p:cNvPr id="2150657" name="AutoShape 257"/>
          <p:cNvSpPr>
            <a:spLocks noChangeArrowheads="1"/>
          </p:cNvSpPr>
          <p:nvPr/>
        </p:nvSpPr>
        <p:spPr bwMode="auto">
          <a:xfrm>
            <a:off x="0" y="4800600"/>
            <a:ext cx="2590800" cy="1600200"/>
          </a:xfrm>
          <a:prstGeom prst="wedgeRectCallout">
            <a:avLst>
              <a:gd name="adj1" fmla="val 93505"/>
              <a:gd name="adj2" fmla="val -10863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6. What </a:t>
            </a:r>
            <a:r>
              <a:rPr lang="en-US" b="1"/>
              <a:t>internal </a:t>
            </a:r>
            <a:r>
              <a:rPr lang="ja-JP" altLang="en-US"/>
              <a:t>“</a:t>
            </a:r>
            <a:r>
              <a:rPr lang="en-US" altLang="ja-JP"/>
              <a:t>boxes</a:t>
            </a:r>
            <a:r>
              <a:rPr lang="ja-JP" altLang="en-US"/>
              <a:t>”</a:t>
            </a:r>
            <a:r>
              <a:rPr lang="en-US" altLang="ja-JP"/>
              <a:t> can be combined to do the job?</a:t>
            </a:r>
          </a:p>
          <a:p>
            <a:r>
              <a:rPr lang="en-US"/>
              <a:t>Existing? New?</a:t>
            </a:r>
          </a:p>
          <a:p>
            <a:r>
              <a:rPr lang="en-US"/>
              <a:t>How to partition behavior and information responsibility to meet end-to-end needs?</a:t>
            </a:r>
          </a:p>
        </p:txBody>
      </p:sp>
      <p:sp>
        <p:nvSpPr>
          <p:cNvPr id="2150658" name="AutoShape 258"/>
          <p:cNvSpPr>
            <a:spLocks noChangeArrowheads="1"/>
          </p:cNvSpPr>
          <p:nvPr/>
        </p:nvSpPr>
        <p:spPr bwMode="auto">
          <a:xfrm>
            <a:off x="5257800" y="5105400"/>
            <a:ext cx="3810000" cy="1600200"/>
          </a:xfrm>
          <a:prstGeom prst="wedgeRectCallout">
            <a:avLst>
              <a:gd name="adj1" fmla="val -66583"/>
              <a:gd name="adj2" fmla="val -124505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8. What are properties of each </a:t>
            </a:r>
            <a:r>
              <a:rPr lang="en-US" b="1"/>
              <a:t>internal</a:t>
            </a:r>
            <a:r>
              <a:rPr lang="en-US"/>
              <a:t> box?</a:t>
            </a:r>
          </a:p>
          <a:p>
            <a:pPr algn="l">
              <a:buFontTx/>
              <a:buChar char="•"/>
            </a:pPr>
            <a:r>
              <a:rPr lang="en-US"/>
              <a:t>  functionality: services offered and</a:t>
            </a:r>
            <a:br>
              <a:rPr lang="en-US"/>
            </a:br>
            <a:r>
              <a:rPr lang="en-US"/>
              <a:t>   required, events handled, info handled</a:t>
            </a:r>
          </a:p>
          <a:p>
            <a:pPr algn="l">
              <a:buFontTx/>
              <a:buChar char="•"/>
            </a:pPr>
            <a:r>
              <a:rPr lang="en-US">
                <a:solidFill>
                  <a:schemeClr val="folHlink"/>
                </a:solidFill>
              </a:rPr>
              <a:t> others: volumes, performance,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   location, security, tech platform</a:t>
            </a:r>
          </a:p>
        </p:txBody>
      </p:sp>
      <p:sp>
        <p:nvSpPr>
          <p:cNvPr id="2150659" name="AutoShape 259"/>
          <p:cNvSpPr>
            <a:spLocks noChangeArrowheads="1"/>
          </p:cNvSpPr>
          <p:nvPr/>
        </p:nvSpPr>
        <p:spPr bwMode="auto">
          <a:xfrm>
            <a:off x="2743200" y="4876800"/>
            <a:ext cx="2362200" cy="1143000"/>
          </a:xfrm>
          <a:prstGeom prst="wedgeRectCallout">
            <a:avLst>
              <a:gd name="adj1" fmla="val 2889"/>
              <a:gd name="adj2" fmla="val -1341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7. What consistent principles, patterns, or styles guide our design and are shared across components?</a:t>
            </a:r>
          </a:p>
        </p:txBody>
      </p:sp>
      <p:sp>
        <p:nvSpPr>
          <p:cNvPr id="2150661" name="AutoShape 261"/>
          <p:cNvSpPr>
            <a:spLocks noChangeArrowheads="1"/>
          </p:cNvSpPr>
          <p:nvPr/>
        </p:nvSpPr>
        <p:spPr bwMode="auto">
          <a:xfrm>
            <a:off x="76200" y="1524000"/>
            <a:ext cx="2819400" cy="990600"/>
          </a:xfrm>
          <a:prstGeom prst="wedgeRectCallout">
            <a:avLst>
              <a:gd name="adj1" fmla="val -9347"/>
              <a:gd name="adj2" fmla="val 9182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3. What are the properties of all domain elements, other solution components &amp; connectors relevant to meeting the goal?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2150662" name="AutoShape 262"/>
          <p:cNvSpPr>
            <a:spLocks noChangeArrowheads="1"/>
          </p:cNvSpPr>
          <p:nvPr/>
        </p:nvSpPr>
        <p:spPr bwMode="auto">
          <a:xfrm>
            <a:off x="4953000" y="1981200"/>
            <a:ext cx="4191000" cy="1371600"/>
          </a:xfrm>
          <a:prstGeom prst="wedgeRectCallout">
            <a:avLst>
              <a:gd name="adj1" fmla="val -46324"/>
              <a:gd name="adj2" fmla="val 7766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5. What properties of the box visible at </a:t>
            </a:r>
            <a:r>
              <a:rPr lang="en-US" b="1"/>
              <a:t>boundary</a:t>
            </a:r>
            <a:r>
              <a:rPr lang="en-US"/>
              <a:t>?</a:t>
            </a:r>
          </a:p>
          <a:p>
            <a:pPr algn="l">
              <a:buFontTx/>
              <a:buChar char="•"/>
            </a:pPr>
            <a:r>
              <a:rPr lang="en-US"/>
              <a:t> functionality: services offered and required,</a:t>
            </a:r>
            <a:br>
              <a:rPr lang="en-US"/>
            </a:br>
            <a:r>
              <a:rPr lang="en-US"/>
              <a:t>    events handled, information handled</a:t>
            </a:r>
          </a:p>
          <a:p>
            <a:pPr algn="l">
              <a:buFontTx/>
              <a:buChar char="•"/>
            </a:pPr>
            <a:r>
              <a:rPr lang="en-US">
                <a:solidFill>
                  <a:schemeClr val="folHlink"/>
                </a:solidFill>
              </a:rPr>
              <a:t> others: volumes, performance,  location, 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    security, tech platform</a:t>
            </a:r>
          </a:p>
        </p:txBody>
      </p:sp>
      <p:sp>
        <p:nvSpPr>
          <p:cNvPr id="2150663" name="Oval 263"/>
          <p:cNvSpPr>
            <a:spLocks noChangeArrowheads="1"/>
          </p:cNvSpPr>
          <p:nvPr/>
        </p:nvSpPr>
        <p:spPr bwMode="auto">
          <a:xfrm>
            <a:off x="7543800" y="0"/>
            <a:ext cx="228600" cy="2286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654" name="Freeform 254"/>
          <p:cNvSpPr>
            <a:spLocks/>
          </p:cNvSpPr>
          <p:nvPr/>
        </p:nvSpPr>
        <p:spPr bwMode="auto">
          <a:xfrm>
            <a:off x="7827963" y="165100"/>
            <a:ext cx="1273175" cy="4662488"/>
          </a:xfrm>
          <a:custGeom>
            <a:avLst/>
            <a:gdLst>
              <a:gd name="T0" fmla="*/ 2147483647 w 802"/>
              <a:gd name="T1" fmla="*/ 0 h 2937"/>
              <a:gd name="T2" fmla="*/ 2147483647 w 802"/>
              <a:gd name="T3" fmla="*/ 2147483647 h 2937"/>
              <a:gd name="T4" fmla="*/ 2147483647 w 802"/>
              <a:gd name="T5" fmla="*/ 2147483647 h 2937"/>
              <a:gd name="T6" fmla="*/ 2147483647 w 802"/>
              <a:gd name="T7" fmla="*/ 2147483647 h 2937"/>
              <a:gd name="T8" fmla="*/ 0 w 802"/>
              <a:gd name="T9" fmla="*/ 2147483647 h 29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2"/>
              <a:gd name="T16" fmla="*/ 0 h 2937"/>
              <a:gd name="T17" fmla="*/ 802 w 802"/>
              <a:gd name="T18" fmla="*/ 2937 h 29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2" h="2937">
                <a:moveTo>
                  <a:pt x="345" y="0"/>
                </a:moveTo>
                <a:cubicBezTo>
                  <a:pt x="410" y="76"/>
                  <a:pt x="672" y="134"/>
                  <a:pt x="737" y="460"/>
                </a:cubicBezTo>
                <a:cubicBezTo>
                  <a:pt x="802" y="786"/>
                  <a:pt x="762" y="1595"/>
                  <a:pt x="737" y="1958"/>
                </a:cubicBezTo>
                <a:cubicBezTo>
                  <a:pt x="712" y="2321"/>
                  <a:pt x="710" y="2475"/>
                  <a:pt x="587" y="2638"/>
                </a:cubicBezTo>
                <a:cubicBezTo>
                  <a:pt x="464" y="2801"/>
                  <a:pt x="122" y="2875"/>
                  <a:pt x="0" y="2937"/>
                </a:cubicBezTo>
              </a:path>
            </a:pathLst>
          </a:custGeom>
          <a:noFill/>
          <a:ln w="28575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019425" y="2420938"/>
            <a:ext cx="2127250" cy="1423987"/>
            <a:chOff x="1854" y="1986"/>
            <a:chExt cx="1506" cy="846"/>
          </a:xfrm>
        </p:grpSpPr>
        <p:sp>
          <p:nvSpPr>
            <p:cNvPr id="24599" name="Text Box 12"/>
            <p:cNvSpPr txBox="1">
              <a:spLocks noChangeArrowheads="1"/>
            </p:cNvSpPr>
            <p:nvPr/>
          </p:nvSpPr>
          <p:spPr bwMode="auto">
            <a:xfrm>
              <a:off x="2120" y="1986"/>
              <a:ext cx="953" cy="498"/>
            </a:xfrm>
            <a:prstGeom prst="rect">
              <a:avLst/>
            </a:prstGeom>
            <a:noFill/>
            <a:ln w="12700">
              <a:solidFill>
                <a:srgbClr val="CC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Projector</a:t>
              </a:r>
            </a:p>
            <a:p>
              <a:r>
                <a:rPr lang="en-US" sz="1600"/>
                <a:t> </a:t>
              </a:r>
            </a:p>
            <a:p>
              <a:r>
                <a:rPr lang="en-US" sz="1600"/>
                <a:t>Specification</a:t>
              </a:r>
            </a:p>
          </p:txBody>
        </p:sp>
        <p:sp>
          <p:nvSpPr>
            <p:cNvPr id="24600" name="Freeform 13"/>
            <p:cNvSpPr>
              <a:spLocks/>
            </p:cNvSpPr>
            <p:nvPr/>
          </p:nvSpPr>
          <p:spPr bwMode="auto">
            <a:xfrm>
              <a:off x="1854" y="2160"/>
              <a:ext cx="306" cy="384"/>
            </a:xfrm>
            <a:custGeom>
              <a:avLst/>
              <a:gdLst>
                <a:gd name="T0" fmla="*/ 306 w 306"/>
                <a:gd name="T1" fmla="*/ 0 h 384"/>
                <a:gd name="T2" fmla="*/ 66 w 306"/>
                <a:gd name="T3" fmla="*/ 139 h 384"/>
                <a:gd name="T4" fmla="*/ 0 w 306"/>
                <a:gd name="T5" fmla="*/ 384 h 384"/>
                <a:gd name="T6" fmla="*/ 0 60000 65536"/>
                <a:gd name="T7" fmla="*/ 0 60000 65536"/>
                <a:gd name="T8" fmla="*/ 0 60000 65536"/>
                <a:gd name="T9" fmla="*/ 0 w 306"/>
                <a:gd name="T10" fmla="*/ 0 h 384"/>
                <a:gd name="T11" fmla="*/ 306 w 306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6" h="384">
                  <a:moveTo>
                    <a:pt x="306" y="0"/>
                  </a:moveTo>
                  <a:cubicBezTo>
                    <a:pt x="211" y="37"/>
                    <a:pt x="117" y="75"/>
                    <a:pt x="66" y="139"/>
                  </a:cubicBezTo>
                  <a:cubicBezTo>
                    <a:pt x="15" y="203"/>
                    <a:pt x="11" y="319"/>
                    <a:pt x="0" y="384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Freeform 14"/>
            <p:cNvSpPr>
              <a:spLocks/>
            </p:cNvSpPr>
            <p:nvPr/>
          </p:nvSpPr>
          <p:spPr bwMode="auto">
            <a:xfrm>
              <a:off x="3024" y="2160"/>
              <a:ext cx="336" cy="672"/>
            </a:xfrm>
            <a:custGeom>
              <a:avLst/>
              <a:gdLst>
                <a:gd name="T0" fmla="*/ 0 w 336"/>
                <a:gd name="T1" fmla="*/ 0 h 672"/>
                <a:gd name="T2" fmla="*/ 288 w 336"/>
                <a:gd name="T3" fmla="*/ 167 h 672"/>
                <a:gd name="T4" fmla="*/ 288 w 336"/>
                <a:gd name="T5" fmla="*/ 672 h 672"/>
                <a:gd name="T6" fmla="*/ 0 60000 65536"/>
                <a:gd name="T7" fmla="*/ 0 60000 65536"/>
                <a:gd name="T8" fmla="*/ 0 60000 65536"/>
                <a:gd name="T9" fmla="*/ 0 w 336"/>
                <a:gd name="T10" fmla="*/ 0 h 672"/>
                <a:gd name="T11" fmla="*/ 336 w 33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672">
                  <a:moveTo>
                    <a:pt x="0" y="0"/>
                  </a:moveTo>
                  <a:cubicBezTo>
                    <a:pt x="120" y="27"/>
                    <a:pt x="240" y="55"/>
                    <a:pt x="288" y="167"/>
                  </a:cubicBezTo>
                  <a:cubicBezTo>
                    <a:pt x="336" y="279"/>
                    <a:pt x="312" y="475"/>
                    <a:pt x="288" y="672"/>
                  </a:cubicBezTo>
                </a:path>
              </a:pathLst>
            </a:custGeom>
            <a:noFill/>
            <a:ln w="28575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664" name="AutoShape 264"/>
          <p:cNvSpPr>
            <a:spLocks noChangeArrowheads="1"/>
          </p:cNvSpPr>
          <p:nvPr/>
        </p:nvSpPr>
        <p:spPr bwMode="auto">
          <a:xfrm>
            <a:off x="3581400" y="838200"/>
            <a:ext cx="3124200" cy="914400"/>
          </a:xfrm>
          <a:prstGeom prst="wedgeRectCallout">
            <a:avLst>
              <a:gd name="adj1" fmla="val 69005"/>
              <a:gd name="adj2" fmla="val -36282"/>
            </a:avLst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b="1"/>
              <a:t>2. </a:t>
            </a:r>
            <a:r>
              <a:rPr lang="en-US"/>
              <a:t>What are relevant domain properties? How is our box combined with other parts to solve it? Are there better approaches?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5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5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5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5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5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5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5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5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5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5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52" grpId="0" animBg="1"/>
      <p:bldP spid="2150653" grpId="0" animBg="1"/>
      <p:bldP spid="2150655" grpId="0" animBg="1" autoUpdateAnimBg="0"/>
      <p:bldP spid="2150656" grpId="0" animBg="1" autoUpdateAnimBg="0"/>
      <p:bldP spid="2150657" grpId="0" animBg="1" autoUpdateAnimBg="0"/>
      <p:bldP spid="2150658" grpId="0" animBg="1" autoUpdateAnimBg="0"/>
      <p:bldP spid="2150659" grpId="0" animBg="1" autoUpdateAnimBg="0"/>
      <p:bldP spid="2150661" grpId="0" animBg="1" autoUpdateAnimBg="0"/>
      <p:bldP spid="2150662" grpId="0" animBg="1" autoUpdateAnimBg="0"/>
      <p:bldP spid="2150663" grpId="0" animBg="1"/>
      <p:bldP spid="2150654" grpId="0" animBg="1"/>
      <p:bldP spid="215066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195844-7672-2542-9CBF-D632784E45BE}" type="slidenum">
              <a:rPr kumimoji="0" lang="en-US">
                <a:latin typeface="Verdana" charset="0"/>
              </a:rPr>
              <a:pPr/>
              <a:t>9</a:t>
            </a:fld>
            <a:endParaRPr kumimoji="0" lang="en-US">
              <a:latin typeface="Verdana" charset="0"/>
            </a:endParaRPr>
          </a:p>
        </p:txBody>
      </p:sp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What is MAp?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Formal Architecture Framework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Goal Modeling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Viewpoints and Concerns – Black Box, White Box, Technical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Architecture Style 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Process Pragmatics</a:t>
            </a:r>
            <a:br>
              <a:rPr lang="en-US"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Iterative and Incremental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Multiple Project "Routes" through MAp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</a:rPr>
              <a:t>Flexible Models and Domains</a:t>
            </a:r>
            <a:br>
              <a:rPr lang="en-US">
                <a:latin typeface="Verdana" charset="0"/>
                <a:ea typeface="ＭＳ Ｐゴシック" charset="0"/>
              </a:rPr>
            </a:br>
            <a:endParaRPr lang="en-US">
              <a:latin typeface="Verdan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Verdana" charset="0"/>
                <a:ea typeface="ＭＳ Ｐゴシック" charset="0"/>
                <a:cs typeface="ＭＳ Ｐゴシック" charset="0"/>
              </a:rPr>
              <a:t>Effective BPMN in Business Architecture</a:t>
            </a:r>
          </a:p>
        </p:txBody>
      </p:sp>
      <p:sp>
        <p:nvSpPr>
          <p:cNvPr id="25604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1143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.6|6|15.1|5.4|5.6|0.8|1|5.1|1.6|0.7"/>
</p:tagLst>
</file>

<file path=ppt/theme/theme1.xml><?xml version="1.0" encoding="utf-8"?>
<a:theme xmlns:a="http://schemas.openxmlformats.org/drawingml/2006/main" name="jpm-course">
  <a:themeElements>
    <a:clrScheme name="jpm-course 6">
      <a:dk1>
        <a:srgbClr val="000000"/>
      </a:dk1>
      <a:lt1>
        <a:srgbClr val="FFFFFF"/>
      </a:lt1>
      <a:dk2>
        <a:srgbClr val="0000CC"/>
      </a:dk2>
      <a:lt2>
        <a:srgbClr val="FFFFFF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FFFF"/>
      </a:hlink>
      <a:folHlink>
        <a:srgbClr val="FF0066"/>
      </a:folHlink>
    </a:clrScheme>
    <a:fontScheme name="jpm-cours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jpm-course 1">
        <a:dk1>
          <a:srgbClr val="271A0D"/>
        </a:dk1>
        <a:lt1>
          <a:srgbClr val="EAEAEA"/>
        </a:lt1>
        <a:dk2>
          <a:srgbClr val="336699"/>
        </a:dk2>
        <a:lt2>
          <a:srgbClr val="FFFFCC"/>
        </a:lt2>
        <a:accent1>
          <a:srgbClr val="FF0000"/>
        </a:accent1>
        <a:accent2>
          <a:srgbClr val="333399"/>
        </a:accent2>
        <a:accent3>
          <a:srgbClr val="ADB8CA"/>
        </a:accent3>
        <a:accent4>
          <a:srgbClr val="C8C8C8"/>
        </a:accent4>
        <a:accent5>
          <a:srgbClr val="FFAAAA"/>
        </a:accent5>
        <a:accent6>
          <a:srgbClr val="2D2D8A"/>
        </a:accent6>
        <a:hlink>
          <a:srgbClr val="66FFFF"/>
        </a:hlink>
        <a:folHlink>
          <a:srgbClr val="FF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m-course 2">
        <a:dk1>
          <a:srgbClr val="000000"/>
        </a:dk1>
        <a:lt1>
          <a:srgbClr val="FFFFFF"/>
        </a:lt1>
        <a:dk2>
          <a:srgbClr val="003366"/>
        </a:dk2>
        <a:lt2>
          <a:srgbClr val="FFFFFF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66FFFF"/>
        </a:hlink>
        <a:folHlink>
          <a:srgbClr val="FF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m-course 3">
        <a:dk1>
          <a:srgbClr val="000000"/>
        </a:dk1>
        <a:lt1>
          <a:srgbClr val="EAEAEA"/>
        </a:lt1>
        <a:dk2>
          <a:srgbClr val="336699"/>
        </a:dk2>
        <a:lt2>
          <a:srgbClr val="FFFFCC"/>
        </a:lt2>
        <a:accent1>
          <a:srgbClr val="00FF00"/>
        </a:accent1>
        <a:accent2>
          <a:srgbClr val="CC00CC"/>
        </a:accent2>
        <a:accent3>
          <a:srgbClr val="ADB8CA"/>
        </a:accent3>
        <a:accent4>
          <a:srgbClr val="C8C8C8"/>
        </a:accent4>
        <a:accent5>
          <a:srgbClr val="AAFFAA"/>
        </a:accent5>
        <a:accent6>
          <a:srgbClr val="B900B9"/>
        </a:accent6>
        <a:hlink>
          <a:srgbClr val="00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m-course 4">
        <a:dk1>
          <a:srgbClr val="271A0D"/>
        </a:dk1>
        <a:lt1>
          <a:srgbClr val="EAEAEA"/>
        </a:lt1>
        <a:dk2>
          <a:srgbClr val="3333FF"/>
        </a:dk2>
        <a:lt2>
          <a:srgbClr val="FFFF66"/>
        </a:lt2>
        <a:accent1>
          <a:srgbClr val="FF0000"/>
        </a:accent1>
        <a:accent2>
          <a:srgbClr val="333399"/>
        </a:accent2>
        <a:accent3>
          <a:srgbClr val="ADADFF"/>
        </a:accent3>
        <a:accent4>
          <a:srgbClr val="C8C8C8"/>
        </a:accent4>
        <a:accent5>
          <a:srgbClr val="FFAAAA"/>
        </a:accent5>
        <a:accent6>
          <a:srgbClr val="2D2D8A"/>
        </a:accent6>
        <a:hlink>
          <a:srgbClr val="66FFFF"/>
        </a:hlink>
        <a:folHlink>
          <a:srgbClr val="FF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m-course 5">
        <a:dk1>
          <a:srgbClr val="000000"/>
        </a:dk1>
        <a:lt1>
          <a:srgbClr val="EAEAEA"/>
        </a:lt1>
        <a:dk2>
          <a:srgbClr val="0000CC"/>
        </a:dk2>
        <a:lt2>
          <a:srgbClr val="FFFF00"/>
        </a:lt2>
        <a:accent1>
          <a:srgbClr val="00FF00"/>
        </a:accent1>
        <a:accent2>
          <a:srgbClr val="CC00CC"/>
        </a:accent2>
        <a:accent3>
          <a:srgbClr val="AAAAE2"/>
        </a:accent3>
        <a:accent4>
          <a:srgbClr val="C8C8C8"/>
        </a:accent4>
        <a:accent5>
          <a:srgbClr val="AAFFAA"/>
        </a:accent5>
        <a:accent6>
          <a:srgbClr val="B900B9"/>
        </a:accent6>
        <a:hlink>
          <a:srgbClr val="00FFFF"/>
        </a:hlink>
        <a:folHlink>
          <a:srgbClr val="FF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m-course 6">
        <a:dk1>
          <a:srgbClr val="000000"/>
        </a:dk1>
        <a:lt1>
          <a:srgbClr val="FFFFFF"/>
        </a:lt1>
        <a:dk2>
          <a:srgbClr val="0000CC"/>
        </a:dk2>
        <a:lt2>
          <a:srgbClr val="FFFFFF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FFFF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Settings\desmond\Application Data\Microsoft\Templates\jpm-course.pot</Template>
  <TotalTime>29011</TotalTime>
  <Words>2577</Words>
  <Application>Microsoft Macintosh PowerPoint</Application>
  <PresentationFormat>On-screen Show (4:3)</PresentationFormat>
  <Paragraphs>609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ＭＳ Ｐゴシック</vt:lpstr>
      <vt:lpstr>Verdana</vt:lpstr>
      <vt:lpstr>Monotype Sorts</vt:lpstr>
      <vt:lpstr>Times New Roman</vt:lpstr>
      <vt:lpstr>Comic Sans MS</vt:lpstr>
      <vt:lpstr>Wingdings</vt:lpstr>
      <vt:lpstr>Arial Narrow</vt:lpstr>
      <vt:lpstr>Arial Black</vt:lpstr>
      <vt:lpstr>jpm-course</vt:lpstr>
      <vt:lpstr>Microsoft Clip Gallery</vt:lpstr>
      <vt:lpstr>Microsoft Visio Drawing</vt:lpstr>
      <vt:lpstr>Effective Business Architecture using MAp</vt:lpstr>
      <vt:lpstr>Outline from John</vt:lpstr>
      <vt:lpstr>Outline</vt:lpstr>
      <vt:lpstr>Effective Business Architecture in MAP</vt:lpstr>
      <vt:lpstr>Two Separate Aspects to Approach</vt:lpstr>
      <vt:lpstr>Outline</vt:lpstr>
      <vt:lpstr>Goal is not the same as System Specification</vt:lpstr>
      <vt:lpstr>The MAP questions</vt:lpstr>
      <vt:lpstr>Outline</vt:lpstr>
      <vt:lpstr>Goals on the Problem Domain</vt:lpstr>
      <vt:lpstr>Relating to The Cube</vt:lpstr>
      <vt:lpstr>Goals “frame” An Architecture</vt:lpstr>
      <vt:lpstr>MAp Viewpoints (for S)</vt:lpstr>
      <vt:lpstr>Loans Example – Goals, Information, Process Model</vt:lpstr>
      <vt:lpstr>Loans Example – Black-box partition &amp; mapping of Domain Model</vt:lpstr>
      <vt:lpstr>Loans Example – Black Box Assembly</vt:lpstr>
      <vt:lpstr>Outline</vt:lpstr>
      <vt:lpstr>PowerPoint Presentation</vt:lpstr>
      <vt:lpstr>Emphasis Changes Across Projects </vt:lpstr>
      <vt:lpstr>So MAp is …</vt:lpstr>
      <vt:lpstr>Outline</vt:lpstr>
      <vt:lpstr>Using MAp … Where This Overview Fits In</vt:lpstr>
      <vt:lpstr>What is Architecture?</vt:lpstr>
      <vt:lpstr>Architecture in Context</vt:lpstr>
      <vt:lpstr>A MAp Model of EA</vt:lpstr>
      <vt:lpstr>EA : Federated Goals and Alignment</vt:lpstr>
      <vt:lpstr>Goal Models precisely locate Risks</vt:lpstr>
      <vt:lpstr>Outline</vt:lpstr>
      <vt:lpstr>What do Process Models enable?</vt:lpstr>
      <vt:lpstr>What do Goal Models enable?</vt:lpstr>
      <vt:lpstr>PowerPoint Presentation</vt:lpstr>
      <vt:lpstr>Using BPMN</vt:lpstr>
      <vt:lpstr>Simple vs. Easy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ds</cp:lastModifiedBy>
  <cp:revision>792</cp:revision>
  <cp:lastPrinted>2011-11-16T22:43:42Z</cp:lastPrinted>
  <dcterms:created xsi:type="dcterms:W3CDTF">2010-04-06T14:33:59Z</dcterms:created>
  <dcterms:modified xsi:type="dcterms:W3CDTF">2011-11-22T16:54:41Z</dcterms:modified>
</cp:coreProperties>
</file>