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sldIdLst>
    <p:sldId id="256" r:id="rId2"/>
    <p:sldId id="285" r:id="rId3"/>
    <p:sldId id="257" r:id="rId4"/>
    <p:sldId id="261" r:id="rId5"/>
    <p:sldId id="262" r:id="rId6"/>
    <p:sldId id="263" r:id="rId7"/>
    <p:sldId id="275" r:id="rId8"/>
    <p:sldId id="264" r:id="rId9"/>
    <p:sldId id="265" r:id="rId10"/>
    <p:sldId id="266" r:id="rId11"/>
    <p:sldId id="267" r:id="rId12"/>
    <p:sldId id="268" r:id="rId13"/>
    <p:sldId id="269" r:id="rId14"/>
    <p:sldId id="274" r:id="rId15"/>
    <p:sldId id="270" r:id="rId16"/>
    <p:sldId id="271" r:id="rId17"/>
    <p:sldId id="272" r:id="rId18"/>
    <p:sldId id="273" r:id="rId19"/>
    <p:sldId id="276" r:id="rId20"/>
    <p:sldId id="277" r:id="rId21"/>
    <p:sldId id="278" r:id="rId22"/>
    <p:sldId id="280" r:id="rId23"/>
    <p:sldId id="281" r:id="rId24"/>
    <p:sldId id="282" r:id="rId25"/>
    <p:sldId id="279" r:id="rId26"/>
    <p:sldId id="283" r:id="rId27"/>
    <p:sldId id="284" r:id="rId28"/>
    <p:sldId id="286" r:id="rId29"/>
    <p:sldId id="287" r:id="rId30"/>
    <p:sldId id="260" r:id="rId31"/>
    <p:sldId id="258" r:id="rId32"/>
    <p:sldId id="25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21" autoAdjust="0"/>
    <p:restoredTop sz="94660"/>
  </p:normalViewPr>
  <p:slideViewPr>
    <p:cSldViewPr snapToGrid="0">
      <p:cViewPr varScale="1">
        <p:scale>
          <a:sx n="72" d="100"/>
          <a:sy n="72" d="100"/>
        </p:scale>
        <p:origin x="6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8F72BA41-EC5B-4197-BCC8-0FD2E523CD7A}" type="datetimeFigureOut">
              <a:rPr lang="en-US" smtClean="0"/>
              <a:t>11/1/2023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63276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pPr/>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87352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F72BA41-EC5B-4197-BCC8-0FD2E523CD7A}" type="datetimeFigureOut">
              <a:rPr lang="en-US" smtClean="0"/>
              <a:pPr/>
              <a:t>11/1/2023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2204982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8F72BA41-EC5B-4197-BCC8-0FD2E523CD7A}" type="datetimeFigureOut">
              <a:rPr lang="en-US" smtClean="0"/>
              <a:pPr/>
              <a:t>11/1/2023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BE15108C-154A-4A5A-9C05-91A49A422BA7}"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7447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8F72BA41-EC5B-4197-BCC8-0FD2E523CD7A}" type="datetimeFigureOut">
              <a:rPr lang="en-US" smtClean="0"/>
              <a:pPr/>
              <a:t>11/1/2023</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1655334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8F72BA41-EC5B-4197-BCC8-0FD2E523CD7A}" type="datetimeFigureOut">
              <a:rPr lang="en-US" smtClean="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2683893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8F72BA41-EC5B-4197-BCC8-0FD2E523CD7A}" type="datetimeFigureOut">
              <a:rPr lang="en-US" smtClean="0"/>
              <a:pPr/>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3835768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81405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8F72BA41-EC5B-4197-BCC8-0FD2E523CD7A}" type="datetimeFigureOut">
              <a:rPr lang="en-US" smtClean="0"/>
              <a:t>11/1/2023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361523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F72BA41-EC5B-4197-BCC8-0FD2E523CD7A}"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5156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8F72BA41-EC5B-4197-BCC8-0FD2E523CD7A}" type="datetimeFigureOut">
              <a:rPr lang="en-US" smtClean="0"/>
              <a:t>11/1/2023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58919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F72BA41-EC5B-4197-BCC8-0FD2E523CD7A}"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853722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F72BA41-EC5B-4197-BCC8-0FD2E523CD7A}"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565573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F72BA41-EC5B-4197-BCC8-0FD2E523CD7A}" type="datetimeFigureOut">
              <a:rPr lang="en-US" smtClean="0"/>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5797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2BA41-EC5B-4197-BCC8-0FD2E523CD7A}" type="datetimeFigureOut">
              <a:rPr lang="en-US" smtClean="0"/>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37465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3894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F72BA41-EC5B-4197-BCC8-0FD2E523CD7A}"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66150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F72BA41-EC5B-4197-BCC8-0FD2E523CD7A}" type="datetimeFigureOut">
              <a:rPr lang="en-US" smtClean="0"/>
              <a:pPr/>
              <a:t>11/1/2023</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15108C-154A-4A5A-9C05-91A49A422BA7}" type="slidenum">
              <a:rPr lang="en-US" smtClean="0"/>
              <a:pPr/>
              <a:t>‹#›</a:t>
            </a:fld>
            <a:endParaRPr lang="en-US" dirty="0"/>
          </a:p>
        </p:txBody>
      </p:sp>
    </p:spTree>
    <p:extLst>
      <p:ext uri="{BB962C8B-B14F-4D97-AF65-F5344CB8AC3E}">
        <p14:creationId xmlns:p14="http://schemas.microsoft.com/office/powerpoint/2010/main" val="4264014764"/>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wildfire-assessment.streamlit.ap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desmond-lartey/Wildfire-Assessment/blob/Fires/README.md"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0EDD-74D2-B93E-4818-312295474C00}"/>
              </a:ext>
            </a:extLst>
          </p:cNvPr>
          <p:cNvSpPr>
            <a:spLocks noGrp="1"/>
          </p:cNvSpPr>
          <p:nvPr>
            <p:ph type="ctrTitle"/>
          </p:nvPr>
        </p:nvSpPr>
        <p:spPr>
          <a:xfrm>
            <a:off x="691078" y="3439314"/>
            <a:ext cx="10809844" cy="1608021"/>
          </a:xfrm>
        </p:spPr>
        <p:txBody>
          <a:bodyPr anchor="t">
            <a:normAutofit fontScale="90000"/>
          </a:bodyPr>
          <a:lstStyle/>
          <a:p>
            <a:pPr>
              <a:lnSpc>
                <a:spcPct val="90000"/>
              </a:lnSpc>
            </a:pPr>
            <a:r>
              <a:rPr lang="en-US" dirty="0"/>
              <a:t>Wildfire Assessment</a:t>
            </a:r>
            <a:br>
              <a:rPr lang="en-GB" dirty="0"/>
            </a:br>
            <a:br>
              <a:rPr lang="en-GB" dirty="0"/>
            </a:br>
            <a:r>
              <a:rPr lang="en-GB" sz="2200" dirty="0"/>
              <a:t>Desmond Lartey (PhD Candidate)</a:t>
            </a:r>
            <a:br>
              <a:rPr lang="en-GB" sz="2200" dirty="0"/>
            </a:br>
            <a:r>
              <a:rPr lang="en-GB" sz="2200" dirty="0"/>
              <a:t>David Flores (Research Social Scientist)</a:t>
            </a:r>
            <a:br>
              <a:rPr lang="en-GB" sz="2200" dirty="0"/>
            </a:br>
            <a:r>
              <a:rPr lang="en-GB" sz="2200" dirty="0"/>
              <a:t>1 November 2023</a:t>
            </a:r>
          </a:p>
        </p:txBody>
      </p:sp>
      <p:sp>
        <p:nvSpPr>
          <p:cNvPr id="3" name="Subtitle 2">
            <a:extLst>
              <a:ext uri="{FF2B5EF4-FFF2-40B4-BE49-F238E27FC236}">
                <a16:creationId xmlns:a16="http://schemas.microsoft.com/office/drawing/2014/main" id="{A6B3A475-EA4F-BB85-080D-88F7C281FCC2}"/>
              </a:ext>
            </a:extLst>
          </p:cNvPr>
          <p:cNvSpPr>
            <a:spLocks noGrp="1"/>
          </p:cNvSpPr>
          <p:nvPr>
            <p:ph type="subTitle" idx="1"/>
          </p:nvPr>
        </p:nvSpPr>
        <p:spPr>
          <a:xfrm>
            <a:off x="7086744" y="5067957"/>
            <a:ext cx="4414178" cy="1075444"/>
          </a:xfrm>
        </p:spPr>
        <p:txBody>
          <a:bodyPr anchor="b">
            <a:normAutofit/>
          </a:bodyPr>
          <a:lstStyle/>
          <a:p>
            <a:pPr algn="r"/>
            <a:r>
              <a:rPr lang="en-GB" b="0" i="0" dirty="0">
                <a:solidFill>
                  <a:srgbClr val="040C28"/>
                </a:solidFill>
                <a:effectLst/>
                <a:latin typeface="Google Sans"/>
              </a:rPr>
              <a:t>c/o</a:t>
            </a:r>
            <a:r>
              <a:rPr lang="en-US" b="0" i="0" dirty="0">
                <a:solidFill>
                  <a:srgbClr val="040C28"/>
                </a:solidFill>
                <a:effectLst/>
                <a:latin typeface="Google Sans"/>
              </a:rPr>
              <a:t> </a:t>
            </a:r>
            <a:r>
              <a:rPr lang="en-US" dirty="0"/>
              <a:t>USDA</a:t>
            </a:r>
            <a:endParaRPr lang="en-GB" dirty="0"/>
          </a:p>
        </p:txBody>
      </p:sp>
      <p:pic>
        <p:nvPicPr>
          <p:cNvPr id="4" name="Picture 3" descr="Grilled marshmallows on stick">
            <a:extLst>
              <a:ext uri="{FF2B5EF4-FFF2-40B4-BE49-F238E27FC236}">
                <a16:creationId xmlns:a16="http://schemas.microsoft.com/office/drawing/2014/main" id="{4893A66E-B480-1106-3FDD-F74AFB47FD29}"/>
              </a:ext>
            </a:extLst>
          </p:cNvPr>
          <p:cNvPicPr>
            <a:picLocks noChangeAspect="1"/>
          </p:cNvPicPr>
          <p:nvPr/>
        </p:nvPicPr>
        <p:blipFill rotWithShape="1">
          <a:blip r:embed="rId2"/>
          <a:srcRect t="35543" b="24380"/>
          <a:stretch/>
        </p:blipFill>
        <p:spPr>
          <a:xfrm>
            <a:off x="-6214" y="10"/>
            <a:ext cx="12214825" cy="3267587"/>
          </a:xfrm>
          <a:custGeom>
            <a:avLst/>
            <a:gdLst/>
            <a:ahLst/>
            <a:cxnLst/>
            <a:rect l="l" t="t" r="r" b="b"/>
            <a:pathLst>
              <a:path w="12214825" h="3383384">
                <a:moveTo>
                  <a:pt x="12213819" y="0"/>
                </a:moveTo>
                <a:cubicBezTo>
                  <a:pt x="12213819" y="29107"/>
                  <a:pt x="12214067" y="89770"/>
                  <a:pt x="12214502" y="174101"/>
                </a:cubicBezTo>
                <a:lnTo>
                  <a:pt x="12214825" y="234681"/>
                </a:lnTo>
                <a:lnTo>
                  <a:pt x="12214825" y="2718323"/>
                </a:lnTo>
                <a:lnTo>
                  <a:pt x="11377417" y="2725712"/>
                </a:lnTo>
                <a:cubicBezTo>
                  <a:pt x="7318291" y="2799276"/>
                  <a:pt x="6189525" y="3387660"/>
                  <a:pt x="3246747" y="3383361"/>
                </a:cubicBezTo>
                <a:cubicBezTo>
                  <a:pt x="2493396" y="3382260"/>
                  <a:pt x="1619330" y="3339570"/>
                  <a:pt x="544071" y="3235389"/>
                </a:cubicBezTo>
                <a:lnTo>
                  <a:pt x="19466" y="3181198"/>
                </a:lnTo>
                <a:cubicBezTo>
                  <a:pt x="22117" y="2650999"/>
                  <a:pt x="12840" y="2122787"/>
                  <a:pt x="3563" y="1594575"/>
                </a:cubicBezTo>
                <a:lnTo>
                  <a:pt x="0" y="1239098"/>
                </a:lnTo>
                <a:lnTo>
                  <a:pt x="0" y="7944"/>
                </a:lnTo>
                <a:close/>
              </a:path>
            </a:pathLst>
          </a:custGeom>
        </p:spPr>
      </p:pic>
    </p:spTree>
    <p:extLst>
      <p:ext uri="{BB962C8B-B14F-4D97-AF65-F5344CB8AC3E}">
        <p14:creationId xmlns:p14="http://schemas.microsoft.com/office/powerpoint/2010/main" val="392588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48EE2FC5-4930-A9A2-DDEE-613951A0CF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0"/>
            <a:ext cx="11822113"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C742AA-35FE-BE1A-6AAB-1FF4A95C9228}"/>
              </a:ext>
            </a:extLst>
          </p:cNvPr>
          <p:cNvSpPr txBox="1"/>
          <p:nvPr/>
        </p:nvSpPr>
        <p:spPr>
          <a:xfrm>
            <a:off x="1530626" y="968779"/>
            <a:ext cx="6109252" cy="3416320"/>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White Respondents</a:t>
            </a:r>
            <a:r>
              <a:rPr lang="en-GB" b="0" i="0" dirty="0">
                <a:solidFill>
                  <a:srgbClr val="374151"/>
                </a:solidFill>
                <a:effectLst/>
                <a:latin typeface="Söhne"/>
              </a:rPr>
              <a:t>: A significant segment "somewhat agrees" with the adequacy of personnel. However, there's also a sizable portion that "somewhat disagrees" or "strongly disagrees."</a:t>
            </a:r>
          </a:p>
          <a:p>
            <a:pPr algn="l">
              <a:buFont typeface="Arial" panose="020B0604020202020204" pitchFamily="34" charset="0"/>
              <a:buChar char="•"/>
            </a:pPr>
            <a:r>
              <a:rPr lang="en-GB" b="1" i="0" dirty="0">
                <a:solidFill>
                  <a:srgbClr val="374151"/>
                </a:solidFill>
                <a:effectLst/>
                <a:latin typeface="Söhne"/>
              </a:rPr>
              <a:t>African, Black, Coloured, and South African Respondents</a:t>
            </a:r>
            <a:r>
              <a:rPr lang="en-GB" b="0" i="0" dirty="0">
                <a:solidFill>
                  <a:srgbClr val="374151"/>
                </a:solidFill>
                <a:effectLst/>
                <a:latin typeface="Söhne"/>
              </a:rPr>
              <a:t>: The distribution of perceptions varies, with some respondents showing agreement, while others disagree or remain neutral.</a:t>
            </a:r>
          </a:p>
          <a:p>
            <a:pPr algn="l"/>
            <a:r>
              <a:rPr lang="en-GB" b="1" i="0" dirty="0">
                <a:effectLst/>
                <a:latin typeface="Söhne"/>
              </a:rPr>
              <a:t>Key Highlight:</a:t>
            </a:r>
          </a:p>
          <a:p>
            <a:pPr algn="l">
              <a:buFont typeface="Arial" panose="020B0604020202020204" pitchFamily="34" charset="0"/>
              <a:buChar char="•"/>
            </a:pPr>
            <a:r>
              <a:rPr lang="en-GB" b="0" i="0" dirty="0">
                <a:solidFill>
                  <a:srgbClr val="374151"/>
                </a:solidFill>
                <a:effectLst/>
                <a:latin typeface="Söhne"/>
              </a:rPr>
              <a:t>The White demographic, which provided the majority of responses, shows a mixed perception regarding personnel adequacy. This indicates potential disparities in readiness across regions or communities within South Africa.</a:t>
            </a:r>
          </a:p>
        </p:txBody>
      </p:sp>
    </p:spTree>
    <p:extLst>
      <p:ext uri="{BB962C8B-B14F-4D97-AF65-F5344CB8AC3E}">
        <p14:creationId xmlns:p14="http://schemas.microsoft.com/office/powerpoint/2010/main" val="1657698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EB780A22-41AE-6379-356D-83E61DA75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0"/>
            <a:ext cx="12066588"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CA4394-8803-0C31-5EFA-52F84AD94B78}"/>
              </a:ext>
            </a:extLst>
          </p:cNvPr>
          <p:cNvSpPr txBox="1"/>
          <p:nvPr/>
        </p:nvSpPr>
        <p:spPr>
          <a:xfrm>
            <a:off x="1537252" y="712307"/>
            <a:ext cx="6122504" cy="4247317"/>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Western Cape</a:t>
            </a:r>
            <a:r>
              <a:rPr lang="en-GB" b="0" i="0" dirty="0">
                <a:solidFill>
                  <a:srgbClr val="374151"/>
                </a:solidFill>
                <a:effectLst/>
                <a:latin typeface="Söhne"/>
              </a:rPr>
              <a:t>: Most respondents in this province "somewhat agree" with the adequacy of personnel, but there's also a noticeable segment that "strongly disagrees."</a:t>
            </a:r>
          </a:p>
          <a:p>
            <a:pPr algn="l">
              <a:buFont typeface="Arial" panose="020B0604020202020204" pitchFamily="34" charset="0"/>
              <a:buChar char="•"/>
            </a:pPr>
            <a:r>
              <a:rPr lang="en-GB" b="1" i="0" dirty="0">
                <a:solidFill>
                  <a:srgbClr val="374151"/>
                </a:solidFill>
                <a:effectLst/>
                <a:latin typeface="Söhne"/>
              </a:rPr>
              <a:t>Eastern Cape &amp; Gauteng</a:t>
            </a:r>
            <a:r>
              <a:rPr lang="en-GB" b="0" i="0" dirty="0">
                <a:solidFill>
                  <a:srgbClr val="374151"/>
                </a:solidFill>
                <a:effectLst/>
                <a:latin typeface="Söhne"/>
              </a:rPr>
              <a:t>: These provinces show a mix of agreement and disagreement regarding personnel adequacy.</a:t>
            </a:r>
          </a:p>
          <a:p>
            <a:pPr algn="l">
              <a:buFont typeface="Arial" panose="020B0604020202020204" pitchFamily="34" charset="0"/>
              <a:buChar char="•"/>
            </a:pPr>
            <a:r>
              <a:rPr lang="en-GB" b="1" i="0" dirty="0">
                <a:solidFill>
                  <a:srgbClr val="374151"/>
                </a:solidFill>
                <a:effectLst/>
                <a:latin typeface="Söhne"/>
              </a:rPr>
              <a:t>Other Provinces</a:t>
            </a:r>
            <a:r>
              <a:rPr lang="en-GB" b="0" i="0" dirty="0">
                <a:solidFill>
                  <a:srgbClr val="374151"/>
                </a:solidFill>
                <a:effectLst/>
                <a:latin typeface="Söhne"/>
              </a:rPr>
              <a:t>: While the response counts are smaller, there's a diversity of perceptions across provinces like Free State, KwaZulu Natal, Limpopo, Mpumalanga, and North West.</a:t>
            </a:r>
          </a:p>
          <a:p>
            <a:pPr algn="l"/>
            <a:r>
              <a:rPr lang="en-GB" b="1" i="0" dirty="0">
                <a:effectLst/>
                <a:latin typeface="Söhne"/>
              </a:rPr>
              <a:t>Key Highlight:</a:t>
            </a:r>
          </a:p>
          <a:p>
            <a:pPr algn="l">
              <a:buFont typeface="Arial" panose="020B0604020202020204" pitchFamily="34" charset="0"/>
              <a:buChar char="•"/>
            </a:pPr>
            <a:r>
              <a:rPr lang="en-GB" b="0" i="0" dirty="0">
                <a:solidFill>
                  <a:srgbClr val="374151"/>
                </a:solidFill>
                <a:effectLst/>
                <a:latin typeface="Söhne"/>
              </a:rPr>
              <a:t>There's a mixed perception regarding personnel adequacy across different provinces. This suggests regional disparities in the perception of readiness, potentially due to varying fire management strategies, resources, and experiences with wildland fires.</a:t>
            </a:r>
          </a:p>
        </p:txBody>
      </p:sp>
    </p:spTree>
    <p:extLst>
      <p:ext uri="{BB962C8B-B14F-4D97-AF65-F5344CB8AC3E}">
        <p14:creationId xmlns:p14="http://schemas.microsoft.com/office/powerpoint/2010/main" val="2120550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26615632-5CBE-2F8F-3A8F-892D9043B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0"/>
            <a:ext cx="1150778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F3D745-DE13-34C0-0049-72BF68BC3971}"/>
              </a:ext>
            </a:extLst>
          </p:cNvPr>
          <p:cNvSpPr txBox="1"/>
          <p:nvPr/>
        </p:nvSpPr>
        <p:spPr>
          <a:xfrm>
            <a:off x="1186070" y="1108575"/>
            <a:ext cx="4605130" cy="3785652"/>
          </a:xfrm>
          <a:prstGeom prst="rect">
            <a:avLst/>
          </a:prstGeom>
          <a:noFill/>
        </p:spPr>
        <p:txBody>
          <a:bodyPr wrap="square">
            <a:spAutoFit/>
          </a:bodyPr>
          <a:lstStyle/>
          <a:p>
            <a:pPr algn="l"/>
            <a:r>
              <a:rPr lang="en-GB" sz="1600" b="1" i="0" dirty="0">
                <a:effectLst/>
                <a:latin typeface="Söhne"/>
              </a:rPr>
              <a:t>Observations:</a:t>
            </a:r>
          </a:p>
          <a:p>
            <a:pPr algn="l">
              <a:buFont typeface="Arial" panose="020B0604020202020204" pitchFamily="34" charset="0"/>
              <a:buChar char="•"/>
            </a:pPr>
            <a:r>
              <a:rPr lang="en-GB" sz="1600" b="1" i="0" dirty="0">
                <a:solidFill>
                  <a:srgbClr val="374151"/>
                </a:solidFill>
                <a:effectLst/>
                <a:latin typeface="Söhne"/>
              </a:rPr>
              <a:t>Male Respondents</a:t>
            </a:r>
            <a:r>
              <a:rPr lang="en-GB" sz="1600" b="0" i="0" dirty="0">
                <a:solidFill>
                  <a:srgbClr val="374151"/>
                </a:solidFill>
                <a:effectLst/>
                <a:latin typeface="Söhne"/>
              </a:rPr>
              <a:t>: A considerable number "somewhat agree" with the adequacy of personnel, but there's also a significant segment that "somewhat disagrees" or "strongly disagrees."</a:t>
            </a:r>
          </a:p>
          <a:p>
            <a:pPr algn="l">
              <a:buFont typeface="Arial" panose="020B0604020202020204" pitchFamily="34" charset="0"/>
              <a:buChar char="•"/>
            </a:pPr>
            <a:r>
              <a:rPr lang="en-GB" sz="1600" b="1" i="0" dirty="0">
                <a:solidFill>
                  <a:srgbClr val="374151"/>
                </a:solidFill>
                <a:effectLst/>
                <a:latin typeface="Söhne"/>
              </a:rPr>
              <a:t>Female Respondents</a:t>
            </a:r>
            <a:r>
              <a:rPr lang="en-GB" sz="1600" b="0" i="0" dirty="0">
                <a:solidFill>
                  <a:srgbClr val="374151"/>
                </a:solidFill>
                <a:effectLst/>
                <a:latin typeface="Söhne"/>
              </a:rPr>
              <a:t>: The perceptions are diverse, with responses spread across agreement, disagreement, and neutrality.</a:t>
            </a:r>
          </a:p>
          <a:p>
            <a:pPr algn="l"/>
            <a:r>
              <a:rPr lang="en-GB" sz="1600" b="1" i="0" dirty="0">
                <a:effectLst/>
                <a:latin typeface="Söhne"/>
              </a:rPr>
              <a:t>Key Highlight:</a:t>
            </a:r>
          </a:p>
          <a:p>
            <a:pPr algn="l">
              <a:buFont typeface="Arial" panose="020B0604020202020204" pitchFamily="34" charset="0"/>
              <a:buChar char="•"/>
            </a:pPr>
            <a:r>
              <a:rPr lang="en-GB" sz="1600" b="0" i="0" dirty="0">
                <a:solidFill>
                  <a:srgbClr val="374151"/>
                </a:solidFill>
                <a:effectLst/>
                <a:latin typeface="Söhne"/>
              </a:rPr>
              <a:t>Both genders have a mixed perception regarding personnel adequacy, suggesting that concerns about readiness are prevalent regardless of gender. However, male respondents seem to have a slightly more positive perception compared to female respondents.</a:t>
            </a:r>
          </a:p>
        </p:txBody>
      </p:sp>
    </p:spTree>
    <p:extLst>
      <p:ext uri="{BB962C8B-B14F-4D97-AF65-F5344CB8AC3E}">
        <p14:creationId xmlns:p14="http://schemas.microsoft.com/office/powerpoint/2010/main" val="415396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Blue push pin surrounded by circle of red push pins">
            <a:extLst>
              <a:ext uri="{FF2B5EF4-FFF2-40B4-BE49-F238E27FC236}">
                <a16:creationId xmlns:a16="http://schemas.microsoft.com/office/drawing/2014/main" id="{D1EF4914-83D7-1814-051E-27CFBE325A33}"/>
              </a:ext>
            </a:extLst>
          </p:cNvPr>
          <p:cNvPicPr>
            <a:picLocks noChangeAspect="1"/>
          </p:cNvPicPr>
          <p:nvPr/>
        </p:nvPicPr>
        <p:blipFill rotWithShape="1">
          <a:blip r:embed="rId2"/>
          <a:srcRect t="6441" b="9290"/>
          <a:stretch/>
        </p:blipFill>
        <p:spPr>
          <a:xfrm>
            <a:off x="20" y="10"/>
            <a:ext cx="12191980" cy="6857989"/>
          </a:xfrm>
          <a:prstGeom prst="rect">
            <a:avLst/>
          </a:prstGeom>
        </p:spPr>
      </p:pic>
      <p:sp>
        <p:nvSpPr>
          <p:cNvPr id="2" name="Title 1">
            <a:extLst>
              <a:ext uri="{FF2B5EF4-FFF2-40B4-BE49-F238E27FC236}">
                <a16:creationId xmlns:a16="http://schemas.microsoft.com/office/drawing/2014/main" id="{A34685A0-0F6C-0381-EC2D-75B13AC8738D}"/>
              </a:ext>
            </a:extLst>
          </p:cNvPr>
          <p:cNvSpPr>
            <a:spLocks noGrp="1"/>
          </p:cNvSpPr>
          <p:nvPr>
            <p:ph type="ctrTitle"/>
          </p:nvPr>
        </p:nvSpPr>
        <p:spPr>
          <a:xfrm>
            <a:off x="684226" y="4514759"/>
            <a:ext cx="6392060" cy="2168416"/>
          </a:xfrm>
        </p:spPr>
        <p:txBody>
          <a:bodyPr anchor="t">
            <a:normAutofit/>
          </a:bodyPr>
          <a:lstStyle/>
          <a:p>
            <a:r>
              <a:rPr lang="en-US" dirty="0">
                <a:solidFill>
                  <a:schemeClr val="bg1"/>
                </a:solidFill>
              </a:rPr>
              <a:t>readiness</a:t>
            </a:r>
            <a:endParaRPr lang="en-GB" dirty="0">
              <a:solidFill>
                <a:schemeClr val="bg1"/>
              </a:solidFill>
            </a:endParaRPr>
          </a:p>
        </p:txBody>
      </p:sp>
    </p:spTree>
    <p:extLst>
      <p:ext uri="{BB962C8B-B14F-4D97-AF65-F5344CB8AC3E}">
        <p14:creationId xmlns:p14="http://schemas.microsoft.com/office/powerpoint/2010/main" val="340844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531B1-72E4-47C4-122F-99CE90549E1C}"/>
              </a:ext>
            </a:extLst>
          </p:cNvPr>
          <p:cNvSpPr>
            <a:spLocks noGrp="1"/>
          </p:cNvSpPr>
          <p:nvPr>
            <p:ph idx="1"/>
          </p:nvPr>
        </p:nvSpPr>
        <p:spPr/>
        <p:txBody>
          <a:bodyPr/>
          <a:lstStyle/>
          <a:p>
            <a:pPr marL="0" indent="0" algn="l">
              <a:buNone/>
            </a:pPr>
            <a:r>
              <a:rPr lang="en-GB" b="1" i="0" dirty="0">
                <a:effectLst/>
                <a:latin typeface="Söhne"/>
              </a:rPr>
              <a:t>Key Highlights:</a:t>
            </a:r>
          </a:p>
          <a:p>
            <a:pPr algn="l">
              <a:buFont typeface="+mj-lt"/>
              <a:buAutoNum type="arabicPeriod"/>
            </a:pPr>
            <a:r>
              <a:rPr lang="en-GB" b="1" i="0" dirty="0">
                <a:effectLst/>
                <a:latin typeface="Söhne"/>
              </a:rPr>
              <a:t>Lack of Equipment in Western Cape</a:t>
            </a:r>
            <a:r>
              <a:rPr lang="en-GB" b="0" i="0" dirty="0">
                <a:effectLst/>
                <a:latin typeface="Söhne"/>
              </a:rPr>
              <a:t>: Both responses indicating the absence of equipment are from the Western Cape province. This is concerning, especially if wildland fires are prevalent in this region.</a:t>
            </a:r>
          </a:p>
          <a:p>
            <a:pPr marL="0" indent="0" algn="l">
              <a:buNone/>
            </a:pPr>
            <a:endParaRPr lang="en-GB" b="0" i="0" dirty="0">
              <a:effectLst/>
              <a:latin typeface="Söhne"/>
            </a:endParaRPr>
          </a:p>
          <a:p>
            <a:pPr marL="0" indent="0" algn="l">
              <a:buNone/>
            </a:pPr>
            <a:r>
              <a:rPr lang="en-GB" b="1" i="0" dirty="0">
                <a:effectLst/>
                <a:latin typeface="Söhne"/>
              </a:rPr>
              <a:t>2. Diverse Demographic Concern</a:t>
            </a:r>
            <a:r>
              <a:rPr lang="en-GB" b="0" i="0" dirty="0">
                <a:effectLst/>
                <a:latin typeface="Söhne"/>
              </a:rPr>
              <a:t>: The lack of equipment is a concern expressed across both genders and by the Coloured demographic, indicating a broader community issue</a:t>
            </a:r>
          </a:p>
          <a:p>
            <a:endParaRPr lang="en-GB" dirty="0"/>
          </a:p>
        </p:txBody>
      </p:sp>
    </p:spTree>
    <p:extLst>
      <p:ext uri="{BB962C8B-B14F-4D97-AF65-F5344CB8AC3E}">
        <p14:creationId xmlns:p14="http://schemas.microsoft.com/office/powerpoint/2010/main" val="263642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A100F1BD-654F-CF50-97AC-A307753EF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7181"/>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10344B0-6043-D6B1-8219-8C5E815636A5}"/>
              </a:ext>
            </a:extLst>
          </p:cNvPr>
          <p:cNvSpPr txBox="1"/>
          <p:nvPr/>
        </p:nvSpPr>
        <p:spPr>
          <a:xfrm>
            <a:off x="6977270" y="781879"/>
            <a:ext cx="5214730" cy="5047536"/>
          </a:xfrm>
          <a:prstGeom prst="rect">
            <a:avLst/>
          </a:prstGeom>
          <a:noFill/>
        </p:spPr>
        <p:txBody>
          <a:bodyPr wrap="square">
            <a:spAutoFit/>
          </a:bodyPr>
          <a:lstStyle/>
          <a:p>
            <a:pPr algn="l">
              <a:buFont typeface="+mj-lt"/>
              <a:buAutoNum type="arabicPeriod"/>
            </a:pPr>
            <a:r>
              <a:rPr lang="en-GB" sz="1400" b="1" i="0" dirty="0">
                <a:effectLst/>
                <a:latin typeface="Söhne"/>
              </a:rPr>
              <a:t>Perception on Professional Training of Brigades</a:t>
            </a:r>
            <a:r>
              <a:rPr lang="en-GB" sz="1400" b="0" i="0" dirty="0">
                <a:effectLst/>
                <a:latin typeface="Söhne"/>
              </a:rPr>
              <a:t> </a:t>
            </a:r>
            <a:endParaRPr lang="en-GB" sz="1400" dirty="0">
              <a:latin typeface="Söhne"/>
            </a:endParaRPr>
          </a:p>
          <a:p>
            <a:pPr algn="l"/>
            <a:r>
              <a:rPr lang="en-GB" sz="1400" b="0" i="0" dirty="0">
                <a:effectLst/>
                <a:latin typeface="Söhne"/>
              </a:rPr>
              <a:t>A majority of respondents (62 in total) either "somewhat agree" or "strongly agree" that wildland fire suppression brigades are professionally trained and equipped.</a:t>
            </a:r>
          </a:p>
          <a:p>
            <a:pPr marL="742950" lvl="1" indent="-285750" algn="l">
              <a:buFont typeface="+mj-lt"/>
              <a:buAutoNum type="arabicPeriod"/>
            </a:pPr>
            <a:r>
              <a:rPr lang="en-GB" sz="1400" b="0" i="0" dirty="0">
                <a:effectLst/>
                <a:latin typeface="Söhne"/>
              </a:rPr>
              <a:t>However, there's also a segment (20 in total) that "somewhat disagrees" or "strongly disagrees," indicating potential concerns about the quality or extent of brigade training.</a:t>
            </a:r>
          </a:p>
          <a:p>
            <a:pPr algn="l">
              <a:buFont typeface="+mj-lt"/>
              <a:buAutoNum type="arabicPeriod"/>
            </a:pPr>
            <a:r>
              <a:rPr lang="en-GB" sz="1400" b="1" i="0" dirty="0">
                <a:effectLst/>
                <a:latin typeface="Söhne"/>
              </a:rPr>
              <a:t>Perception on Utilization of Incident Command System</a:t>
            </a:r>
            <a:r>
              <a:rPr lang="en-GB" sz="1400" b="0" i="0" dirty="0">
                <a:effectLst/>
                <a:latin typeface="Söhne"/>
              </a:rPr>
              <a:t> </a:t>
            </a:r>
            <a:endParaRPr lang="en-GB" sz="1400" dirty="0">
              <a:latin typeface="Söhne"/>
            </a:endParaRPr>
          </a:p>
          <a:p>
            <a:pPr algn="l"/>
            <a:r>
              <a:rPr lang="en-GB" sz="1400" b="0" i="0" dirty="0">
                <a:effectLst/>
                <a:latin typeface="Söhne"/>
              </a:rPr>
              <a:t>The majority (72 in total) either "strongly agree" or "somewhat agree" that a formal Incident Command System is utilized. This suggests a good level of structured command and control during wildfire incidents.</a:t>
            </a:r>
          </a:p>
          <a:p>
            <a:pPr marL="742950" lvl="1" indent="-285750" algn="l">
              <a:buFont typeface="+mj-lt"/>
              <a:buAutoNum type="arabicPeriod"/>
            </a:pPr>
            <a:r>
              <a:rPr lang="en-GB" sz="1400" b="0" i="0" dirty="0">
                <a:effectLst/>
                <a:latin typeface="Söhne"/>
              </a:rPr>
              <a:t>A smaller segment (21 respondents) either "somewhat disagrees" or "strongly disagrees."</a:t>
            </a:r>
          </a:p>
          <a:p>
            <a:pPr algn="l"/>
            <a:r>
              <a:rPr lang="en-GB" sz="1400" b="1" i="0" dirty="0">
                <a:effectLst/>
                <a:latin typeface="Söhne"/>
              </a:rPr>
              <a:t>Key Takeaways:</a:t>
            </a:r>
          </a:p>
          <a:p>
            <a:pPr algn="l">
              <a:buFont typeface="Arial" panose="020B0604020202020204" pitchFamily="34" charset="0"/>
              <a:buChar char="•"/>
            </a:pPr>
            <a:r>
              <a:rPr lang="en-GB" sz="1400" b="0" i="0" dirty="0">
                <a:effectLst/>
                <a:latin typeface="Söhne"/>
              </a:rPr>
              <a:t>The overall perception suggests that there is a structured approach to managing wildland fires, with both professionally trained brigades and the utilization of an Incident Command System.</a:t>
            </a:r>
          </a:p>
          <a:p>
            <a:pPr algn="l">
              <a:buFont typeface="Arial" panose="020B0604020202020204" pitchFamily="34" charset="0"/>
              <a:buChar char="•"/>
            </a:pPr>
            <a:r>
              <a:rPr lang="en-GB" sz="1400" b="0" i="0" dirty="0">
                <a:effectLst/>
                <a:latin typeface="Söhne"/>
              </a:rPr>
              <a:t>However, the concerns expressed by a segment of respondents indicate areas for improvement or potential disparities in the implementation of these systems across different regions or communities.</a:t>
            </a:r>
          </a:p>
        </p:txBody>
      </p:sp>
    </p:spTree>
    <p:extLst>
      <p:ext uri="{BB962C8B-B14F-4D97-AF65-F5344CB8AC3E}">
        <p14:creationId xmlns:p14="http://schemas.microsoft.com/office/powerpoint/2010/main" val="4129845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C338D1D-AEC7-0727-FABB-7FF37321AC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0"/>
            <a:ext cx="11822113"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9563545-16A2-DDAE-2A74-B686362E973A}"/>
              </a:ext>
            </a:extLst>
          </p:cNvPr>
          <p:cNvSpPr txBox="1"/>
          <p:nvPr/>
        </p:nvSpPr>
        <p:spPr>
          <a:xfrm>
            <a:off x="1278835" y="1147180"/>
            <a:ext cx="6109252" cy="2308324"/>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White Respondents</a:t>
            </a:r>
            <a:r>
              <a:rPr lang="en-GB" b="0" i="0" dirty="0">
                <a:solidFill>
                  <a:srgbClr val="374151"/>
                </a:solidFill>
                <a:effectLst/>
                <a:latin typeface="Söhne"/>
              </a:rPr>
              <a:t>: A significant number "somewhat agree" with the adequacy of brigade training, but there's also a noticeable segment that "strongly disagrees" or "somewhat disagrees."</a:t>
            </a:r>
          </a:p>
          <a:p>
            <a:pPr algn="l">
              <a:buFont typeface="Arial" panose="020B0604020202020204" pitchFamily="34" charset="0"/>
              <a:buChar char="•"/>
            </a:pPr>
            <a:r>
              <a:rPr lang="en-GB" b="1" i="0" dirty="0">
                <a:solidFill>
                  <a:srgbClr val="374151"/>
                </a:solidFill>
                <a:effectLst/>
                <a:latin typeface="Söhne"/>
              </a:rPr>
              <a:t>African, Black, Coloured, and South African Respondents</a:t>
            </a:r>
            <a:r>
              <a:rPr lang="en-GB" b="0" i="0" dirty="0">
                <a:solidFill>
                  <a:srgbClr val="374151"/>
                </a:solidFill>
                <a:effectLst/>
                <a:latin typeface="Söhne"/>
              </a:rPr>
              <a:t>: The distribution of perceptions varies, with some respondents showing agreement, while others disagree or remain neutral.</a:t>
            </a:r>
          </a:p>
        </p:txBody>
      </p:sp>
    </p:spTree>
    <p:extLst>
      <p:ext uri="{BB962C8B-B14F-4D97-AF65-F5344CB8AC3E}">
        <p14:creationId xmlns:p14="http://schemas.microsoft.com/office/powerpoint/2010/main" val="337924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2E515DE1-8C72-9C03-8BB5-57DA8AE939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313" y="0"/>
            <a:ext cx="1150778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B5652C7-FA83-1F14-4954-19609754DD27}"/>
              </a:ext>
            </a:extLst>
          </p:cNvPr>
          <p:cNvSpPr txBox="1"/>
          <p:nvPr/>
        </p:nvSpPr>
        <p:spPr>
          <a:xfrm>
            <a:off x="1451113" y="1078182"/>
            <a:ext cx="4512365" cy="2585323"/>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Male Respondents</a:t>
            </a:r>
            <a:r>
              <a:rPr lang="en-GB" b="0" i="0" dirty="0">
                <a:solidFill>
                  <a:srgbClr val="374151"/>
                </a:solidFill>
                <a:effectLst/>
                <a:latin typeface="Söhne"/>
              </a:rPr>
              <a:t>: A considerable number "somewhat agree" with the adequacy of brigade training. However, there's also a segment that "strongly disagrees" or "somewhat disagrees."</a:t>
            </a:r>
          </a:p>
          <a:p>
            <a:pPr algn="l">
              <a:buFont typeface="Arial" panose="020B0604020202020204" pitchFamily="34" charset="0"/>
              <a:buChar char="•"/>
            </a:pPr>
            <a:r>
              <a:rPr lang="en-GB" b="1" i="0" dirty="0">
                <a:solidFill>
                  <a:srgbClr val="374151"/>
                </a:solidFill>
                <a:effectLst/>
                <a:latin typeface="Söhne"/>
              </a:rPr>
              <a:t>Female Respondents</a:t>
            </a:r>
            <a:r>
              <a:rPr lang="en-GB" b="0" i="0" dirty="0">
                <a:solidFill>
                  <a:srgbClr val="374151"/>
                </a:solidFill>
                <a:effectLst/>
                <a:latin typeface="Söhne"/>
              </a:rPr>
              <a:t>: The perceptions are diverse, with responses spread across agreement, disagreement, and neutrality.</a:t>
            </a:r>
          </a:p>
        </p:txBody>
      </p:sp>
    </p:spTree>
    <p:extLst>
      <p:ext uri="{BB962C8B-B14F-4D97-AF65-F5344CB8AC3E}">
        <p14:creationId xmlns:p14="http://schemas.microsoft.com/office/powerpoint/2010/main" val="1670801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BE846413-6F6A-8E61-3E02-173E48133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0"/>
            <a:ext cx="1206658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0F8311-7E82-D374-4AEE-9649EA9723A0}"/>
              </a:ext>
            </a:extLst>
          </p:cNvPr>
          <p:cNvSpPr txBox="1"/>
          <p:nvPr/>
        </p:nvSpPr>
        <p:spPr>
          <a:xfrm>
            <a:off x="2080948" y="1176663"/>
            <a:ext cx="6126480" cy="3416320"/>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Western Cape</a:t>
            </a:r>
            <a:r>
              <a:rPr lang="en-GB" b="0" i="0" dirty="0">
                <a:solidFill>
                  <a:srgbClr val="374151"/>
                </a:solidFill>
                <a:effectLst/>
                <a:latin typeface="Söhne"/>
              </a:rPr>
              <a:t>: This province has a dominant number of respondents who "somewhat agree" with the adequacy of brigade training. However, there's also a noticeable segment that "strongly disagrees.“</a:t>
            </a:r>
          </a:p>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Eastern Cape &amp; Gauteng</a:t>
            </a:r>
            <a:r>
              <a:rPr lang="en-GB" b="0" i="0" dirty="0">
                <a:solidFill>
                  <a:srgbClr val="374151"/>
                </a:solidFill>
                <a:effectLst/>
                <a:latin typeface="Söhne"/>
              </a:rPr>
              <a:t>: These provinces show a mix of agreement and disagreement regarding brigade training.</a:t>
            </a:r>
          </a:p>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Other Provinces</a:t>
            </a:r>
            <a:r>
              <a:rPr lang="en-GB" b="0" i="0" dirty="0">
                <a:solidFill>
                  <a:srgbClr val="374151"/>
                </a:solidFill>
                <a:effectLst/>
                <a:latin typeface="Söhne"/>
              </a:rPr>
              <a:t>: Provinces like Free State, KwaZulu Natal, Limpopo, Mpumalanga, and North West have diverse perceptions, albeit with fewer responses.</a:t>
            </a:r>
          </a:p>
        </p:txBody>
      </p:sp>
    </p:spTree>
    <p:extLst>
      <p:ext uri="{BB962C8B-B14F-4D97-AF65-F5344CB8AC3E}">
        <p14:creationId xmlns:p14="http://schemas.microsoft.com/office/powerpoint/2010/main" val="265927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45DB-6022-E177-93D0-8CB186E8797D}"/>
              </a:ext>
            </a:extLst>
          </p:cNvPr>
          <p:cNvSpPr>
            <a:spLocks noGrp="1"/>
          </p:cNvSpPr>
          <p:nvPr>
            <p:ph type="ctrTitle"/>
          </p:nvPr>
        </p:nvSpPr>
        <p:spPr/>
        <p:txBody>
          <a:bodyPr/>
          <a:lstStyle/>
          <a:p>
            <a:r>
              <a:rPr lang="en-US" dirty="0"/>
              <a:t>Recovery</a:t>
            </a:r>
            <a:endParaRPr lang="en-GB" dirty="0"/>
          </a:p>
        </p:txBody>
      </p:sp>
    </p:spTree>
    <p:extLst>
      <p:ext uri="{BB962C8B-B14F-4D97-AF65-F5344CB8AC3E}">
        <p14:creationId xmlns:p14="http://schemas.microsoft.com/office/powerpoint/2010/main" val="4182617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DF2BB-0180-C0CF-E8F5-59C2D4502F58}"/>
              </a:ext>
            </a:extLst>
          </p:cNvPr>
          <p:cNvSpPr>
            <a:spLocks noGrp="1"/>
          </p:cNvSpPr>
          <p:nvPr>
            <p:ph type="title"/>
          </p:nvPr>
        </p:nvSpPr>
        <p:spPr/>
        <p:txBody>
          <a:bodyPr/>
          <a:lstStyle/>
          <a:p>
            <a:r>
              <a:rPr lang="en-US" dirty="0"/>
              <a:t>Discussion outline</a:t>
            </a:r>
          </a:p>
        </p:txBody>
      </p:sp>
      <p:sp>
        <p:nvSpPr>
          <p:cNvPr id="3" name="Content Placeholder 2">
            <a:extLst>
              <a:ext uri="{FF2B5EF4-FFF2-40B4-BE49-F238E27FC236}">
                <a16:creationId xmlns:a16="http://schemas.microsoft.com/office/drawing/2014/main" id="{FF7897C7-51BF-EE42-7414-472A7D69ADB5}"/>
              </a:ext>
            </a:extLst>
          </p:cNvPr>
          <p:cNvSpPr>
            <a:spLocks noGrp="1"/>
          </p:cNvSpPr>
          <p:nvPr>
            <p:ph idx="1"/>
          </p:nvPr>
        </p:nvSpPr>
        <p:spPr/>
        <p:txBody>
          <a:bodyPr/>
          <a:lstStyle/>
          <a:p>
            <a:r>
              <a:rPr lang="en-US" dirty="0"/>
              <a:t>Development of survey analysis tool</a:t>
            </a:r>
          </a:p>
          <a:p>
            <a:r>
              <a:rPr lang="en-US" dirty="0"/>
              <a:t>Function of survey analysis tool</a:t>
            </a:r>
          </a:p>
          <a:p>
            <a:r>
              <a:rPr lang="en-US" dirty="0"/>
              <a:t>Key survey highlights</a:t>
            </a:r>
          </a:p>
          <a:p>
            <a:r>
              <a:rPr lang="en-US" dirty="0"/>
              <a:t>Next steps…</a:t>
            </a:r>
          </a:p>
          <a:p>
            <a:endParaRPr lang="en-US" dirty="0"/>
          </a:p>
        </p:txBody>
      </p:sp>
    </p:spTree>
    <p:extLst>
      <p:ext uri="{BB962C8B-B14F-4D97-AF65-F5344CB8AC3E}">
        <p14:creationId xmlns:p14="http://schemas.microsoft.com/office/powerpoint/2010/main" val="140825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24A8832-7814-9D62-F194-330212931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15"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87AAD1-66BE-57A0-2A41-7CE611CA722A}"/>
              </a:ext>
            </a:extLst>
          </p:cNvPr>
          <p:cNvSpPr txBox="1"/>
          <p:nvPr/>
        </p:nvSpPr>
        <p:spPr>
          <a:xfrm>
            <a:off x="7103165" y="847386"/>
            <a:ext cx="4954020" cy="4770537"/>
          </a:xfrm>
          <a:prstGeom prst="rect">
            <a:avLst/>
          </a:prstGeom>
          <a:noFill/>
        </p:spPr>
        <p:txBody>
          <a:bodyPr wrap="square">
            <a:spAutoFit/>
          </a:bodyPr>
          <a:lstStyle/>
          <a:p>
            <a:pPr algn="l">
              <a:buFont typeface="+mj-lt"/>
              <a:buAutoNum type="arabicPeriod"/>
            </a:pPr>
            <a:r>
              <a:rPr lang="en-GB" sz="1600" b="1" i="0" dirty="0">
                <a:effectLst/>
                <a:latin typeface="Söhne"/>
              </a:rPr>
              <a:t>Perception on Support Programs After Damaging Wildfires</a:t>
            </a:r>
            <a:r>
              <a:rPr lang="en-GB" sz="1600" b="0" i="0" dirty="0">
                <a:effectLst/>
                <a:latin typeface="Söhne"/>
              </a:rPr>
              <a:t> </a:t>
            </a:r>
          </a:p>
          <a:p>
            <a:pPr algn="l"/>
            <a:r>
              <a:rPr lang="en-GB" sz="1600" b="0" i="0" dirty="0">
                <a:effectLst/>
                <a:latin typeface="Söhne"/>
              </a:rPr>
              <a:t>While a significant number of respondents (33) "somewhat agree" that there are support programs after damaging wildfires, there's also a notable segment (36 in total) that either "somewhat disagrees" or "strongly disagrees."</a:t>
            </a:r>
          </a:p>
          <a:p>
            <a:pPr marL="742950" lvl="1" indent="-285750" algn="l">
              <a:buFont typeface="+mj-lt"/>
              <a:buAutoNum type="arabicPeriod"/>
            </a:pPr>
            <a:r>
              <a:rPr lang="en-GB" sz="1600" b="0" i="0" dirty="0">
                <a:effectLst/>
                <a:latin typeface="Söhne"/>
              </a:rPr>
              <a:t>This indicates potential gaps in the implementation or awareness of post-fire support programs.</a:t>
            </a:r>
          </a:p>
          <a:p>
            <a:pPr algn="l">
              <a:buFont typeface="+mj-lt"/>
              <a:buAutoNum type="arabicPeriod"/>
            </a:pPr>
            <a:r>
              <a:rPr lang="en-GB" sz="1600" b="1" i="0" dirty="0">
                <a:effectLst/>
                <a:latin typeface="Söhne"/>
              </a:rPr>
              <a:t>Perception on Restoration Guidelines for Affected Ecosystems</a:t>
            </a:r>
            <a:endParaRPr lang="en-GB" sz="1600" b="0" i="0" dirty="0">
              <a:effectLst/>
              <a:latin typeface="Söhne"/>
            </a:endParaRPr>
          </a:p>
          <a:p>
            <a:pPr marL="742950" lvl="1" indent="-285750" algn="l">
              <a:buFont typeface="+mj-lt"/>
              <a:buAutoNum type="arabicPeriod"/>
            </a:pPr>
            <a:r>
              <a:rPr lang="en-GB" sz="1600" b="0" i="0" dirty="0">
                <a:effectLst/>
                <a:latin typeface="Söhne"/>
              </a:rPr>
              <a:t>A majority (42 in total) either "somewhat agree" or "strongly agree" that there are restoration guidelines for affected ecosystems.</a:t>
            </a:r>
          </a:p>
          <a:p>
            <a:pPr marL="742950" lvl="1" indent="-285750" algn="l">
              <a:buFont typeface="+mj-lt"/>
              <a:buAutoNum type="arabicPeriod"/>
            </a:pPr>
            <a:r>
              <a:rPr lang="en-GB" sz="1600" b="0" i="0" dirty="0">
                <a:effectLst/>
                <a:latin typeface="Söhne"/>
              </a:rPr>
              <a:t>However, there's also a sizable number (32 in total) that either "somewhat disagrees" or "strongly disagrees," suggesting concerns about the guidelines' effectiveness or scope.</a:t>
            </a:r>
          </a:p>
        </p:txBody>
      </p:sp>
    </p:spTree>
    <p:extLst>
      <p:ext uri="{BB962C8B-B14F-4D97-AF65-F5344CB8AC3E}">
        <p14:creationId xmlns:p14="http://schemas.microsoft.com/office/powerpoint/2010/main" val="2189336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5155364F-D296-3ECE-B182-FF60F26B4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947"/>
            <a:ext cx="8013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7D7315-7577-A930-98B6-42374DC99589}"/>
              </a:ext>
            </a:extLst>
          </p:cNvPr>
          <p:cNvSpPr txBox="1"/>
          <p:nvPr/>
        </p:nvSpPr>
        <p:spPr>
          <a:xfrm>
            <a:off x="8229600" y="607765"/>
            <a:ext cx="3962399" cy="5632311"/>
          </a:xfrm>
          <a:prstGeom prst="rect">
            <a:avLst/>
          </a:prstGeom>
          <a:noFill/>
        </p:spPr>
        <p:txBody>
          <a:bodyPr wrap="square">
            <a:spAutoFit/>
          </a:bodyPr>
          <a:lstStyle/>
          <a:p>
            <a:pPr algn="l">
              <a:buFont typeface="+mj-lt"/>
              <a:buAutoNum type="arabicPeriod"/>
            </a:pPr>
            <a:r>
              <a:rPr lang="en-GB" b="1" i="0" dirty="0">
                <a:effectLst/>
                <a:latin typeface="Söhne"/>
              </a:rPr>
              <a:t>Perception on Support Programs After Damaging Wildfires</a:t>
            </a:r>
            <a:endParaRPr lang="en-GB" b="0" i="0" dirty="0">
              <a:effectLst/>
              <a:latin typeface="Söhne"/>
            </a:endParaRPr>
          </a:p>
          <a:p>
            <a:pPr marL="742950" lvl="1" indent="-285750" algn="l">
              <a:buFont typeface="+mj-lt"/>
              <a:buAutoNum type="arabicPeriod"/>
            </a:pPr>
            <a:r>
              <a:rPr lang="en-GB" b="1" i="0" dirty="0">
                <a:effectLst/>
                <a:latin typeface="Söhne"/>
              </a:rPr>
              <a:t>Western Cape</a:t>
            </a:r>
            <a:r>
              <a:rPr lang="en-GB" b="0" i="0" dirty="0">
                <a:effectLst/>
                <a:latin typeface="Söhne"/>
              </a:rPr>
              <a:t>: This province has diverse perceptions, with a significant number "somewhat agreeing" but also several "strongly disagreeing."</a:t>
            </a:r>
          </a:p>
          <a:p>
            <a:pPr marL="742950" lvl="1" indent="-285750" algn="l">
              <a:buFont typeface="+mj-lt"/>
              <a:buAutoNum type="arabicPeriod"/>
            </a:pPr>
            <a:r>
              <a:rPr lang="en-GB" b="0" i="0" dirty="0">
                <a:effectLst/>
                <a:latin typeface="Söhne"/>
              </a:rPr>
              <a:t>Other provinces like </a:t>
            </a:r>
            <a:r>
              <a:rPr lang="en-GB" b="1" i="0" dirty="0">
                <a:effectLst/>
                <a:latin typeface="Söhne"/>
              </a:rPr>
              <a:t>Eastern Cape</a:t>
            </a:r>
            <a:r>
              <a:rPr lang="en-GB" b="0" i="0" dirty="0">
                <a:effectLst/>
                <a:latin typeface="Söhne"/>
              </a:rPr>
              <a:t>, </a:t>
            </a:r>
            <a:r>
              <a:rPr lang="en-GB" b="1" i="0" dirty="0">
                <a:effectLst/>
                <a:latin typeface="Söhne"/>
              </a:rPr>
              <a:t>Free State</a:t>
            </a:r>
            <a:r>
              <a:rPr lang="en-GB" b="0" i="0" dirty="0">
                <a:effectLst/>
                <a:latin typeface="Söhne"/>
              </a:rPr>
              <a:t>, </a:t>
            </a:r>
            <a:r>
              <a:rPr lang="en-GB" b="1" i="0" dirty="0">
                <a:effectLst/>
                <a:latin typeface="Söhne"/>
              </a:rPr>
              <a:t>Gauteng</a:t>
            </a:r>
            <a:r>
              <a:rPr lang="en-GB" b="0" i="0" dirty="0">
                <a:effectLst/>
                <a:latin typeface="Söhne"/>
              </a:rPr>
              <a:t>, and </a:t>
            </a:r>
            <a:r>
              <a:rPr lang="en-GB" b="1" i="0" dirty="0">
                <a:effectLst/>
                <a:latin typeface="Söhne"/>
              </a:rPr>
              <a:t>KwaZulu Natal</a:t>
            </a:r>
            <a:r>
              <a:rPr lang="en-GB" b="0" i="0" dirty="0">
                <a:effectLst/>
                <a:latin typeface="Söhne"/>
              </a:rPr>
              <a:t> also exhibit mixed perceptions.</a:t>
            </a:r>
          </a:p>
          <a:p>
            <a:pPr algn="l">
              <a:buFont typeface="+mj-lt"/>
              <a:buAutoNum type="arabicPeriod"/>
            </a:pPr>
            <a:r>
              <a:rPr lang="en-GB" b="1" i="0" dirty="0">
                <a:effectLst/>
                <a:latin typeface="Söhne"/>
              </a:rPr>
              <a:t>Perception on Restoration Guidelines for Affected Ecosystems</a:t>
            </a:r>
            <a:endParaRPr lang="en-GB" b="0" i="0" dirty="0">
              <a:effectLst/>
              <a:latin typeface="Söhne"/>
            </a:endParaRPr>
          </a:p>
          <a:p>
            <a:pPr marL="742950" lvl="1" indent="-285750" algn="l">
              <a:buFont typeface="+mj-lt"/>
              <a:buAutoNum type="arabicPeriod"/>
            </a:pPr>
            <a:r>
              <a:rPr lang="en-GB" b="0" i="0" dirty="0">
                <a:effectLst/>
                <a:latin typeface="Söhne"/>
              </a:rPr>
              <a:t>Again, </a:t>
            </a:r>
            <a:r>
              <a:rPr lang="en-GB" b="1" i="0" dirty="0">
                <a:effectLst/>
                <a:latin typeface="Söhne"/>
              </a:rPr>
              <a:t>Western Cape</a:t>
            </a:r>
            <a:r>
              <a:rPr lang="en-GB" b="0" i="0" dirty="0">
                <a:effectLst/>
                <a:latin typeface="Söhne"/>
              </a:rPr>
              <a:t> has mixed perceptions, though a noticeable segment "somewhat agrees."</a:t>
            </a:r>
          </a:p>
          <a:p>
            <a:pPr marL="742950" lvl="1" indent="-285750" algn="l">
              <a:buFont typeface="+mj-lt"/>
              <a:buAutoNum type="arabicPeriod"/>
            </a:pPr>
            <a:r>
              <a:rPr lang="en-GB" b="0" i="0" dirty="0">
                <a:effectLst/>
                <a:latin typeface="Söhne"/>
              </a:rPr>
              <a:t>Provinces like </a:t>
            </a:r>
            <a:r>
              <a:rPr lang="en-GB" b="1" i="0" dirty="0">
                <a:effectLst/>
                <a:latin typeface="Söhne"/>
              </a:rPr>
              <a:t>Eastern Cape</a:t>
            </a:r>
            <a:r>
              <a:rPr lang="en-GB" b="0" i="0" dirty="0">
                <a:effectLst/>
                <a:latin typeface="Söhne"/>
              </a:rPr>
              <a:t> and </a:t>
            </a:r>
            <a:r>
              <a:rPr lang="en-GB" b="1" i="0" dirty="0">
                <a:effectLst/>
                <a:latin typeface="Söhne"/>
              </a:rPr>
              <a:t>Gauteng</a:t>
            </a:r>
            <a:r>
              <a:rPr lang="en-GB" b="0" i="0" dirty="0">
                <a:effectLst/>
                <a:latin typeface="Söhne"/>
              </a:rPr>
              <a:t> also show a variety of views on restoration guidelines.</a:t>
            </a:r>
          </a:p>
        </p:txBody>
      </p:sp>
    </p:spTree>
    <p:extLst>
      <p:ext uri="{BB962C8B-B14F-4D97-AF65-F5344CB8AC3E}">
        <p14:creationId xmlns:p14="http://schemas.microsoft.com/office/powerpoint/2010/main" val="315460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8BB1B-3499-883D-A67E-CADD140CEB33}"/>
              </a:ext>
            </a:extLst>
          </p:cNvPr>
          <p:cNvSpPr>
            <a:spLocks noGrp="1"/>
          </p:cNvSpPr>
          <p:nvPr>
            <p:ph type="ctrTitle"/>
          </p:nvPr>
        </p:nvSpPr>
        <p:spPr/>
        <p:txBody>
          <a:bodyPr/>
          <a:lstStyle/>
          <a:p>
            <a:r>
              <a:rPr lang="en-US" dirty="0"/>
              <a:t>Response</a:t>
            </a:r>
            <a:endParaRPr lang="en-GB" dirty="0"/>
          </a:p>
        </p:txBody>
      </p:sp>
    </p:spTree>
    <p:extLst>
      <p:ext uri="{BB962C8B-B14F-4D97-AF65-F5344CB8AC3E}">
        <p14:creationId xmlns:p14="http://schemas.microsoft.com/office/powerpoint/2010/main" val="3262793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16F08FA1-A2CD-369D-869A-5625B4F1B7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488" y="0"/>
            <a:ext cx="115014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105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411A4D-E30F-F252-852D-F07DFD510AD2}"/>
              </a:ext>
            </a:extLst>
          </p:cNvPr>
          <p:cNvSpPr txBox="1"/>
          <p:nvPr/>
        </p:nvSpPr>
        <p:spPr>
          <a:xfrm>
            <a:off x="1775791" y="2768446"/>
            <a:ext cx="8360235" cy="1754326"/>
          </a:xfrm>
          <a:prstGeom prst="rect">
            <a:avLst/>
          </a:prstGeom>
          <a:noFill/>
        </p:spPr>
        <p:txBody>
          <a:bodyPr wrap="square">
            <a:spAutoFit/>
          </a:bodyPr>
          <a:lstStyle/>
          <a:p>
            <a:pPr algn="l">
              <a:buFont typeface="Arial" panose="020B0604020202020204" pitchFamily="34" charset="0"/>
              <a:buChar char="•"/>
            </a:pPr>
            <a:r>
              <a:rPr lang="en-GB" b="0" i="0" dirty="0">
                <a:effectLst/>
                <a:latin typeface="Söhne"/>
              </a:rPr>
              <a:t>A majority of respondents (75 in total) either "strongly agree" or "somewhat agree" that firefighters are equipped with the necessary protective gear.</a:t>
            </a:r>
          </a:p>
          <a:p>
            <a:pPr algn="l"/>
            <a:endParaRPr lang="en-GB" b="0" i="0" dirty="0">
              <a:effectLst/>
              <a:latin typeface="Söhne"/>
            </a:endParaRPr>
          </a:p>
          <a:p>
            <a:pPr algn="l">
              <a:buFont typeface="Arial" panose="020B0604020202020204" pitchFamily="34" charset="0"/>
              <a:buChar char="•"/>
            </a:pPr>
            <a:r>
              <a:rPr lang="en-GB" b="0" i="0" dirty="0">
                <a:effectLst/>
                <a:latin typeface="Söhne"/>
              </a:rPr>
              <a:t>However, there's a segment (17 in total) that either "somewhat disagrees" or "strongly disagrees," indicating potential concerns about the quality, adequacy, or distribution of equipment.</a:t>
            </a:r>
          </a:p>
        </p:txBody>
      </p:sp>
    </p:spTree>
    <p:extLst>
      <p:ext uri="{BB962C8B-B14F-4D97-AF65-F5344CB8AC3E}">
        <p14:creationId xmlns:p14="http://schemas.microsoft.com/office/powerpoint/2010/main" val="300765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A2A8AB93-B82F-73B9-41C5-1F9E69FDA4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0"/>
            <a:ext cx="12066588"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3D506FA-ADCF-49AF-3696-0642A8221242}"/>
              </a:ext>
            </a:extLst>
          </p:cNvPr>
          <p:cNvSpPr txBox="1"/>
          <p:nvPr/>
        </p:nvSpPr>
        <p:spPr>
          <a:xfrm>
            <a:off x="1630018" y="516836"/>
            <a:ext cx="6246106" cy="4524315"/>
          </a:xfrm>
          <a:prstGeom prst="rect">
            <a:avLst/>
          </a:prstGeom>
          <a:noFill/>
        </p:spPr>
        <p:txBody>
          <a:bodyPr wrap="square">
            <a:spAutoFit/>
          </a:bodyPr>
          <a:lstStyle/>
          <a:p>
            <a:pPr algn="l"/>
            <a:r>
              <a:rPr lang="en-GB" b="1" i="0" dirty="0">
                <a:effectLst/>
                <a:latin typeface="Söhne"/>
              </a:rPr>
              <a:t>Observations:</a:t>
            </a:r>
          </a:p>
          <a:p>
            <a:pPr algn="l">
              <a:buFont typeface="Arial" panose="020B0604020202020204" pitchFamily="34" charset="0"/>
              <a:buChar char="•"/>
            </a:pPr>
            <a:r>
              <a:rPr lang="en-GB" b="1" i="0" dirty="0">
                <a:solidFill>
                  <a:srgbClr val="374151"/>
                </a:solidFill>
                <a:effectLst/>
                <a:latin typeface="Söhne"/>
              </a:rPr>
              <a:t>Western Cape</a:t>
            </a:r>
            <a:r>
              <a:rPr lang="en-GB" b="0" i="0" dirty="0">
                <a:solidFill>
                  <a:srgbClr val="374151"/>
                </a:solidFill>
                <a:effectLst/>
                <a:latin typeface="Söhne"/>
              </a:rPr>
              <a:t>: Most respondents in this province "somewhat agree" with the adequacy of equipment provision for firefighters. However, there's a noticeable segment that "strongly disagrees" or "somewhat disagrees.“</a:t>
            </a:r>
          </a:p>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Eastern Cape &amp; Gauteng</a:t>
            </a:r>
            <a:r>
              <a:rPr lang="en-GB" b="0" i="0" dirty="0">
                <a:solidFill>
                  <a:srgbClr val="374151"/>
                </a:solidFill>
                <a:effectLst/>
                <a:latin typeface="Söhne"/>
              </a:rPr>
              <a:t>: These provinces exhibit mixed perceptions with a spread across agreement and disagreement.</a:t>
            </a:r>
          </a:p>
          <a:p>
            <a:pPr algn="l">
              <a:buFont typeface="Arial" panose="020B0604020202020204" pitchFamily="34" charset="0"/>
              <a:buChar char="•"/>
            </a:pPr>
            <a:endParaRPr lang="en-GB" b="0" i="0" dirty="0">
              <a:solidFill>
                <a:srgbClr val="374151"/>
              </a:solidFill>
              <a:effectLst/>
              <a:latin typeface="Söhne"/>
            </a:endParaRPr>
          </a:p>
          <a:p>
            <a:pPr algn="l">
              <a:buFont typeface="Arial" panose="020B0604020202020204" pitchFamily="34" charset="0"/>
              <a:buChar char="•"/>
            </a:pPr>
            <a:r>
              <a:rPr lang="en-GB" b="1" i="0" dirty="0">
                <a:solidFill>
                  <a:srgbClr val="374151"/>
                </a:solidFill>
                <a:effectLst/>
                <a:latin typeface="Söhne"/>
              </a:rPr>
              <a:t>Other Provinces</a:t>
            </a:r>
            <a:r>
              <a:rPr lang="en-GB" b="0" i="0" dirty="0">
                <a:solidFill>
                  <a:srgbClr val="374151"/>
                </a:solidFill>
                <a:effectLst/>
                <a:latin typeface="Söhne"/>
              </a:rPr>
              <a:t>: While the response counts are smaller in provinces like Free State, KwaZulu Natal, and Mpumalanga, there's still a diversity of perceptions.</a:t>
            </a:r>
          </a:p>
          <a:p>
            <a:pPr algn="l">
              <a:buFont typeface="Arial" panose="020B0604020202020204" pitchFamily="34" charset="0"/>
              <a:buChar char="•"/>
            </a:pPr>
            <a:endParaRPr lang="en-GB" b="0" i="0" dirty="0">
              <a:solidFill>
                <a:srgbClr val="374151"/>
              </a:solidFill>
              <a:effectLst/>
              <a:latin typeface="Söhne"/>
            </a:endParaRPr>
          </a:p>
          <a:p>
            <a:pPr algn="l"/>
            <a:r>
              <a:rPr lang="en-GB" b="0" i="0" dirty="0">
                <a:solidFill>
                  <a:srgbClr val="374151"/>
                </a:solidFill>
                <a:effectLst/>
                <a:latin typeface="Söhne"/>
              </a:rPr>
              <a:t>The regional variations suggest that the provision or quality of equipment might differ across provinces, leading to varying perceptions of response readiness.</a:t>
            </a:r>
          </a:p>
        </p:txBody>
      </p:sp>
    </p:spTree>
    <p:extLst>
      <p:ext uri="{BB962C8B-B14F-4D97-AF65-F5344CB8AC3E}">
        <p14:creationId xmlns:p14="http://schemas.microsoft.com/office/powerpoint/2010/main" val="400012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1000"/>
                                        <p:tgtEl>
                                          <p:spTgt spid="3">
                                            <p:txEl>
                                              <p:pRg st="7" end="7"/>
                                            </p:txEl>
                                          </p:spTgt>
                                        </p:tgtEl>
                                      </p:cBhvr>
                                    </p:animEffect>
                                    <p:anim calcmode="lin" valueType="num">
                                      <p:cBhvr>
                                        <p:cTn id="2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2B51-0517-4F27-4F30-B7FFD49A8310}"/>
              </a:ext>
            </a:extLst>
          </p:cNvPr>
          <p:cNvSpPr>
            <a:spLocks noGrp="1"/>
          </p:cNvSpPr>
          <p:nvPr>
            <p:ph type="ctrTitle"/>
          </p:nvPr>
        </p:nvSpPr>
        <p:spPr/>
        <p:txBody>
          <a:bodyPr/>
          <a:lstStyle/>
          <a:p>
            <a:r>
              <a:rPr lang="en-US" dirty="0"/>
              <a:t>Risk reduction</a:t>
            </a:r>
            <a:endParaRPr lang="en-GB" dirty="0"/>
          </a:p>
        </p:txBody>
      </p:sp>
    </p:spTree>
    <p:extLst>
      <p:ext uri="{BB962C8B-B14F-4D97-AF65-F5344CB8AC3E}">
        <p14:creationId xmlns:p14="http://schemas.microsoft.com/office/powerpoint/2010/main" val="3687117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C1E0D5F7-3579-A0C7-FBE5-589E0C4838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654"/>
          <a:stretch/>
        </p:blipFill>
        <p:spPr bwMode="auto">
          <a:xfrm>
            <a:off x="20" y="298943"/>
            <a:ext cx="12191980" cy="62601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F4A137-EAF1-C4E2-9919-B1CBAC4555D3}"/>
              </a:ext>
            </a:extLst>
          </p:cNvPr>
          <p:cNvSpPr txBox="1"/>
          <p:nvPr/>
        </p:nvSpPr>
        <p:spPr>
          <a:xfrm>
            <a:off x="0" y="1116287"/>
            <a:ext cx="4664765" cy="1938992"/>
          </a:xfrm>
          <a:prstGeom prst="rect">
            <a:avLst/>
          </a:prstGeom>
          <a:noFill/>
        </p:spPr>
        <p:txBody>
          <a:bodyPr wrap="square">
            <a:spAutoFit/>
          </a:bodyPr>
          <a:lstStyle/>
          <a:p>
            <a:pPr algn="l">
              <a:buFont typeface="+mj-lt"/>
              <a:buAutoNum type="arabicPeriod"/>
            </a:pPr>
            <a:r>
              <a:rPr lang="en-GB" sz="1200" b="1" i="0" dirty="0">
                <a:solidFill>
                  <a:srgbClr val="374151"/>
                </a:solidFill>
                <a:effectLst/>
                <a:latin typeface="Söhne"/>
              </a:rPr>
              <a:t>Top Causes of Human-Originated Wildfires</a:t>
            </a:r>
            <a:r>
              <a:rPr lang="en-GB" sz="1200" b="0" i="0" dirty="0">
                <a:solidFill>
                  <a:srgbClr val="374151"/>
                </a:solidFill>
                <a:effectLst/>
                <a:latin typeface="Söhne"/>
              </a:rPr>
              <a:t> </a:t>
            </a:r>
            <a:endParaRPr lang="en-GB" sz="1200" dirty="0">
              <a:solidFill>
                <a:srgbClr val="374151"/>
              </a:solidFill>
              <a:latin typeface="Söhne"/>
            </a:endParaRPr>
          </a:p>
          <a:p>
            <a:pPr algn="l"/>
            <a:r>
              <a:rPr lang="en-GB" sz="1200" b="1" i="0" dirty="0">
                <a:solidFill>
                  <a:srgbClr val="374151"/>
                </a:solidFill>
                <a:effectLst/>
                <a:latin typeface="Söhne"/>
              </a:rPr>
              <a:t>Arson</a:t>
            </a:r>
            <a:r>
              <a:rPr lang="en-GB" sz="1200" b="0" i="0" dirty="0">
                <a:solidFill>
                  <a:srgbClr val="374151"/>
                </a:solidFill>
                <a:effectLst/>
                <a:latin typeface="Söhne"/>
              </a:rPr>
              <a:t> is the most frequently mentioned cause, followed by </a:t>
            </a:r>
            <a:r>
              <a:rPr lang="en-GB" sz="1200" b="1" i="0" dirty="0">
                <a:solidFill>
                  <a:srgbClr val="374151"/>
                </a:solidFill>
                <a:effectLst/>
                <a:latin typeface="Söhne"/>
              </a:rPr>
              <a:t>negligence</a:t>
            </a:r>
            <a:r>
              <a:rPr lang="en-GB" sz="1200" b="0" i="0" dirty="0">
                <a:solidFill>
                  <a:srgbClr val="374151"/>
                </a:solidFill>
                <a:effectLst/>
                <a:latin typeface="Söhne"/>
              </a:rPr>
              <a:t>.</a:t>
            </a:r>
          </a:p>
          <a:p>
            <a:pPr marL="742950" lvl="1" indent="-285750" algn="l">
              <a:buFont typeface="+mj-lt"/>
              <a:buAutoNum type="arabicPeriod"/>
            </a:pPr>
            <a:r>
              <a:rPr lang="en-GB" sz="1200" b="0" i="0" dirty="0">
                <a:solidFill>
                  <a:srgbClr val="374151"/>
                </a:solidFill>
                <a:effectLst/>
                <a:latin typeface="Söhne"/>
              </a:rPr>
              <a:t>Other causes like </a:t>
            </a:r>
            <a:r>
              <a:rPr lang="en-GB" sz="1200" b="1" i="0" dirty="0">
                <a:solidFill>
                  <a:srgbClr val="374151"/>
                </a:solidFill>
                <a:effectLst/>
                <a:latin typeface="Söhne"/>
              </a:rPr>
              <a:t>cooking fires</a:t>
            </a:r>
            <a:r>
              <a:rPr lang="en-GB" sz="1200" b="0" i="0" dirty="0">
                <a:solidFill>
                  <a:srgbClr val="374151"/>
                </a:solidFill>
                <a:effectLst/>
                <a:latin typeface="Söhne"/>
              </a:rPr>
              <a:t>, </a:t>
            </a:r>
            <a:r>
              <a:rPr lang="en-GB" sz="1200" b="1" i="0" dirty="0">
                <a:solidFill>
                  <a:srgbClr val="374151"/>
                </a:solidFill>
                <a:effectLst/>
                <a:latin typeface="Söhne"/>
              </a:rPr>
              <a:t>powerlines</a:t>
            </a:r>
            <a:r>
              <a:rPr lang="en-GB" sz="1200" b="0" i="0" dirty="0">
                <a:solidFill>
                  <a:srgbClr val="374151"/>
                </a:solidFill>
                <a:effectLst/>
                <a:latin typeface="Söhne"/>
              </a:rPr>
              <a:t>, and </a:t>
            </a:r>
            <a:r>
              <a:rPr lang="en-GB" sz="1200" b="1" i="0" dirty="0">
                <a:solidFill>
                  <a:srgbClr val="374151"/>
                </a:solidFill>
                <a:effectLst/>
                <a:latin typeface="Söhne"/>
              </a:rPr>
              <a:t>burning of rubbish</a:t>
            </a:r>
            <a:r>
              <a:rPr lang="en-GB" sz="1200" b="0" i="0" dirty="0">
                <a:solidFill>
                  <a:srgbClr val="374151"/>
                </a:solidFill>
                <a:effectLst/>
                <a:latin typeface="Söhne"/>
              </a:rPr>
              <a:t> have been mentioned by respondents, among others.</a:t>
            </a:r>
          </a:p>
          <a:p>
            <a:pPr algn="l"/>
            <a:r>
              <a:rPr lang="en-GB" sz="1200" b="1" i="0" dirty="0">
                <a:solidFill>
                  <a:srgbClr val="374151"/>
                </a:solidFill>
                <a:effectLst/>
                <a:latin typeface="Söhne"/>
              </a:rPr>
              <a:t>2. Intended Purpose for Intentionally Set</a:t>
            </a:r>
            <a:endParaRPr lang="en-GB" sz="1200" b="0" i="0" dirty="0">
              <a:solidFill>
                <a:srgbClr val="374151"/>
              </a:solidFill>
              <a:effectLst/>
              <a:latin typeface="Söhne"/>
            </a:endParaRPr>
          </a:p>
          <a:p>
            <a:pPr marL="742950" lvl="1" indent="-285750" algn="l">
              <a:buFont typeface="+mj-lt"/>
              <a:buAutoNum type="arabicPeriod"/>
            </a:pPr>
            <a:r>
              <a:rPr lang="en-GB" sz="1200" b="1" i="0" dirty="0">
                <a:solidFill>
                  <a:srgbClr val="374151"/>
                </a:solidFill>
                <a:effectLst/>
                <a:latin typeface="Söhne"/>
              </a:rPr>
              <a:t>Arson</a:t>
            </a:r>
            <a:r>
              <a:rPr lang="en-GB" sz="1200" b="0" i="0" dirty="0">
                <a:solidFill>
                  <a:srgbClr val="374151"/>
                </a:solidFill>
                <a:effectLst/>
                <a:latin typeface="Söhne"/>
              </a:rPr>
              <a:t> is the dominant purpose, followed by </a:t>
            </a:r>
            <a:r>
              <a:rPr lang="en-GB" sz="1200" b="1" i="0" dirty="0">
                <a:solidFill>
                  <a:srgbClr val="374151"/>
                </a:solidFill>
                <a:effectLst/>
                <a:latin typeface="Söhne"/>
              </a:rPr>
              <a:t>grazing</a:t>
            </a:r>
            <a:r>
              <a:rPr lang="en-GB" sz="1200" b="0" i="0" dirty="0">
                <a:solidFill>
                  <a:srgbClr val="374151"/>
                </a:solidFill>
                <a:effectLst/>
                <a:latin typeface="Söhne"/>
              </a:rPr>
              <a:t> and </a:t>
            </a:r>
            <a:r>
              <a:rPr lang="en-GB" sz="1200" b="1" i="0" dirty="0">
                <a:solidFill>
                  <a:srgbClr val="374151"/>
                </a:solidFill>
                <a:effectLst/>
                <a:latin typeface="Söhne"/>
              </a:rPr>
              <a:t>fuel management</a:t>
            </a:r>
            <a:r>
              <a:rPr lang="en-GB" sz="1200" b="0" i="0" dirty="0">
                <a:solidFill>
                  <a:srgbClr val="374151"/>
                </a:solidFill>
                <a:effectLst/>
                <a:latin typeface="Söhne"/>
              </a:rPr>
              <a:t>.</a:t>
            </a:r>
          </a:p>
          <a:p>
            <a:pPr marL="742950" lvl="1" indent="-285750" algn="l">
              <a:buFont typeface="+mj-lt"/>
              <a:buAutoNum type="arabicPeriod"/>
            </a:pPr>
            <a:r>
              <a:rPr lang="en-GB" sz="1200" b="1" i="0" dirty="0">
                <a:solidFill>
                  <a:srgbClr val="374151"/>
                </a:solidFill>
                <a:effectLst/>
                <a:latin typeface="Söhne"/>
              </a:rPr>
              <a:t>Unrest</a:t>
            </a:r>
            <a:r>
              <a:rPr lang="en-GB" sz="1200" b="0" i="0" dirty="0">
                <a:solidFill>
                  <a:srgbClr val="374151"/>
                </a:solidFill>
                <a:effectLst/>
                <a:latin typeface="Söhne"/>
              </a:rPr>
              <a:t> and </a:t>
            </a:r>
            <a:r>
              <a:rPr lang="en-GB" sz="1200" b="1" i="0" dirty="0">
                <a:solidFill>
                  <a:srgbClr val="374151"/>
                </a:solidFill>
                <a:effectLst/>
                <a:latin typeface="Söhne"/>
              </a:rPr>
              <a:t>land clearing</a:t>
            </a:r>
            <a:r>
              <a:rPr lang="en-GB" sz="1200" b="0" i="0" dirty="0">
                <a:solidFill>
                  <a:srgbClr val="374151"/>
                </a:solidFill>
                <a:effectLst/>
                <a:latin typeface="Söhne"/>
              </a:rPr>
              <a:t> are also mentioned, indicating various motivations behind intentional fires.</a:t>
            </a:r>
          </a:p>
        </p:txBody>
      </p:sp>
    </p:spTree>
    <p:extLst>
      <p:ext uri="{BB962C8B-B14F-4D97-AF65-F5344CB8AC3E}">
        <p14:creationId xmlns:p14="http://schemas.microsoft.com/office/powerpoint/2010/main" val="312637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D8-2D45-DE37-9C45-7616FD840D8E}"/>
              </a:ext>
            </a:extLst>
          </p:cNvPr>
          <p:cNvSpPr>
            <a:spLocks noGrp="1"/>
          </p:cNvSpPr>
          <p:nvPr>
            <p:ph type="title"/>
          </p:nvPr>
        </p:nvSpPr>
        <p:spPr/>
        <p:txBody>
          <a:bodyPr/>
          <a:lstStyle/>
          <a:p>
            <a:r>
              <a:rPr lang="en-US" dirty="0"/>
              <a:t>WHAT DO WE KNOW?</a:t>
            </a:r>
            <a:endParaRPr lang="en-GB" dirty="0"/>
          </a:p>
        </p:txBody>
      </p:sp>
      <p:cxnSp>
        <p:nvCxnSpPr>
          <p:cNvPr id="4" name="Straight Arrow Connector 3">
            <a:extLst>
              <a:ext uri="{FF2B5EF4-FFF2-40B4-BE49-F238E27FC236}">
                <a16:creationId xmlns:a16="http://schemas.microsoft.com/office/drawing/2014/main" id="{1595DC8D-11A0-A9DB-B833-A04CC7551095}"/>
              </a:ext>
            </a:extLst>
          </p:cNvPr>
          <p:cNvCxnSpPr>
            <a:cxnSpLocks/>
          </p:cNvCxnSpPr>
          <p:nvPr/>
        </p:nvCxnSpPr>
        <p:spPr>
          <a:xfrm flipV="1">
            <a:off x="2026377" y="2319130"/>
            <a:ext cx="0" cy="363892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36C7E5E-E278-9863-31B6-AE50BD69041C}"/>
              </a:ext>
            </a:extLst>
          </p:cNvPr>
          <p:cNvCxnSpPr>
            <a:cxnSpLocks/>
          </p:cNvCxnSpPr>
          <p:nvPr/>
        </p:nvCxnSpPr>
        <p:spPr>
          <a:xfrm>
            <a:off x="2033605" y="5958056"/>
            <a:ext cx="4824394"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B138344-2C6E-B2C4-243B-DFB1F93394B2}"/>
              </a:ext>
            </a:extLst>
          </p:cNvPr>
          <p:cNvSpPr txBox="1"/>
          <p:nvPr/>
        </p:nvSpPr>
        <p:spPr>
          <a:xfrm>
            <a:off x="2133600" y="4736485"/>
            <a:ext cx="1524000" cy="369332"/>
          </a:xfrm>
          <a:prstGeom prst="rect">
            <a:avLst/>
          </a:prstGeom>
          <a:noFill/>
        </p:spPr>
        <p:txBody>
          <a:bodyPr wrap="square" rtlCol="0">
            <a:spAutoFit/>
          </a:bodyPr>
          <a:lstStyle/>
          <a:p>
            <a:r>
              <a:rPr lang="en-US" dirty="0">
                <a:highlight>
                  <a:srgbClr val="FF00FF"/>
                </a:highlight>
              </a:rPr>
              <a:t>Readiness</a:t>
            </a:r>
            <a:endParaRPr lang="en-GB" dirty="0">
              <a:highlight>
                <a:srgbClr val="FF00FF"/>
              </a:highlight>
            </a:endParaRPr>
          </a:p>
        </p:txBody>
      </p:sp>
      <p:sp>
        <p:nvSpPr>
          <p:cNvPr id="11" name="TextBox 10">
            <a:extLst>
              <a:ext uri="{FF2B5EF4-FFF2-40B4-BE49-F238E27FC236}">
                <a16:creationId xmlns:a16="http://schemas.microsoft.com/office/drawing/2014/main" id="{FD75D5D5-09F7-E02E-E9FB-128BAB53409C}"/>
              </a:ext>
            </a:extLst>
          </p:cNvPr>
          <p:cNvSpPr txBox="1"/>
          <p:nvPr/>
        </p:nvSpPr>
        <p:spPr>
          <a:xfrm>
            <a:off x="2133600" y="4002775"/>
            <a:ext cx="1524000" cy="369332"/>
          </a:xfrm>
          <a:prstGeom prst="rect">
            <a:avLst/>
          </a:prstGeom>
          <a:noFill/>
        </p:spPr>
        <p:txBody>
          <a:bodyPr wrap="square" rtlCol="0">
            <a:spAutoFit/>
          </a:bodyPr>
          <a:lstStyle/>
          <a:p>
            <a:r>
              <a:rPr lang="en-US" dirty="0">
                <a:highlight>
                  <a:srgbClr val="FF00FF"/>
                </a:highlight>
              </a:rPr>
              <a:t>Recovery</a:t>
            </a:r>
            <a:endParaRPr lang="en-GB" dirty="0">
              <a:highlight>
                <a:srgbClr val="FF00FF"/>
              </a:highlight>
            </a:endParaRPr>
          </a:p>
        </p:txBody>
      </p:sp>
      <p:sp>
        <p:nvSpPr>
          <p:cNvPr id="12" name="TextBox 11">
            <a:extLst>
              <a:ext uri="{FF2B5EF4-FFF2-40B4-BE49-F238E27FC236}">
                <a16:creationId xmlns:a16="http://schemas.microsoft.com/office/drawing/2014/main" id="{B2A29B04-4114-10B9-E39C-E8C446886F9C}"/>
              </a:ext>
            </a:extLst>
          </p:cNvPr>
          <p:cNvSpPr txBox="1"/>
          <p:nvPr/>
        </p:nvSpPr>
        <p:spPr>
          <a:xfrm>
            <a:off x="4108564" y="4582968"/>
            <a:ext cx="1524000" cy="646331"/>
          </a:xfrm>
          <a:prstGeom prst="rect">
            <a:avLst/>
          </a:prstGeom>
          <a:noFill/>
        </p:spPr>
        <p:txBody>
          <a:bodyPr wrap="square" rtlCol="0">
            <a:spAutoFit/>
          </a:bodyPr>
          <a:lstStyle/>
          <a:p>
            <a:r>
              <a:rPr lang="en-US" dirty="0">
                <a:highlight>
                  <a:srgbClr val="FF00FF"/>
                </a:highlight>
              </a:rPr>
              <a:t>Review and Analysis</a:t>
            </a:r>
            <a:endParaRPr lang="en-GB" dirty="0">
              <a:highlight>
                <a:srgbClr val="FF00FF"/>
              </a:highlight>
            </a:endParaRPr>
          </a:p>
        </p:txBody>
      </p:sp>
      <p:sp>
        <p:nvSpPr>
          <p:cNvPr id="13" name="TextBox 12">
            <a:extLst>
              <a:ext uri="{FF2B5EF4-FFF2-40B4-BE49-F238E27FC236}">
                <a16:creationId xmlns:a16="http://schemas.microsoft.com/office/drawing/2014/main" id="{0D7C4733-423C-D762-F8F4-D2DA84FBAFF7}"/>
              </a:ext>
            </a:extLst>
          </p:cNvPr>
          <p:cNvSpPr txBox="1"/>
          <p:nvPr/>
        </p:nvSpPr>
        <p:spPr>
          <a:xfrm>
            <a:off x="2133600" y="3085595"/>
            <a:ext cx="1524000" cy="369332"/>
          </a:xfrm>
          <a:prstGeom prst="rect">
            <a:avLst/>
          </a:prstGeom>
          <a:noFill/>
        </p:spPr>
        <p:txBody>
          <a:bodyPr wrap="square" rtlCol="0">
            <a:spAutoFit/>
          </a:bodyPr>
          <a:lstStyle/>
          <a:p>
            <a:r>
              <a:rPr lang="en-US" dirty="0">
                <a:highlight>
                  <a:srgbClr val="FF00FF"/>
                </a:highlight>
              </a:rPr>
              <a:t>Response</a:t>
            </a:r>
            <a:endParaRPr lang="en-GB" dirty="0">
              <a:highlight>
                <a:srgbClr val="FF00FF"/>
              </a:highlight>
            </a:endParaRPr>
          </a:p>
        </p:txBody>
      </p:sp>
      <p:sp>
        <p:nvSpPr>
          <p:cNvPr id="14" name="TextBox 13">
            <a:extLst>
              <a:ext uri="{FF2B5EF4-FFF2-40B4-BE49-F238E27FC236}">
                <a16:creationId xmlns:a16="http://schemas.microsoft.com/office/drawing/2014/main" id="{9DE0A06C-1274-450D-C9AC-9EF0BCE16A15}"/>
              </a:ext>
            </a:extLst>
          </p:cNvPr>
          <p:cNvSpPr txBox="1"/>
          <p:nvPr/>
        </p:nvSpPr>
        <p:spPr>
          <a:xfrm>
            <a:off x="5135459" y="5247429"/>
            <a:ext cx="2065441" cy="369332"/>
          </a:xfrm>
          <a:prstGeom prst="rect">
            <a:avLst/>
          </a:prstGeom>
          <a:noFill/>
        </p:spPr>
        <p:txBody>
          <a:bodyPr wrap="square" rtlCol="0">
            <a:spAutoFit/>
          </a:bodyPr>
          <a:lstStyle/>
          <a:p>
            <a:r>
              <a:rPr lang="en-US" dirty="0">
                <a:highlight>
                  <a:srgbClr val="FF00FF"/>
                </a:highlight>
              </a:rPr>
              <a:t>Risk Reduction</a:t>
            </a:r>
            <a:endParaRPr lang="en-GB" dirty="0">
              <a:highlight>
                <a:srgbClr val="FF00FF"/>
              </a:highlight>
            </a:endParaRPr>
          </a:p>
        </p:txBody>
      </p:sp>
      <p:sp>
        <p:nvSpPr>
          <p:cNvPr id="15" name="TextBox 14">
            <a:extLst>
              <a:ext uri="{FF2B5EF4-FFF2-40B4-BE49-F238E27FC236}">
                <a16:creationId xmlns:a16="http://schemas.microsoft.com/office/drawing/2014/main" id="{A4853814-346C-7A34-B362-0DB76B9839E0}"/>
              </a:ext>
            </a:extLst>
          </p:cNvPr>
          <p:cNvSpPr txBox="1"/>
          <p:nvPr/>
        </p:nvSpPr>
        <p:spPr>
          <a:xfrm>
            <a:off x="881919" y="2623930"/>
            <a:ext cx="1137231" cy="646331"/>
          </a:xfrm>
          <a:prstGeom prst="rect">
            <a:avLst/>
          </a:prstGeom>
          <a:noFill/>
        </p:spPr>
        <p:txBody>
          <a:bodyPr wrap="square" rtlCol="0">
            <a:spAutoFit/>
          </a:bodyPr>
          <a:lstStyle/>
          <a:p>
            <a:r>
              <a:rPr lang="en-US" dirty="0"/>
              <a:t>High Alert</a:t>
            </a:r>
            <a:endParaRPr lang="en-GB" dirty="0"/>
          </a:p>
        </p:txBody>
      </p:sp>
      <p:sp>
        <p:nvSpPr>
          <p:cNvPr id="16" name="TextBox 15">
            <a:extLst>
              <a:ext uri="{FF2B5EF4-FFF2-40B4-BE49-F238E27FC236}">
                <a16:creationId xmlns:a16="http://schemas.microsoft.com/office/drawing/2014/main" id="{85385DE2-46DA-3E89-0B1E-F1C0AAFAF52B}"/>
              </a:ext>
            </a:extLst>
          </p:cNvPr>
          <p:cNvSpPr txBox="1"/>
          <p:nvPr/>
        </p:nvSpPr>
        <p:spPr>
          <a:xfrm>
            <a:off x="5159507" y="6022352"/>
            <a:ext cx="2065441" cy="646331"/>
          </a:xfrm>
          <a:prstGeom prst="rect">
            <a:avLst/>
          </a:prstGeom>
          <a:noFill/>
        </p:spPr>
        <p:txBody>
          <a:bodyPr wrap="square" rtlCol="0">
            <a:spAutoFit/>
          </a:bodyPr>
          <a:lstStyle/>
          <a:p>
            <a:r>
              <a:rPr lang="en-US" dirty="0"/>
              <a:t>Needs Improvement</a:t>
            </a:r>
            <a:endParaRPr lang="en-GB" dirty="0"/>
          </a:p>
        </p:txBody>
      </p:sp>
    </p:spTree>
    <p:extLst>
      <p:ext uri="{BB962C8B-B14F-4D97-AF65-F5344CB8AC3E}">
        <p14:creationId xmlns:p14="http://schemas.microsoft.com/office/powerpoint/2010/main" val="206231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grpId="0" nodeType="clickEffect">
                                  <p:stCondLst>
                                    <p:cond delay="0"/>
                                  </p:stCondLst>
                                  <p:childTnLst>
                                    <p:animClr clrSpc="rgb" dir="cw">
                                      <p:cBhvr override="childStyle">
                                        <p:cTn id="6" dur="250" autoRev="1" fill="remove"/>
                                        <p:tgtEl>
                                          <p:spTgt spid="10"/>
                                        </p:tgtEl>
                                        <p:attrNameLst>
                                          <p:attrName>style.color</p:attrName>
                                        </p:attrNameLst>
                                      </p:cBhvr>
                                      <p:to>
                                        <a:schemeClr val="bg1"/>
                                      </p:to>
                                    </p:animClr>
                                    <p:animClr clrSpc="rgb" dir="cw">
                                      <p:cBhvr>
                                        <p:cTn id="7" dur="250" autoRev="1" fill="remove"/>
                                        <p:tgtEl>
                                          <p:spTgt spid="10"/>
                                        </p:tgtEl>
                                        <p:attrNameLst>
                                          <p:attrName>fillcolor</p:attrName>
                                        </p:attrNameLst>
                                      </p:cBhvr>
                                      <p:to>
                                        <a:schemeClr val="bg1"/>
                                      </p:to>
                                    </p:animClr>
                                    <p:set>
                                      <p:cBhvr>
                                        <p:cTn id="8" dur="250" autoRev="1" fill="remove"/>
                                        <p:tgtEl>
                                          <p:spTgt spid="10"/>
                                        </p:tgtEl>
                                        <p:attrNameLst>
                                          <p:attrName>fill.type</p:attrName>
                                        </p:attrNameLst>
                                      </p:cBhvr>
                                      <p:to>
                                        <p:strVal val="solid"/>
                                      </p:to>
                                    </p:set>
                                    <p:set>
                                      <p:cBhvr>
                                        <p:cTn id="9" dur="250" autoRev="1" fill="remove"/>
                                        <p:tgtEl>
                                          <p:spTgt spid="10"/>
                                        </p:tgtEl>
                                        <p:attrNameLst>
                                          <p:attrName>fill.on</p:attrName>
                                        </p:attrNameLst>
                                      </p:cBhvr>
                                      <p:to>
                                        <p:strVal val="true"/>
                                      </p:to>
                                    </p:set>
                                  </p:childTnLst>
                                </p:cTn>
                              </p:par>
                              <p:par>
                                <p:cTn id="10" presetID="27" presetClass="emph" presetSubtype="0" fill="remove" grpId="0" nodeType="withEffect">
                                  <p:stCondLst>
                                    <p:cond delay="0"/>
                                  </p:stCondLst>
                                  <p:childTnLst>
                                    <p:animClr clrSpc="rgb" dir="cw">
                                      <p:cBhvr override="childStyle">
                                        <p:cTn id="11" dur="250" autoRev="1" fill="remove"/>
                                        <p:tgtEl>
                                          <p:spTgt spid="11"/>
                                        </p:tgtEl>
                                        <p:attrNameLst>
                                          <p:attrName>style.color</p:attrName>
                                        </p:attrNameLst>
                                      </p:cBhvr>
                                      <p:to>
                                        <a:schemeClr val="bg1"/>
                                      </p:to>
                                    </p:animClr>
                                    <p:animClr clrSpc="rgb" dir="cw">
                                      <p:cBhvr>
                                        <p:cTn id="12" dur="250" autoRev="1" fill="remove"/>
                                        <p:tgtEl>
                                          <p:spTgt spid="11"/>
                                        </p:tgtEl>
                                        <p:attrNameLst>
                                          <p:attrName>fillcolor</p:attrName>
                                        </p:attrNameLst>
                                      </p:cBhvr>
                                      <p:to>
                                        <a:schemeClr val="bg1"/>
                                      </p:to>
                                    </p:animClr>
                                    <p:set>
                                      <p:cBhvr>
                                        <p:cTn id="13" dur="250" autoRev="1" fill="remove"/>
                                        <p:tgtEl>
                                          <p:spTgt spid="11"/>
                                        </p:tgtEl>
                                        <p:attrNameLst>
                                          <p:attrName>fill.type</p:attrName>
                                        </p:attrNameLst>
                                      </p:cBhvr>
                                      <p:to>
                                        <p:strVal val="solid"/>
                                      </p:to>
                                    </p:set>
                                    <p:set>
                                      <p:cBhvr>
                                        <p:cTn id="14" dur="250" autoRev="1" fill="remove"/>
                                        <p:tgtEl>
                                          <p:spTgt spid="11"/>
                                        </p:tgtEl>
                                        <p:attrNameLst>
                                          <p:attrName>fill.on</p:attrName>
                                        </p:attrNameLst>
                                      </p:cBhvr>
                                      <p:to>
                                        <p:strVal val="true"/>
                                      </p:to>
                                    </p:set>
                                  </p:childTnLst>
                                </p:cTn>
                              </p:par>
                              <p:par>
                                <p:cTn id="15" presetID="27" presetClass="emph" presetSubtype="0" fill="remove" grpId="0" nodeType="withEffect">
                                  <p:stCondLst>
                                    <p:cond delay="0"/>
                                  </p:stCondLst>
                                  <p:childTnLst>
                                    <p:animClr clrSpc="rgb" dir="cw">
                                      <p:cBhvr override="childStyle">
                                        <p:cTn id="16" dur="250" autoRev="1" fill="remove"/>
                                        <p:tgtEl>
                                          <p:spTgt spid="13"/>
                                        </p:tgtEl>
                                        <p:attrNameLst>
                                          <p:attrName>style.color</p:attrName>
                                        </p:attrNameLst>
                                      </p:cBhvr>
                                      <p:to>
                                        <a:schemeClr val="bg1"/>
                                      </p:to>
                                    </p:animClr>
                                    <p:animClr clrSpc="rgb" dir="cw">
                                      <p:cBhvr>
                                        <p:cTn id="17" dur="250" autoRev="1" fill="remove"/>
                                        <p:tgtEl>
                                          <p:spTgt spid="13"/>
                                        </p:tgtEl>
                                        <p:attrNameLst>
                                          <p:attrName>fillcolor</p:attrName>
                                        </p:attrNameLst>
                                      </p:cBhvr>
                                      <p:to>
                                        <a:schemeClr val="bg1"/>
                                      </p:to>
                                    </p:animClr>
                                    <p:set>
                                      <p:cBhvr>
                                        <p:cTn id="18" dur="250" autoRev="1" fill="remove"/>
                                        <p:tgtEl>
                                          <p:spTgt spid="13"/>
                                        </p:tgtEl>
                                        <p:attrNameLst>
                                          <p:attrName>fill.type</p:attrName>
                                        </p:attrNameLst>
                                      </p:cBhvr>
                                      <p:to>
                                        <p:strVal val="solid"/>
                                      </p:to>
                                    </p:set>
                                    <p:set>
                                      <p:cBhvr>
                                        <p:cTn id="19" dur="250" autoRev="1" fill="remove"/>
                                        <p:tgtEl>
                                          <p:spTgt spid="13"/>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27" presetClass="emph" presetSubtype="0" fill="remove" grpId="0" nodeType="clickEffect">
                                  <p:stCondLst>
                                    <p:cond delay="0"/>
                                  </p:stCondLst>
                                  <p:childTnLst>
                                    <p:animClr clrSpc="rgb" dir="cw">
                                      <p:cBhvr override="childStyle">
                                        <p:cTn id="23" dur="250" autoRev="1" fill="remove"/>
                                        <p:tgtEl>
                                          <p:spTgt spid="12"/>
                                        </p:tgtEl>
                                        <p:attrNameLst>
                                          <p:attrName>style.color</p:attrName>
                                        </p:attrNameLst>
                                      </p:cBhvr>
                                      <p:to>
                                        <a:schemeClr val="bg1"/>
                                      </p:to>
                                    </p:animClr>
                                    <p:animClr clrSpc="rgb" dir="cw">
                                      <p:cBhvr>
                                        <p:cTn id="24" dur="250" autoRev="1" fill="remove"/>
                                        <p:tgtEl>
                                          <p:spTgt spid="12"/>
                                        </p:tgtEl>
                                        <p:attrNameLst>
                                          <p:attrName>fillcolor</p:attrName>
                                        </p:attrNameLst>
                                      </p:cBhvr>
                                      <p:to>
                                        <a:schemeClr val="bg1"/>
                                      </p:to>
                                    </p:animClr>
                                    <p:set>
                                      <p:cBhvr>
                                        <p:cTn id="25" dur="250" autoRev="1" fill="remove"/>
                                        <p:tgtEl>
                                          <p:spTgt spid="12"/>
                                        </p:tgtEl>
                                        <p:attrNameLst>
                                          <p:attrName>fill.type</p:attrName>
                                        </p:attrNameLst>
                                      </p:cBhvr>
                                      <p:to>
                                        <p:strVal val="solid"/>
                                      </p:to>
                                    </p:set>
                                    <p:set>
                                      <p:cBhvr>
                                        <p:cTn id="26" dur="250" autoRev="1" fill="remove"/>
                                        <p:tgtEl>
                                          <p:spTgt spid="12"/>
                                        </p:tgtEl>
                                        <p:attrNameLst>
                                          <p:attrName>fill.on</p:attrName>
                                        </p:attrNameLst>
                                      </p:cBhvr>
                                      <p:to>
                                        <p:strVal val="true"/>
                                      </p:to>
                                    </p:set>
                                  </p:childTnLst>
                                </p:cTn>
                              </p:par>
                              <p:par>
                                <p:cTn id="27" presetID="27" presetClass="emph" presetSubtype="0" fill="remove" grpId="0" nodeType="withEffect">
                                  <p:stCondLst>
                                    <p:cond delay="0"/>
                                  </p:stCondLst>
                                  <p:childTnLst>
                                    <p:animClr clrSpc="rgb" dir="cw">
                                      <p:cBhvr override="childStyle">
                                        <p:cTn id="28" dur="250" autoRev="1" fill="remove"/>
                                        <p:tgtEl>
                                          <p:spTgt spid="14"/>
                                        </p:tgtEl>
                                        <p:attrNameLst>
                                          <p:attrName>style.color</p:attrName>
                                        </p:attrNameLst>
                                      </p:cBhvr>
                                      <p:to>
                                        <a:schemeClr val="bg1"/>
                                      </p:to>
                                    </p:animClr>
                                    <p:animClr clrSpc="rgb" dir="cw">
                                      <p:cBhvr>
                                        <p:cTn id="29" dur="250" autoRev="1" fill="remove"/>
                                        <p:tgtEl>
                                          <p:spTgt spid="14"/>
                                        </p:tgtEl>
                                        <p:attrNameLst>
                                          <p:attrName>fillcolor</p:attrName>
                                        </p:attrNameLst>
                                      </p:cBhvr>
                                      <p:to>
                                        <a:schemeClr val="bg1"/>
                                      </p:to>
                                    </p:animClr>
                                    <p:set>
                                      <p:cBhvr>
                                        <p:cTn id="30" dur="250" autoRev="1" fill="remove"/>
                                        <p:tgtEl>
                                          <p:spTgt spid="14"/>
                                        </p:tgtEl>
                                        <p:attrNameLst>
                                          <p:attrName>fill.type</p:attrName>
                                        </p:attrNameLst>
                                      </p:cBhvr>
                                      <p:to>
                                        <p:strVal val="solid"/>
                                      </p:to>
                                    </p:set>
                                    <p:set>
                                      <p:cBhvr>
                                        <p:cTn id="31" dur="250" autoRev="1" fill="remov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3617-1CF3-1F14-15E3-F432ED3A797A}"/>
              </a:ext>
            </a:extLst>
          </p:cNvPr>
          <p:cNvSpPr>
            <a:spLocks noGrp="1"/>
          </p:cNvSpPr>
          <p:nvPr>
            <p:ph type="title"/>
          </p:nvPr>
        </p:nvSpPr>
        <p:spPr/>
        <p:txBody>
          <a:bodyPr/>
          <a:lstStyle/>
          <a:p>
            <a:r>
              <a:rPr lang="en-US" dirty="0"/>
              <a:t>Data and methodological errors</a:t>
            </a:r>
            <a:endParaRPr lang="en-GB" dirty="0"/>
          </a:p>
        </p:txBody>
      </p:sp>
      <p:sp>
        <p:nvSpPr>
          <p:cNvPr id="3" name="TextBox 2">
            <a:extLst>
              <a:ext uri="{FF2B5EF4-FFF2-40B4-BE49-F238E27FC236}">
                <a16:creationId xmlns:a16="http://schemas.microsoft.com/office/drawing/2014/main" id="{EAC20ED3-DDC2-D3AB-0524-DB6A9A9B35A9}"/>
              </a:ext>
            </a:extLst>
          </p:cNvPr>
          <p:cNvSpPr txBox="1"/>
          <p:nvPr/>
        </p:nvSpPr>
        <p:spPr>
          <a:xfrm>
            <a:off x="1020417" y="3074504"/>
            <a:ext cx="2214068" cy="369332"/>
          </a:xfrm>
          <a:prstGeom prst="rect">
            <a:avLst/>
          </a:prstGeom>
          <a:noFill/>
        </p:spPr>
        <p:txBody>
          <a:bodyPr wrap="none" rtlCol="0">
            <a:spAutoFit/>
          </a:bodyPr>
          <a:lstStyle/>
          <a:p>
            <a:r>
              <a:rPr lang="en-US" dirty="0"/>
              <a:t>Machine Learning</a:t>
            </a:r>
            <a:endParaRPr lang="en-GB" dirty="0"/>
          </a:p>
        </p:txBody>
      </p:sp>
      <p:sp>
        <p:nvSpPr>
          <p:cNvPr id="4" name="TextBox 3">
            <a:extLst>
              <a:ext uri="{FF2B5EF4-FFF2-40B4-BE49-F238E27FC236}">
                <a16:creationId xmlns:a16="http://schemas.microsoft.com/office/drawing/2014/main" id="{162D6B65-B3C9-899D-4AE6-0DC8E6F6DC27}"/>
              </a:ext>
            </a:extLst>
          </p:cNvPr>
          <p:cNvSpPr txBox="1"/>
          <p:nvPr/>
        </p:nvSpPr>
        <p:spPr>
          <a:xfrm>
            <a:off x="324677" y="1883540"/>
            <a:ext cx="4464684" cy="1200329"/>
          </a:xfrm>
          <a:prstGeom prst="rect">
            <a:avLst/>
          </a:prstGeom>
          <a:noFill/>
        </p:spPr>
        <p:txBody>
          <a:bodyPr wrap="none" rtlCol="0">
            <a:spAutoFit/>
          </a:bodyPr>
          <a:lstStyle/>
          <a:p>
            <a:r>
              <a:rPr lang="en-US" dirty="0"/>
              <a:t>Biases</a:t>
            </a:r>
          </a:p>
          <a:p>
            <a:pPr marL="342900" indent="-342900">
              <a:buFont typeface="Wingdings" panose="05000000000000000000" pitchFamily="2" charset="2"/>
              <a:buChar char="Ø"/>
            </a:pPr>
            <a:r>
              <a:rPr lang="en-US" dirty="0"/>
              <a:t>	Number and depth of response</a:t>
            </a:r>
          </a:p>
          <a:p>
            <a:pPr marL="285750" indent="-285750">
              <a:buFont typeface="Wingdings" panose="05000000000000000000" pitchFamily="2" charset="2"/>
              <a:buChar char="Ø"/>
            </a:pPr>
            <a:r>
              <a:rPr lang="en-US" dirty="0"/>
              <a:t>		Proportions of different groups</a:t>
            </a:r>
          </a:p>
          <a:p>
            <a:endParaRPr lang="en-GB" dirty="0"/>
          </a:p>
        </p:txBody>
      </p:sp>
      <p:sp>
        <p:nvSpPr>
          <p:cNvPr id="5" name="TextBox 4">
            <a:extLst>
              <a:ext uri="{FF2B5EF4-FFF2-40B4-BE49-F238E27FC236}">
                <a16:creationId xmlns:a16="http://schemas.microsoft.com/office/drawing/2014/main" id="{5B1E6B6E-01D2-4C0F-8228-9C14D8715EAA}"/>
              </a:ext>
            </a:extLst>
          </p:cNvPr>
          <p:cNvSpPr txBox="1"/>
          <p:nvPr/>
        </p:nvSpPr>
        <p:spPr>
          <a:xfrm>
            <a:off x="1566400" y="3443836"/>
            <a:ext cx="3650358" cy="369332"/>
          </a:xfrm>
          <a:prstGeom prst="rect">
            <a:avLst/>
          </a:prstGeom>
          <a:noFill/>
        </p:spPr>
        <p:txBody>
          <a:bodyPr wrap="none" rtlCol="0">
            <a:spAutoFit/>
          </a:bodyPr>
          <a:lstStyle/>
          <a:p>
            <a:pPr marL="285750" indent="-285750">
              <a:buFont typeface="Wingdings" panose="05000000000000000000" pitchFamily="2" charset="2"/>
              <a:buChar char="Ø"/>
            </a:pPr>
            <a:r>
              <a:rPr lang="en-US" dirty="0"/>
              <a:t>Groupings can be improved</a:t>
            </a:r>
            <a:endParaRPr lang="en-GB" dirty="0"/>
          </a:p>
        </p:txBody>
      </p:sp>
      <p:pic>
        <p:nvPicPr>
          <p:cNvPr id="9" name="Picture 8">
            <a:extLst>
              <a:ext uri="{FF2B5EF4-FFF2-40B4-BE49-F238E27FC236}">
                <a16:creationId xmlns:a16="http://schemas.microsoft.com/office/drawing/2014/main" id="{AC925F51-13ED-2B95-75E6-FB23542ABCBE}"/>
              </a:ext>
            </a:extLst>
          </p:cNvPr>
          <p:cNvPicPr>
            <a:picLocks noChangeAspect="1"/>
          </p:cNvPicPr>
          <p:nvPr/>
        </p:nvPicPr>
        <p:blipFill>
          <a:blip r:embed="rId2"/>
          <a:stretch>
            <a:fillRect/>
          </a:stretch>
        </p:blipFill>
        <p:spPr>
          <a:xfrm>
            <a:off x="39757" y="4088293"/>
            <a:ext cx="12192000" cy="1144408"/>
          </a:xfrm>
          <a:prstGeom prst="rect">
            <a:avLst/>
          </a:prstGeom>
        </p:spPr>
      </p:pic>
      <p:sp>
        <p:nvSpPr>
          <p:cNvPr id="10" name="TextBox 9">
            <a:extLst>
              <a:ext uri="{FF2B5EF4-FFF2-40B4-BE49-F238E27FC236}">
                <a16:creationId xmlns:a16="http://schemas.microsoft.com/office/drawing/2014/main" id="{E1A976E2-8311-160A-E3B5-870A353E03B0}"/>
              </a:ext>
            </a:extLst>
          </p:cNvPr>
          <p:cNvSpPr txBox="1"/>
          <p:nvPr/>
        </p:nvSpPr>
        <p:spPr>
          <a:xfrm>
            <a:off x="1378226" y="5526772"/>
            <a:ext cx="7359707" cy="923330"/>
          </a:xfrm>
          <a:prstGeom prst="rect">
            <a:avLst/>
          </a:prstGeom>
          <a:noFill/>
        </p:spPr>
        <p:txBody>
          <a:bodyPr wrap="none" rtlCol="0">
            <a:spAutoFit/>
          </a:bodyPr>
          <a:lstStyle/>
          <a:p>
            <a:r>
              <a:rPr lang="en-US" dirty="0"/>
              <a:t>Interpret what “Somewhat agree” means in the specific context</a:t>
            </a:r>
          </a:p>
          <a:p>
            <a:endParaRPr lang="en-US" dirty="0"/>
          </a:p>
          <a:p>
            <a:r>
              <a:rPr lang="en-US" dirty="0"/>
              <a:t>Maybe it can be not sufficient for an informed decision making</a:t>
            </a:r>
            <a:endParaRPr lang="en-GB" dirty="0"/>
          </a:p>
        </p:txBody>
      </p:sp>
    </p:spTree>
    <p:extLst>
      <p:ext uri="{BB962C8B-B14F-4D97-AF65-F5344CB8AC3E}">
        <p14:creationId xmlns:p14="http://schemas.microsoft.com/office/powerpoint/2010/main" val="197762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1000"/>
                                        <p:tgtEl>
                                          <p:spTgt spid="4">
                                            <p:txEl>
                                              <p:pRg st="1" end="1"/>
                                            </p:txEl>
                                          </p:spTgt>
                                        </p:tgtEl>
                                      </p:cBhvr>
                                    </p:animEffect>
                                    <p:anim calcmode="lin" valueType="num">
                                      <p:cBhvr>
                                        <p:cTn id="16"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ldfire Assessment Cover Photo">
            <a:extLst>
              <a:ext uri="{FF2B5EF4-FFF2-40B4-BE49-F238E27FC236}">
                <a16:creationId xmlns:a16="http://schemas.microsoft.com/office/drawing/2014/main" id="{4A693F6C-F7C4-AE22-AA36-B44D7F54EA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3" y="0"/>
            <a:ext cx="691197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E1F42F-A127-539F-347E-92F4687E6126}"/>
              </a:ext>
            </a:extLst>
          </p:cNvPr>
          <p:cNvSpPr txBox="1"/>
          <p:nvPr/>
        </p:nvSpPr>
        <p:spPr>
          <a:xfrm>
            <a:off x="1577009" y="1248872"/>
            <a:ext cx="1524000" cy="369332"/>
          </a:xfrm>
          <a:prstGeom prst="rect">
            <a:avLst/>
          </a:prstGeom>
          <a:noFill/>
        </p:spPr>
        <p:txBody>
          <a:bodyPr wrap="square" rtlCol="0">
            <a:spAutoFit/>
          </a:bodyPr>
          <a:lstStyle/>
          <a:p>
            <a:endParaRPr lang="en-GB" dirty="0"/>
          </a:p>
        </p:txBody>
      </p:sp>
      <p:sp>
        <p:nvSpPr>
          <p:cNvPr id="6" name="TextBox 5">
            <a:extLst>
              <a:ext uri="{FF2B5EF4-FFF2-40B4-BE49-F238E27FC236}">
                <a16:creationId xmlns:a16="http://schemas.microsoft.com/office/drawing/2014/main" id="{BF0262DD-B715-C181-69EC-44D8A5792A0B}"/>
              </a:ext>
            </a:extLst>
          </p:cNvPr>
          <p:cNvSpPr txBox="1"/>
          <p:nvPr/>
        </p:nvSpPr>
        <p:spPr>
          <a:xfrm>
            <a:off x="2491410" y="879540"/>
            <a:ext cx="1524000" cy="369332"/>
          </a:xfrm>
          <a:prstGeom prst="rect">
            <a:avLst/>
          </a:prstGeom>
          <a:noFill/>
        </p:spPr>
        <p:txBody>
          <a:bodyPr wrap="square" rtlCol="0">
            <a:spAutoFit/>
          </a:bodyPr>
          <a:lstStyle/>
          <a:p>
            <a:r>
              <a:rPr lang="en-US" dirty="0">
                <a:highlight>
                  <a:srgbClr val="FF00FF"/>
                </a:highlight>
              </a:rPr>
              <a:t>Readiness</a:t>
            </a:r>
            <a:endParaRPr lang="en-GB" dirty="0">
              <a:highlight>
                <a:srgbClr val="FF00FF"/>
              </a:highlight>
            </a:endParaRPr>
          </a:p>
        </p:txBody>
      </p:sp>
      <p:sp>
        <p:nvSpPr>
          <p:cNvPr id="7" name="TextBox 6">
            <a:extLst>
              <a:ext uri="{FF2B5EF4-FFF2-40B4-BE49-F238E27FC236}">
                <a16:creationId xmlns:a16="http://schemas.microsoft.com/office/drawing/2014/main" id="{83BE8E6F-A840-9136-057C-0869AD29940D}"/>
              </a:ext>
            </a:extLst>
          </p:cNvPr>
          <p:cNvSpPr txBox="1"/>
          <p:nvPr/>
        </p:nvSpPr>
        <p:spPr>
          <a:xfrm>
            <a:off x="2067339" y="2600594"/>
            <a:ext cx="1524000" cy="369332"/>
          </a:xfrm>
          <a:prstGeom prst="rect">
            <a:avLst/>
          </a:prstGeom>
          <a:noFill/>
        </p:spPr>
        <p:txBody>
          <a:bodyPr wrap="square" rtlCol="0">
            <a:spAutoFit/>
          </a:bodyPr>
          <a:lstStyle/>
          <a:p>
            <a:r>
              <a:rPr lang="en-US" dirty="0">
                <a:highlight>
                  <a:srgbClr val="FF00FF"/>
                </a:highlight>
              </a:rPr>
              <a:t>Recovery</a:t>
            </a:r>
            <a:endParaRPr lang="en-GB" dirty="0">
              <a:highlight>
                <a:srgbClr val="FF00FF"/>
              </a:highlight>
            </a:endParaRPr>
          </a:p>
        </p:txBody>
      </p:sp>
      <p:sp>
        <p:nvSpPr>
          <p:cNvPr id="8" name="TextBox 7">
            <a:extLst>
              <a:ext uri="{FF2B5EF4-FFF2-40B4-BE49-F238E27FC236}">
                <a16:creationId xmlns:a16="http://schemas.microsoft.com/office/drawing/2014/main" id="{D887F978-33B9-7C05-85DF-7CA586AC0511}"/>
              </a:ext>
            </a:extLst>
          </p:cNvPr>
          <p:cNvSpPr txBox="1"/>
          <p:nvPr/>
        </p:nvSpPr>
        <p:spPr>
          <a:xfrm>
            <a:off x="8938591" y="787207"/>
            <a:ext cx="1524000" cy="646331"/>
          </a:xfrm>
          <a:prstGeom prst="rect">
            <a:avLst/>
          </a:prstGeom>
          <a:noFill/>
        </p:spPr>
        <p:txBody>
          <a:bodyPr wrap="square" rtlCol="0">
            <a:spAutoFit/>
          </a:bodyPr>
          <a:lstStyle/>
          <a:p>
            <a:r>
              <a:rPr lang="en-US" dirty="0">
                <a:highlight>
                  <a:srgbClr val="FF00FF"/>
                </a:highlight>
              </a:rPr>
              <a:t>Review and Analysis</a:t>
            </a:r>
            <a:endParaRPr lang="en-GB" dirty="0">
              <a:highlight>
                <a:srgbClr val="FF00FF"/>
              </a:highlight>
            </a:endParaRPr>
          </a:p>
        </p:txBody>
      </p:sp>
      <p:sp>
        <p:nvSpPr>
          <p:cNvPr id="9" name="TextBox 8">
            <a:extLst>
              <a:ext uri="{FF2B5EF4-FFF2-40B4-BE49-F238E27FC236}">
                <a16:creationId xmlns:a16="http://schemas.microsoft.com/office/drawing/2014/main" id="{23DC986C-84B8-1D92-C327-DF92D2FDD968}"/>
              </a:ext>
            </a:extLst>
          </p:cNvPr>
          <p:cNvSpPr txBox="1"/>
          <p:nvPr/>
        </p:nvSpPr>
        <p:spPr>
          <a:xfrm>
            <a:off x="1618180" y="2951921"/>
            <a:ext cx="1524000" cy="369332"/>
          </a:xfrm>
          <a:prstGeom prst="rect">
            <a:avLst/>
          </a:prstGeom>
          <a:noFill/>
        </p:spPr>
        <p:txBody>
          <a:bodyPr wrap="square" rtlCol="0">
            <a:spAutoFit/>
          </a:bodyPr>
          <a:lstStyle/>
          <a:p>
            <a:r>
              <a:rPr lang="en-US" dirty="0">
                <a:highlight>
                  <a:srgbClr val="FF00FF"/>
                </a:highlight>
              </a:rPr>
              <a:t>Response</a:t>
            </a:r>
            <a:endParaRPr lang="en-GB" dirty="0">
              <a:highlight>
                <a:srgbClr val="FF00FF"/>
              </a:highlight>
            </a:endParaRPr>
          </a:p>
        </p:txBody>
      </p:sp>
      <p:sp>
        <p:nvSpPr>
          <p:cNvPr id="10" name="TextBox 9">
            <a:extLst>
              <a:ext uri="{FF2B5EF4-FFF2-40B4-BE49-F238E27FC236}">
                <a16:creationId xmlns:a16="http://schemas.microsoft.com/office/drawing/2014/main" id="{AB2F6DF1-96DC-8C71-B2F3-E66BA6312E79}"/>
              </a:ext>
            </a:extLst>
          </p:cNvPr>
          <p:cNvSpPr txBox="1"/>
          <p:nvPr/>
        </p:nvSpPr>
        <p:spPr>
          <a:xfrm>
            <a:off x="2252870" y="1230867"/>
            <a:ext cx="2065441" cy="369332"/>
          </a:xfrm>
          <a:prstGeom prst="rect">
            <a:avLst/>
          </a:prstGeom>
          <a:noFill/>
        </p:spPr>
        <p:txBody>
          <a:bodyPr wrap="square" rtlCol="0">
            <a:spAutoFit/>
          </a:bodyPr>
          <a:lstStyle/>
          <a:p>
            <a:r>
              <a:rPr lang="en-US" dirty="0">
                <a:highlight>
                  <a:srgbClr val="FF00FF"/>
                </a:highlight>
              </a:rPr>
              <a:t>Risk Reduction</a:t>
            </a:r>
            <a:endParaRPr lang="en-GB" dirty="0">
              <a:highlight>
                <a:srgbClr val="FF00FF"/>
              </a:highlight>
            </a:endParaRPr>
          </a:p>
        </p:txBody>
      </p:sp>
    </p:spTree>
    <p:extLst>
      <p:ext uri="{BB962C8B-B14F-4D97-AF65-F5344CB8AC3E}">
        <p14:creationId xmlns:p14="http://schemas.microsoft.com/office/powerpoint/2010/main" val="261336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81F5-4747-18D9-C07D-F19C32AC9749}"/>
              </a:ext>
            </a:extLst>
          </p:cNvPr>
          <p:cNvSpPr>
            <a:spLocks noGrp="1"/>
          </p:cNvSpPr>
          <p:nvPr>
            <p:ph type="title"/>
          </p:nvPr>
        </p:nvSpPr>
        <p:spPr/>
        <p:txBody>
          <a:bodyPr/>
          <a:lstStyle/>
          <a:p>
            <a:r>
              <a:rPr lang="en-US" dirty="0"/>
              <a:t>Strategy for a potential paper</a:t>
            </a:r>
            <a:endParaRPr lang="en-GB" dirty="0"/>
          </a:p>
        </p:txBody>
      </p:sp>
      <p:sp>
        <p:nvSpPr>
          <p:cNvPr id="3" name="Content Placeholder 2">
            <a:extLst>
              <a:ext uri="{FF2B5EF4-FFF2-40B4-BE49-F238E27FC236}">
                <a16:creationId xmlns:a16="http://schemas.microsoft.com/office/drawing/2014/main" id="{47575A24-E2F8-6D71-C4EA-A9C9012ECBBC}"/>
              </a:ext>
            </a:extLst>
          </p:cNvPr>
          <p:cNvSpPr>
            <a:spLocks noGrp="1"/>
          </p:cNvSpPr>
          <p:nvPr>
            <p:ph idx="1"/>
          </p:nvPr>
        </p:nvSpPr>
        <p:spPr/>
        <p:txBody>
          <a:bodyPr>
            <a:normAutofit/>
          </a:bodyPr>
          <a:lstStyle/>
          <a:p>
            <a:r>
              <a:rPr lang="en-US" dirty="0"/>
              <a:t>Ask the pressing questions and answer them with our data. </a:t>
            </a:r>
            <a:r>
              <a:rPr lang="en-US" dirty="0" err="1"/>
              <a:t>i.e</a:t>
            </a:r>
            <a:r>
              <a:rPr lang="en-US" dirty="0"/>
              <a:t> Global assessment but narrowing it down to SA</a:t>
            </a:r>
          </a:p>
          <a:p>
            <a:r>
              <a:rPr lang="en-US" dirty="0"/>
              <a:t>Use FAO templates for the wildfire assessment? Include: Integrated Fire Management  and Wildland Fire Manager perceptions in South Africa</a:t>
            </a:r>
          </a:p>
          <a:p>
            <a:r>
              <a:rPr lang="en-US" dirty="0">
                <a:hlinkClick r:id="rId2"/>
              </a:rPr>
              <a:t>https://wildfire-assessment.streamlit.app/</a:t>
            </a:r>
            <a:r>
              <a:rPr lang="en-US" dirty="0"/>
              <a:t>  Place results into a table.</a:t>
            </a:r>
          </a:p>
          <a:p>
            <a:r>
              <a:rPr lang="en-US" dirty="0"/>
              <a:t>Research note (5-6 pages) in a wildland fire academic journal (Author participation?)</a:t>
            </a:r>
          </a:p>
          <a:p>
            <a:endParaRPr lang="en-US" dirty="0"/>
          </a:p>
          <a:p>
            <a:endParaRPr lang="en-GB" dirty="0"/>
          </a:p>
        </p:txBody>
      </p:sp>
    </p:spTree>
    <p:extLst>
      <p:ext uri="{BB962C8B-B14F-4D97-AF65-F5344CB8AC3E}">
        <p14:creationId xmlns:p14="http://schemas.microsoft.com/office/powerpoint/2010/main" val="3991612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255C-EE59-5819-9069-D51705A12878}"/>
              </a:ext>
            </a:extLst>
          </p:cNvPr>
          <p:cNvSpPr>
            <a:spLocks noGrp="1"/>
          </p:cNvSpPr>
          <p:nvPr>
            <p:ph type="title"/>
          </p:nvPr>
        </p:nvSpPr>
        <p:spPr/>
        <p:txBody>
          <a:bodyPr/>
          <a:lstStyle/>
          <a:p>
            <a:r>
              <a:rPr lang="en-US" dirty="0"/>
              <a:t>Key highlights/proposal(FAO)</a:t>
            </a:r>
            <a:endParaRPr lang="en-GB" dirty="0"/>
          </a:p>
        </p:txBody>
      </p:sp>
      <p:sp>
        <p:nvSpPr>
          <p:cNvPr id="3" name="Content Placeholder 2">
            <a:extLst>
              <a:ext uri="{FF2B5EF4-FFF2-40B4-BE49-F238E27FC236}">
                <a16:creationId xmlns:a16="http://schemas.microsoft.com/office/drawing/2014/main" id="{73ADE030-4533-F05F-DAB9-4BDBE976F0DA}"/>
              </a:ext>
            </a:extLst>
          </p:cNvPr>
          <p:cNvSpPr>
            <a:spLocks noGrp="1"/>
          </p:cNvSpPr>
          <p:nvPr>
            <p:ph idx="1"/>
          </p:nvPr>
        </p:nvSpPr>
        <p:spPr/>
        <p:txBody>
          <a:bodyPr>
            <a:normAutofit/>
          </a:bodyPr>
          <a:lstStyle/>
          <a:p>
            <a:r>
              <a:rPr lang="en-US" sz="1800" dirty="0">
                <a:effectLst/>
                <a:latin typeface="Calibri" panose="020F0502020204030204" pitchFamily="34" charset="0"/>
                <a:ea typeface="Calibri" panose="020F0502020204030204" pitchFamily="34" charset="0"/>
              </a:rPr>
              <a:t>There have also been a number of strong contributions to fire management from </a:t>
            </a:r>
            <a:r>
              <a:rPr lang="en-US" sz="1800" dirty="0">
                <a:effectLst/>
                <a:highlight>
                  <a:srgbClr val="00FF00"/>
                </a:highlight>
                <a:latin typeface="Calibri" panose="020F0502020204030204" pitchFamily="34" charset="0"/>
                <a:ea typeface="Calibri" panose="020F0502020204030204" pitchFamily="34" charset="0"/>
              </a:rPr>
              <a:t>national efforts, agencies, projects and others. These should be identified and considered for a full framing of the available materials that can then be structured based on integrated fire management enabling them to be accessed readily. </a:t>
            </a:r>
          </a:p>
          <a:p>
            <a:endParaRPr lang="en-US" sz="1800" dirty="0">
              <a:latin typeface="Calibri" panose="020F0502020204030204" pitchFamily="34" charset="0"/>
            </a:endParaRPr>
          </a:p>
          <a:p>
            <a:endParaRPr lang="en-US" sz="1800" dirty="0">
              <a:latin typeface="Calibri" panose="020F0502020204030204" pitchFamily="34" charset="0"/>
            </a:endParaRPr>
          </a:p>
          <a:p>
            <a:pPr marL="0" marR="0">
              <a:spcBef>
                <a:spcPts val="600"/>
              </a:spcBef>
              <a:spcAft>
                <a:spcPts val="0"/>
              </a:spcAft>
            </a:pPr>
            <a:r>
              <a:rPr lang="en-US" sz="1800" dirty="0">
                <a:effectLst/>
                <a:latin typeface="Calibri" panose="020F0502020204030204" pitchFamily="34" charset="0"/>
                <a:ea typeface="Calibri" panose="020F0502020204030204" pitchFamily="34" charset="0"/>
              </a:rPr>
              <a:t>What is needed is a </a:t>
            </a:r>
            <a:r>
              <a:rPr lang="en-US" sz="1800" u="sng" dirty="0">
                <a:effectLst/>
                <a:latin typeface="Calibri" panose="020F0502020204030204" pitchFamily="34" charset="0"/>
                <a:ea typeface="Calibri" panose="020F0502020204030204" pitchFamily="34" charset="0"/>
              </a:rPr>
              <a:t>facility or hub</a:t>
            </a:r>
            <a:r>
              <a:rPr lang="en-US" sz="1800" dirty="0">
                <a:effectLst/>
                <a:latin typeface="Calibri" panose="020F0502020204030204" pitchFamily="34" charset="0"/>
                <a:ea typeface="Calibri" panose="020F0502020204030204" pitchFamily="34" charset="0"/>
              </a:rPr>
              <a:t> to sustain the collecting, development and use of consistent information products that:</a:t>
            </a:r>
            <a:endParaRPr lang="en-GB" sz="1800" dirty="0">
              <a:effectLst/>
              <a:latin typeface="Calibri" panose="020F0502020204030204" pitchFamily="34" charset="0"/>
              <a:ea typeface="Calibri" panose="020F0502020204030204" pitchFamily="34" charset="0"/>
            </a:endParaRPr>
          </a:p>
          <a:p>
            <a:pPr marL="342900" marR="0" lvl="0" indent="-342900">
              <a:spcBef>
                <a:spcPts val="60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rPr>
              <a:t>Create understanding of the problems, underlying causes and contributing factors of fires, </a:t>
            </a:r>
            <a:r>
              <a:rPr lang="en-US" sz="1800" dirty="0">
                <a:effectLst/>
                <a:highlight>
                  <a:srgbClr val="00FF00"/>
                </a:highlight>
                <a:latin typeface="Calibri" panose="020F0502020204030204" pitchFamily="34" charset="0"/>
                <a:ea typeface="Calibri" panose="020F0502020204030204" pitchFamily="34" charset="0"/>
              </a:rPr>
              <a:t>(Focus on paper)?</a:t>
            </a:r>
            <a:endParaRPr lang="en-GB" sz="1800" dirty="0">
              <a:effectLst/>
              <a:latin typeface="Calibri" panose="020F0502020204030204" pitchFamily="34" charset="0"/>
              <a:ea typeface="Calibri" panose="020F0502020204030204" pitchFamily="34" charset="0"/>
            </a:endParaRPr>
          </a:p>
          <a:p>
            <a:pPr marL="342900" marR="0" lvl="0" indent="-342900">
              <a:spcBef>
                <a:spcPts val="600"/>
              </a:spcBef>
              <a:spcAft>
                <a:spcPts val="0"/>
              </a:spcAft>
              <a:buFont typeface="Symbol" panose="05050102010706020507" pitchFamily="18" charset="2"/>
              <a:buChar char=""/>
            </a:pPr>
            <a:r>
              <a:rPr lang="en-US" sz="1800" dirty="0">
                <a:effectLst/>
                <a:highlight>
                  <a:srgbClr val="00FF00"/>
                </a:highlight>
                <a:latin typeface="Calibri" panose="020F0502020204030204" pitchFamily="34" charset="0"/>
                <a:ea typeface="Calibri" panose="020F0502020204030204" pitchFamily="34" charset="0"/>
              </a:rPr>
              <a:t>Identify the trends and emergence of underlying and causal factors for early warning ???</a:t>
            </a:r>
            <a:endParaRPr lang="en-GB" sz="1800" dirty="0">
              <a:effectLst/>
              <a:highlight>
                <a:srgbClr val="00FF00"/>
              </a:highlight>
              <a:latin typeface="Calibri" panose="020F0502020204030204" pitchFamily="34" charset="0"/>
              <a:ea typeface="Calibri" panose="020F0502020204030204" pitchFamily="34" charset="0"/>
            </a:endParaRPr>
          </a:p>
          <a:p>
            <a:pPr marL="342900" marR="0" lvl="0" indent="-342900">
              <a:spcBef>
                <a:spcPts val="600"/>
              </a:spcBef>
              <a:spcAft>
                <a:spcPts val="0"/>
              </a:spcAft>
              <a:buFont typeface="Symbol" panose="05050102010706020507" pitchFamily="18" charset="2"/>
              <a:buChar char=""/>
            </a:pPr>
            <a:r>
              <a:rPr lang="en-US" sz="1800" dirty="0">
                <a:effectLst/>
                <a:highlight>
                  <a:srgbClr val="00FF00"/>
                </a:highlight>
                <a:latin typeface="Calibri" panose="020F0502020204030204" pitchFamily="34" charset="0"/>
                <a:ea typeface="Calibri" panose="020F0502020204030204" pitchFamily="34" charset="0"/>
              </a:rPr>
              <a:t>Assess the extent and damage of wildfires to help focus efforts and resources on the critical areas for restoration ??</a:t>
            </a:r>
            <a:endParaRPr lang="en-GB" sz="1800" dirty="0">
              <a:effectLst/>
              <a:highlight>
                <a:srgbClr val="00FF00"/>
              </a:highlight>
              <a:latin typeface="Calibri" panose="020F0502020204030204" pitchFamily="34" charset="0"/>
              <a:ea typeface="Calibri" panose="020F0502020204030204" pitchFamily="34" charset="0"/>
            </a:endParaRPr>
          </a:p>
          <a:p>
            <a:pPr marL="342900" marR="0" lvl="0" indent="-342900">
              <a:spcBef>
                <a:spcPts val="600"/>
              </a:spcBef>
              <a:spcAft>
                <a:spcPts val="0"/>
              </a:spcAft>
              <a:buFont typeface="Symbol" panose="05050102010706020507" pitchFamily="18" charset="2"/>
              <a:buChar char=""/>
            </a:pPr>
            <a:r>
              <a:rPr lang="en-US" sz="1800" dirty="0" err="1">
                <a:effectLst/>
                <a:latin typeface="Calibri" panose="020F0502020204030204" pitchFamily="34" charset="0"/>
                <a:ea typeface="Calibri" panose="020F0502020204030204" pitchFamily="34" charset="0"/>
              </a:rPr>
              <a:t>Analyse</a:t>
            </a:r>
            <a:r>
              <a:rPr lang="en-US" sz="1800" dirty="0">
                <a:effectLst/>
                <a:latin typeface="Calibri" panose="020F0502020204030204" pitchFamily="34" charset="0"/>
                <a:ea typeface="Calibri" panose="020F0502020204030204" pitchFamily="34" charset="0"/>
              </a:rPr>
              <a:t> events to confirm where intervention and investment are needed for Risk Reduction </a:t>
            </a:r>
            <a:r>
              <a:rPr lang="en-US" sz="1800" dirty="0">
                <a:effectLst/>
                <a:highlight>
                  <a:srgbClr val="00FF00"/>
                </a:highlight>
                <a:latin typeface="Calibri" panose="020F0502020204030204" pitchFamily="34" charset="0"/>
                <a:ea typeface="Calibri" panose="020F0502020204030204" pitchFamily="34" charset="0"/>
              </a:rPr>
              <a:t>(Focus on paper)?</a:t>
            </a:r>
            <a:endParaRPr lang="en-GB" sz="1800" dirty="0">
              <a:effectLst/>
              <a:highlight>
                <a:srgbClr val="00FF00"/>
              </a:highlight>
              <a:latin typeface="Calibri" panose="020F0502020204030204" pitchFamily="34" charset="0"/>
              <a:ea typeface="Calibri" panose="020F0502020204030204" pitchFamily="34" charset="0"/>
            </a:endParaRPr>
          </a:p>
          <a:p>
            <a:endParaRPr lang="en-GB" dirty="0"/>
          </a:p>
        </p:txBody>
      </p:sp>
    </p:spTree>
    <p:extLst>
      <p:ext uri="{BB962C8B-B14F-4D97-AF65-F5344CB8AC3E}">
        <p14:creationId xmlns:p14="http://schemas.microsoft.com/office/powerpoint/2010/main" val="1303109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7667-0AAA-E171-555E-F2139FBC72D1}"/>
              </a:ext>
            </a:extLst>
          </p:cNvPr>
          <p:cNvSpPr>
            <a:spLocks noGrp="1"/>
          </p:cNvSpPr>
          <p:nvPr>
            <p:ph type="title"/>
          </p:nvPr>
        </p:nvSpPr>
        <p:spPr/>
        <p:txBody>
          <a:bodyPr/>
          <a:lstStyle/>
          <a:p>
            <a:r>
              <a:rPr lang="en-US" dirty="0"/>
              <a:t>Cont..</a:t>
            </a:r>
            <a:endParaRPr lang="en-GB" dirty="0"/>
          </a:p>
        </p:txBody>
      </p:sp>
      <p:sp>
        <p:nvSpPr>
          <p:cNvPr id="3" name="Content Placeholder 2">
            <a:extLst>
              <a:ext uri="{FF2B5EF4-FFF2-40B4-BE49-F238E27FC236}">
                <a16:creationId xmlns:a16="http://schemas.microsoft.com/office/drawing/2014/main" id="{9809AA4E-A5FF-63FB-B862-7B8A486A8A19}"/>
              </a:ext>
            </a:extLst>
          </p:cNvPr>
          <p:cNvSpPr>
            <a:spLocks noGrp="1"/>
          </p:cNvSpPr>
          <p:nvPr>
            <p:ph idx="1"/>
          </p:nvPr>
        </p:nvSpPr>
        <p:spPr/>
        <p:txBody>
          <a:bodyPr/>
          <a:lstStyle/>
          <a:p>
            <a:r>
              <a:rPr lang="en-AU" sz="1800" dirty="0">
                <a:effectLst/>
                <a:latin typeface="Calibri" panose="020F0502020204030204" pitchFamily="34" charset="0"/>
                <a:ea typeface="Calibri" panose="020F0502020204030204" pitchFamily="34" charset="0"/>
              </a:rPr>
              <a:t>The objective of a hub, centre</a:t>
            </a:r>
            <a:r>
              <a:rPr lang="en-AU" sz="1800" dirty="0">
                <a:effectLst/>
                <a:highlight>
                  <a:srgbClr val="00FF00"/>
                </a:highlight>
                <a:latin typeface="Calibri" panose="020F0502020204030204" pitchFamily="34" charset="0"/>
                <a:ea typeface="Calibri" panose="020F0502020204030204" pitchFamily="34" charset="0"/>
              </a:rPr>
              <a:t>, clearing house or </a:t>
            </a:r>
            <a:r>
              <a:rPr lang="en-AU" sz="1800" i="1" dirty="0">
                <a:effectLst/>
                <a:highlight>
                  <a:srgbClr val="00FF00"/>
                </a:highlight>
                <a:latin typeface="Calibri" panose="020F0502020204030204" pitchFamily="34" charset="0"/>
                <a:ea typeface="Calibri" panose="020F0502020204030204" pitchFamily="34" charset="0"/>
              </a:rPr>
              <a:t>facility</a:t>
            </a:r>
            <a:r>
              <a:rPr lang="en-AU" sz="1800" dirty="0">
                <a:effectLst/>
                <a:highlight>
                  <a:srgbClr val="00FF00"/>
                </a:highlight>
                <a:latin typeface="Calibri" panose="020F0502020204030204" pitchFamily="34" charset="0"/>
                <a:ea typeface="Calibri" panose="020F0502020204030204" pitchFamily="34" charset="0"/>
              </a:rPr>
              <a:t> (in its truest sense of facilitating) is to enable integrated fire management based on analysis, country by country, landscape by landscape and community by community.</a:t>
            </a:r>
          </a:p>
          <a:p>
            <a:pPr marL="0" indent="0">
              <a:buNone/>
            </a:pPr>
            <a:endParaRPr lang="en-AU" sz="1800" dirty="0">
              <a:effectLst/>
              <a:highlight>
                <a:srgbClr val="00FF00"/>
              </a:highlight>
              <a:latin typeface="Calibri" panose="020F0502020204030204" pitchFamily="34" charset="0"/>
              <a:ea typeface="Calibri" panose="020F0502020204030204" pitchFamily="34" charset="0"/>
            </a:endParaRPr>
          </a:p>
          <a:p>
            <a:r>
              <a:rPr lang="en-GB" sz="1800" dirty="0">
                <a:effectLst/>
                <a:latin typeface="Calibri" panose="020F0502020204030204" pitchFamily="34" charset="0"/>
                <a:ea typeface="Calibri" panose="020F0502020204030204" pitchFamily="34" charset="0"/>
              </a:rPr>
              <a:t>land management and economic, public, and environmental pressures is an area for ongoing research that crosses disciplines. </a:t>
            </a:r>
          </a:p>
          <a:p>
            <a:r>
              <a:rPr lang="en-GB" sz="1800" dirty="0">
                <a:effectLst/>
                <a:highlight>
                  <a:srgbClr val="00FF00"/>
                </a:highlight>
                <a:latin typeface="Calibri" panose="020F0502020204030204" pitchFamily="34" charset="0"/>
                <a:ea typeface="Calibri" panose="020F0502020204030204" pitchFamily="34" charset="0"/>
              </a:rPr>
              <a:t>There is a need to “integrate” </a:t>
            </a:r>
            <a:r>
              <a:rPr lang="en-GB" sz="1800" u="sng" dirty="0">
                <a:effectLst/>
                <a:highlight>
                  <a:srgbClr val="00FF00"/>
                </a:highlight>
                <a:latin typeface="Calibri" panose="020F0502020204030204" pitchFamily="34" charset="0"/>
                <a:ea typeface="Calibri" panose="020F0502020204030204" pitchFamily="34" charset="0"/>
              </a:rPr>
              <a:t>socio-cultural realities ?</a:t>
            </a:r>
            <a:r>
              <a:rPr lang="en-GB" sz="1800" dirty="0">
                <a:effectLst/>
                <a:highlight>
                  <a:srgbClr val="00FF00"/>
                </a:highlight>
                <a:latin typeface="Calibri" panose="020F0502020204030204" pitchFamily="34" charset="0"/>
                <a:ea typeface="Calibri" panose="020F0502020204030204" pitchFamily="34" charset="0"/>
              </a:rPr>
              <a:t>and ecological imperatives into the landscapes where fire occurs</a:t>
            </a:r>
            <a:endParaRPr lang="en-AU" sz="1800" dirty="0">
              <a:effectLst/>
              <a:highlight>
                <a:srgbClr val="00FF00"/>
              </a:highlight>
              <a:latin typeface="Calibri" panose="020F0502020204030204" pitchFamily="34" charset="0"/>
              <a:ea typeface="Calibri" panose="020F0502020204030204" pitchFamily="34" charset="0"/>
            </a:endParaRPr>
          </a:p>
          <a:p>
            <a:r>
              <a:rPr lang="en-AU" sz="1800" dirty="0">
                <a:highlight>
                  <a:srgbClr val="00FF00"/>
                </a:highlight>
                <a:latin typeface="Calibri" panose="020F0502020204030204" pitchFamily="34" charset="0"/>
              </a:rPr>
              <a:t>Why do people burn, when do they burn, why do they burn the way they do </a:t>
            </a:r>
            <a:r>
              <a:rPr lang="en-US" sz="1800" dirty="0">
                <a:effectLst/>
                <a:highlight>
                  <a:srgbClr val="00FF00"/>
                </a:highlight>
                <a:latin typeface="Calibri" panose="020F0502020204030204" pitchFamily="34" charset="0"/>
                <a:ea typeface="Calibri" panose="020F0502020204030204" pitchFamily="34" charset="0"/>
              </a:rPr>
              <a:t>(Focus on paper)?</a:t>
            </a:r>
            <a:endParaRPr lang="en-AU" sz="1800" dirty="0">
              <a:highlight>
                <a:srgbClr val="00FF00"/>
              </a:highlight>
              <a:latin typeface="Calibri" panose="020F0502020204030204" pitchFamily="34" charset="0"/>
            </a:endParaRPr>
          </a:p>
          <a:p>
            <a:endParaRPr lang="en-GB" dirty="0"/>
          </a:p>
        </p:txBody>
      </p:sp>
    </p:spTree>
    <p:extLst>
      <p:ext uri="{BB962C8B-B14F-4D97-AF65-F5344CB8AC3E}">
        <p14:creationId xmlns:p14="http://schemas.microsoft.com/office/powerpoint/2010/main" val="368149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766A-02C3-9609-309D-D129979585E4}"/>
              </a:ext>
            </a:extLst>
          </p:cNvPr>
          <p:cNvSpPr>
            <a:spLocks noGrp="1"/>
          </p:cNvSpPr>
          <p:nvPr>
            <p:ph type="title"/>
          </p:nvPr>
        </p:nvSpPr>
        <p:spPr>
          <a:xfrm>
            <a:off x="0" y="-54792"/>
            <a:ext cx="10880034" cy="586738"/>
          </a:xfrm>
        </p:spPr>
        <p:txBody>
          <a:bodyPr>
            <a:normAutofit fontScale="90000"/>
          </a:bodyPr>
          <a:lstStyle/>
          <a:p>
            <a:r>
              <a:rPr lang="en-US" sz="2000" b="1" dirty="0"/>
              <a:t>Using the app-Note: It uses a 1-to-many algorithm with respondent ID as the key</a:t>
            </a:r>
            <a:endParaRPr lang="en-GB" sz="2000" b="1" dirty="0"/>
          </a:p>
        </p:txBody>
      </p:sp>
      <p:pic>
        <p:nvPicPr>
          <p:cNvPr id="5" name="Picture 4">
            <a:extLst>
              <a:ext uri="{FF2B5EF4-FFF2-40B4-BE49-F238E27FC236}">
                <a16:creationId xmlns:a16="http://schemas.microsoft.com/office/drawing/2014/main" id="{0214C4A4-1D64-31F0-C36C-20336D9A1FEA}"/>
              </a:ext>
            </a:extLst>
          </p:cNvPr>
          <p:cNvPicPr>
            <a:picLocks noChangeAspect="1"/>
          </p:cNvPicPr>
          <p:nvPr/>
        </p:nvPicPr>
        <p:blipFill>
          <a:blip r:embed="rId2"/>
          <a:stretch>
            <a:fillRect/>
          </a:stretch>
        </p:blipFill>
        <p:spPr>
          <a:xfrm>
            <a:off x="0" y="640547"/>
            <a:ext cx="12192000" cy="6252998"/>
          </a:xfrm>
          <a:prstGeom prst="rect">
            <a:avLst/>
          </a:prstGeom>
        </p:spPr>
      </p:pic>
      <p:sp>
        <p:nvSpPr>
          <p:cNvPr id="6" name="Rectangle 5">
            <a:extLst>
              <a:ext uri="{FF2B5EF4-FFF2-40B4-BE49-F238E27FC236}">
                <a16:creationId xmlns:a16="http://schemas.microsoft.com/office/drawing/2014/main" id="{0A59B5E8-3010-9F39-32F9-CA7EC8023C5C}"/>
              </a:ext>
            </a:extLst>
          </p:cNvPr>
          <p:cNvSpPr/>
          <p:nvPr/>
        </p:nvSpPr>
        <p:spPr>
          <a:xfrm>
            <a:off x="6096000" y="4293704"/>
            <a:ext cx="2875722" cy="914400"/>
          </a:xfrm>
          <a:prstGeom prst="rect">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Result/Chart display</a:t>
            </a:r>
            <a:endParaRPr lang="en-GB" dirty="0">
              <a:solidFill>
                <a:schemeClr val="bg1"/>
              </a:solidFill>
            </a:endParaRPr>
          </a:p>
        </p:txBody>
      </p:sp>
      <p:sp>
        <p:nvSpPr>
          <p:cNvPr id="9" name="Arrow: Left 8">
            <a:extLst>
              <a:ext uri="{FF2B5EF4-FFF2-40B4-BE49-F238E27FC236}">
                <a16:creationId xmlns:a16="http://schemas.microsoft.com/office/drawing/2014/main" id="{AB8F73B4-41F2-D888-37E1-DA27269A3178}"/>
              </a:ext>
            </a:extLst>
          </p:cNvPr>
          <p:cNvSpPr/>
          <p:nvPr/>
        </p:nvSpPr>
        <p:spPr>
          <a:xfrm>
            <a:off x="2743200" y="1444487"/>
            <a:ext cx="2067339" cy="213362"/>
          </a:xfrm>
          <a:prstGeom prst="leftArrow">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9948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4416BE-21D7-F56B-6AD9-570464B61AE3}"/>
              </a:ext>
            </a:extLst>
          </p:cNvPr>
          <p:cNvPicPr>
            <a:picLocks noChangeAspect="1"/>
          </p:cNvPicPr>
          <p:nvPr/>
        </p:nvPicPr>
        <p:blipFill rotWithShape="1">
          <a:blip r:embed="rId2"/>
          <a:srcRect b="7186"/>
          <a:stretch/>
        </p:blipFill>
        <p:spPr>
          <a:xfrm>
            <a:off x="0" y="319088"/>
            <a:ext cx="3086100" cy="5207069"/>
          </a:xfrm>
          <a:prstGeom prst="rect">
            <a:avLst/>
          </a:prstGeom>
        </p:spPr>
      </p:pic>
      <p:sp>
        <p:nvSpPr>
          <p:cNvPr id="10" name="Rectangle: Rounded Corners 9">
            <a:extLst>
              <a:ext uri="{FF2B5EF4-FFF2-40B4-BE49-F238E27FC236}">
                <a16:creationId xmlns:a16="http://schemas.microsoft.com/office/drawing/2014/main" id="{A34CCA96-03B2-7F1C-811D-21D3AA0FE779}"/>
              </a:ext>
            </a:extLst>
          </p:cNvPr>
          <p:cNvSpPr/>
          <p:nvPr/>
        </p:nvSpPr>
        <p:spPr>
          <a:xfrm>
            <a:off x="39756" y="908078"/>
            <a:ext cx="2912012" cy="618979"/>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3B756E5-2F7D-00CC-A703-E48689118960}"/>
              </a:ext>
            </a:extLst>
          </p:cNvPr>
          <p:cNvSpPr/>
          <p:nvPr/>
        </p:nvSpPr>
        <p:spPr>
          <a:xfrm>
            <a:off x="65601" y="2701226"/>
            <a:ext cx="2912012" cy="618979"/>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79262144-6711-CCC5-B409-F2AC2F2870D6}"/>
              </a:ext>
            </a:extLst>
          </p:cNvPr>
          <p:cNvSpPr/>
          <p:nvPr/>
        </p:nvSpPr>
        <p:spPr>
          <a:xfrm>
            <a:off x="84992" y="3598275"/>
            <a:ext cx="2912012" cy="618979"/>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0FD53F5D-A685-2EAB-B4DA-63377B6AED62}"/>
              </a:ext>
            </a:extLst>
          </p:cNvPr>
          <p:cNvSpPr/>
          <p:nvPr/>
        </p:nvSpPr>
        <p:spPr>
          <a:xfrm>
            <a:off x="78853" y="4420954"/>
            <a:ext cx="2912012" cy="618979"/>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19402AFA-9490-FA05-9A5F-1D8463B96F93}"/>
              </a:ext>
            </a:extLst>
          </p:cNvPr>
          <p:cNvSpPr/>
          <p:nvPr/>
        </p:nvSpPr>
        <p:spPr>
          <a:xfrm>
            <a:off x="66263" y="1886216"/>
            <a:ext cx="2912012" cy="618979"/>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Left 14">
            <a:extLst>
              <a:ext uri="{FF2B5EF4-FFF2-40B4-BE49-F238E27FC236}">
                <a16:creationId xmlns:a16="http://schemas.microsoft.com/office/drawing/2014/main" id="{C9FDBFF9-0031-3ECC-805C-90DF7FBDD585}"/>
              </a:ext>
            </a:extLst>
          </p:cNvPr>
          <p:cNvSpPr/>
          <p:nvPr/>
        </p:nvSpPr>
        <p:spPr>
          <a:xfrm>
            <a:off x="2943145" y="2831141"/>
            <a:ext cx="1669774" cy="285984"/>
          </a:xfrm>
          <a:prstGeom prst="leftArrow">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Left 15">
            <a:extLst>
              <a:ext uri="{FF2B5EF4-FFF2-40B4-BE49-F238E27FC236}">
                <a16:creationId xmlns:a16="http://schemas.microsoft.com/office/drawing/2014/main" id="{4E9AB93A-2514-FB2A-D499-76E2D97B8185}"/>
              </a:ext>
            </a:extLst>
          </p:cNvPr>
          <p:cNvSpPr/>
          <p:nvPr/>
        </p:nvSpPr>
        <p:spPr>
          <a:xfrm>
            <a:off x="3024345" y="4571720"/>
            <a:ext cx="1588574" cy="253367"/>
          </a:xfrm>
          <a:prstGeom prst="leftArrow">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D9489E19-A6F7-510F-126F-FD08B6903ECF}"/>
              </a:ext>
            </a:extLst>
          </p:cNvPr>
          <p:cNvSpPr txBox="1"/>
          <p:nvPr/>
        </p:nvSpPr>
        <p:spPr>
          <a:xfrm>
            <a:off x="2997004" y="1069131"/>
            <a:ext cx="8138492" cy="369332"/>
          </a:xfrm>
          <a:prstGeom prst="rect">
            <a:avLst/>
          </a:prstGeom>
          <a:noFill/>
        </p:spPr>
        <p:txBody>
          <a:bodyPr wrap="square" rtlCol="0">
            <a:spAutoFit/>
          </a:bodyPr>
          <a:lstStyle/>
          <a:p>
            <a:r>
              <a:rPr lang="en-US" dirty="0"/>
              <a:t>The categories are grouped into (FAO) 5 R’s guidelines and others</a:t>
            </a:r>
            <a:endParaRPr lang="en-GB" dirty="0"/>
          </a:p>
        </p:txBody>
      </p:sp>
      <p:sp>
        <p:nvSpPr>
          <p:cNvPr id="18" name="TextBox 17">
            <a:extLst>
              <a:ext uri="{FF2B5EF4-FFF2-40B4-BE49-F238E27FC236}">
                <a16:creationId xmlns:a16="http://schemas.microsoft.com/office/drawing/2014/main" id="{6425733F-1B5E-6978-6230-F68BA70B68E1}"/>
              </a:ext>
            </a:extLst>
          </p:cNvPr>
          <p:cNvSpPr txBox="1"/>
          <p:nvPr/>
        </p:nvSpPr>
        <p:spPr>
          <a:xfrm>
            <a:off x="3101214" y="1971317"/>
            <a:ext cx="8034282" cy="369332"/>
          </a:xfrm>
          <a:prstGeom prst="rect">
            <a:avLst/>
          </a:prstGeom>
          <a:noFill/>
        </p:spPr>
        <p:txBody>
          <a:bodyPr wrap="square" rtlCol="0">
            <a:spAutoFit/>
          </a:bodyPr>
          <a:lstStyle/>
          <a:p>
            <a:r>
              <a:rPr lang="en-US" dirty="0"/>
              <a:t>Base on the ‘R’ selected, you get a set of possible questions to choose from</a:t>
            </a:r>
            <a:endParaRPr lang="en-GB" dirty="0"/>
          </a:p>
        </p:txBody>
      </p:sp>
      <p:sp>
        <p:nvSpPr>
          <p:cNvPr id="19" name="TextBox 18">
            <a:extLst>
              <a:ext uri="{FF2B5EF4-FFF2-40B4-BE49-F238E27FC236}">
                <a16:creationId xmlns:a16="http://schemas.microsoft.com/office/drawing/2014/main" id="{7B349461-8B0C-5097-D398-05DCED289892}"/>
              </a:ext>
            </a:extLst>
          </p:cNvPr>
          <p:cNvSpPr txBox="1"/>
          <p:nvPr/>
        </p:nvSpPr>
        <p:spPr>
          <a:xfrm>
            <a:off x="4663929" y="2754868"/>
            <a:ext cx="7236523" cy="307777"/>
          </a:xfrm>
          <a:prstGeom prst="rect">
            <a:avLst/>
          </a:prstGeom>
          <a:noFill/>
        </p:spPr>
        <p:txBody>
          <a:bodyPr wrap="square" rtlCol="0">
            <a:spAutoFit/>
          </a:bodyPr>
          <a:lstStyle/>
          <a:p>
            <a:r>
              <a:rPr lang="en-US" sz="1400" dirty="0"/>
              <a:t>Choose comparative for a better understanding of how responses differ in groups</a:t>
            </a:r>
            <a:endParaRPr lang="en-GB" sz="1400" dirty="0"/>
          </a:p>
        </p:txBody>
      </p:sp>
      <p:sp>
        <p:nvSpPr>
          <p:cNvPr id="20" name="TextBox 19">
            <a:extLst>
              <a:ext uri="{FF2B5EF4-FFF2-40B4-BE49-F238E27FC236}">
                <a16:creationId xmlns:a16="http://schemas.microsoft.com/office/drawing/2014/main" id="{E937D1A8-905F-1690-3BEE-6D7B7C26D868}"/>
              </a:ext>
            </a:extLst>
          </p:cNvPr>
          <p:cNvSpPr txBox="1"/>
          <p:nvPr/>
        </p:nvSpPr>
        <p:spPr>
          <a:xfrm>
            <a:off x="4427389" y="3307374"/>
            <a:ext cx="8034282" cy="307777"/>
          </a:xfrm>
          <a:prstGeom prst="rect">
            <a:avLst/>
          </a:prstGeom>
          <a:noFill/>
        </p:spPr>
        <p:txBody>
          <a:bodyPr wrap="square" rtlCol="0">
            <a:spAutoFit/>
          </a:bodyPr>
          <a:lstStyle/>
          <a:p>
            <a:r>
              <a:rPr lang="en-US" sz="1400" dirty="0"/>
              <a:t>Correlation doesn’t work properly in this app except in a </a:t>
            </a:r>
            <a:r>
              <a:rPr lang="en-US" sz="1400" dirty="0" err="1"/>
              <a:t>Jupyter</a:t>
            </a:r>
            <a:r>
              <a:rPr lang="en-US" sz="1400" dirty="0"/>
              <a:t> notebook environment</a:t>
            </a:r>
            <a:endParaRPr lang="en-GB" sz="1400" dirty="0"/>
          </a:p>
        </p:txBody>
      </p:sp>
      <p:sp>
        <p:nvSpPr>
          <p:cNvPr id="21" name="TextBox 20">
            <a:extLst>
              <a:ext uri="{FF2B5EF4-FFF2-40B4-BE49-F238E27FC236}">
                <a16:creationId xmlns:a16="http://schemas.microsoft.com/office/drawing/2014/main" id="{64452645-E9C3-AF80-5835-20074520550F}"/>
              </a:ext>
            </a:extLst>
          </p:cNvPr>
          <p:cNvSpPr txBox="1"/>
          <p:nvPr/>
        </p:nvSpPr>
        <p:spPr>
          <a:xfrm>
            <a:off x="4663929" y="4331093"/>
            <a:ext cx="7236523" cy="738664"/>
          </a:xfrm>
          <a:prstGeom prst="rect">
            <a:avLst/>
          </a:prstGeom>
          <a:noFill/>
        </p:spPr>
        <p:txBody>
          <a:bodyPr wrap="square" rtlCol="0">
            <a:spAutoFit/>
          </a:bodyPr>
          <a:lstStyle/>
          <a:p>
            <a:r>
              <a:rPr lang="en-US" sz="1400" dirty="0"/>
              <a:t>For a better user experience, choose all chart type except heatmap. But you can just use heatmap to understand a cluster of responses or feature importance in a </a:t>
            </a:r>
            <a:r>
              <a:rPr lang="en-US" sz="1400" dirty="0" err="1"/>
              <a:t>Jupyter</a:t>
            </a:r>
            <a:r>
              <a:rPr lang="en-US" sz="1400" dirty="0"/>
              <a:t> notebook environment.</a:t>
            </a:r>
            <a:endParaRPr lang="en-GB" sz="1400" dirty="0"/>
          </a:p>
        </p:txBody>
      </p:sp>
    </p:spTree>
    <p:extLst>
      <p:ext uri="{BB962C8B-B14F-4D97-AF65-F5344CB8AC3E}">
        <p14:creationId xmlns:p14="http://schemas.microsoft.com/office/powerpoint/2010/main" val="192627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000"/>
                                        <p:tgtEl>
                                          <p:spTgt spid="18"/>
                                        </p:tgtEl>
                                      </p:cBhvr>
                                    </p:animEffect>
                                    <p:anim calcmode="lin" valueType="num">
                                      <p:cBhvr>
                                        <p:cTn id="15" dur="1000" fill="hold"/>
                                        <p:tgtEl>
                                          <p:spTgt spid="18"/>
                                        </p:tgtEl>
                                        <p:attrNameLst>
                                          <p:attrName>ppt_x</p:attrName>
                                        </p:attrNameLst>
                                      </p:cBhvr>
                                      <p:tavLst>
                                        <p:tav tm="0">
                                          <p:val>
                                            <p:strVal val="#ppt_x"/>
                                          </p:val>
                                        </p:tav>
                                        <p:tav tm="100000">
                                          <p:val>
                                            <p:strVal val="#ppt_x"/>
                                          </p:val>
                                        </p:tav>
                                      </p:tavLst>
                                    </p:anim>
                                    <p:anim calcmode="lin" valueType="num">
                                      <p:cBhvr>
                                        <p:cTn id="1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1000"/>
                                        <p:tgtEl>
                                          <p:spTgt spid="16"/>
                                        </p:tgtEl>
                                      </p:cBhvr>
                                    </p:animEffect>
                                    <p:anim calcmode="lin" valueType="num">
                                      <p:cBhvr>
                                        <p:cTn id="46" dur="1000" fill="hold"/>
                                        <p:tgtEl>
                                          <p:spTgt spid="16"/>
                                        </p:tgtEl>
                                        <p:attrNameLst>
                                          <p:attrName>ppt_x</p:attrName>
                                        </p:attrNameLst>
                                      </p:cBhvr>
                                      <p:tavLst>
                                        <p:tav tm="0">
                                          <p:val>
                                            <p:strVal val="#ppt_x"/>
                                          </p:val>
                                        </p:tav>
                                        <p:tav tm="100000">
                                          <p:val>
                                            <p:strVal val="#ppt_x"/>
                                          </p:val>
                                        </p:tav>
                                      </p:tavLst>
                                    </p:anim>
                                    <p:anim calcmode="lin" valueType="num">
                                      <p:cBhvr>
                                        <p:cTn id="4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p:bldP spid="18" grpId="0"/>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DC01C1-A29A-78B3-8A7B-A6450C7EFB9F}"/>
              </a:ext>
            </a:extLst>
          </p:cNvPr>
          <p:cNvPicPr>
            <a:picLocks noChangeAspect="1"/>
          </p:cNvPicPr>
          <p:nvPr/>
        </p:nvPicPr>
        <p:blipFill>
          <a:blip r:embed="rId2"/>
          <a:stretch>
            <a:fillRect/>
          </a:stretch>
        </p:blipFill>
        <p:spPr>
          <a:xfrm>
            <a:off x="0" y="667870"/>
            <a:ext cx="12192000" cy="5522259"/>
          </a:xfrm>
          <a:prstGeom prst="rect">
            <a:avLst/>
          </a:prstGeom>
        </p:spPr>
      </p:pic>
      <p:sp>
        <p:nvSpPr>
          <p:cNvPr id="4" name="Arrow: Left 3">
            <a:extLst>
              <a:ext uri="{FF2B5EF4-FFF2-40B4-BE49-F238E27FC236}">
                <a16:creationId xmlns:a16="http://schemas.microsoft.com/office/drawing/2014/main" id="{656EDD46-4ED9-B6C3-DF88-E89C8B1B7E0D}"/>
              </a:ext>
            </a:extLst>
          </p:cNvPr>
          <p:cNvSpPr/>
          <p:nvPr/>
        </p:nvSpPr>
        <p:spPr>
          <a:xfrm rot="12157643">
            <a:off x="10078888" y="342207"/>
            <a:ext cx="1828800" cy="195396"/>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ADF63C8-5473-092C-6E96-94E2574D7EF0}"/>
              </a:ext>
            </a:extLst>
          </p:cNvPr>
          <p:cNvSpPr txBox="1"/>
          <p:nvPr/>
        </p:nvSpPr>
        <p:spPr>
          <a:xfrm>
            <a:off x="10222027" y="1029266"/>
            <a:ext cx="1969973" cy="1477328"/>
          </a:xfrm>
          <a:prstGeom prst="rect">
            <a:avLst/>
          </a:prstGeom>
          <a:noFill/>
        </p:spPr>
        <p:txBody>
          <a:bodyPr wrap="square" rtlCol="0">
            <a:spAutoFit/>
          </a:bodyPr>
          <a:lstStyle/>
          <a:p>
            <a:r>
              <a:rPr lang="en-US" dirty="0"/>
              <a:t>Click this sign here to expand results or to go back to the main app page</a:t>
            </a:r>
            <a:endParaRPr lang="en-GB" dirty="0"/>
          </a:p>
        </p:txBody>
      </p:sp>
      <p:sp>
        <p:nvSpPr>
          <p:cNvPr id="8" name="TextBox 7">
            <a:extLst>
              <a:ext uri="{FF2B5EF4-FFF2-40B4-BE49-F238E27FC236}">
                <a16:creationId xmlns:a16="http://schemas.microsoft.com/office/drawing/2014/main" id="{EA1801EE-82D8-1ECB-EA41-6CA94DBED913}"/>
              </a:ext>
            </a:extLst>
          </p:cNvPr>
          <p:cNvSpPr txBox="1"/>
          <p:nvPr/>
        </p:nvSpPr>
        <p:spPr>
          <a:xfrm>
            <a:off x="8275983" y="4144250"/>
            <a:ext cx="4817166" cy="523220"/>
          </a:xfrm>
          <a:prstGeom prst="rect">
            <a:avLst/>
          </a:prstGeom>
          <a:noFill/>
        </p:spPr>
        <p:txBody>
          <a:bodyPr wrap="square">
            <a:spAutoFit/>
          </a:bodyPr>
          <a:lstStyle/>
          <a:p>
            <a:r>
              <a:rPr lang="en-GB" sz="1400" dirty="0">
                <a:hlinkClick r:id="rId3"/>
              </a:rPr>
              <a:t>https://github.com/desmond-lartey/Wildfire-Assessment/blob/Fires/README.md</a:t>
            </a:r>
            <a:r>
              <a:rPr lang="en-GB" sz="1400" dirty="0"/>
              <a:t> </a:t>
            </a:r>
          </a:p>
        </p:txBody>
      </p:sp>
    </p:spTree>
    <p:extLst>
      <p:ext uri="{BB962C8B-B14F-4D97-AF65-F5344CB8AC3E}">
        <p14:creationId xmlns:p14="http://schemas.microsoft.com/office/powerpoint/2010/main" val="4739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2CB7-BFA1-394C-1144-A43BC45470E3}"/>
              </a:ext>
            </a:extLst>
          </p:cNvPr>
          <p:cNvSpPr>
            <a:spLocks noGrp="1"/>
          </p:cNvSpPr>
          <p:nvPr>
            <p:ph type="ctrTitle"/>
          </p:nvPr>
        </p:nvSpPr>
        <p:spPr/>
        <p:txBody>
          <a:bodyPr>
            <a:normAutofit/>
          </a:bodyPr>
          <a:lstStyle/>
          <a:p>
            <a:r>
              <a:rPr lang="en-US" dirty="0"/>
              <a:t>Key highlights</a:t>
            </a:r>
            <a:endParaRPr lang="en-GB" dirty="0"/>
          </a:p>
        </p:txBody>
      </p:sp>
      <p:sp>
        <p:nvSpPr>
          <p:cNvPr id="3" name="Subtitle 2">
            <a:extLst>
              <a:ext uri="{FF2B5EF4-FFF2-40B4-BE49-F238E27FC236}">
                <a16:creationId xmlns:a16="http://schemas.microsoft.com/office/drawing/2014/main" id="{E480A4EF-7627-E710-DDDA-BDF772E4B4AB}"/>
              </a:ext>
            </a:extLst>
          </p:cNvPr>
          <p:cNvSpPr>
            <a:spLocks noGrp="1"/>
          </p:cNvSpPr>
          <p:nvPr>
            <p:ph type="subTitle" idx="1"/>
          </p:nvPr>
        </p:nvSpPr>
        <p:spPr/>
        <p:txBody>
          <a:bodyPr/>
          <a:lstStyle/>
          <a:p>
            <a:r>
              <a:rPr lang="en-US" dirty="0"/>
              <a:t>Review and Analysis</a:t>
            </a:r>
            <a:endParaRPr lang="en-GB" dirty="0"/>
          </a:p>
        </p:txBody>
      </p:sp>
    </p:spTree>
    <p:extLst>
      <p:ext uri="{BB962C8B-B14F-4D97-AF65-F5344CB8AC3E}">
        <p14:creationId xmlns:p14="http://schemas.microsoft.com/office/powerpoint/2010/main" val="122934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6712E5A-645C-C4EC-5301-71A0FDACA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1" y="112541"/>
            <a:ext cx="547687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11B0A46-D9F2-2116-2803-2B9D3AA51621}"/>
              </a:ext>
            </a:extLst>
          </p:cNvPr>
          <p:cNvSpPr txBox="1"/>
          <p:nvPr/>
        </p:nvSpPr>
        <p:spPr>
          <a:xfrm>
            <a:off x="5609266" y="1132959"/>
            <a:ext cx="6450343" cy="2800767"/>
          </a:xfrm>
          <a:prstGeom prst="rect">
            <a:avLst/>
          </a:prstGeom>
          <a:noFill/>
        </p:spPr>
        <p:txBody>
          <a:bodyPr wrap="square">
            <a:spAutoFit/>
          </a:bodyPr>
          <a:lstStyle/>
          <a:p>
            <a:pPr algn="l"/>
            <a:r>
              <a:rPr lang="en-GB" sz="1600" b="1" i="0" dirty="0">
                <a:effectLst/>
                <a:latin typeface="Söhne"/>
              </a:rPr>
              <a:t>Interesting Highlights:</a:t>
            </a:r>
          </a:p>
          <a:p>
            <a:pPr algn="l">
              <a:buFont typeface="+mj-lt"/>
              <a:buAutoNum type="arabicPeriod"/>
            </a:pPr>
            <a:r>
              <a:rPr lang="en-GB" sz="1600" b="1" i="0" dirty="0">
                <a:effectLst/>
                <a:latin typeface="Söhne"/>
              </a:rPr>
              <a:t>Loss of Life is Universal</a:t>
            </a:r>
            <a:r>
              <a:rPr lang="en-GB" sz="1600" b="0" i="0" dirty="0">
                <a:effectLst/>
                <a:latin typeface="Söhne"/>
              </a:rPr>
              <a:t>: universal desire for safety.</a:t>
            </a:r>
          </a:p>
          <a:p>
            <a:pPr algn="l">
              <a:buFont typeface="+mj-lt"/>
              <a:buAutoNum type="arabicPeriod"/>
            </a:pPr>
            <a:endParaRPr lang="en-GB" sz="1600" b="0" i="0" dirty="0">
              <a:effectLst/>
              <a:latin typeface="Söhne"/>
            </a:endParaRPr>
          </a:p>
          <a:p>
            <a:pPr algn="l">
              <a:buFont typeface="+mj-lt"/>
              <a:buAutoNum type="arabicPeriod"/>
            </a:pPr>
            <a:r>
              <a:rPr lang="en-GB" sz="1600" b="1" i="0" dirty="0">
                <a:effectLst/>
                <a:latin typeface="Söhne"/>
              </a:rPr>
              <a:t>Ecological Concerns are Evident</a:t>
            </a:r>
            <a:r>
              <a:rPr lang="en-GB" sz="1600" b="0" i="0" dirty="0">
                <a:effectLst/>
                <a:latin typeface="Söhne"/>
              </a:rPr>
              <a:t>: Several respondents, especially from the White demographic and provinces like Eastern Cape and Limpopo, express concerns about biodiversity loss and habitat destruction. </a:t>
            </a:r>
          </a:p>
          <a:p>
            <a:pPr algn="l"/>
            <a:endParaRPr lang="en-GB" sz="1600" b="0" i="0" dirty="0">
              <a:effectLst/>
              <a:latin typeface="Söhne"/>
            </a:endParaRPr>
          </a:p>
          <a:p>
            <a:pPr algn="l"/>
            <a:r>
              <a:rPr lang="en-GB" sz="1600" b="1" i="0" dirty="0">
                <a:effectLst/>
                <a:latin typeface="Söhne"/>
              </a:rPr>
              <a:t>3. Economic &amp; Property Impacts</a:t>
            </a:r>
            <a:r>
              <a:rPr lang="en-GB" sz="1600" b="0" i="0" dirty="0">
                <a:effectLst/>
                <a:latin typeface="Söhne"/>
              </a:rPr>
              <a:t>: Concerns about property damage, loss of grazing, and the destruction of tree farms emphasize the economic toll of these fires, especially in provinces where agriculture and forestry might be significant contributors to the local economy.</a:t>
            </a:r>
          </a:p>
        </p:txBody>
      </p:sp>
    </p:spTree>
    <p:extLst>
      <p:ext uri="{BB962C8B-B14F-4D97-AF65-F5344CB8AC3E}">
        <p14:creationId xmlns:p14="http://schemas.microsoft.com/office/powerpoint/2010/main" val="387638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03C8B91-FAC7-BCB9-39DC-6C633F9C8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898" y="196948"/>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236EB9-3BD5-7D08-10D9-098B21645547}"/>
              </a:ext>
            </a:extLst>
          </p:cNvPr>
          <p:cNvSpPr txBox="1"/>
          <p:nvPr/>
        </p:nvSpPr>
        <p:spPr>
          <a:xfrm>
            <a:off x="7217898" y="1050886"/>
            <a:ext cx="5027111" cy="4524315"/>
          </a:xfrm>
          <a:prstGeom prst="rect">
            <a:avLst/>
          </a:prstGeom>
          <a:noFill/>
        </p:spPr>
        <p:txBody>
          <a:bodyPr wrap="square">
            <a:spAutoFit/>
          </a:bodyPr>
          <a:lstStyle/>
          <a:p>
            <a:pPr algn="l">
              <a:buFont typeface="+mj-lt"/>
              <a:buAutoNum type="arabicPeriod"/>
            </a:pPr>
            <a:r>
              <a:rPr lang="en-GB" b="1" i="0" dirty="0">
                <a:effectLst/>
                <a:latin typeface="Söhne"/>
              </a:rPr>
              <a:t>Perception of Adequacy of Personnel for Wildland Fires</a:t>
            </a:r>
            <a:r>
              <a:rPr lang="en-GB" b="0" i="0" dirty="0">
                <a:effectLst/>
                <a:latin typeface="Söhne"/>
              </a:rPr>
              <a:t> </a:t>
            </a:r>
          </a:p>
          <a:p>
            <a:pPr algn="l"/>
            <a:r>
              <a:rPr lang="en-GB" b="0" i="0" dirty="0">
                <a:effectLst/>
                <a:latin typeface="Söhne"/>
              </a:rPr>
              <a:t>A significant number of respondents (37) "somewhat agree" that there's adequate personnel.</a:t>
            </a:r>
          </a:p>
          <a:p>
            <a:pPr lvl="1" algn="l"/>
            <a:r>
              <a:rPr lang="en-GB" b="0" i="0" dirty="0">
                <a:effectLst/>
                <a:latin typeface="Söhne"/>
              </a:rPr>
              <a:t>However, there's also a considerable segment (40 in total) that either "somewhat disagrees" or "strongly disagrees," indicating potential concerns about personnel readiness.</a:t>
            </a:r>
          </a:p>
          <a:p>
            <a:pPr algn="l"/>
            <a:r>
              <a:rPr lang="en-GB" b="1" i="0" dirty="0">
                <a:effectLst/>
                <a:latin typeface="Söhne"/>
              </a:rPr>
              <a:t>2. Perception of National Training Program for Wildland Fires</a:t>
            </a:r>
            <a:r>
              <a:rPr lang="en-GB" b="0" i="0" dirty="0">
                <a:effectLst/>
                <a:latin typeface="Söhne"/>
              </a:rPr>
              <a:t> </a:t>
            </a:r>
          </a:p>
          <a:p>
            <a:pPr algn="l"/>
            <a:r>
              <a:rPr lang="en-GB" b="0" i="0" dirty="0">
                <a:effectLst/>
                <a:latin typeface="Söhne"/>
              </a:rPr>
              <a:t>Most respondents lean towards agreeing (either "somewhat" or "strongly") that there's a national training program.</a:t>
            </a:r>
          </a:p>
          <a:p>
            <a:pPr lvl="1" algn="l"/>
            <a:r>
              <a:rPr lang="en-GB" b="0" i="0" dirty="0">
                <a:effectLst/>
                <a:latin typeface="Söhne"/>
              </a:rPr>
              <a:t>Yet, a sizable number also disagrees, revealing potential gaps or disparities in awareness or implementation of the program.</a:t>
            </a:r>
          </a:p>
        </p:txBody>
      </p:sp>
    </p:spTree>
    <p:extLst>
      <p:ext uri="{BB962C8B-B14F-4D97-AF65-F5344CB8AC3E}">
        <p14:creationId xmlns:p14="http://schemas.microsoft.com/office/powerpoint/2010/main" val="399944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683</TotalTime>
  <Words>2043</Words>
  <Application>Microsoft Office PowerPoint</Application>
  <PresentationFormat>Widescreen</PresentationFormat>
  <Paragraphs>146</Paragraphs>
  <Slides>32</Slides>
  <Notes>0</Notes>
  <HiddenSlides>10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Century Gothic</vt:lpstr>
      <vt:lpstr>Google Sans</vt:lpstr>
      <vt:lpstr>Söhne</vt:lpstr>
      <vt:lpstr>Symbol</vt:lpstr>
      <vt:lpstr>Wingdings</vt:lpstr>
      <vt:lpstr>Vapor Trail</vt:lpstr>
      <vt:lpstr>Wildfire Assessment  Desmond Lartey (PhD Candidate) David Flores (Research Social Scientist) 1 November 2023</vt:lpstr>
      <vt:lpstr>Discussion outline</vt:lpstr>
      <vt:lpstr>PowerPoint Presentation</vt:lpstr>
      <vt:lpstr>Using the app-Note: It uses a 1-to-many algorithm with respondent ID as the key</vt:lpstr>
      <vt:lpstr>PowerPoint Presentation</vt:lpstr>
      <vt:lpstr>PowerPoint Presentation</vt:lpstr>
      <vt:lpstr>Key highlights</vt:lpstr>
      <vt:lpstr>PowerPoint Presentation</vt:lpstr>
      <vt:lpstr>PowerPoint Presentation</vt:lpstr>
      <vt:lpstr>PowerPoint Presentation</vt:lpstr>
      <vt:lpstr>PowerPoint Presentation</vt:lpstr>
      <vt:lpstr>PowerPoint Presentation</vt:lpstr>
      <vt:lpstr>readiness</vt:lpstr>
      <vt:lpstr>PowerPoint Presentation</vt:lpstr>
      <vt:lpstr>PowerPoint Presentation</vt:lpstr>
      <vt:lpstr>PowerPoint Presentation</vt:lpstr>
      <vt:lpstr>PowerPoint Presentation</vt:lpstr>
      <vt:lpstr>PowerPoint Presentation</vt:lpstr>
      <vt:lpstr>Recovery</vt:lpstr>
      <vt:lpstr>PowerPoint Presentation</vt:lpstr>
      <vt:lpstr>PowerPoint Presentation</vt:lpstr>
      <vt:lpstr>Response</vt:lpstr>
      <vt:lpstr>PowerPoint Presentation</vt:lpstr>
      <vt:lpstr>PowerPoint Presentation</vt:lpstr>
      <vt:lpstr>PowerPoint Presentation</vt:lpstr>
      <vt:lpstr>Risk reduction</vt:lpstr>
      <vt:lpstr>PowerPoint Presentation</vt:lpstr>
      <vt:lpstr>WHAT DO WE KNOW?</vt:lpstr>
      <vt:lpstr>Data and methodological errors</vt:lpstr>
      <vt:lpstr>Strategy for a potential paper</vt:lpstr>
      <vt:lpstr>Key highlights/proposal(FAO)</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Wildfire Assessment</dc:title>
  <dc:creator>Lartey, D.Y.A. (Desmond)</dc:creator>
  <cp:lastModifiedBy>Desmond Lartey</cp:lastModifiedBy>
  <cp:revision>12</cp:revision>
  <dcterms:created xsi:type="dcterms:W3CDTF">2023-10-11T21:29:49Z</dcterms:created>
  <dcterms:modified xsi:type="dcterms:W3CDTF">2023-11-01T10:48:14Z</dcterms:modified>
</cp:coreProperties>
</file>