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928cb4b34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928cb4b34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a323524f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a323524f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a323524f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a323524f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a323524f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a323524f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2c5728b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2c5728b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 Gukwe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 Analysis</a:t>
            </a:r>
            <a:endParaRPr/>
          </a:p>
        </p:txBody>
      </p:sp>
      <p:pic>
        <p:nvPicPr>
          <p:cNvPr id="66" name="Google Shape;66;p13" title="Black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000" y="0"/>
            <a:ext cx="9110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Demographic_Overview</a:t>
            </a:r>
            <a:endParaRPr sz="3000"/>
          </a:p>
        </p:txBody>
      </p:sp>
      <p:sp>
        <p:nvSpPr>
          <p:cNvPr id="72" name="Google Shape;72;p14"/>
          <p:cNvSpPr txBox="1"/>
          <p:nvPr/>
        </p:nvSpPr>
        <p:spPr>
          <a:xfrm>
            <a:off x="413100" y="1357150"/>
            <a:ext cx="8158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Majority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of the clients are Males 57% , Females 43%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LP (Limpompo Province)  likely has the highest  avg income. NC or NW typically have lower averages.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The dominating clients are Families or Couples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Generally, Couples have the highest average income, followed by Families, with Singles typically earning less.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Key Takeaway : High-income provinces are better targets for premium products; lower-income ones for entry-level options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 title="Black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000" y="4519800"/>
            <a:ext cx="9110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Product and Premium Insights</a:t>
            </a:r>
            <a:endParaRPr sz="3000"/>
          </a:p>
        </p:txBody>
      </p:sp>
      <p:sp>
        <p:nvSpPr>
          <p:cNvPr id="79" name="Google Shape;79;p15"/>
          <p:cNvSpPr txBox="1"/>
          <p:nvPr/>
        </p:nvSpPr>
        <p:spPr>
          <a:xfrm>
            <a:off x="413100" y="1214800"/>
            <a:ext cx="8158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Income generally increases with the number of products, indicating 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individual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with higher income are more likely to have more products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Certain age groups (e.g. late 30s to 50s) likely show higher average products—these are probably financially active clients.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Family clients contribute most to total premium volumes, followed by couples, then singles.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Premium amounts increase with client duration—clients who stay longer tend to invest more.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02020"/>
                </a:solidFill>
                <a:latin typeface="Roboto"/>
                <a:ea typeface="Roboto"/>
                <a:cs typeface="Roboto"/>
                <a:sym typeface="Roboto"/>
              </a:rPr>
              <a:t>Key Takeaways: Singles mostly purchase only single_premium (as expected), whereas families and couples contribute across multiple premium types.Mid-age, mid-to-high income clients hold more products</a:t>
            </a:r>
            <a:endParaRPr sz="1800">
              <a:solidFill>
                <a:srgbClr val="20202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5" title="Black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000" y="4519800"/>
            <a:ext cx="9110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Lapse Rate &amp; Retention</a:t>
            </a:r>
            <a:endParaRPr sz="3000"/>
          </a:p>
        </p:txBody>
      </p:sp>
      <p:sp>
        <p:nvSpPr>
          <p:cNvPr id="86" name="Google Shape;86;p16"/>
          <p:cNvSpPr txBox="1"/>
          <p:nvPr/>
        </p:nvSpPr>
        <p:spPr>
          <a:xfrm>
            <a:off x="413100" y="1214800"/>
            <a:ext cx="8158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Lowest lapse rates are seen in Western Cape (WC) and Gauteng (GP) where highest lapse rates are seen in Limpopo (LP) and North West (NW)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Capitec and FNB clients seem to have relatively lower lapse rates.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Lapse rates tend to decrease as the number of products increases, although there is some fluctuation beyond 5 products.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Males and females have similar lapse rates, with a very slight edge towards higher lapses among males.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Key Takeaway 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: Strong cross-sell (multiple product ownership) is correlated with higher retention. This suggests bundling or loyalty strategies might be effective. Provinces like WC and GP show stronger retention.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7" name="Google Shape;87;p16" title="Black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000" y="4519800"/>
            <a:ext cx="9110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Geographic and Payment behavior </a:t>
            </a:r>
            <a:endParaRPr sz="3000"/>
          </a:p>
        </p:txBody>
      </p:sp>
      <p:sp>
        <p:nvSpPr>
          <p:cNvPr id="93" name="Google Shape;93;p17"/>
          <p:cNvSpPr txBox="1"/>
          <p:nvPr/>
        </p:nvSpPr>
        <p:spPr>
          <a:xfrm>
            <a:off x="413100" y="1214800"/>
            <a:ext cx="8158200" cy="3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Limpopo and Eastern Cape—often considered lower-income regions—show high average incomes here.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Most popular banks among clients are Capitec, followed by FNB and ABSA</a:t>
            </a: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Clients from Capitec and Nedbank have the highest average product holdings.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-GB" sz="1800">
                <a:latin typeface="Roboto"/>
                <a:ea typeface="Roboto"/>
                <a:cs typeface="Roboto"/>
                <a:sym typeface="Roboto"/>
              </a:rPr>
              <a:t>Highest client counts are in Gauteng (GP) and Western Cape (WC) .Lower client volumes in Northern Cape (NC), North West (NW)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Key Takeaway : </a:t>
            </a:r>
            <a:r>
              <a:rPr lang="en-GB" sz="1100">
                <a:latin typeface="Roboto"/>
                <a:ea typeface="Roboto"/>
                <a:cs typeface="Roboto"/>
                <a:sym typeface="Roboto"/>
              </a:rPr>
              <a:t>Market size is largest in urban hubs (GP, WC). More products often correlate with customer stickiness. Capitec and Nedbank clients might be more loyal and engaged.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7" title="Black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3000" y="4519800"/>
            <a:ext cx="911000" cy="62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550100" y="831175"/>
            <a:ext cx="74613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Thank you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