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6" r:id="rId2"/>
    <p:sldId id="267" r:id="rId3"/>
    <p:sldId id="257" r:id="rId4"/>
    <p:sldId id="258" r:id="rId5"/>
    <p:sldId id="259" r:id="rId6"/>
    <p:sldId id="268" r:id="rId7"/>
    <p:sldId id="262" r:id="rId8"/>
    <p:sldId id="260" r:id="rId9"/>
    <p:sldId id="275" r:id="rId10"/>
    <p:sldId id="274" r:id="rId11"/>
    <p:sldId id="271" r:id="rId12"/>
    <p:sldId id="272" r:id="rId13"/>
    <p:sldId id="264" r:id="rId14"/>
    <p:sldId id="263" r:id="rId15"/>
    <p:sldId id="269" r:id="rId16"/>
    <p:sldId id="270" r:id="rId17"/>
    <p:sldId id="273" r:id="rId18"/>
    <p:sldId id="26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1" autoAdjust="0"/>
    <p:restoredTop sz="94969" autoAdjust="0"/>
  </p:normalViewPr>
  <p:slideViewPr>
    <p:cSldViewPr snapToGrid="0" snapToObjects="1">
      <p:cViewPr varScale="1">
        <p:scale>
          <a:sx n="73" d="100"/>
          <a:sy n="73" d="100"/>
        </p:scale>
        <p:origin x="-91" y="-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4115F-A8BC-FD41-9FF3-9E1A9C17826D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C8B953-0ED0-2A49-84AC-94CC1CB82779}">
      <dgm:prSet phldrT="[文本]"/>
      <dgm:spPr/>
      <dgm:t>
        <a:bodyPr/>
        <a:lstStyle/>
        <a:p>
          <a:r>
            <a:rPr lang="en-US" altLang="zh-CN" dirty="0" smtClean="0"/>
            <a:t>Load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Dataset</a:t>
          </a:r>
          <a:endParaRPr lang="zh-CN" altLang="en-US" dirty="0"/>
        </a:p>
      </dgm:t>
    </dgm:pt>
    <dgm:pt modelId="{8A0D60FF-0F91-E041-9D79-D0918E89A938}" type="parTrans" cxnId="{AF15E5A8-F4FC-1646-8019-9921040BDC54}">
      <dgm:prSet/>
      <dgm:spPr/>
      <dgm:t>
        <a:bodyPr/>
        <a:lstStyle/>
        <a:p>
          <a:endParaRPr lang="zh-CN" altLang="en-US"/>
        </a:p>
      </dgm:t>
    </dgm:pt>
    <dgm:pt modelId="{14D95A58-C96B-6B46-B897-094B5BA8873D}" type="sibTrans" cxnId="{AF15E5A8-F4FC-1646-8019-9921040BDC54}">
      <dgm:prSet/>
      <dgm:spPr/>
      <dgm:t>
        <a:bodyPr/>
        <a:lstStyle/>
        <a:p>
          <a:endParaRPr lang="zh-CN" altLang="en-US"/>
        </a:p>
      </dgm:t>
    </dgm:pt>
    <dgm:pt modelId="{E7818164-01E3-0348-B2F2-0D7CA8D3EF4E}">
      <dgm:prSet phldrT="[文本]"/>
      <dgm:spPr/>
      <dgm:t>
        <a:bodyPr/>
        <a:lstStyle/>
        <a:p>
          <a:r>
            <a:rPr lang="en-US" altLang="zh-CN" dirty="0" smtClean="0"/>
            <a:t>Load</a:t>
          </a:r>
          <a:r>
            <a:rPr lang="zh-CN" altLang="en-US" dirty="0" smtClean="0"/>
            <a:t> </a:t>
          </a:r>
          <a:r>
            <a:rPr lang="en-US" altLang="zh-CN" dirty="0" smtClean="0"/>
            <a:t>Word</a:t>
          </a:r>
          <a:r>
            <a:rPr lang="zh-CN" altLang="en-US" dirty="0" smtClean="0"/>
            <a:t> </a:t>
          </a:r>
          <a:r>
            <a:rPr lang="en-US" altLang="zh-CN" dirty="0" smtClean="0"/>
            <a:t>Vector</a:t>
          </a:r>
          <a:endParaRPr lang="zh-CN" altLang="en-US" dirty="0"/>
        </a:p>
      </dgm:t>
    </dgm:pt>
    <dgm:pt modelId="{CE6D57A2-DB25-3245-9734-85E58B9FF099}" type="parTrans" cxnId="{B3847C30-9B11-DD42-87A9-57829DBB5C3E}">
      <dgm:prSet/>
      <dgm:spPr/>
      <dgm:t>
        <a:bodyPr/>
        <a:lstStyle/>
        <a:p>
          <a:endParaRPr lang="zh-CN" altLang="en-US"/>
        </a:p>
      </dgm:t>
    </dgm:pt>
    <dgm:pt modelId="{03E9CE6F-5B24-6247-9965-6BFEAB4A9C73}" type="sibTrans" cxnId="{B3847C30-9B11-DD42-87A9-57829DBB5C3E}">
      <dgm:prSet/>
      <dgm:spPr/>
      <dgm:t>
        <a:bodyPr/>
        <a:lstStyle/>
        <a:p>
          <a:endParaRPr lang="zh-CN" altLang="en-US"/>
        </a:p>
      </dgm:t>
    </dgm:pt>
    <dgm:pt modelId="{B229AC46-5FD4-B740-A643-2DA8A23360AF}">
      <dgm:prSet phldrT="[文本]"/>
      <dgm:spPr/>
      <dgm:t>
        <a:bodyPr/>
        <a:lstStyle/>
        <a:p>
          <a:r>
            <a:rPr lang="en-US" altLang="zh-CN" dirty="0" smtClean="0"/>
            <a:t>Build</a:t>
          </a:r>
          <a:r>
            <a:rPr lang="zh-CN" altLang="en-US" dirty="0" smtClean="0"/>
            <a:t> </a:t>
          </a:r>
          <a:r>
            <a:rPr lang="en-US" altLang="zh-CN" dirty="0" smtClean="0"/>
            <a:t>Neural</a:t>
          </a:r>
          <a:r>
            <a:rPr lang="zh-CN" altLang="en-US" dirty="0" smtClean="0"/>
            <a:t> </a:t>
          </a:r>
          <a:r>
            <a:rPr lang="en-US" altLang="zh-CN" dirty="0" smtClean="0"/>
            <a:t>Network</a:t>
          </a:r>
          <a:endParaRPr lang="zh-CN" altLang="en-US" dirty="0"/>
        </a:p>
      </dgm:t>
    </dgm:pt>
    <dgm:pt modelId="{68D13D9D-7E1D-1D48-8E77-2E46446102BC}" type="parTrans" cxnId="{9DE36A31-58DE-1C4F-BA2D-ABD91843775D}">
      <dgm:prSet/>
      <dgm:spPr/>
      <dgm:t>
        <a:bodyPr/>
        <a:lstStyle/>
        <a:p>
          <a:endParaRPr lang="zh-CN" altLang="en-US"/>
        </a:p>
      </dgm:t>
    </dgm:pt>
    <dgm:pt modelId="{59988C7D-36FF-A14E-8D85-3086F4006939}" type="sibTrans" cxnId="{9DE36A31-58DE-1C4F-BA2D-ABD91843775D}">
      <dgm:prSet/>
      <dgm:spPr/>
      <dgm:t>
        <a:bodyPr/>
        <a:lstStyle/>
        <a:p>
          <a:endParaRPr lang="zh-CN" altLang="en-US"/>
        </a:p>
      </dgm:t>
    </dgm:pt>
    <dgm:pt modelId="{C746DB6F-7C1F-B84E-9B23-01D277D59F3A}">
      <dgm:prSet phldrT="[文本]"/>
      <dgm:spPr/>
      <dgm:t>
        <a:bodyPr/>
        <a:lstStyle/>
        <a:p>
          <a:r>
            <a:rPr lang="en-US" altLang="zh-CN" dirty="0" smtClean="0"/>
            <a:t>Train</a:t>
          </a:r>
          <a:r>
            <a:rPr lang="en-US" altLang="zh-CN" baseline="0" dirty="0" smtClean="0"/>
            <a:t>ing</a:t>
          </a:r>
          <a:endParaRPr lang="zh-CN" altLang="en-US" dirty="0"/>
        </a:p>
      </dgm:t>
    </dgm:pt>
    <dgm:pt modelId="{27220C0E-BB2C-C346-937B-B3CECAFCEC31}" type="parTrans" cxnId="{650E0C3F-548E-8949-ABFB-862C8F2AA094}">
      <dgm:prSet/>
      <dgm:spPr/>
      <dgm:t>
        <a:bodyPr/>
        <a:lstStyle/>
        <a:p>
          <a:endParaRPr lang="zh-CN" altLang="en-US"/>
        </a:p>
      </dgm:t>
    </dgm:pt>
    <dgm:pt modelId="{13366F1C-99B0-E945-9D80-2AFA904EC3E8}" type="sibTrans" cxnId="{650E0C3F-548E-8949-ABFB-862C8F2AA094}">
      <dgm:prSet/>
      <dgm:spPr/>
      <dgm:t>
        <a:bodyPr/>
        <a:lstStyle/>
        <a:p>
          <a:endParaRPr lang="zh-CN" altLang="en-US"/>
        </a:p>
      </dgm:t>
    </dgm:pt>
    <dgm:pt modelId="{D0EC0A36-B031-1D4E-86A0-A06B2B19F6AF}">
      <dgm:prSet phldrT="[文本]"/>
      <dgm:spPr/>
      <dgm:t>
        <a:bodyPr/>
        <a:lstStyle/>
        <a:p>
          <a:r>
            <a:rPr lang="en-US" altLang="zh-CN" dirty="0" smtClean="0"/>
            <a:t>Test</a:t>
          </a:r>
          <a:endParaRPr lang="zh-CN" altLang="en-US" dirty="0"/>
        </a:p>
      </dgm:t>
    </dgm:pt>
    <dgm:pt modelId="{00E1D4AE-9525-434A-9716-092B3C415D57}" type="parTrans" cxnId="{89403A2B-97AD-7B4D-AB4E-4F8100F8480D}">
      <dgm:prSet/>
      <dgm:spPr/>
      <dgm:t>
        <a:bodyPr/>
        <a:lstStyle/>
        <a:p>
          <a:endParaRPr lang="zh-CN" altLang="en-US"/>
        </a:p>
      </dgm:t>
    </dgm:pt>
    <dgm:pt modelId="{4DA21273-B2BE-F844-BE55-970C6F11500A}" type="sibTrans" cxnId="{89403A2B-97AD-7B4D-AB4E-4F8100F8480D}">
      <dgm:prSet/>
      <dgm:spPr/>
      <dgm:t>
        <a:bodyPr/>
        <a:lstStyle/>
        <a:p>
          <a:endParaRPr lang="zh-CN" altLang="en-US"/>
        </a:p>
      </dgm:t>
    </dgm:pt>
    <dgm:pt modelId="{F74B4568-2696-6148-9E95-710D286595EE}" type="pres">
      <dgm:prSet presAssocID="{00C4115F-A8BC-FD41-9FF3-9E1A9C17826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B4363AA-22A0-F34E-88A9-2C2D822117AF}" type="pres">
      <dgm:prSet presAssocID="{7BC8B953-0ED0-2A49-84AC-94CC1CB8277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E3D2CC-44A8-0E47-B07F-A3522305D89C}" type="pres">
      <dgm:prSet presAssocID="{14D95A58-C96B-6B46-B897-094B5BA8873D}" presName="parTxOnlySpace" presStyleCnt="0"/>
      <dgm:spPr/>
    </dgm:pt>
    <dgm:pt modelId="{8C5F58BC-321D-4742-8535-C6AE410069A4}" type="pres">
      <dgm:prSet presAssocID="{E7818164-01E3-0348-B2F2-0D7CA8D3EF4E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0EC008-6A7D-C646-8367-75803B901DE3}" type="pres">
      <dgm:prSet presAssocID="{03E9CE6F-5B24-6247-9965-6BFEAB4A9C73}" presName="parTxOnlySpace" presStyleCnt="0"/>
      <dgm:spPr/>
    </dgm:pt>
    <dgm:pt modelId="{07E0ACA6-2D02-8449-B435-088B1641AEEA}" type="pres">
      <dgm:prSet presAssocID="{B229AC46-5FD4-B740-A643-2DA8A23360AF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6EFBDF-F931-324C-89C2-35E1E6C6F155}" type="pres">
      <dgm:prSet presAssocID="{59988C7D-36FF-A14E-8D85-3086F4006939}" presName="parTxOnlySpace" presStyleCnt="0"/>
      <dgm:spPr/>
    </dgm:pt>
    <dgm:pt modelId="{9C17EF9D-40E8-4C43-80F6-44979391E905}" type="pres">
      <dgm:prSet presAssocID="{C746DB6F-7C1F-B84E-9B23-01D277D59F3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96F4E7-F93B-684C-8143-ED7823F4FA8D}" type="pres">
      <dgm:prSet presAssocID="{13366F1C-99B0-E945-9D80-2AFA904EC3E8}" presName="parTxOnlySpace" presStyleCnt="0"/>
      <dgm:spPr/>
    </dgm:pt>
    <dgm:pt modelId="{86BC7AD1-E279-0745-9070-ABAA93E704F8}" type="pres">
      <dgm:prSet presAssocID="{D0EC0A36-B031-1D4E-86A0-A06B2B19F6A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DE36A31-58DE-1C4F-BA2D-ABD91843775D}" srcId="{00C4115F-A8BC-FD41-9FF3-9E1A9C17826D}" destId="{B229AC46-5FD4-B740-A643-2DA8A23360AF}" srcOrd="2" destOrd="0" parTransId="{68D13D9D-7E1D-1D48-8E77-2E46446102BC}" sibTransId="{59988C7D-36FF-A14E-8D85-3086F4006939}"/>
    <dgm:cxn modelId="{4E866A8C-44F6-3048-92B6-59FD56051F4F}" type="presOf" srcId="{C746DB6F-7C1F-B84E-9B23-01D277D59F3A}" destId="{9C17EF9D-40E8-4C43-80F6-44979391E905}" srcOrd="0" destOrd="0" presId="urn:microsoft.com/office/officeart/2005/8/layout/chevron1"/>
    <dgm:cxn modelId="{B3847C30-9B11-DD42-87A9-57829DBB5C3E}" srcId="{00C4115F-A8BC-FD41-9FF3-9E1A9C17826D}" destId="{E7818164-01E3-0348-B2F2-0D7CA8D3EF4E}" srcOrd="1" destOrd="0" parTransId="{CE6D57A2-DB25-3245-9734-85E58B9FF099}" sibTransId="{03E9CE6F-5B24-6247-9965-6BFEAB4A9C73}"/>
    <dgm:cxn modelId="{AB581C61-EA85-4D48-A268-81702635BAC5}" type="presOf" srcId="{E7818164-01E3-0348-B2F2-0D7CA8D3EF4E}" destId="{8C5F58BC-321D-4742-8535-C6AE410069A4}" srcOrd="0" destOrd="0" presId="urn:microsoft.com/office/officeart/2005/8/layout/chevron1"/>
    <dgm:cxn modelId="{237B81EB-94D6-AC4F-BDF2-F26B30C77533}" type="presOf" srcId="{7BC8B953-0ED0-2A49-84AC-94CC1CB82779}" destId="{7B4363AA-22A0-F34E-88A9-2C2D822117AF}" srcOrd="0" destOrd="0" presId="urn:microsoft.com/office/officeart/2005/8/layout/chevron1"/>
    <dgm:cxn modelId="{41743B95-E0EF-DB4F-916F-905AE9AA1256}" type="presOf" srcId="{D0EC0A36-B031-1D4E-86A0-A06B2B19F6AF}" destId="{86BC7AD1-E279-0745-9070-ABAA93E704F8}" srcOrd="0" destOrd="0" presId="urn:microsoft.com/office/officeart/2005/8/layout/chevron1"/>
    <dgm:cxn modelId="{650E0C3F-548E-8949-ABFB-862C8F2AA094}" srcId="{00C4115F-A8BC-FD41-9FF3-9E1A9C17826D}" destId="{C746DB6F-7C1F-B84E-9B23-01D277D59F3A}" srcOrd="3" destOrd="0" parTransId="{27220C0E-BB2C-C346-937B-B3CECAFCEC31}" sibTransId="{13366F1C-99B0-E945-9D80-2AFA904EC3E8}"/>
    <dgm:cxn modelId="{839F2D89-F686-D444-908A-BD35922709AB}" type="presOf" srcId="{B229AC46-5FD4-B740-A643-2DA8A23360AF}" destId="{07E0ACA6-2D02-8449-B435-088B1641AEEA}" srcOrd="0" destOrd="0" presId="urn:microsoft.com/office/officeart/2005/8/layout/chevron1"/>
    <dgm:cxn modelId="{AF15E5A8-F4FC-1646-8019-9921040BDC54}" srcId="{00C4115F-A8BC-FD41-9FF3-9E1A9C17826D}" destId="{7BC8B953-0ED0-2A49-84AC-94CC1CB82779}" srcOrd="0" destOrd="0" parTransId="{8A0D60FF-0F91-E041-9D79-D0918E89A938}" sibTransId="{14D95A58-C96B-6B46-B897-094B5BA8873D}"/>
    <dgm:cxn modelId="{DA0F8E13-912E-FA4B-A5FC-694EFF960878}" type="presOf" srcId="{00C4115F-A8BC-FD41-9FF3-9E1A9C17826D}" destId="{F74B4568-2696-6148-9E95-710D286595EE}" srcOrd="0" destOrd="0" presId="urn:microsoft.com/office/officeart/2005/8/layout/chevron1"/>
    <dgm:cxn modelId="{89403A2B-97AD-7B4D-AB4E-4F8100F8480D}" srcId="{00C4115F-A8BC-FD41-9FF3-9E1A9C17826D}" destId="{D0EC0A36-B031-1D4E-86A0-A06B2B19F6AF}" srcOrd="4" destOrd="0" parTransId="{00E1D4AE-9525-434A-9716-092B3C415D57}" sibTransId="{4DA21273-B2BE-F844-BE55-970C6F11500A}"/>
    <dgm:cxn modelId="{AE3D1B34-25A4-644D-88D5-336D8962AA0F}" type="presParOf" srcId="{F74B4568-2696-6148-9E95-710D286595EE}" destId="{7B4363AA-22A0-F34E-88A9-2C2D822117AF}" srcOrd="0" destOrd="0" presId="urn:microsoft.com/office/officeart/2005/8/layout/chevron1"/>
    <dgm:cxn modelId="{5DC2177B-8236-2A40-9CA3-3C0BE14825C1}" type="presParOf" srcId="{F74B4568-2696-6148-9E95-710D286595EE}" destId="{6BE3D2CC-44A8-0E47-B07F-A3522305D89C}" srcOrd="1" destOrd="0" presId="urn:microsoft.com/office/officeart/2005/8/layout/chevron1"/>
    <dgm:cxn modelId="{4071EAC6-0D54-FE45-8D59-40099EDAA97C}" type="presParOf" srcId="{F74B4568-2696-6148-9E95-710D286595EE}" destId="{8C5F58BC-321D-4742-8535-C6AE410069A4}" srcOrd="2" destOrd="0" presId="urn:microsoft.com/office/officeart/2005/8/layout/chevron1"/>
    <dgm:cxn modelId="{A0CAF3E3-B8EB-114E-8829-81E3502738E7}" type="presParOf" srcId="{F74B4568-2696-6148-9E95-710D286595EE}" destId="{EE0EC008-6A7D-C646-8367-75803B901DE3}" srcOrd="3" destOrd="0" presId="urn:microsoft.com/office/officeart/2005/8/layout/chevron1"/>
    <dgm:cxn modelId="{DFECB905-C98E-E449-AD1B-2B4AFA5682D4}" type="presParOf" srcId="{F74B4568-2696-6148-9E95-710D286595EE}" destId="{07E0ACA6-2D02-8449-B435-088B1641AEEA}" srcOrd="4" destOrd="0" presId="urn:microsoft.com/office/officeart/2005/8/layout/chevron1"/>
    <dgm:cxn modelId="{140B4501-4712-894E-A234-A46CBF70460C}" type="presParOf" srcId="{F74B4568-2696-6148-9E95-710D286595EE}" destId="{4F6EFBDF-F931-324C-89C2-35E1E6C6F155}" srcOrd="5" destOrd="0" presId="urn:microsoft.com/office/officeart/2005/8/layout/chevron1"/>
    <dgm:cxn modelId="{F5421079-6503-E046-89AF-CFAF1A4E4DAC}" type="presParOf" srcId="{F74B4568-2696-6148-9E95-710D286595EE}" destId="{9C17EF9D-40E8-4C43-80F6-44979391E905}" srcOrd="6" destOrd="0" presId="urn:microsoft.com/office/officeart/2005/8/layout/chevron1"/>
    <dgm:cxn modelId="{7D972214-1105-1D48-BBFD-3234A077B9D9}" type="presParOf" srcId="{F74B4568-2696-6148-9E95-710D286595EE}" destId="{FF96F4E7-F93B-684C-8143-ED7823F4FA8D}" srcOrd="7" destOrd="0" presId="urn:microsoft.com/office/officeart/2005/8/layout/chevron1"/>
    <dgm:cxn modelId="{B01E0D79-B9BE-3A44-A5DA-121FDC1AC90F}" type="presParOf" srcId="{F74B4568-2696-6148-9E95-710D286595EE}" destId="{86BC7AD1-E279-0745-9070-ABAA93E704F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363AA-22A0-F34E-88A9-2C2D822117AF}">
      <dsp:nvSpPr>
        <dsp:cNvPr id="0" name=""/>
        <dsp:cNvSpPr/>
      </dsp:nvSpPr>
      <dsp:spPr>
        <a:xfrm>
          <a:off x="2337" y="1540528"/>
          <a:ext cx="2080014" cy="8320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Load</a:t>
          </a:r>
          <a:r>
            <a:rPr lang="zh-CN" altLang="en-US" sz="1800" kern="1200" baseline="0" dirty="0" smtClean="0"/>
            <a:t> </a:t>
          </a:r>
          <a:r>
            <a:rPr lang="en-US" altLang="zh-CN" sz="1800" kern="1200" baseline="0" dirty="0" smtClean="0"/>
            <a:t>Dataset</a:t>
          </a:r>
          <a:endParaRPr lang="zh-CN" altLang="en-US" sz="1800" kern="1200" dirty="0"/>
        </a:p>
      </dsp:txBody>
      <dsp:txXfrm>
        <a:off x="418340" y="1540528"/>
        <a:ext cx="1248009" cy="832005"/>
      </dsp:txXfrm>
    </dsp:sp>
    <dsp:sp modelId="{8C5F58BC-321D-4742-8535-C6AE410069A4}">
      <dsp:nvSpPr>
        <dsp:cNvPr id="0" name=""/>
        <dsp:cNvSpPr/>
      </dsp:nvSpPr>
      <dsp:spPr>
        <a:xfrm>
          <a:off x="1874350" y="1540528"/>
          <a:ext cx="2080014" cy="8320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Load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Word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Vector</a:t>
          </a:r>
          <a:endParaRPr lang="zh-CN" altLang="en-US" sz="1800" kern="1200" dirty="0"/>
        </a:p>
      </dsp:txBody>
      <dsp:txXfrm>
        <a:off x="2290353" y="1540528"/>
        <a:ext cx="1248009" cy="832005"/>
      </dsp:txXfrm>
    </dsp:sp>
    <dsp:sp modelId="{07E0ACA6-2D02-8449-B435-088B1641AEEA}">
      <dsp:nvSpPr>
        <dsp:cNvPr id="0" name=""/>
        <dsp:cNvSpPr/>
      </dsp:nvSpPr>
      <dsp:spPr>
        <a:xfrm>
          <a:off x="3746363" y="1540528"/>
          <a:ext cx="2080014" cy="8320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Build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Neural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Network</a:t>
          </a:r>
          <a:endParaRPr lang="zh-CN" altLang="en-US" sz="1800" kern="1200" dirty="0"/>
        </a:p>
      </dsp:txBody>
      <dsp:txXfrm>
        <a:off x="4162366" y="1540528"/>
        <a:ext cx="1248009" cy="832005"/>
      </dsp:txXfrm>
    </dsp:sp>
    <dsp:sp modelId="{9C17EF9D-40E8-4C43-80F6-44979391E905}">
      <dsp:nvSpPr>
        <dsp:cNvPr id="0" name=""/>
        <dsp:cNvSpPr/>
      </dsp:nvSpPr>
      <dsp:spPr>
        <a:xfrm>
          <a:off x="5618376" y="1540528"/>
          <a:ext cx="2080014" cy="8320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Train</a:t>
          </a:r>
          <a:r>
            <a:rPr lang="en-US" altLang="zh-CN" sz="1800" kern="1200" baseline="0" dirty="0" smtClean="0"/>
            <a:t>ing</a:t>
          </a:r>
          <a:endParaRPr lang="zh-CN" altLang="en-US" sz="1800" kern="1200" dirty="0"/>
        </a:p>
      </dsp:txBody>
      <dsp:txXfrm>
        <a:off x="6034379" y="1540528"/>
        <a:ext cx="1248009" cy="832005"/>
      </dsp:txXfrm>
    </dsp:sp>
    <dsp:sp modelId="{86BC7AD1-E279-0745-9070-ABAA93E704F8}">
      <dsp:nvSpPr>
        <dsp:cNvPr id="0" name=""/>
        <dsp:cNvSpPr/>
      </dsp:nvSpPr>
      <dsp:spPr>
        <a:xfrm>
          <a:off x="7490390" y="1540528"/>
          <a:ext cx="2080014" cy="8320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Test</a:t>
          </a:r>
          <a:endParaRPr lang="zh-CN" altLang="en-US" sz="1800" kern="1200" dirty="0"/>
        </a:p>
      </dsp:txBody>
      <dsp:txXfrm>
        <a:off x="7906393" y="1540528"/>
        <a:ext cx="1248009" cy="832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8BEAD-D702-EA4B-9240-242145B2CB43}" type="datetimeFigureOut">
              <a:rPr kumimoji="1" lang="zh-CN" altLang="en-US" smtClean="0"/>
              <a:t>2018/7/24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DD704-B1C2-6945-B388-128300BDD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8593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everyone,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I’m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Zhou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Hao</a:t>
            </a:r>
            <a:r>
              <a:rPr kumimoji="1" lang="en-US" altLang="zh-CN" baseline="0" dirty="0" smtClean="0"/>
              <a:t>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class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Zhang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Zheng,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another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TA.</a:t>
            </a:r>
            <a:r>
              <a:rPr kumimoji="1" lang="zh-CN" altLang="en-US" baseline="0" dirty="0" smtClean="0"/>
              <a:t> </a:t>
            </a:r>
          </a:p>
          <a:p>
            <a:r>
              <a:rPr kumimoji="1" lang="en-US" altLang="zh-CN" baseline="0" dirty="0" smtClean="0"/>
              <a:t>Today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will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introduce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project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dirty="0" smtClean="0"/>
              <a:t>Deep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Natural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Language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Processing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Finally,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other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neural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networks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as</a:t>
            </a:r>
            <a:r>
              <a:rPr kumimoji="1" lang="zh-CN" altLang="en-US" baseline="0" dirty="0" smtClean="0"/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Different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layer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unit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size</a:t>
            </a:r>
            <a:r>
              <a:rPr kumimoji="1" lang="en-US" altLang="zh-CN" dirty="0" smtClean="0">
                <a:latin typeface="+mn-lt"/>
                <a:ea typeface="+mn-ea"/>
                <a:cs typeface="+mn-cs"/>
              </a:rPr>
              <a:t>,</a:t>
            </a:r>
            <a:r>
              <a:rPr kumimoji="1" lang="zh-CN" altLang="en-US" baseline="0" dirty="0" smtClean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Recursive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Neural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Network,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Dropout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improve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accuracy.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851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Finally,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other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neural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networks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as</a:t>
            </a:r>
            <a:r>
              <a:rPr kumimoji="1" lang="zh-CN" altLang="en-US" baseline="0" dirty="0" smtClean="0"/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Different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layer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unit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size</a:t>
            </a:r>
            <a:r>
              <a:rPr kumimoji="1" lang="en-US" altLang="zh-CN" dirty="0" smtClean="0">
                <a:latin typeface="+mn-lt"/>
                <a:ea typeface="+mn-ea"/>
                <a:cs typeface="+mn-cs"/>
              </a:rPr>
              <a:t>,</a:t>
            </a:r>
            <a:r>
              <a:rPr kumimoji="1" lang="zh-CN" altLang="en-US" baseline="0" dirty="0" smtClean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Recursive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Neural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Network,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Dropout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improve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accuracy.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851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Finally,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other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neural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networks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as</a:t>
            </a:r>
            <a:r>
              <a:rPr kumimoji="1" lang="zh-CN" altLang="en-US" baseline="0" dirty="0" smtClean="0"/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Different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layer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unit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size</a:t>
            </a:r>
            <a:r>
              <a:rPr kumimoji="1" lang="en-US" altLang="zh-CN" dirty="0" smtClean="0">
                <a:latin typeface="+mn-lt"/>
                <a:ea typeface="+mn-ea"/>
                <a:cs typeface="+mn-cs"/>
              </a:rPr>
              <a:t>,</a:t>
            </a:r>
            <a:r>
              <a:rPr kumimoji="1" lang="zh-CN" altLang="en-US" baseline="0" dirty="0" smtClean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Recursive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Neural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Network,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Dropout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improve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accuracy.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851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Finally,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other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neural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networks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as</a:t>
            </a:r>
            <a:r>
              <a:rPr kumimoji="1" lang="zh-CN" altLang="en-US" baseline="0" dirty="0" smtClean="0"/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Different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layer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unit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size</a:t>
            </a:r>
            <a:r>
              <a:rPr kumimoji="1" lang="en-US" altLang="zh-CN" dirty="0" smtClean="0">
                <a:latin typeface="+mn-lt"/>
                <a:ea typeface="+mn-ea"/>
                <a:cs typeface="+mn-cs"/>
              </a:rPr>
              <a:t>,</a:t>
            </a:r>
            <a:r>
              <a:rPr kumimoji="1" lang="zh-CN" altLang="en-US" baseline="0" dirty="0" smtClean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Recursive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Neural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Network,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Dropout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improve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accuracy.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851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evaluate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project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follows:</a:t>
            </a:r>
            <a:endParaRPr kumimoji="1" lang="zh-CN" altLang="en-US" baseline="0" dirty="0" smtClean="0"/>
          </a:p>
          <a:p>
            <a:endParaRPr kumimoji="1" lang="zh-CN" altLang="en-US" baseline="0" dirty="0" smtClean="0"/>
          </a:p>
          <a:p>
            <a:r>
              <a:rPr kumimoji="1" lang="en-US" altLang="zh-CN" baseline="0" dirty="0" smtClean="0"/>
              <a:t>If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Implement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RNN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framework,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u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can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get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60%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score</a:t>
            </a:r>
            <a:endParaRPr kumimoji="1" lang="zh-CN" altLang="en-US" baseline="0" dirty="0" smtClean="0">
              <a:latin typeface="Calibri" charset="0"/>
              <a:ea typeface="Calibri" charset="0"/>
              <a:cs typeface="Calibri" charset="0"/>
            </a:endParaRPr>
          </a:p>
          <a:p>
            <a:endParaRPr kumimoji="1" lang="zh-CN" altLang="en-US" baseline="0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If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Implement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GRUCell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,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u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can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get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20%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score</a:t>
            </a:r>
            <a:endParaRPr kumimoji="1" lang="zh-CN" altLang="en-US" baseline="0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baseline="0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If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Implement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BasicLSTMCell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,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u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can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get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10%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score</a:t>
            </a:r>
            <a:endParaRPr kumimoji="1" lang="zh-CN" altLang="en-US" baseline="0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baseline="0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If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u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Implement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other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networks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improve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accuracy,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u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can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get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10%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score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baseline="0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baseline="0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baseline="0" dirty="0" smtClean="0">
              <a:latin typeface="Calibri" charset="0"/>
              <a:ea typeface="Calibri" charset="0"/>
              <a:cs typeface="Calibri" charset="0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3571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OK,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after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many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words,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let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show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code.</a:t>
            </a:r>
            <a:endParaRPr kumimoji="1" lang="zh-CN" altLang="en-US" baseline="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26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access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dataset,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word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vector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framework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github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through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smtClean="0"/>
              <a:t>url</a:t>
            </a:r>
            <a:endParaRPr kumimoji="1" lang="zh-CN" altLang="en-US" baseline="0" dirty="0" smtClean="0"/>
          </a:p>
          <a:p>
            <a:endParaRPr kumimoji="1" lang="zh-CN" altLang="en-US" baseline="0" dirty="0" smtClean="0"/>
          </a:p>
          <a:p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Some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commands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should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know.</a:t>
            </a:r>
            <a:endParaRPr kumimoji="1" lang="zh-CN" altLang="en-US" baseline="0" dirty="0" smtClean="0"/>
          </a:p>
          <a:p>
            <a:endParaRPr kumimoji="1" lang="zh-CN" altLang="en-US" baseline="0" dirty="0" smtClean="0"/>
          </a:p>
          <a:p>
            <a:r>
              <a:rPr kumimoji="1" lang="en-US" altLang="zh-CN" baseline="0" dirty="0" smtClean="0"/>
              <a:t>First,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download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data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your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work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space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git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clone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command</a:t>
            </a:r>
            <a:endParaRPr kumimoji="1" lang="zh-CN" altLang="en-US" baseline="0" dirty="0" smtClean="0"/>
          </a:p>
          <a:p>
            <a:endParaRPr kumimoji="1" lang="zh-CN" altLang="en-US" baseline="0" dirty="0" smtClean="0"/>
          </a:p>
          <a:p>
            <a:r>
              <a:rPr kumimoji="1" lang="en-US" altLang="zh-CN" baseline="0" dirty="0" smtClean="0"/>
              <a:t>Second,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implement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framework,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command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your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will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saved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directory.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want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new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please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remove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all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file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directory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otherwise,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framework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will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load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latest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directory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continue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training.</a:t>
            </a:r>
            <a:endParaRPr kumimoji="1" lang="zh-CN" altLang="en-US" baseline="0" dirty="0" smtClean="0"/>
          </a:p>
          <a:p>
            <a:endParaRPr kumimoji="1" lang="zh-CN" altLang="en-US" baseline="0" dirty="0" smtClean="0"/>
          </a:p>
          <a:p>
            <a:r>
              <a:rPr kumimoji="1" lang="en-US" altLang="zh-CN" dirty="0" smtClean="0"/>
              <a:t>Finally,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class,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should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generate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result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file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test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command.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want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specific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epoch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x,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please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add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parameter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two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hyphen–</a:t>
            </a:r>
            <a:r>
              <a:rPr kumimoji="1" lang="en-US" altLang="zh-CN" baseline="0" dirty="0" err="1" smtClean="0"/>
              <a:t>inference_version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x,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without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parameter,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command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latest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directory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test.</a:t>
            </a:r>
            <a:endParaRPr kumimoji="1" lang="zh-CN" altLang="en-US" baseline="0" dirty="0" smtClean="0"/>
          </a:p>
          <a:p>
            <a:endParaRPr kumimoji="1" lang="zh-CN" altLang="en-US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511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access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dataset,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word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vector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framework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github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through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smtClean="0"/>
              <a:t>url</a:t>
            </a:r>
            <a:endParaRPr kumimoji="1" lang="zh-CN" altLang="en-US" baseline="0" dirty="0" smtClean="0"/>
          </a:p>
          <a:p>
            <a:endParaRPr kumimoji="1" lang="zh-CN" altLang="en-US" baseline="0" dirty="0" smtClean="0"/>
          </a:p>
          <a:p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Some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commands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should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know.</a:t>
            </a:r>
            <a:endParaRPr kumimoji="1" lang="zh-CN" altLang="en-US" baseline="0" dirty="0" smtClean="0"/>
          </a:p>
          <a:p>
            <a:endParaRPr kumimoji="1" lang="zh-CN" altLang="en-US" baseline="0" dirty="0" smtClean="0"/>
          </a:p>
          <a:p>
            <a:r>
              <a:rPr kumimoji="1" lang="en-US" altLang="zh-CN" baseline="0" dirty="0" smtClean="0"/>
              <a:t>First,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download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data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your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work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space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git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clone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command</a:t>
            </a:r>
            <a:endParaRPr kumimoji="1" lang="zh-CN" altLang="en-US" baseline="0" dirty="0" smtClean="0"/>
          </a:p>
          <a:p>
            <a:endParaRPr kumimoji="1" lang="zh-CN" altLang="en-US" baseline="0" dirty="0" smtClean="0"/>
          </a:p>
          <a:p>
            <a:r>
              <a:rPr kumimoji="1" lang="en-US" altLang="zh-CN" baseline="0" dirty="0" smtClean="0"/>
              <a:t>Second,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implement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framework,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command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your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will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saved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directory.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want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new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please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remove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all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file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directory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otherwise,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framework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will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load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latest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directory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continue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training.</a:t>
            </a:r>
            <a:endParaRPr kumimoji="1" lang="zh-CN" altLang="en-US" baseline="0" dirty="0" smtClean="0"/>
          </a:p>
          <a:p>
            <a:endParaRPr kumimoji="1" lang="zh-CN" altLang="en-US" baseline="0" dirty="0" smtClean="0"/>
          </a:p>
          <a:p>
            <a:r>
              <a:rPr kumimoji="1" lang="en-US" altLang="zh-CN" dirty="0" smtClean="0"/>
              <a:t>Finally,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class,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should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generate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result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file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test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command.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want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specific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epoch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x,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please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add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parameter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two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hyphen–</a:t>
            </a:r>
            <a:r>
              <a:rPr kumimoji="1" lang="en-US" altLang="zh-CN" baseline="0" dirty="0" err="1" smtClean="0"/>
              <a:t>inference_version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x,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without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parameter,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command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latest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directory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test.</a:t>
            </a:r>
            <a:endParaRPr kumimoji="1" lang="zh-CN" altLang="en-US" baseline="0" dirty="0" smtClean="0"/>
          </a:p>
          <a:p>
            <a:endParaRPr kumimoji="1" lang="zh-CN" altLang="en-US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51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Sentence-level Sentiment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Classification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outline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introduction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025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figure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out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what’s</a:t>
            </a:r>
            <a:r>
              <a:rPr kumimoji="1" lang="zh-CN" altLang="en-US" baseline="0" dirty="0" smtClean="0"/>
              <a:t> </a:t>
            </a:r>
            <a:r>
              <a:rPr kumimoji="1" lang="en-US" altLang="zh-CN" dirty="0" smtClean="0"/>
              <a:t>Sentence-level Sentiment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Classification</a:t>
            </a:r>
            <a:endParaRPr kumimoji="1"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defined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Given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natural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language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sentence,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classify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sentiment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label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For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example,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given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input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This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movie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awesome!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output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sentiment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label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very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positive</a:t>
            </a:r>
            <a:endParaRPr kumimoji="1" lang="zh-CN" altLang="en-US" baseline="0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given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input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film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seems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dead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weight. 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output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sentiment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label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very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negative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this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task,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we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use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Five-class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sentiment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labels.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After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knowing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task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definetion</a:t>
            </a:r>
            <a:r>
              <a:rPr kumimoji="1" lang="en-US" altLang="zh-CN" baseline="0" dirty="0" smtClean="0"/>
              <a:t>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may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have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question,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</a:t>
            </a:r>
            <a:r>
              <a:rPr kumimoji="1" lang="en-US" altLang="zh-CN" dirty="0" smtClean="0"/>
              <a:t>ow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neural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network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classify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sentences’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sentiment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labels?</a:t>
            </a:r>
            <a:endParaRPr kumimoji="1" lang="zh-CN" alt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general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work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flow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shown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slide.</a:t>
            </a:r>
            <a:endParaRPr kumimoji="1" lang="zh-CN" alt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First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should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load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dataset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word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vector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build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neural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network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after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your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test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it.</a:t>
            </a:r>
            <a:endParaRPr kumimoji="1" lang="zh-CN" alt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your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work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build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neural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network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tensorflow</a:t>
            </a:r>
            <a:r>
              <a:rPr kumimoji="1" lang="en-US" altLang="zh-CN" baseline="0" dirty="0" smtClean="0"/>
              <a:t>.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adopt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stanford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sentiment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treebank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our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dataset,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trainset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develop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contain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sentences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sentiment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labels,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test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only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contains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sentences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which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predict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sentiment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label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calculate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accuracy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evaluate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performance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your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model.</a:t>
            </a:r>
            <a:endParaRPr kumimoji="1" lang="zh-CN" altLang="en-US" baseline="0" dirty="0" smtClean="0"/>
          </a:p>
          <a:p>
            <a:endParaRPr kumimoji="1" lang="zh-CN" altLang="en-US" baseline="0" dirty="0" smtClean="0"/>
          </a:p>
          <a:p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adopt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GLOVE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word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vector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which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contains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300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dimension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digits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each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word.</a:t>
            </a:r>
            <a:endParaRPr kumimoji="1" lang="zh-CN" altLang="en-US" baseline="0" dirty="0" smtClean="0"/>
          </a:p>
          <a:p>
            <a:endParaRPr kumimoji="1" lang="zh-CN" alt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Finally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prepare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Recurrent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Neural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Network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Framework</a:t>
            </a:r>
            <a:r>
              <a:rPr kumimoji="1" lang="zh-CN" altLang="en-US" baseline="0" dirty="0" smtClean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baseline="0" dirty="0" smtClean="0"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baseline="0" dirty="0" smtClean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baseline="0" dirty="0" smtClean="0">
                <a:latin typeface="+mn-lt"/>
                <a:ea typeface="+mn-ea"/>
                <a:cs typeface="+mn-cs"/>
              </a:rPr>
              <a:t>leave</a:t>
            </a:r>
            <a:r>
              <a:rPr kumimoji="1" lang="zh-CN" altLang="en-US" baseline="0" dirty="0" smtClean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baseline="0" dirty="0" smtClean="0">
                <a:latin typeface="+mn-lt"/>
                <a:ea typeface="+mn-ea"/>
                <a:cs typeface="+mn-cs"/>
              </a:rPr>
              <a:t>about</a:t>
            </a:r>
            <a:r>
              <a:rPr kumimoji="1" lang="zh-CN" altLang="en-US" baseline="0" dirty="0" smtClean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baseline="0" dirty="0" smtClean="0">
                <a:latin typeface="+mn-lt"/>
                <a:ea typeface="+mn-ea"/>
                <a:cs typeface="+mn-cs"/>
              </a:rPr>
              <a:t>20</a:t>
            </a:r>
            <a:r>
              <a:rPr kumimoji="1" lang="zh-CN" altLang="en-US" baseline="0" dirty="0" smtClean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baseline="0" dirty="0" smtClean="0">
                <a:latin typeface="+mn-lt"/>
                <a:ea typeface="+mn-ea"/>
                <a:cs typeface="+mn-cs"/>
              </a:rPr>
              <a:t>lines</a:t>
            </a:r>
            <a:r>
              <a:rPr kumimoji="1" lang="zh-CN" altLang="en-US" baseline="0" dirty="0" smtClean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baseline="0" dirty="0" smtClean="0">
                <a:latin typeface="+mn-lt"/>
                <a:ea typeface="+mn-ea"/>
                <a:cs typeface="+mn-cs"/>
              </a:rPr>
              <a:t>for</a:t>
            </a:r>
            <a:r>
              <a:rPr kumimoji="1" lang="zh-CN" altLang="en-US" baseline="0" dirty="0" smtClean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baseline="0" dirty="0" smtClean="0">
                <a:latin typeface="+mn-lt"/>
                <a:ea typeface="+mn-ea"/>
                <a:cs typeface="+mn-cs"/>
              </a:rPr>
              <a:t>you</a:t>
            </a:r>
            <a:r>
              <a:rPr kumimoji="1" lang="zh-CN" altLang="en-US" baseline="0" dirty="0" smtClean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baseline="0" dirty="0" smtClean="0"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baseline="0" dirty="0" smtClean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baseline="0" dirty="0" smtClean="0">
                <a:latin typeface="+mn-lt"/>
                <a:ea typeface="+mn-ea"/>
                <a:cs typeface="+mn-cs"/>
              </a:rPr>
              <a:t>implement.</a:t>
            </a:r>
            <a:endParaRPr kumimoji="1" lang="en-US" altLang="zh-CN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0440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Implement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code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with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#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todo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model.py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.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If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you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finish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it,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RNN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framework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with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basic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err="1" smtClean="0">
                <a:latin typeface="Calibri" charset="0"/>
                <a:ea typeface="Calibri" charset="0"/>
                <a:cs typeface="Calibri" charset="0"/>
              </a:rPr>
              <a:t>rnn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cell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can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run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for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training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test.</a:t>
            </a:r>
            <a:endParaRPr kumimoji="1" lang="en-US" altLang="zh-CN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846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Secondly,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formula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knowledge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learned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morning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dirty="0" smtClean="0"/>
              <a:t>implement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gru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cell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LSTM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cell</a:t>
            </a:r>
            <a:r>
              <a:rPr kumimoji="1" lang="zh-CN" altLang="en-US" baseline="0" dirty="0" smtClean="0"/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with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#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todo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rnn_cell.py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,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which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may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lead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higher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accuracy.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341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Secondly,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formula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knowledge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learned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morning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dirty="0" smtClean="0"/>
              <a:t>implement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gru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cell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LSTM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cell</a:t>
            </a:r>
            <a:r>
              <a:rPr kumimoji="1" lang="zh-CN" altLang="en-US" baseline="0" dirty="0" smtClean="0"/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with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#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todo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rnn_cell.py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,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which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may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lead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higher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accuracy.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34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2018/7/24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423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2018/7/24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997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2018/7/24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43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2018/7/24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90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2018/7/24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620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2018/7/24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534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2018/7/24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10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2018/7/24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04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2018/7/24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66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2018/7/24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500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2018/7/24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14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8B2CE-AAF8-9E41-AA46-069C40D3484B}" type="datetimeFigureOut">
              <a:rPr kumimoji="1" lang="zh-CN" altLang="en-US" smtClean="0"/>
              <a:t>2018/7/24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28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ensorflow.google.cn/api_docs/python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Deep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Natural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Language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Processing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Computer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Science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Department</a:t>
            </a:r>
            <a:endParaRPr kumimoji="1" lang="zh-CN" altLang="en-US" dirty="0" smtClean="0"/>
          </a:p>
          <a:p>
            <a:r>
              <a:rPr kumimoji="1" lang="en-US" altLang="zh-CN" dirty="0" smtClean="0"/>
              <a:t>Tsinghua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University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72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Your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Implement </a:t>
            </a:r>
            <a:r>
              <a:rPr kumimoji="1" lang="en-US" altLang="zh-CN" b="1" i="1" dirty="0" smtClean="0">
                <a:latin typeface="Calibri" charset="0"/>
                <a:ea typeface="Calibri" charset="0"/>
                <a:cs typeface="Calibri" charset="0"/>
              </a:rPr>
              <a:t>RNN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 framework in model.py</a:t>
            </a:r>
            <a:endParaRPr kumimoji="1" lang="en-US" altLang="zh-CN" dirty="0" smtClean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41" y="2718586"/>
            <a:ext cx="9670750" cy="1641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003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Your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Implement </a:t>
            </a:r>
            <a:r>
              <a:rPr kumimoji="1" lang="en-US" altLang="zh-CN" b="1" i="1" dirty="0" smtClean="0">
                <a:latin typeface="Calibri" charset="0"/>
                <a:ea typeface="Calibri" charset="0"/>
                <a:cs typeface="Calibri" charset="0"/>
              </a:rPr>
              <a:t>self-attention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mechanism in model.py</a:t>
            </a:r>
            <a:endParaRPr kumimoji="1" lang="en-US" altLang="zh-CN" dirty="0" smtClean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92" y="2890836"/>
            <a:ext cx="10574618" cy="1354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92" y="4654630"/>
            <a:ext cx="10383650" cy="686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18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Your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6036" cy="435133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Implementation details about </a:t>
                </a:r>
                <a:r>
                  <a:rPr kumimoji="1" lang="en-US" altLang="zh-CN" b="1" i="1" dirty="0" smtClean="0">
                    <a:latin typeface="Calibri" charset="0"/>
                    <a:ea typeface="Calibri" charset="0"/>
                    <a:cs typeface="Calibri" charset="0"/>
                  </a:rPr>
                  <a:t>self-attention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 mechanism</a:t>
                </a:r>
                <a:r>
                  <a:rPr kumimoji="1" lang="zh-CN" altLang="en-US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(Lin et al. 2017)</a:t>
                </a:r>
                <a:endParaRPr kumimoji="1" lang="en-US" altLang="zh-CN" dirty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en-US" altLang="zh-CN" sz="2000" dirty="0" smtClean="0">
                    <a:latin typeface="Calibri" charset="0"/>
                    <a:ea typeface="Calibri" charset="0"/>
                    <a:cs typeface="Calibri" charset="0"/>
                  </a:rPr>
                  <a:t>We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/>
                            <a:cs typeface="Calibri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/>
                            <a:cs typeface="Calibri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CN" altLang="en-US" sz="2000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sz="2000" dirty="0" smtClean="0">
                    <a:latin typeface="Calibri" charset="0"/>
                    <a:ea typeface="Calibri" charset="0"/>
                    <a:cs typeface="Calibri" charset="0"/>
                  </a:rPr>
                  <a:t>is the hidden state of RNN,     and                       , thus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kumimoji="1" lang="en-US" altLang="zh-CN" sz="2000" dirty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kumimoji="1" lang="en-US" altLang="zh-CN" sz="200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/>
                        <a:ea typeface="Calibri" charset="0"/>
                        <a:cs typeface="Calibri" charset="0"/>
                      </a:rPr>
                      <m:t>𝑀</m:t>
                    </m:r>
                  </m:oMath>
                </a14:m>
                <a:r>
                  <a:rPr kumimoji="1" lang="zh-CN" altLang="en-US" sz="2000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sz="2000" dirty="0" smtClean="0">
                    <a:latin typeface="Calibri" charset="0"/>
                    <a:ea typeface="Calibri" charset="0"/>
                    <a:cs typeface="Calibri" charset="0"/>
                  </a:rPr>
                  <a:t>can be regarded as the representation of each sentence. Additionally, we need to add a penalization term to the loss function: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6036" cy="4351338"/>
              </a:xfrm>
              <a:blipFill rotWithShape="1">
                <a:blip r:embed="rId3"/>
                <a:stretch>
                  <a:fillRect l="-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9" y="2729777"/>
            <a:ext cx="1974274" cy="32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654" y="3264023"/>
            <a:ext cx="4100091" cy="43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181" y="3861030"/>
            <a:ext cx="1217036" cy="317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494" y="5317405"/>
            <a:ext cx="2354410" cy="501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333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Your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Try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other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neural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networks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or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tricks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improve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accuracy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Different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layer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unit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size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Recursive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Neural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Network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Dropout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…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kumimoji="1" lang="en-US" altLang="zh-CN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89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Evaluation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Implement the 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PlaceHolder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				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–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10%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Implement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GRUCell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				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20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%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Implement the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BasicLSTMCell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			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20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%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Implement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the RNN					–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20%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Implement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the Self-Attention				–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0%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Implement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other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networks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improve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accuracy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	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0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%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18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Code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3770"/>
          <a:stretch/>
        </p:blipFill>
        <p:spPr>
          <a:xfrm>
            <a:off x="1507188" y="0"/>
            <a:ext cx="9502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6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Code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Code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and Dataset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/home/share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Command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Train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: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python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main.py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Test: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python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main.py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  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-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-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is_train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False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  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--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inference_version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xxx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42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Reference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 err="1">
                <a:ea typeface="Calibri" charset="0"/>
                <a:cs typeface="Times New Roman" pitchFamily="18" charset="0"/>
              </a:rPr>
              <a:t>Zhouhan</a:t>
            </a:r>
            <a:r>
              <a:rPr kumimoji="1" lang="en-US" altLang="zh-CN" sz="2000" dirty="0">
                <a:ea typeface="Calibri" charset="0"/>
                <a:cs typeface="Times New Roman" pitchFamily="18" charset="0"/>
              </a:rPr>
              <a:t> Lin, </a:t>
            </a:r>
            <a:r>
              <a:rPr kumimoji="1" lang="en-US" altLang="zh-CN" sz="2000" dirty="0" err="1">
                <a:ea typeface="Calibri" charset="0"/>
                <a:cs typeface="Times New Roman" pitchFamily="18" charset="0"/>
              </a:rPr>
              <a:t>Minwei</a:t>
            </a:r>
            <a:r>
              <a:rPr kumimoji="1" lang="en-US" altLang="zh-CN" sz="2000" dirty="0">
                <a:ea typeface="Calibri" charset="0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ea typeface="Calibri" charset="0"/>
                <a:cs typeface="Times New Roman" pitchFamily="18" charset="0"/>
              </a:rPr>
              <a:t>Feng</a:t>
            </a:r>
            <a:r>
              <a:rPr kumimoji="1" lang="en-US" altLang="zh-CN" sz="2000" dirty="0">
                <a:ea typeface="Calibri" charset="0"/>
                <a:cs typeface="Times New Roman" pitchFamily="18" charset="0"/>
              </a:rPr>
              <a:t>, Cicero </a:t>
            </a:r>
            <a:r>
              <a:rPr kumimoji="1" lang="en-US" altLang="zh-CN" sz="2000" dirty="0" err="1">
                <a:ea typeface="Calibri" charset="0"/>
                <a:cs typeface="Times New Roman" pitchFamily="18" charset="0"/>
              </a:rPr>
              <a:t>Nogueira</a:t>
            </a:r>
            <a:r>
              <a:rPr kumimoji="1" lang="en-US" altLang="zh-CN" sz="2000" dirty="0">
                <a:ea typeface="Calibri" charset="0"/>
                <a:cs typeface="Times New Roman" pitchFamily="18" charset="0"/>
              </a:rPr>
              <a:t> dos Santos, Mo Yu, Bing Xiang, Bowen Zhou, and </a:t>
            </a:r>
            <a:r>
              <a:rPr kumimoji="1" lang="en-US" altLang="zh-CN" sz="2000" dirty="0" err="1">
                <a:ea typeface="Calibri" charset="0"/>
                <a:cs typeface="Times New Roman" pitchFamily="18" charset="0"/>
              </a:rPr>
              <a:t>Yoshua</a:t>
            </a:r>
            <a:r>
              <a:rPr kumimoji="1" lang="en-US" altLang="zh-CN" sz="2000" dirty="0">
                <a:ea typeface="Calibri" charset="0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ea typeface="Calibri" charset="0"/>
                <a:cs typeface="Times New Roman" pitchFamily="18" charset="0"/>
              </a:rPr>
              <a:t>Bengio</a:t>
            </a:r>
            <a:r>
              <a:rPr kumimoji="1" lang="en-US" altLang="zh-CN" sz="2000" dirty="0">
                <a:ea typeface="Calibri" charset="0"/>
                <a:cs typeface="Times New Roman" pitchFamily="18" charset="0"/>
              </a:rPr>
              <a:t>. 2017. A structured self-attentive sentence embedding. In Proceedings of International Conference on Learning Representations</a:t>
            </a:r>
            <a:r>
              <a:rPr kumimoji="1" lang="en-US" altLang="zh-CN" sz="2000" dirty="0" smtClean="0">
                <a:ea typeface="Calibri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 err="1" smtClean="0">
                <a:ea typeface="Calibri" charset="0"/>
                <a:cs typeface="Times New Roman" pitchFamily="18" charset="0"/>
              </a:rPr>
              <a:t>Tensorflow</a:t>
            </a:r>
            <a:r>
              <a:rPr kumimoji="1" lang="en-US" altLang="zh-CN" sz="2000" dirty="0" smtClean="0">
                <a:ea typeface="Calibri" charset="0"/>
                <a:cs typeface="Times New Roman" pitchFamily="18" charset="0"/>
              </a:rPr>
              <a:t> API r1.9 </a:t>
            </a:r>
            <a:r>
              <a:rPr kumimoji="1" lang="en-US" altLang="zh-CN" sz="2000" dirty="0">
                <a:ea typeface="Calibri" charset="0"/>
                <a:cs typeface="Times New Roman" pitchFamily="18" charset="0"/>
              </a:rPr>
              <a:t>for Python: </a:t>
            </a:r>
            <a:r>
              <a:rPr kumimoji="1" lang="en-US" altLang="zh-CN" sz="2000" dirty="0">
                <a:ea typeface="Calibri" charset="0"/>
                <a:cs typeface="Times New Roman" pitchFamily="18" charset="0"/>
                <a:hlinkClick r:id="rId3"/>
              </a:rPr>
              <a:t>https://tensorflow.google.cn/api_docs/python</a:t>
            </a:r>
            <a:r>
              <a:rPr kumimoji="1" lang="en-US" altLang="zh-CN" sz="2000" dirty="0" smtClean="0">
                <a:ea typeface="Calibri" charset="0"/>
                <a:cs typeface="Times New Roman" pitchFamily="18" charset="0"/>
                <a:hlinkClick r:id="rId3"/>
              </a:rPr>
              <a:t>/</a:t>
            </a:r>
            <a:endParaRPr kumimoji="1" lang="en-US" altLang="zh-CN" sz="2000" dirty="0" smtClean="0">
              <a:ea typeface="Calibri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kumimoji="1" lang="en-US" altLang="zh-CN" sz="2000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57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Calibri" charset="0"/>
                <a:ea typeface="Calibri" charset="0"/>
                <a:cs typeface="Calibri" charset="0"/>
              </a:rPr>
              <a:t>Q&amp;A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05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Project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dirty="0" smtClean="0"/>
              <a:t>Sentence-level Sentiment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Classification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46645"/>
            <a:ext cx="5588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9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Outline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Task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Definition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Instruction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Your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Work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Evaluation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Code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7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Task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Definition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Given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natural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language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text,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classify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sentiment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label.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E.g.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input: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This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movie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awesome!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   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film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seems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dead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weight.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                       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   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output: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       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4(very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positive)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			   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0(very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negative)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Five-class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sentiment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labels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0(very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negative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),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1(negative),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2(neutral),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3(positive),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4(very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positive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4037427" y="3319975"/>
            <a:ext cx="369310" cy="745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8621150" y="3319975"/>
            <a:ext cx="369310" cy="745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14082" y="2890911"/>
            <a:ext cx="45719" cy="1631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Instruction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Work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Flow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264095060"/>
              </p:ext>
            </p:extLst>
          </p:nvPr>
        </p:nvGraphicFramePr>
        <p:xfrm>
          <a:off x="1187116" y="2069432"/>
          <a:ext cx="9572742" cy="3913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下箭头 8"/>
          <p:cNvSpPr/>
          <p:nvPr/>
        </p:nvSpPr>
        <p:spPr>
          <a:xfrm rot="10800000">
            <a:off x="5791576" y="4695191"/>
            <a:ext cx="235699" cy="65077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588601" y="5395304"/>
            <a:ext cx="3694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Your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Work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100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Instruction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Dataset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Stanford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Sentiment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Treebank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/>
              <a:t>Train (8544), </a:t>
            </a:r>
            <a:r>
              <a:rPr lang="en-US" altLang="zh-CN" dirty="0" err="1"/>
              <a:t>dev</a:t>
            </a:r>
            <a:r>
              <a:rPr lang="en-US" altLang="zh-CN" dirty="0"/>
              <a:t> (1101) and test (2210)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Word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Vector 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Glove.300d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Recurrent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Neural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Network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Framework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6715"/>
          <a:stretch/>
        </p:blipFill>
        <p:spPr>
          <a:xfrm>
            <a:off x="7458635" y="2164976"/>
            <a:ext cx="2438400" cy="1836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500" y="4001294"/>
            <a:ext cx="2311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Your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Implement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="1" i="1" dirty="0" err="1" smtClean="0">
                <a:latin typeface="Calibri" charset="0"/>
                <a:ea typeface="Calibri" charset="0"/>
                <a:cs typeface="Calibri" charset="0"/>
              </a:rPr>
              <a:t>PlaceHolder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 code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with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#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todo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model.py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50" y="2847107"/>
            <a:ext cx="9512938" cy="295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1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Your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Implement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kumimoji="1" lang="en-US" altLang="zh-CN" b="1" i="1" dirty="0" smtClean="0">
                <a:latin typeface="Calibri" charset="0"/>
                <a:ea typeface="Calibri" charset="0"/>
                <a:cs typeface="Calibri" charset="0"/>
              </a:rPr>
              <a:t>GRU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code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with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#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todo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rnn_cell.py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endParaRPr kumimoji="1" lang="en-US" altLang="zh-CN" dirty="0" smtClean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456" y="2621971"/>
            <a:ext cx="8223932" cy="3706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6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Your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Implement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kumimoji="1" lang="en-US" altLang="zh-CN" b="1" i="1" dirty="0" smtClean="0">
                <a:latin typeface="Calibri" charset="0"/>
                <a:ea typeface="Calibri" charset="0"/>
                <a:cs typeface="Calibri" charset="0"/>
              </a:rPr>
              <a:t>LSTM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code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with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#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todo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rnn_cell.py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endParaRPr kumimoji="1" lang="en-US" altLang="zh-CN" dirty="0" smtClean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78" y="2647661"/>
            <a:ext cx="8055628" cy="378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2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5504</TotalTime>
  <Words>1201</Words>
  <Application>Microsoft Office PowerPoint</Application>
  <PresentationFormat>自定义</PresentationFormat>
  <Paragraphs>146</Paragraphs>
  <Slides>18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Deep Learning for Natural Language Processing</vt:lpstr>
      <vt:lpstr>Project</vt:lpstr>
      <vt:lpstr>Outline</vt:lpstr>
      <vt:lpstr>Task Definition</vt:lpstr>
      <vt:lpstr>Instruction</vt:lpstr>
      <vt:lpstr>Instruction</vt:lpstr>
      <vt:lpstr>Your Work</vt:lpstr>
      <vt:lpstr>Your Work</vt:lpstr>
      <vt:lpstr>Your Work</vt:lpstr>
      <vt:lpstr>Your Work</vt:lpstr>
      <vt:lpstr>Your Work</vt:lpstr>
      <vt:lpstr>Your Work</vt:lpstr>
      <vt:lpstr>Your Work</vt:lpstr>
      <vt:lpstr>Evaluation</vt:lpstr>
      <vt:lpstr>Code</vt:lpstr>
      <vt:lpstr>Code</vt:lpstr>
      <vt:lpstr>Reference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周昊</dc:creator>
  <cp:lastModifiedBy>Pei Ke</cp:lastModifiedBy>
  <cp:revision>75</cp:revision>
  <dcterms:created xsi:type="dcterms:W3CDTF">2017-06-26T11:16:18Z</dcterms:created>
  <dcterms:modified xsi:type="dcterms:W3CDTF">2018-07-24T03:20:37Z</dcterms:modified>
</cp:coreProperties>
</file>