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4" r:id="rId3"/>
    <p:sldId id="271" r:id="rId4"/>
    <p:sldId id="272" r:id="rId5"/>
    <p:sldId id="273" r:id="rId6"/>
    <p:sldId id="268" r:id="rId7"/>
    <p:sldId id="257" r:id="rId8"/>
    <p:sldId id="258" r:id="rId9"/>
    <p:sldId id="259" r:id="rId10"/>
    <p:sldId id="262" r:id="rId11"/>
    <p:sldId id="269" r:id="rId12"/>
    <p:sldId id="260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54FF9-BF6B-417B-945D-5C5D337BAD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73D5A-5D9D-43C1-A0AC-98805D26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5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6FB7-8EDC-4C22-8798-EEC457CF96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6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3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6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3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Adapting the </a:t>
            </a:r>
            <a:r>
              <a:rPr lang="en-US" altLang="zh-CN" sz="4400" dirty="0"/>
              <a:t>P</a:t>
            </a:r>
            <a:r>
              <a:rPr lang="en-US" altLang="zh-CN" sz="4400" dirty="0" smtClean="0"/>
              <a:t>re-trained Deep Model to Novel Categories Classification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3745" y="4525865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TA:  Zhou </a:t>
            </a:r>
            <a:r>
              <a:rPr lang="en-US" altLang="zh-CN" dirty="0" err="1" smtClean="0"/>
              <a:t>Linjun</a:t>
            </a:r>
            <a:r>
              <a:rPr lang="en-US" altLang="zh-CN" dirty="0"/>
              <a:t> </a:t>
            </a:r>
            <a:r>
              <a:rPr lang="en-US" altLang="zh-CN" dirty="0" smtClean="0"/>
              <a:t>&amp; Shen </a:t>
            </a:r>
            <a:r>
              <a:rPr lang="en-US" altLang="zh-CN" dirty="0" err="1" smtClean="0"/>
              <a:t>Zheyan</a:t>
            </a:r>
            <a:endParaRPr lang="en-US" altLang="zh-CN" dirty="0" smtClean="0"/>
          </a:p>
          <a:p>
            <a:r>
              <a:rPr lang="en-US" altLang="zh-CN" dirty="0" smtClean="0"/>
              <a:t>2018.08.03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Details(2)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14400" y="1690688"/>
                <a:ext cx="1009020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Config of some parameters for novel classes training (Recommended):</a:t>
                </a:r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Epoch: 10 (In 5-shot problem, you need to use 20)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Learning Rate (We recommend you to try different values if you have enough time): 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Softmax</a:t>
                </a:r>
                <a:r>
                  <a:rPr lang="en-US" altLang="zh-CN" dirty="0" smtClean="0"/>
                  <a:t> Regression, you may use 0.01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For Fine-tuning, you may use 0.01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0.001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Batch Size: 50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90688"/>
                <a:ext cx="10090205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483" t="-971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9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Details(3)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4400" y="1690688"/>
            <a:ext cx="100902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you will do in this experiment?</a:t>
            </a:r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Read the structure of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 and Get familiar with it. (In file alexnet.py)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Add some codes to complete the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regression and fine-tuning method. (In file finetune.py)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Copy finetune.py and change some codes to get fc7 feature for training data and testing data.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[Bonus Task] </a:t>
            </a:r>
            <a:r>
              <a:rPr lang="en-US" altLang="zh-CN" dirty="0" smtClean="0"/>
              <a:t>Write a new file to finish metric-based method (using cosine distance) with what you get in Step 3.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[Bonus Task] </a:t>
            </a:r>
            <a:r>
              <a:rPr lang="en-US" altLang="zh-CN" dirty="0" smtClean="0"/>
              <a:t>Compare with the three methods, fill in the table on next page and give some basic conclusions.</a:t>
            </a:r>
          </a:p>
        </p:txBody>
      </p:sp>
    </p:spTree>
    <p:extLst>
      <p:ext uri="{BB962C8B-B14F-4D97-AF65-F5344CB8AC3E}">
        <p14:creationId xmlns:p14="http://schemas.microsoft.com/office/powerpoint/2010/main" val="28088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Report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0380"/>
              </p:ext>
            </p:extLst>
          </p:nvPr>
        </p:nvGraphicFramePr>
        <p:xfrm>
          <a:off x="1673306" y="2484855"/>
          <a:ext cx="8988510" cy="331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702"/>
                <a:gridCol w="1797702"/>
                <a:gridCol w="1797702"/>
                <a:gridCol w="1797702"/>
                <a:gridCol w="1797702"/>
              </a:tblGrid>
              <a:tr h="8298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Fine-Tuning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Softmax</a:t>
                      </a:r>
                      <a:r>
                        <a:rPr lang="en-US" altLang="zh-CN" b="1" baseline="0" dirty="0" smtClean="0"/>
                        <a:t> Regression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Metric-Based</a:t>
                      </a:r>
                    </a:p>
                    <a:p>
                      <a:pPr algn="ctr"/>
                      <a:r>
                        <a:rPr lang="en-US" altLang="zh-CN" b="1" dirty="0" smtClean="0"/>
                        <a:t>Method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673306" y="2484855"/>
            <a:ext cx="1777559" cy="791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84173" y="2576222"/>
            <a:ext cx="8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Shots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66514" y="2887129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6449" y="1690688"/>
            <a:ext cx="96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Evaluation Metric: Top-1 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8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9365" y="2941983"/>
            <a:ext cx="493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Thank you!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145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0303" y="1455018"/>
            <a:ext cx="9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Traditional Image Classification Problem: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3627" y="2519456"/>
            <a:ext cx="1558456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classes</a:t>
            </a:r>
          </a:p>
          <a:p>
            <a:pPr algn="ctr"/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587903" y="1950938"/>
            <a:ext cx="1979874" cy="1979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DNN Framework</a:t>
            </a:r>
          </a:p>
          <a:p>
            <a:pPr algn="ctr"/>
            <a:r>
              <a:rPr lang="en-US" altLang="zh-CN" dirty="0" smtClean="0"/>
              <a:t>(e.g.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27558" y="2519456"/>
            <a:ext cx="1558456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on testing data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58817" y="2956778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903057" y="2956778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30303" y="4057400"/>
            <a:ext cx="9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Novel Classes Classification Problem: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23282" y="5090032"/>
            <a:ext cx="2099145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Another M classes</a:t>
            </a:r>
          </a:p>
          <a:p>
            <a:pPr algn="ctr"/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70243" y="5516752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9565" y="5090032"/>
            <a:ext cx="670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Uh, I don’t want to spend many hours to re-train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Well, the new dataset is too small and cannot use Deep model. 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969565" y="4644586"/>
            <a:ext cx="1814222" cy="1814222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716326" y="3986530"/>
            <a:ext cx="80175" cy="6075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9261" y="3943170"/>
            <a:ext cx="469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Use Some methods to adapt the pre-trained model to new classification problem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12" grpId="0"/>
      <p:bldP spid="13" grpId="0" animBg="1"/>
      <p:bldP spid="15" grpId="0"/>
      <p:bldP spid="16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AlexNet</a:t>
            </a:r>
            <a:r>
              <a:rPr lang="en-US" altLang="zh-CN" dirty="0" smtClean="0"/>
              <a:t>: </a:t>
            </a:r>
            <a:r>
              <a:rPr lang="en-US" altLang="zh-CN" dirty="0"/>
              <a:t>The one that started it all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71" y="3701083"/>
            <a:ext cx="5820547" cy="3020392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Krizhevsky A, Sutskever I, Hinton G E. Imagenet classification with deep convolutional neural networks[C]//Advances in neural information processing systems. 2012: 1097-1105.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8" y="1194209"/>
            <a:ext cx="5524791" cy="2506874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25625"/>
            <a:ext cx="52716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AlexNet</a:t>
            </a:r>
            <a:r>
              <a:rPr lang="en-US" altLang="zh-CN" sz="1600" dirty="0"/>
              <a:t> was designed by </a:t>
            </a:r>
            <a:r>
              <a:rPr lang="en-US" altLang="zh-CN" sz="1600" dirty="0" smtClean="0"/>
              <a:t>and named after Alex </a:t>
            </a:r>
            <a:r>
              <a:rPr lang="en-US" altLang="zh-CN" sz="1600" dirty="0" err="1" smtClean="0"/>
              <a:t>Krizhevsky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This model won LSVRC2012 (Large </a:t>
            </a:r>
            <a:r>
              <a:rPr lang="en-US" altLang="zh-CN" sz="1600" dirty="0"/>
              <a:t>Scale Visual Recognition Challenge 2012 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/>
              <a:t>It was the first deep learning paper that showed state of the art performance in a real computer vision </a:t>
            </a:r>
            <a:r>
              <a:rPr lang="en-US" altLang="zh-CN" sz="1600" dirty="0" smtClean="0"/>
              <a:t>task</a:t>
            </a:r>
          </a:p>
          <a:p>
            <a:r>
              <a:rPr lang="en-US" altLang="zh-CN" sz="1600" dirty="0"/>
              <a:t>I</a:t>
            </a:r>
            <a:r>
              <a:rPr lang="en-US" altLang="zh-CN" sz="1600" dirty="0" smtClean="0"/>
              <a:t>t </a:t>
            </a:r>
            <a:r>
              <a:rPr lang="en-US" altLang="zh-CN" sz="1600" dirty="0"/>
              <a:t>did that with a large margin over the other algorithms</a:t>
            </a:r>
            <a:r>
              <a:rPr lang="en-US" altLang="zh-CN" sz="1600" dirty="0" smtClean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Lower-level features (lines, shapes)  -&gt; higher-level semantics 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910" y="2908052"/>
            <a:ext cx="1438095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Fine-tune pre-trained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94574" cy="435133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Take a trained model and fine-tune it for a particular task. (continue training)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First few layers are usually common across similar domains</a:t>
            </a:r>
          </a:p>
          <a:p>
            <a:r>
              <a:rPr lang="en-US" altLang="zh-CN" sz="2000" dirty="0" smtClean="0"/>
              <a:t>Last few layers are task-specific</a:t>
            </a:r>
          </a:p>
          <a:p>
            <a:r>
              <a:rPr lang="en-US" altLang="zh-CN" sz="2000" dirty="0" smtClean="0"/>
              <a:t>In theory, all layers can be fine-tuned with larger adjustment of latter layers and minor adjustment of former layers.</a:t>
            </a:r>
          </a:p>
          <a:p>
            <a:r>
              <a:rPr lang="en-US" altLang="zh-CN" sz="2000" dirty="0" smtClean="0"/>
              <a:t>In practice, usually freeze former layers and in this experiment, we freeze all layers except the last two layers.</a:t>
            </a:r>
          </a:p>
          <a:p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22877" r="5268" b="15819"/>
          <a:stretch/>
        </p:blipFill>
        <p:spPr>
          <a:xfrm>
            <a:off x="6032774" y="1278701"/>
            <a:ext cx="5148666" cy="2629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74" y="4029182"/>
            <a:ext cx="5302401" cy="15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regression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Fine-tune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3611" cy="4351338"/>
          </a:xfrm>
        </p:spPr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regression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eneralization </a:t>
            </a:r>
            <a:r>
              <a:rPr lang="en-US" altLang="zh-CN" dirty="0"/>
              <a:t>of logistic regression to the case where we want to handle multiple classes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oftmax</a:t>
            </a:r>
            <a:r>
              <a:rPr lang="en-US" altLang="zh-CN" dirty="0" smtClean="0"/>
              <a:t> regression using extracted fc7 features is equivalent to train the fc8 layer alone with former layers fixed.</a:t>
            </a:r>
          </a:p>
          <a:p>
            <a:r>
              <a:rPr lang="en-US" altLang="zh-CN" dirty="0" smtClean="0"/>
              <a:t>Fine-tuning</a:t>
            </a:r>
          </a:p>
          <a:p>
            <a:pPr lvl="1"/>
            <a:r>
              <a:rPr lang="en-US" altLang="zh-CN" dirty="0" smtClean="0"/>
              <a:t>Continue training on a pre-trained model</a:t>
            </a:r>
          </a:p>
          <a:p>
            <a:pPr lvl="1"/>
            <a:r>
              <a:rPr lang="en-US" altLang="zh-CN" dirty="0" smtClean="0"/>
              <a:t>Besides the last fc8 layer, some former layers also need to </a:t>
            </a:r>
            <a:r>
              <a:rPr lang="en-US" altLang="zh-CN" smtClean="0"/>
              <a:t>be tuned.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58" y="2699979"/>
            <a:ext cx="2898295" cy="6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444" y="13453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Metric-Based Classification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46206" y="1460100"/>
                <a:ext cx="713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Cosine Similarity measure: For two features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06" y="1460100"/>
                <a:ext cx="713232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8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69204" y="2063029"/>
                <a:ext cx="4778734" cy="722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4" y="2063029"/>
                <a:ext cx="4778734" cy="7226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946206" y="2970329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cos_sim</a:t>
            </a:r>
            <a:r>
              <a:rPr lang="en-US" altLang="zh-CN" dirty="0" smtClean="0"/>
              <a:t> -&gt; 1 means two items are mostly similar.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6206" y="3503468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Algorithm: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681828" y="4036607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1 </a:t>
            </a:r>
          </a:p>
          <a:p>
            <a:pPr algn="ctr"/>
            <a:r>
              <a:rPr lang="en-US" altLang="zh-CN" sz="1600" dirty="0" smtClean="0"/>
              <a:t>Training Images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81827" y="5532778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M</a:t>
            </a:r>
          </a:p>
          <a:p>
            <a:pPr algn="ctr"/>
            <a:r>
              <a:rPr lang="en-US" altLang="zh-CN" sz="1600" dirty="0" smtClean="0"/>
              <a:t>Training Images</a:t>
            </a:r>
            <a:endParaRPr lang="zh-CN" altLang="en-US" sz="16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18074" y="5192199"/>
            <a:ext cx="8693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20619" y="4379623"/>
            <a:ext cx="126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Pre-trained</a:t>
            </a:r>
          </a:p>
          <a:p>
            <a:pPr algn="ctr"/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46558" y="4036607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1 </a:t>
            </a:r>
          </a:p>
          <a:p>
            <a:pPr algn="ctr"/>
            <a:r>
              <a:rPr lang="en-US" altLang="zh-CN" sz="1600" b="1" dirty="0" smtClean="0"/>
              <a:t>Average</a:t>
            </a:r>
            <a:r>
              <a:rPr lang="en-US" altLang="zh-CN" sz="1600" dirty="0" smtClean="0"/>
              <a:t> fc7 layer feature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046558" y="5530653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M</a:t>
            </a:r>
          </a:p>
          <a:p>
            <a:pPr algn="ctr"/>
            <a:r>
              <a:rPr lang="en-US" altLang="zh-CN" sz="1600" b="1" dirty="0" smtClean="0"/>
              <a:t>Average</a:t>
            </a:r>
            <a:r>
              <a:rPr lang="en-US" altLang="zh-CN" sz="1600" dirty="0" smtClean="0"/>
              <a:t> fc7 layer feature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97613" y="5025954"/>
            <a:ext cx="461665" cy="708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780148" y="5023829"/>
            <a:ext cx="461665" cy="708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67284" y="4702788"/>
            <a:ext cx="142328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Test Image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366637" y="5098108"/>
            <a:ext cx="8415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175803" y="4293484"/>
            <a:ext cx="126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Pre-trained</a:t>
            </a:r>
          </a:p>
          <a:p>
            <a:pPr algn="ctr"/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86758" y="4704518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Test Image Feature</a:t>
            </a:r>
            <a:endParaRPr lang="zh-CN" altLang="en-US" sz="16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6056244" y="4379623"/>
            <a:ext cx="1266902" cy="7167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056244" y="5096377"/>
            <a:ext cx="1266902" cy="7313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01065" y="3201590"/>
            <a:ext cx="2696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Calculate Cosine Similarity and Find the maximum as its predicted class.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782463" y="4171379"/>
            <a:ext cx="500932" cy="491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- Introduction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1293" y="1924216"/>
            <a:ext cx="1804946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Conv1~Conv5</a:t>
            </a:r>
          </a:p>
          <a:p>
            <a:pPr algn="ctr"/>
            <a:r>
              <a:rPr lang="en-US" altLang="zh-CN" dirty="0" smtClean="0"/>
              <a:t>Layers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70387" y="1924215"/>
            <a:ext cx="653334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Fc6</a:t>
            </a:r>
          </a:p>
          <a:p>
            <a:pPr algn="ctr"/>
            <a:r>
              <a:rPr lang="en-US" altLang="zh-CN" dirty="0" smtClean="0"/>
              <a:t>layer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36186" y="1924215"/>
            <a:ext cx="649358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Fc7</a:t>
            </a:r>
          </a:p>
          <a:p>
            <a:pPr algn="ctr"/>
            <a:r>
              <a:rPr lang="en-US" altLang="zh-CN" dirty="0" smtClean="0"/>
              <a:t>layer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11869" y="1924214"/>
            <a:ext cx="649358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Fc8</a:t>
            </a:r>
          </a:p>
          <a:p>
            <a:pPr algn="ctr"/>
            <a:r>
              <a:rPr lang="en-US" altLang="zh-CN" dirty="0" smtClean="0"/>
              <a:t>layer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91052" y="2822709"/>
            <a:ext cx="881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37691" y="2822709"/>
            <a:ext cx="7725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711441" y="2822709"/>
            <a:ext cx="6851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154309" y="2393343"/>
                <a:ext cx="508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09" y="2393343"/>
                <a:ext cx="508883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762461" y="2393343"/>
                <a:ext cx="508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61" y="2393343"/>
                <a:ext cx="508883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/>
          <p:cNvSpPr/>
          <p:nvPr/>
        </p:nvSpPr>
        <p:spPr>
          <a:xfrm>
            <a:off x="8256766" y="4325510"/>
            <a:ext cx="1534602" cy="153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Nearest</a:t>
            </a:r>
          </a:p>
          <a:p>
            <a:pPr algn="ctr"/>
            <a:r>
              <a:rPr lang="en-US" altLang="zh-CN" dirty="0" smtClean="0"/>
              <a:t>Neighbor</a:t>
            </a:r>
          </a:p>
          <a:p>
            <a:pPr algn="ctr"/>
            <a:r>
              <a:rPr lang="en-US" altLang="zh-CN" dirty="0" smtClean="0"/>
              <a:t>Classifier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244963" y="5092811"/>
            <a:ext cx="8176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60865" y="3808675"/>
            <a:ext cx="0" cy="13079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71277" y="4405023"/>
                <a:ext cx="55738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Softmax Regression</a:t>
                </a:r>
                <a:r>
                  <a:rPr lang="en-US" altLang="zh-CN" dirty="0" smtClean="0"/>
                  <a:t>:  Tuning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Fine-tuning Method (Simplified): </a:t>
                </a:r>
                <a:r>
                  <a:rPr lang="en-US" altLang="zh-CN" dirty="0" smtClean="0"/>
                  <a:t>Tuning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Metric-Based Method</a:t>
                </a:r>
                <a:r>
                  <a:rPr lang="en-US" altLang="zh-CN" dirty="0" smtClean="0"/>
                  <a:t>: Extracting fc7 and conduct 1-NN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" y="4405023"/>
                <a:ext cx="557386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985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3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2944"/>
            <a:ext cx="10515600" cy="716252"/>
          </a:xfrm>
        </p:spPr>
        <p:txBody>
          <a:bodyPr/>
          <a:lstStyle/>
          <a:p>
            <a:r>
              <a:rPr lang="en-US" altLang="zh-CN" dirty="0" smtClean="0"/>
              <a:t>Experiment - Dataset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003231" y="1226178"/>
            <a:ext cx="0" cy="5383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25871" y="1157951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Novel Classes Dataset – Caltech256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1931364"/>
            <a:ext cx="4587903" cy="32643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25871" y="1595510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257" y="1226178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Classes Dataset – ILSVRC2015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25871" y="5381473"/>
            <a:ext cx="591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Classes: 256 (We only use 50 of them in our experiment)</a:t>
            </a:r>
          </a:p>
          <a:p>
            <a:endParaRPr lang="en-US" altLang="zh-CN" dirty="0"/>
          </a:p>
          <a:p>
            <a:r>
              <a:rPr lang="en-US" altLang="zh-CN" dirty="0" smtClean="0"/>
              <a:t>Average #Images each class: Around 100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" y="2412418"/>
            <a:ext cx="5489492" cy="274474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8257" y="1818777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8257" y="5381473"/>
            <a:ext cx="591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Classes: 1,000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Average #Images each class: Around 1,300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6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Details(1)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47992"/>
            <a:ext cx="1008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Aim: We have a pre-trained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 Model, how could we apply the model to a new classification task? 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29732" y="2504661"/>
            <a:ext cx="1971924" cy="19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ImageNet</a:t>
            </a:r>
          </a:p>
          <a:p>
            <a:pPr algn="ctr"/>
            <a:r>
              <a:rPr lang="en-US" altLang="zh-CN" dirty="0" smtClean="0"/>
              <a:t>1000 classes</a:t>
            </a:r>
          </a:p>
          <a:p>
            <a:pPr algn="ctr"/>
            <a:r>
              <a:rPr lang="en-US" altLang="zh-CN" dirty="0" err="1" smtClean="0"/>
              <a:t>Alexnet</a:t>
            </a:r>
            <a:endParaRPr lang="en-US" altLang="zh-CN" dirty="0" smtClean="0"/>
          </a:p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927158" y="3490623"/>
            <a:ext cx="22184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704814" y="2631882"/>
            <a:ext cx="1892410" cy="189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Caltech256</a:t>
            </a:r>
          </a:p>
          <a:p>
            <a:pPr algn="ctr"/>
            <a:r>
              <a:rPr lang="en-US" altLang="zh-CN" dirty="0" smtClean="0"/>
              <a:t>Dataset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50 classes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989197" y="4643561"/>
            <a:ext cx="1661822" cy="50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03466" y="5148626"/>
            <a:ext cx="3884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Training Data (4 groups experiment):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 image per class (1-shot)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5 images per class (5-shot)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20 images per class (20-shot)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50 images per class (50-shot)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651019" y="4643561"/>
            <a:ext cx="1669774" cy="57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695708" y="5180430"/>
            <a:ext cx="2504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Testing Data:</a:t>
            </a:r>
          </a:p>
          <a:p>
            <a:r>
              <a:rPr lang="en-US" altLang="zh-CN" dirty="0" smtClean="0"/>
              <a:t>   20 images per class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59896" y="3066227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5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688</Words>
  <Application>Microsoft Office PowerPoint</Application>
  <PresentationFormat>宽屏</PresentationFormat>
  <Paragraphs>150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Adapting the Pre-trained Deep Model to Novel Categories Classification</vt:lpstr>
      <vt:lpstr>Problem Definition</vt:lpstr>
      <vt:lpstr>AlexNet: The one that started it all</vt:lpstr>
      <vt:lpstr>Fine-tune pre-trained networks</vt:lpstr>
      <vt:lpstr>Softmax regression v.s. Fine-tune</vt:lpstr>
      <vt:lpstr>Metric-Based Classification</vt:lpstr>
      <vt:lpstr>Experiment - Introduction  </vt:lpstr>
      <vt:lpstr>Experiment - Dataset</vt:lpstr>
      <vt:lpstr>Experiment – Details(1)</vt:lpstr>
      <vt:lpstr>Experiment – Details(2)</vt:lpstr>
      <vt:lpstr>Experiment – Details(3)</vt:lpstr>
      <vt:lpstr>Experiment – Report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</dc:title>
  <dc:creator>周琳钧</dc:creator>
  <cp:lastModifiedBy>周 琳钧</cp:lastModifiedBy>
  <cp:revision>88</cp:revision>
  <dcterms:created xsi:type="dcterms:W3CDTF">2017-07-15T04:44:13Z</dcterms:created>
  <dcterms:modified xsi:type="dcterms:W3CDTF">2018-08-03T05:16:37Z</dcterms:modified>
</cp:coreProperties>
</file>