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6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38630" y="537210"/>
            <a:ext cx="8715375" cy="825500"/>
          </a:xfrm>
        </p:spPr>
        <p:txBody>
          <a:bodyPr>
            <a:normAutofit fontScale="90000"/>
          </a:bodyPr>
          <a:p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Всем</a:t>
            </a:r>
            <a:r>
              <a:rPr lang="en-US" altLang="ru-RU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привет</a:t>
            </a:r>
            <a:r>
              <a:rPr lang="en-US" altLang="ru-RU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!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Вот</a:t>
            </a:r>
            <a:r>
              <a:rPr lang="en-US" altLang="ru-RU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моя</a:t>
            </a:r>
            <a:r>
              <a:rPr lang="en-US" altLang="ru-RU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тема</a:t>
            </a:r>
            <a:endParaRPr lang="en-US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38630" y="1362710"/>
            <a:ext cx="8715375" cy="563245"/>
          </a:xfrm>
        </p:spPr>
        <p:txBody>
          <a:bodyPr/>
          <a:p>
            <a:r>
              <a:rPr lang="en-US" altLang="ru-RU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"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Управление</a:t>
            </a:r>
            <a:r>
              <a:rPr lang="en-US" altLang="ru-RU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туристическими</a:t>
            </a:r>
            <a:r>
              <a:rPr lang="en-US" altLang="ru-RU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турами</a:t>
            </a:r>
            <a:r>
              <a:rPr lang="en-US" altLang="ru-RU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"</a:t>
            </a:r>
            <a:endParaRPr lang="en-US" altLang="ru-RU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8378190" y="5910580"/>
            <a:ext cx="3427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ru-RU" altLang="en-US"/>
              <a:t>Выполнил студент группы ИСП-223а Романов Иван</a:t>
            </a:r>
            <a:endParaRPr lang="ru-RU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Вывод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2500630"/>
          </a:xfrm>
        </p:spPr>
        <p:txBody>
          <a:bodyPr/>
          <a:p>
            <a:pPr marL="0" indent="0"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Итоги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работы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ru-RU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Создано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рабочее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приложение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на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Python</a:t>
            </a:r>
            <a:endParaRPr lang="en-US" altLang="ru-RU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Реализованы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CRUD-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операции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Данные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сохраняются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между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сеансами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работы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609600" y="3260725"/>
            <a:ext cx="10972165" cy="1856105"/>
          </a:xfrm>
          <a:prstGeom prst="rect">
            <a:avLst/>
          </a:prstGeom>
        </p:spPr>
        <p:txBody>
          <a:bodyPr>
            <a:noAutofit/>
          </a:bodyPr>
          <a:p>
            <a:pPr marL="0" indent="0"/>
            <a:r>
              <a:rPr lang="en-US" altLang="zh-CN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Возможности улучшения:</a:t>
            </a:r>
            <a:endParaRPr lang="en-US" altLang="zh-CN" sz="2400" b="0" i="0">
              <a:solidFill>
                <a:schemeClr val="tx1"/>
              </a:solidFill>
              <a:latin typeface="Times New Roman" panose="02020603050405020304" charset="0"/>
              <a:ea typeface="quote-cjk-patch"/>
              <a:cs typeface="Times New Roman" panose="02020603050405020304" charset="0"/>
            </a:endParaRPr>
          </a:p>
          <a:p>
            <a:pPr marL="457200" indent="-457200">
              <a:buAutoNum type="arabicPeriod"/>
            </a:pP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Добавление</a:t>
            </a:r>
            <a:r>
              <a:rPr lang="en-US" altLang="ru-RU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 </a:t>
            </a: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фильтрации</a:t>
            </a:r>
            <a:r>
              <a:rPr lang="en-US" altLang="ru-RU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 </a:t>
            </a: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туров</a:t>
            </a:r>
            <a:endParaRPr lang="en-US" altLang="en-US" sz="2400" b="0" i="0">
              <a:solidFill>
                <a:schemeClr val="tx1"/>
              </a:solidFill>
              <a:latin typeface="Times New Roman" panose="02020603050405020304" charset="0"/>
              <a:ea typeface="quote-cjk-patch"/>
              <a:cs typeface="Times New Roman" panose="02020603050405020304" charset="0"/>
            </a:endParaRPr>
          </a:p>
          <a:p>
            <a:pPr marL="457200" indent="-457200">
              <a:buAutoNum type="arabicPeriod"/>
            </a:pP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Экспорт</a:t>
            </a:r>
            <a:r>
              <a:rPr lang="en-US" altLang="ru-RU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 </a:t>
            </a: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в</a:t>
            </a:r>
            <a:r>
              <a:rPr lang="en-US" altLang="ru-RU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 Excel/PDF</a:t>
            </a:r>
            <a:endParaRPr lang="en-US" altLang="ru-RU" sz="2400" b="0" i="0">
              <a:solidFill>
                <a:schemeClr val="tx1"/>
              </a:solidFill>
              <a:latin typeface="Times New Roman" panose="02020603050405020304" charset="0"/>
              <a:ea typeface="quote-cjk-patch"/>
              <a:cs typeface="Times New Roman" panose="02020603050405020304" charset="0"/>
            </a:endParaRPr>
          </a:p>
          <a:p>
            <a:pPr marL="457200" indent="-457200">
              <a:buAutoNum type="arabicPeriod"/>
            </a:pP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Визуальный</a:t>
            </a:r>
            <a:r>
              <a:rPr lang="en-US" altLang="ru-RU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 </a:t>
            </a: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календарь</a:t>
            </a:r>
            <a:r>
              <a:rPr lang="en-US" altLang="ru-RU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 </a:t>
            </a: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для</a:t>
            </a:r>
            <a:r>
              <a:rPr lang="en-US" altLang="ru-RU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 </a:t>
            </a: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выбора</a:t>
            </a:r>
            <a:r>
              <a:rPr lang="en-US" altLang="ru-RU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 </a:t>
            </a: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дат</a:t>
            </a:r>
            <a:endParaRPr lang="en-US" altLang="en-US" sz="2400" b="0" i="0">
              <a:solidFill>
                <a:schemeClr val="tx1"/>
              </a:solidFill>
              <a:latin typeface="Times New Roman" panose="02020603050405020304" charset="0"/>
              <a:ea typeface="quote-cjk-patch"/>
              <a:cs typeface="Times New Roman" panose="02020603050405020304" charset="0"/>
            </a:endParaRPr>
          </a:p>
        </p:txBody>
      </p:sp>
      <p:pic>
        <p:nvPicPr>
          <p:cNvPr id="5" name="Изображение 4"/>
          <p:cNvPicPr/>
          <p:nvPr/>
        </p:nvPicPr>
        <p:blipFill>
          <a:blip r:embed="rId1"/>
          <a:stretch>
            <a:fillRect/>
          </a:stretch>
        </p:blipFill>
        <p:spPr>
          <a:xfrm>
            <a:off x="7709535" y="1346835"/>
            <a:ext cx="3460115" cy="5191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8970" y="80010"/>
            <a:ext cx="10515600" cy="859155"/>
          </a:xfrm>
        </p:spPr>
        <p:txBody>
          <a:bodyPr/>
          <a:p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Проблема</a:t>
            </a:r>
            <a:r>
              <a:rPr lang="en-US" altLang="ru-RU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решение</a:t>
            </a:r>
            <a:endParaRPr lang="en-US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8335" y="1825625"/>
            <a:ext cx="10515600" cy="1859915"/>
          </a:xfrm>
        </p:spPr>
        <p:txBody>
          <a:bodyPr/>
          <a:p>
            <a:pPr marL="0" indent="0">
              <a:buNone/>
            </a:pPr>
            <a:r>
              <a:rPr lang="ru-RU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Проблема:</a:t>
            </a:r>
            <a:endParaRPr lang="ru-RU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Отсутствие</a:t>
            </a:r>
            <a:r>
              <a:rPr lang="en-US" altLang="ru-RU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удобного</a:t>
            </a:r>
            <a:r>
              <a:rPr lang="en-US" altLang="ru-RU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простого</a:t>
            </a:r>
            <a:r>
              <a:rPr lang="en-US" altLang="ru-RU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инструмента</a:t>
            </a:r>
            <a:r>
              <a:rPr lang="en-US" altLang="ru-RU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для</a:t>
            </a:r>
            <a:r>
              <a:rPr lang="en-US" altLang="ru-RU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управления</a:t>
            </a:r>
            <a:r>
              <a:rPr lang="en-US" altLang="ru-RU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данными</a:t>
            </a:r>
            <a:r>
              <a:rPr lang="en-US" altLang="ru-RU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о</a:t>
            </a:r>
            <a:r>
              <a:rPr lang="en-US" altLang="ru-RU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туристических</a:t>
            </a:r>
            <a:r>
              <a:rPr lang="en-US" altLang="ru-RU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турах</a:t>
            </a:r>
            <a:r>
              <a:rPr lang="en-US" altLang="ru-RU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что</a:t>
            </a:r>
            <a:r>
              <a:rPr lang="en-US" altLang="ru-RU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затрудняет</a:t>
            </a:r>
            <a:r>
              <a:rPr lang="en-US" altLang="ru-RU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их</a:t>
            </a:r>
            <a:r>
              <a:rPr lang="en-US" altLang="ru-RU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систематизацию</a:t>
            </a:r>
            <a:r>
              <a:rPr lang="en-US" altLang="ru-RU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быстрый</a:t>
            </a:r>
            <a:r>
              <a:rPr lang="en-US" altLang="ru-RU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доступ</a:t>
            </a:r>
            <a:r>
              <a:rPr lang="en-US" altLang="ru-RU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к</a:t>
            </a:r>
            <a:r>
              <a:rPr lang="en-US" altLang="ru-RU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информации</a:t>
            </a:r>
            <a:r>
              <a:rPr lang="en-US" altLang="ru-RU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ru-RU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648970" y="3795395"/>
            <a:ext cx="10514965" cy="186753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/>
            <a:r>
              <a:rPr lang="en-US" altLang="zh-CN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Моя программа позволяет:</a:t>
            </a:r>
            <a:endParaRPr lang="en-US" altLang="zh-CN" sz="2400" b="0" i="0">
              <a:solidFill>
                <a:schemeClr val="tx1"/>
              </a:solidFill>
              <a:latin typeface="Times New Roman" panose="02020603050405020304" charset="0"/>
              <a:ea typeface="quote-cjk-patch"/>
              <a:cs typeface="Times New Roman" panose="02020603050405020304" charset="0"/>
            </a:endParaRPr>
          </a:p>
          <a:p>
            <a:pPr marL="457200" indent="-457200">
              <a:buAutoNum type="arabicPeriod"/>
            </a:pPr>
            <a:r>
              <a:rPr lang="en-US" altLang="zh-CN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Хранить данные в структурированном виде</a:t>
            </a:r>
            <a:endParaRPr lang="en-US" altLang="zh-CN" sz="2400" b="0" i="0">
              <a:solidFill>
                <a:schemeClr val="tx1"/>
              </a:solidFill>
              <a:latin typeface="Times New Roman" panose="02020603050405020304" charset="0"/>
              <a:ea typeface="quote-cjk-patch"/>
              <a:cs typeface="Times New Roman" panose="02020603050405020304" charset="0"/>
            </a:endParaRPr>
          </a:p>
          <a:p>
            <a:pPr marL="457200" indent="-457200">
              <a:buAutoNum type="arabicPeriod"/>
            </a:pPr>
            <a:r>
              <a:rPr lang="en-US" altLang="zh-CN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Быстро добавлять/изменять/удалять туры</a:t>
            </a:r>
            <a:endParaRPr lang="en-US" altLang="zh-CN" sz="2400" b="0" i="0">
              <a:solidFill>
                <a:schemeClr val="tx1"/>
              </a:solidFill>
              <a:latin typeface="Times New Roman" panose="02020603050405020304" charset="0"/>
              <a:ea typeface="quote-cjk-patch"/>
              <a:cs typeface="Times New Roman" panose="02020603050405020304" charset="0"/>
            </a:endParaRPr>
          </a:p>
          <a:p>
            <a:pPr marL="457200" indent="-457200">
              <a:buAutoNum type="arabicPeriod"/>
            </a:pPr>
            <a:r>
              <a:rPr lang="en-US" altLang="zh-CN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Автоматически сохранять данные в JSON</a:t>
            </a:r>
            <a:endParaRPr lang="en-US" altLang="zh-CN" sz="2400" b="0" i="0">
              <a:solidFill>
                <a:schemeClr val="tx1"/>
              </a:solidFill>
              <a:latin typeface="Times New Roman" panose="02020603050405020304" charset="0"/>
              <a:ea typeface="quote-cjk-patch"/>
              <a:cs typeface="Times New Roman" panose="02020603050405020304" charset="0"/>
            </a:endParaRPr>
          </a:p>
          <a:p>
            <a:pPr marL="457200" indent="-457200">
              <a:buAutoNum type="arabicPeriod"/>
            </a:pPr>
            <a:r>
              <a:rPr lang="en-US" altLang="zh-CN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Удобно просматривать список туров в таблице</a:t>
            </a:r>
            <a:endParaRPr lang="en-US" altLang="zh-CN" sz="2400" b="0" i="0">
              <a:solidFill>
                <a:schemeClr val="tx1"/>
              </a:solidFill>
              <a:latin typeface="Times New Roman" panose="02020603050405020304" charset="0"/>
              <a:ea typeface="quote-cjk-patch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Диаграммы</a:t>
            </a:r>
            <a:endParaRPr lang="en-US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825625"/>
            <a:ext cx="3169920" cy="610235"/>
          </a:xfrm>
        </p:spPr>
        <p:txBody>
          <a:bodyPr/>
          <a:p>
            <a:r>
              <a:rPr lang="en-US" altLang="ru-RU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Use-Case Diagram:</a:t>
            </a:r>
            <a:endParaRPr lang="en-US" altLang="ru-RU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Изображение 3" descr="юз кейс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5820" y="2435860"/>
            <a:ext cx="8376920" cy="36125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Диаграммы</a:t>
            </a:r>
            <a:endParaRPr lang="en-US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Замещающее содержимое 7"/>
          <p:cNvSpPr>
            <a:spLocks noGrp="1"/>
          </p:cNvSpPr>
          <p:nvPr>
            <p:ph idx="1"/>
          </p:nvPr>
        </p:nvSpPr>
        <p:spPr>
          <a:xfrm>
            <a:off x="1104265" y="1825625"/>
            <a:ext cx="2772410" cy="609600"/>
          </a:xfrm>
        </p:spPr>
        <p:txBody>
          <a:bodyPr/>
          <a:p>
            <a:r>
              <a:rPr lang="en-US" altLang="ru-RU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Activity Diagram:</a:t>
            </a:r>
            <a:endParaRPr lang="en-US" altLang="ru-RU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Изображение 9" descr="активити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1145" y="258445"/>
            <a:ext cx="5083810" cy="6451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Значим</a:t>
            </a:r>
            <a:r>
              <a:rPr lang="ru-RU" altLang="en-US"/>
              <a:t>ые</a:t>
            </a:r>
            <a:r>
              <a:rPr lang="en-US" altLang="ru-RU"/>
              <a:t> </a:t>
            </a:r>
            <a:r>
              <a:rPr lang="en-US" altLang="en-US"/>
              <a:t>фрагмент</a:t>
            </a:r>
            <a:r>
              <a:rPr lang="ru-RU" altLang="en-US"/>
              <a:t>ы</a:t>
            </a:r>
            <a:r>
              <a:rPr lang="en-US" altLang="ru-RU"/>
              <a:t> </a:t>
            </a:r>
            <a:r>
              <a:rPr lang="en-US" altLang="en-US"/>
              <a:t>кода</a:t>
            </a:r>
            <a:endParaRPr lang="en-US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1174750"/>
            <a:ext cx="5791200" cy="4953000"/>
          </a:xfrm>
        </p:spPr>
        <p:txBody>
          <a:bodyPr/>
          <a:p>
            <a:pPr marL="0" indent="0">
              <a:buNone/>
            </a:pPr>
            <a:r>
              <a:rPr lang="en-US" altLang="en-US" sz="2400"/>
              <a:t>Загрузка</a:t>
            </a:r>
            <a:r>
              <a:rPr lang="en-US" altLang="ru-RU" sz="2400"/>
              <a:t> </a:t>
            </a:r>
            <a:r>
              <a:rPr lang="en-US" altLang="en-US" sz="2400"/>
              <a:t>и</a:t>
            </a:r>
            <a:r>
              <a:rPr lang="en-US" altLang="ru-RU" sz="2400"/>
              <a:t> </a:t>
            </a:r>
            <a:r>
              <a:rPr lang="en-US" altLang="en-US" sz="2400"/>
              <a:t>сохранение</a:t>
            </a:r>
            <a:r>
              <a:rPr lang="en-US" altLang="ru-RU" sz="2400"/>
              <a:t> </a:t>
            </a:r>
            <a:r>
              <a:rPr lang="en-US" altLang="en-US" sz="2400"/>
              <a:t>данных</a:t>
            </a:r>
            <a:r>
              <a:rPr lang="en-US" altLang="ru-RU" sz="2400"/>
              <a:t>:</a:t>
            </a:r>
            <a:endParaRPr lang="en-US" altLang="ru-RU" sz="2400"/>
          </a:p>
          <a:p>
            <a:pPr marL="0" indent="0">
              <a:buNone/>
            </a:pPr>
            <a:endParaRPr lang="en-US" altLang="ru-RU" sz="2400"/>
          </a:p>
          <a:p>
            <a:pPr marL="0" indent="0">
              <a:buNone/>
            </a:pPr>
            <a:r>
              <a:rPr lang="en-US" altLang="ru-RU" sz="1600"/>
              <a:t>def load_data(self):</a:t>
            </a:r>
            <a:endParaRPr lang="en-US" altLang="ru-RU" sz="1600"/>
          </a:p>
          <a:p>
            <a:pPr marL="0" indent="0">
              <a:buNone/>
            </a:pPr>
            <a:r>
              <a:rPr lang="en-US" altLang="ru-RU" sz="1600"/>
              <a:t>    if os.path.exists(self.data_file):</a:t>
            </a:r>
            <a:endParaRPr lang="en-US" altLang="ru-RU" sz="1600"/>
          </a:p>
          <a:p>
            <a:pPr marL="0" indent="0">
              <a:buNone/>
            </a:pPr>
            <a:r>
              <a:rPr lang="en-US" altLang="ru-RU" sz="1600"/>
              <a:t>        try:</a:t>
            </a:r>
            <a:endParaRPr lang="en-US" altLang="ru-RU" sz="1600"/>
          </a:p>
          <a:p>
            <a:pPr marL="0" indent="0">
              <a:buNone/>
            </a:pPr>
            <a:r>
              <a:rPr lang="en-US" altLang="ru-RU" sz="1600"/>
              <a:t>            with open(self.data_file, 'r', encoding='utf-8') as f:</a:t>
            </a:r>
            <a:endParaRPr lang="en-US" altLang="ru-RU" sz="1600"/>
          </a:p>
          <a:p>
            <a:pPr marL="0" indent="0">
              <a:buNone/>
            </a:pPr>
            <a:r>
              <a:rPr lang="en-US" altLang="ru-RU" sz="1600"/>
              <a:t>                return json.load(f)</a:t>
            </a:r>
            <a:endParaRPr lang="en-US" altLang="ru-RU" sz="1600"/>
          </a:p>
          <a:p>
            <a:pPr marL="0" indent="0">
              <a:buNone/>
            </a:pPr>
            <a:r>
              <a:rPr lang="en-US" altLang="ru-RU" sz="1600"/>
              <a:t>        except (json.JSONDecodeError, FileNotFoundError):</a:t>
            </a:r>
            <a:endParaRPr lang="en-US" altLang="ru-RU" sz="1600"/>
          </a:p>
          <a:p>
            <a:pPr marL="0" indent="0">
              <a:buNone/>
            </a:pPr>
            <a:r>
              <a:rPr lang="en-US" altLang="ru-RU" sz="1600"/>
              <a:t>            return []</a:t>
            </a:r>
            <a:endParaRPr lang="en-US" altLang="ru-RU" sz="1600"/>
          </a:p>
          <a:p>
            <a:pPr marL="0" indent="0">
              <a:buNone/>
            </a:pPr>
            <a:r>
              <a:rPr lang="en-US" altLang="ru-RU" sz="1600"/>
              <a:t>    return []</a:t>
            </a:r>
            <a:endParaRPr lang="en-US" altLang="ru-RU" sz="1600"/>
          </a:p>
          <a:p>
            <a:pPr marL="0" indent="0">
              <a:buNone/>
            </a:pPr>
            <a:endParaRPr lang="en-US" altLang="ru-RU" sz="1600"/>
          </a:p>
          <a:p>
            <a:pPr marL="0" indent="0">
              <a:buNone/>
            </a:pPr>
            <a:r>
              <a:rPr lang="en-US" altLang="ru-RU" sz="1600"/>
              <a:t>def save_data(self):</a:t>
            </a:r>
            <a:endParaRPr lang="en-US" altLang="ru-RU" sz="1600"/>
          </a:p>
          <a:p>
            <a:pPr marL="0" indent="0">
              <a:buNone/>
            </a:pPr>
            <a:r>
              <a:rPr lang="en-US" altLang="ru-RU" sz="1600"/>
              <a:t>    with open(self.data_file, 'w', encoding='utf-8') as f:</a:t>
            </a:r>
            <a:endParaRPr lang="en-US" altLang="ru-RU" sz="1600"/>
          </a:p>
          <a:p>
            <a:pPr marL="0" indent="0">
              <a:buNone/>
            </a:pPr>
            <a:r>
              <a:rPr lang="en-US" altLang="ru-RU" sz="1600"/>
              <a:t>        json.dump(self.tours, f, ensure_ascii=False, indent=4)</a:t>
            </a:r>
            <a:endParaRPr lang="en-US" altLang="ru-RU" sz="1600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6245225" y="1174750"/>
            <a:ext cx="5337175" cy="21685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ts val="2100"/>
              </a:lnSpc>
              <a:spcBef>
                <a:spcPts val="900"/>
              </a:spcBef>
              <a:spcAft>
                <a:spcPts val="900"/>
              </a:spcAft>
            </a:pPr>
            <a:r>
              <a:rPr lang="ru-RU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Что происходит:</a:t>
            </a:r>
            <a:endParaRPr lang="ru-RU" altLang="en-US" sz="2400" b="0" i="0">
              <a:solidFill>
                <a:schemeClr val="tx1"/>
              </a:solidFill>
              <a:latin typeface="Times New Roman" panose="02020603050405020304" charset="0"/>
              <a:ea typeface="quote-cjk-patch"/>
              <a:cs typeface="Times New Roman" panose="02020603050405020304" charset="0"/>
            </a:endParaRPr>
          </a:p>
          <a:p>
            <a:pPr marL="457200" indent="-457200">
              <a:lnSpc>
                <a:spcPts val="21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При</a:t>
            </a:r>
            <a:r>
              <a:rPr lang="en-US" altLang="ru-RU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 </a:t>
            </a: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запуске</a:t>
            </a:r>
            <a:r>
              <a:rPr lang="en-US" altLang="ru-RU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 </a:t>
            </a: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данные</a:t>
            </a:r>
            <a:r>
              <a:rPr lang="en-US" altLang="ru-RU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 </a:t>
            </a: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загружаются</a:t>
            </a:r>
            <a:r>
              <a:rPr lang="en-US" altLang="ru-RU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 </a:t>
            </a: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из</a:t>
            </a:r>
            <a:r>
              <a:rPr lang="en-US" altLang="ru-RU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 </a:t>
            </a: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файла</a:t>
            </a:r>
            <a:r>
              <a:rPr lang="en-US" altLang="ru-RU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 tours_data.json</a:t>
            </a:r>
            <a:endParaRPr lang="en-US" altLang="ru-RU" sz="2400" b="0" i="0">
              <a:solidFill>
                <a:schemeClr val="tx1"/>
              </a:solidFill>
              <a:latin typeface="Times New Roman" panose="02020603050405020304" charset="0"/>
              <a:ea typeface="quote-cjk-patch"/>
              <a:cs typeface="Times New Roman" panose="02020603050405020304" charset="0"/>
            </a:endParaRPr>
          </a:p>
          <a:p>
            <a:pPr marL="457200" indent="-457200">
              <a:lnSpc>
                <a:spcPts val="21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При</a:t>
            </a:r>
            <a:r>
              <a:rPr lang="en-US" altLang="ru-RU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 </a:t>
            </a: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любых</a:t>
            </a:r>
            <a:r>
              <a:rPr lang="en-US" altLang="ru-RU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 </a:t>
            </a: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изменениях</a:t>
            </a:r>
            <a:r>
              <a:rPr lang="en-US" altLang="ru-RU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 </a:t>
            </a: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автоматически</a:t>
            </a:r>
            <a:r>
              <a:rPr lang="en-US" altLang="ru-RU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 </a:t>
            </a: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сохраняются</a:t>
            </a:r>
            <a:r>
              <a:rPr lang="en-US" altLang="ru-RU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 </a:t>
            </a: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в</a:t>
            </a:r>
            <a:r>
              <a:rPr lang="en-US" altLang="ru-RU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 </a:t>
            </a: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тот</a:t>
            </a:r>
            <a:r>
              <a:rPr lang="en-US" altLang="ru-RU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 </a:t>
            </a: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же</a:t>
            </a:r>
            <a:r>
              <a:rPr lang="en-US" altLang="ru-RU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 </a:t>
            </a: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файл</a:t>
            </a:r>
            <a:endParaRPr lang="en-US" altLang="en-US" sz="2400" b="0" i="0">
              <a:solidFill>
                <a:schemeClr val="tx1"/>
              </a:solidFill>
              <a:latin typeface="Times New Roman" panose="02020603050405020304" charset="0"/>
              <a:ea typeface="quote-cjk-patch"/>
              <a:cs typeface="Times New Roman" panose="02020603050405020304" charset="0"/>
            </a:endParaRPr>
          </a:p>
        </p:txBody>
      </p:sp>
      <p:pic>
        <p:nvPicPr>
          <p:cNvPr id="5" name="Изображение 4"/>
          <p:cNvPicPr/>
          <p:nvPr/>
        </p:nvPicPr>
        <p:blipFill>
          <a:blip r:embed="rId1"/>
          <a:stretch>
            <a:fillRect/>
          </a:stretch>
        </p:blipFill>
        <p:spPr>
          <a:xfrm>
            <a:off x="6853555" y="3429000"/>
            <a:ext cx="3663315" cy="29260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Значим</a:t>
            </a:r>
            <a:r>
              <a:rPr lang="ru-RU" altLang="en-US"/>
              <a:t>ые</a:t>
            </a:r>
            <a:r>
              <a:rPr lang="en-US" altLang="ru-RU"/>
              <a:t> </a:t>
            </a:r>
            <a:r>
              <a:rPr lang="en-US" altLang="en-US"/>
              <a:t>фрагмент</a:t>
            </a:r>
            <a:r>
              <a:rPr lang="ru-RU" altLang="en-US"/>
              <a:t>ы</a:t>
            </a:r>
            <a:r>
              <a:rPr lang="en-US" altLang="ru-RU"/>
              <a:t> </a:t>
            </a:r>
            <a:r>
              <a:rPr lang="en-US" altLang="en-US"/>
              <a:t>кода</a:t>
            </a:r>
            <a:endParaRPr lang="en-US" altLang="en-US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09600" y="1174750"/>
            <a:ext cx="5791200" cy="4953000"/>
          </a:xfrm>
        </p:spPr>
        <p:txBody>
          <a:bodyPr/>
          <a:p>
            <a:pPr marL="0" indent="0">
              <a:buNone/>
            </a:pPr>
            <a:r>
              <a:rPr lang="en-US" altLang="en-US" sz="2400"/>
              <a:t>Добавление</a:t>
            </a:r>
            <a:r>
              <a:rPr lang="en-US" altLang="ru-RU" sz="2400"/>
              <a:t> </a:t>
            </a:r>
            <a:r>
              <a:rPr lang="en-US" altLang="en-US" sz="2400"/>
              <a:t>тура</a:t>
            </a:r>
            <a:r>
              <a:rPr lang="en-US" altLang="ru-RU" sz="2400"/>
              <a:t>:</a:t>
            </a:r>
            <a:endParaRPr lang="en-US" altLang="ru-RU" sz="2400"/>
          </a:p>
          <a:p>
            <a:pPr marL="0" indent="0">
              <a:buNone/>
            </a:pPr>
            <a:endParaRPr lang="en-US" altLang="ru-RU" sz="2400"/>
          </a:p>
          <a:p>
            <a:pPr marL="0" indent="0">
              <a:buNone/>
            </a:pPr>
            <a:r>
              <a:rPr lang="en-US" altLang="ru-RU" sz="1600"/>
              <a:t>def add_tour(self):</a:t>
            </a:r>
            <a:endParaRPr lang="en-US" altLang="ru-RU" sz="1600"/>
          </a:p>
          <a:p>
            <a:pPr marL="0" indent="0">
              <a:buNone/>
            </a:pPr>
            <a:r>
              <a:rPr lang="en-US" altLang="ru-RU" sz="1600"/>
              <a:t>    tour_data = self.get_tour_data_from_entries()</a:t>
            </a:r>
            <a:endParaRPr lang="en-US" altLang="ru-RU" sz="1600"/>
          </a:p>
          <a:p>
            <a:pPr marL="0" indent="0">
              <a:buNone/>
            </a:pPr>
            <a:r>
              <a:rPr lang="en-US" altLang="ru-RU" sz="1600"/>
              <a:t>    if not tour_data:</a:t>
            </a:r>
            <a:endParaRPr lang="en-US" altLang="ru-RU" sz="1600"/>
          </a:p>
          <a:p>
            <a:pPr marL="0" indent="0">
              <a:buNone/>
            </a:pPr>
            <a:r>
              <a:rPr lang="en-US" altLang="ru-RU" sz="1600"/>
              <a:t>        return</a:t>
            </a:r>
            <a:endParaRPr lang="en-US" altLang="ru-RU" sz="1600"/>
          </a:p>
          <a:p>
            <a:pPr marL="0" indent="0">
              <a:buNone/>
            </a:pPr>
            <a:endParaRPr lang="en-US" altLang="ru-RU" sz="1600"/>
          </a:p>
          <a:p>
            <a:pPr marL="0" indent="0">
              <a:buNone/>
            </a:pPr>
            <a:r>
              <a:rPr lang="en-US" altLang="ru-RU" sz="1600"/>
              <a:t>    self.tours.append(tour_data)</a:t>
            </a:r>
            <a:endParaRPr lang="en-US" altLang="ru-RU" sz="1600"/>
          </a:p>
          <a:p>
            <a:pPr marL="0" indent="0">
              <a:buNone/>
            </a:pPr>
            <a:r>
              <a:rPr lang="en-US" altLang="ru-RU" sz="1600"/>
              <a:t>    self.save_data()</a:t>
            </a:r>
            <a:endParaRPr lang="en-US" altLang="ru-RU" sz="1600"/>
          </a:p>
          <a:p>
            <a:pPr marL="0" indent="0">
              <a:buNone/>
            </a:pPr>
            <a:r>
              <a:rPr lang="en-US" altLang="ru-RU" sz="1600"/>
              <a:t>    self.update_tree()</a:t>
            </a:r>
            <a:endParaRPr lang="en-US" altLang="ru-RU" sz="1600"/>
          </a:p>
          <a:p>
            <a:pPr marL="0" indent="0">
              <a:buNone/>
            </a:pPr>
            <a:r>
              <a:rPr lang="en-US" altLang="ru-RU" sz="1600"/>
              <a:t>    messagebox.showinfo("</a:t>
            </a:r>
            <a:r>
              <a:rPr lang="en-US" altLang="en-US" sz="1600"/>
              <a:t>Успех</a:t>
            </a:r>
            <a:r>
              <a:rPr lang="en-US" altLang="ru-RU" sz="1600"/>
              <a:t>", "</a:t>
            </a:r>
            <a:r>
              <a:rPr lang="en-US" altLang="en-US" sz="1600"/>
              <a:t>Тур</a:t>
            </a:r>
            <a:r>
              <a:rPr lang="en-US" altLang="ru-RU" sz="1600"/>
              <a:t> </a:t>
            </a:r>
            <a:r>
              <a:rPr lang="en-US" altLang="en-US" sz="1600"/>
              <a:t>успешно</a:t>
            </a:r>
            <a:r>
              <a:rPr lang="en-US" altLang="ru-RU" sz="1600"/>
              <a:t> </a:t>
            </a:r>
            <a:r>
              <a:rPr lang="en-US" altLang="en-US" sz="1600"/>
              <a:t>добавлен</a:t>
            </a:r>
            <a:r>
              <a:rPr lang="en-US" altLang="ru-RU" sz="1600"/>
              <a:t>!")</a:t>
            </a:r>
            <a:endParaRPr lang="en-US" altLang="ru-RU" sz="160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6245225" y="1174750"/>
            <a:ext cx="5337175" cy="26301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ts val="2100"/>
              </a:lnSpc>
              <a:spcBef>
                <a:spcPts val="900"/>
              </a:spcBef>
              <a:spcAft>
                <a:spcPts val="900"/>
              </a:spcAft>
            </a:pPr>
            <a:r>
              <a:rPr lang="ru-RU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Что происходит:</a:t>
            </a:r>
            <a:endParaRPr lang="ru-RU" altLang="en-US" sz="2400" b="0" i="0">
              <a:solidFill>
                <a:schemeClr val="tx1"/>
              </a:solidFill>
              <a:latin typeface="Times New Roman" panose="02020603050405020304" charset="0"/>
              <a:ea typeface="quote-cjk-patch"/>
              <a:cs typeface="Times New Roman" panose="02020603050405020304" charset="0"/>
            </a:endParaRPr>
          </a:p>
          <a:p>
            <a:pPr marL="457200" indent="-457200">
              <a:lnSpc>
                <a:spcPts val="21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Данные</a:t>
            </a:r>
            <a:r>
              <a:rPr lang="en-US" altLang="ru-RU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 </a:t>
            </a: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проверяются</a:t>
            </a:r>
            <a:r>
              <a:rPr lang="en-US" altLang="ru-RU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 </a:t>
            </a: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на</a:t>
            </a:r>
            <a:r>
              <a:rPr lang="en-US" altLang="ru-RU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 </a:t>
            </a: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корректность</a:t>
            </a:r>
            <a:endParaRPr lang="en-US" altLang="en-US" sz="2400" b="0" i="0">
              <a:solidFill>
                <a:schemeClr val="tx1"/>
              </a:solidFill>
              <a:latin typeface="Times New Roman" panose="02020603050405020304" charset="0"/>
              <a:ea typeface="quote-cjk-patch"/>
              <a:cs typeface="Times New Roman" panose="02020603050405020304" charset="0"/>
            </a:endParaRPr>
          </a:p>
          <a:p>
            <a:pPr marL="457200" indent="-457200">
              <a:lnSpc>
                <a:spcPts val="21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Новый</a:t>
            </a:r>
            <a:r>
              <a:rPr lang="en-US" altLang="ru-RU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 </a:t>
            </a: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тур</a:t>
            </a:r>
            <a:r>
              <a:rPr lang="en-US" altLang="ru-RU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 </a:t>
            </a: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добавляется</a:t>
            </a:r>
            <a:r>
              <a:rPr lang="en-US" altLang="ru-RU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 </a:t>
            </a: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в</a:t>
            </a:r>
            <a:r>
              <a:rPr lang="en-US" altLang="ru-RU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 </a:t>
            </a: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список</a:t>
            </a:r>
            <a:endParaRPr lang="en-US" altLang="en-US" sz="2400" b="0" i="0">
              <a:solidFill>
                <a:schemeClr val="tx1"/>
              </a:solidFill>
              <a:latin typeface="Times New Roman" panose="02020603050405020304" charset="0"/>
              <a:ea typeface="quote-cjk-patch"/>
              <a:cs typeface="Times New Roman" panose="02020603050405020304" charset="0"/>
            </a:endParaRPr>
          </a:p>
          <a:p>
            <a:pPr marL="457200" indent="-457200">
              <a:lnSpc>
                <a:spcPts val="21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Таблица</a:t>
            </a:r>
            <a:r>
              <a:rPr lang="en-US" altLang="ru-RU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 </a:t>
            </a: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обновляется</a:t>
            </a:r>
            <a:endParaRPr lang="en-US" altLang="en-US" sz="2400" b="0" i="0">
              <a:solidFill>
                <a:schemeClr val="tx1"/>
              </a:solidFill>
              <a:latin typeface="Times New Roman" panose="02020603050405020304" charset="0"/>
              <a:ea typeface="quote-cjk-patch"/>
              <a:cs typeface="Times New Roman" panose="02020603050405020304" charset="0"/>
            </a:endParaRPr>
          </a:p>
          <a:p>
            <a:pPr marL="457200" indent="-457200">
              <a:lnSpc>
                <a:spcPts val="21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Пользователь</a:t>
            </a:r>
            <a:r>
              <a:rPr lang="en-US" altLang="ru-RU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 </a:t>
            </a: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видит</a:t>
            </a:r>
            <a:r>
              <a:rPr lang="en-US" altLang="ru-RU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 </a:t>
            </a: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подтверждение</a:t>
            </a:r>
            <a:endParaRPr lang="en-US" altLang="en-US" sz="2400" b="0" i="0">
              <a:solidFill>
                <a:schemeClr val="tx1"/>
              </a:solidFill>
              <a:latin typeface="Times New Roman" panose="02020603050405020304" charset="0"/>
              <a:ea typeface="quote-cjk-patch"/>
              <a:cs typeface="Times New Roman" panose="02020603050405020304" charset="0"/>
            </a:endParaRPr>
          </a:p>
        </p:txBody>
      </p:sp>
      <p:pic>
        <p:nvPicPr>
          <p:cNvPr id="7" name="Изображение 6"/>
          <p:cNvPicPr/>
          <p:nvPr/>
        </p:nvPicPr>
        <p:blipFill>
          <a:blip r:embed="rId1"/>
          <a:stretch>
            <a:fillRect/>
          </a:stretch>
        </p:blipFill>
        <p:spPr>
          <a:xfrm>
            <a:off x="6853555" y="3647440"/>
            <a:ext cx="3663315" cy="29260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Значим</a:t>
            </a:r>
            <a:r>
              <a:rPr lang="ru-RU" altLang="en-US"/>
              <a:t>ые</a:t>
            </a:r>
            <a:r>
              <a:rPr lang="en-US" altLang="ru-RU"/>
              <a:t> </a:t>
            </a:r>
            <a:r>
              <a:rPr lang="en-US" altLang="en-US"/>
              <a:t>фрагмент</a:t>
            </a:r>
            <a:r>
              <a:rPr lang="ru-RU" altLang="en-US"/>
              <a:t>ы</a:t>
            </a:r>
            <a:r>
              <a:rPr lang="en-US" altLang="ru-RU"/>
              <a:t> </a:t>
            </a:r>
            <a:r>
              <a:rPr lang="en-US" altLang="en-US"/>
              <a:t>кода</a:t>
            </a:r>
            <a:endParaRPr lang="en-US" altLang="en-US"/>
          </a:p>
        </p:txBody>
      </p:sp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609600" y="1174750"/>
            <a:ext cx="5791200" cy="4953000"/>
          </a:xfrm>
        </p:spPr>
        <p:txBody>
          <a:bodyPr/>
          <a:p>
            <a:pPr marL="0" indent="0">
              <a:buNone/>
            </a:pPr>
            <a:r>
              <a:rPr lang="en-US" altLang="en-US" sz="2400"/>
              <a:t>Интерфе</a:t>
            </a:r>
            <a:r>
              <a:rPr lang="ru-RU" altLang="en-US" sz="2400"/>
              <a:t>йс</a:t>
            </a:r>
            <a:r>
              <a:rPr lang="en-US" altLang="ru-RU" sz="2400"/>
              <a:t>:</a:t>
            </a:r>
            <a:endParaRPr lang="en-US" altLang="ru-RU" sz="2400"/>
          </a:p>
          <a:p>
            <a:pPr marL="0" indent="0">
              <a:buNone/>
            </a:pPr>
            <a:endParaRPr lang="en-US" altLang="ru-RU" sz="2400"/>
          </a:p>
          <a:p>
            <a:pPr marL="0" indent="0">
              <a:buNone/>
            </a:pPr>
            <a:r>
              <a:rPr lang="en-US" altLang="ru-RU" sz="1600"/>
              <a:t>self.tree = ttk.Treeview(self.tree_frame, columns=columns, show="headings")</a:t>
            </a:r>
            <a:endParaRPr lang="en-US" altLang="ru-RU" sz="1600"/>
          </a:p>
          <a:p>
            <a:pPr marL="0" indent="0">
              <a:buNone/>
            </a:pPr>
            <a:r>
              <a:rPr lang="en-US" altLang="ru-RU" sz="1600"/>
              <a:t>self.tree.heading("name", text="</a:t>
            </a:r>
            <a:r>
              <a:rPr lang="en-US" altLang="en-US" sz="1600"/>
              <a:t>Название</a:t>
            </a:r>
            <a:r>
              <a:rPr lang="en-US" altLang="ru-RU" sz="1600"/>
              <a:t>")</a:t>
            </a:r>
            <a:endParaRPr lang="en-US" altLang="ru-RU" sz="1600"/>
          </a:p>
          <a:p>
            <a:pPr marL="0" indent="0">
              <a:buNone/>
            </a:pPr>
            <a:r>
              <a:rPr lang="en-US" altLang="ru-RU" sz="1600"/>
              <a:t>self.tree.column("name", width=150)</a:t>
            </a:r>
            <a:endParaRPr lang="en-US" altLang="ru-RU" sz="1600"/>
          </a:p>
          <a:p>
            <a:pPr marL="0" indent="0">
              <a:buNone/>
            </a:pPr>
            <a:r>
              <a:rPr lang="en-US" altLang="ru-RU" sz="1600"/>
              <a:t>...</a:t>
            </a:r>
            <a:endParaRPr lang="en-US" altLang="ru-RU" sz="1600"/>
          </a:p>
          <a:p>
            <a:pPr marL="0" indent="0">
              <a:buNone/>
            </a:pPr>
            <a:endParaRPr lang="en-US" altLang="ru-RU" sz="1600"/>
          </a:p>
          <a:p>
            <a:pPr marL="0" indent="0">
              <a:buNone/>
            </a:pPr>
            <a:r>
              <a:rPr lang="en-US" altLang="ru-RU" sz="1600"/>
              <a:t>self.tree.pack(fill=tk.BOTH, expand=True)</a:t>
            </a:r>
            <a:endParaRPr lang="en-US" altLang="ru-RU" sz="1600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6245225" y="1174750"/>
            <a:ext cx="5337175" cy="24377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ts val="2100"/>
              </a:lnSpc>
              <a:spcBef>
                <a:spcPts val="900"/>
              </a:spcBef>
              <a:spcAft>
                <a:spcPts val="900"/>
              </a:spcAft>
            </a:pPr>
            <a:r>
              <a:rPr lang="ru-RU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Что происходит:</a:t>
            </a:r>
            <a:endParaRPr lang="ru-RU" altLang="en-US" sz="2400" b="0" i="0">
              <a:solidFill>
                <a:schemeClr val="tx1"/>
              </a:solidFill>
              <a:latin typeface="Times New Roman" panose="02020603050405020304" charset="0"/>
              <a:ea typeface="quote-cjk-patch"/>
              <a:cs typeface="Times New Roman" panose="02020603050405020304" charset="0"/>
            </a:endParaRPr>
          </a:p>
          <a:p>
            <a:pPr marL="457200" indent="-457200">
              <a:lnSpc>
                <a:spcPts val="21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Создается</a:t>
            </a:r>
            <a:r>
              <a:rPr lang="en-US" altLang="ru-RU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 </a:t>
            </a: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таблица</a:t>
            </a:r>
            <a:r>
              <a:rPr lang="en-US" altLang="ru-RU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 (Treeview) </a:t>
            </a: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с</a:t>
            </a:r>
            <a:r>
              <a:rPr lang="en-US" altLang="ru-RU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 </a:t>
            </a: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колонками</a:t>
            </a:r>
            <a:r>
              <a:rPr lang="en-US" altLang="ru-RU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:</a:t>
            </a:r>
            <a:br>
              <a:rPr lang="en-US" altLang="ru-RU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</a:b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Название</a:t>
            </a:r>
            <a:r>
              <a:rPr lang="en-US" altLang="ru-RU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, </a:t>
            </a: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Страна</a:t>
            </a:r>
            <a:r>
              <a:rPr lang="en-US" altLang="ru-RU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, </a:t>
            </a: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Город</a:t>
            </a:r>
            <a:r>
              <a:rPr lang="en-US" altLang="ru-RU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, </a:t>
            </a: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Даты</a:t>
            </a:r>
            <a:r>
              <a:rPr lang="en-US" altLang="ru-RU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, </a:t>
            </a: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Цена</a:t>
            </a:r>
            <a:endParaRPr lang="en-US" altLang="en-US" sz="2400" b="0" i="0">
              <a:solidFill>
                <a:schemeClr val="tx1"/>
              </a:solidFill>
              <a:latin typeface="Times New Roman" panose="02020603050405020304" charset="0"/>
              <a:ea typeface="quote-cjk-patch"/>
              <a:cs typeface="Times New Roman" panose="02020603050405020304" charset="0"/>
            </a:endParaRPr>
          </a:p>
          <a:p>
            <a:pPr marL="457200" indent="-457200">
              <a:lnSpc>
                <a:spcPts val="21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Настройка</a:t>
            </a:r>
            <a:r>
              <a:rPr lang="en-US" altLang="ru-RU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 </a:t>
            </a: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отображения</a:t>
            </a:r>
            <a:r>
              <a:rPr lang="en-US" altLang="ru-RU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 </a:t>
            </a: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и</a:t>
            </a:r>
            <a:r>
              <a:rPr lang="en-US" altLang="ru-RU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 </a:t>
            </a: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размера</a:t>
            </a:r>
            <a:r>
              <a:rPr lang="en-US" altLang="ru-RU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 </a:t>
            </a:r>
            <a:r>
              <a:rPr lang="en-US" altLang="en-US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колонок</a:t>
            </a:r>
            <a:endParaRPr lang="en-US" altLang="en-US" sz="2400" b="0" i="0">
              <a:solidFill>
                <a:schemeClr val="tx1"/>
              </a:solidFill>
              <a:latin typeface="Times New Roman" panose="02020603050405020304" charset="0"/>
              <a:ea typeface="quote-cjk-patch"/>
              <a:cs typeface="Times New Roman" panose="02020603050405020304" charset="0"/>
            </a:endParaRPr>
          </a:p>
        </p:txBody>
      </p:sp>
      <p:pic>
        <p:nvPicPr>
          <p:cNvPr id="8" name="Изображение 7"/>
          <p:cNvPicPr/>
          <p:nvPr/>
        </p:nvPicPr>
        <p:blipFill>
          <a:blip r:embed="rId1"/>
          <a:stretch>
            <a:fillRect/>
          </a:stretch>
        </p:blipFill>
        <p:spPr>
          <a:xfrm>
            <a:off x="6853555" y="3647440"/>
            <a:ext cx="3663315" cy="29260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Дизайн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приложения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Интерфейс:</a:t>
            </a:r>
            <a:endParaRPr lang="ru-RU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ru-RU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945" y="1871980"/>
            <a:ext cx="6143625" cy="4471670"/>
          </a:xfrm>
          <a:prstGeom prst="rect">
            <a:avLst/>
          </a:prstGeom>
        </p:spPr>
      </p:pic>
      <p:cxnSp>
        <p:nvCxnSpPr>
          <p:cNvPr id="5" name="Прямое соединение 4"/>
          <p:cNvCxnSpPr/>
          <p:nvPr/>
        </p:nvCxnSpPr>
        <p:spPr>
          <a:xfrm flipH="1">
            <a:off x="684530" y="1871345"/>
            <a:ext cx="9525" cy="446722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Текстовое поле 5"/>
          <p:cNvSpPr txBox="1"/>
          <p:nvPr/>
        </p:nvSpPr>
        <p:spPr>
          <a:xfrm>
            <a:off x="7040880" y="1871345"/>
            <a:ext cx="4136390" cy="255587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>
              <a:lnSpc>
                <a:spcPts val="21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altLang="zh-CN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Особенности:</a:t>
            </a:r>
            <a:endParaRPr lang="en-US" altLang="zh-CN" sz="2400" b="0" i="0">
              <a:solidFill>
                <a:schemeClr val="tx1"/>
              </a:solidFill>
              <a:latin typeface="Times New Roman" panose="02020603050405020304" charset="0"/>
              <a:ea typeface="quote-cjk-patch"/>
              <a:cs typeface="Times New Roman" panose="02020603050405020304" charset="0"/>
            </a:endParaRPr>
          </a:p>
          <a:p>
            <a:pPr marL="342900" indent="-342900">
              <a:lnSpc>
                <a:spcPts val="21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Четкое разделение на блоки</a:t>
            </a:r>
            <a:endParaRPr lang="en-US" altLang="zh-CN" sz="2400" b="0" i="0">
              <a:solidFill>
                <a:schemeClr val="tx1"/>
              </a:solidFill>
              <a:latin typeface="Times New Roman" panose="02020603050405020304" charset="0"/>
              <a:ea typeface="quote-cjk-patch"/>
              <a:cs typeface="Times New Roman" panose="02020603050405020304" charset="0"/>
            </a:endParaRPr>
          </a:p>
          <a:p>
            <a:pPr marL="342900" indent="-342900">
              <a:lnSpc>
                <a:spcPts val="21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Минималистичный дизайн в стиле Tkinter</a:t>
            </a:r>
            <a:endParaRPr lang="en-US" altLang="zh-CN" sz="2400" b="0" i="0">
              <a:solidFill>
                <a:schemeClr val="tx1"/>
              </a:solidFill>
              <a:latin typeface="Times New Roman" panose="02020603050405020304" charset="0"/>
              <a:ea typeface="quote-cjk-patch"/>
              <a:cs typeface="Times New Roman" panose="02020603050405020304" charset="0"/>
            </a:endParaRPr>
          </a:p>
          <a:p>
            <a:pPr marL="342900" indent="-342900">
              <a:lnSpc>
                <a:spcPts val="21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400" b="0" i="0">
                <a:solidFill>
                  <a:schemeClr val="tx1"/>
                </a:solidFill>
                <a:latin typeface="Times New Roman" panose="02020603050405020304" charset="0"/>
                <a:ea typeface="quote-cjk-patch"/>
                <a:cs typeface="Times New Roman" panose="02020603050405020304" charset="0"/>
              </a:rPr>
              <a:t>Подсветка выбранного элемента</a:t>
            </a:r>
            <a:endParaRPr lang="en-US" altLang="zh-CN" sz="2400" b="0" i="0">
              <a:solidFill>
                <a:schemeClr val="tx1"/>
              </a:solidFill>
              <a:latin typeface="Times New Roman" panose="02020603050405020304" charset="0"/>
              <a:ea typeface="quote-cjk-patch"/>
              <a:cs typeface="Times New Roman" panose="02020603050405020304" charset="0"/>
            </a:endParaRPr>
          </a:p>
        </p:txBody>
      </p:sp>
      <p:pic>
        <p:nvPicPr>
          <p:cNvPr id="7" name="Изображение 6"/>
          <p:cNvPicPr/>
          <p:nvPr/>
        </p:nvPicPr>
        <p:blipFill>
          <a:blip r:embed="rId2"/>
          <a:stretch>
            <a:fillRect/>
          </a:stretch>
        </p:blipFill>
        <p:spPr>
          <a:xfrm>
            <a:off x="7755890" y="4323715"/>
            <a:ext cx="2846705" cy="22244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Дизайн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приложения</a:t>
            </a:r>
            <a:endParaRPr lang="en-US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1343660"/>
            <a:ext cx="10972800" cy="4953000"/>
          </a:xfrm>
        </p:spPr>
        <p:txBody>
          <a:bodyPr/>
          <a:p>
            <a:pPr marL="0" indent="0">
              <a:buNone/>
            </a:pPr>
            <a:r>
              <a:rPr lang="en-US" altLang="en-US" sz="2400"/>
              <a:t>Логика</a:t>
            </a:r>
            <a:r>
              <a:rPr lang="en-US" altLang="ru-RU" sz="2400"/>
              <a:t> </a:t>
            </a:r>
            <a:r>
              <a:rPr lang="en-US" altLang="en-US" sz="2400"/>
              <a:t>взаимодействия</a:t>
            </a:r>
            <a:r>
              <a:rPr lang="en-US" altLang="ru-RU" sz="2400"/>
              <a:t>:</a:t>
            </a:r>
            <a:endParaRPr lang="en-US" altLang="ru-RU" sz="2400"/>
          </a:p>
          <a:p>
            <a:pPr marL="0" indent="0">
              <a:buNone/>
            </a:pPr>
            <a:endParaRPr lang="en-US" altLang="ru-RU" sz="2400"/>
          </a:p>
          <a:p>
            <a:r>
              <a:rPr lang="en-US" altLang="en-US" sz="2400"/>
              <a:t>Двойной</a:t>
            </a:r>
            <a:r>
              <a:rPr lang="en-US" altLang="ru-RU" sz="2400"/>
              <a:t> </a:t>
            </a:r>
            <a:r>
              <a:rPr lang="en-US" altLang="en-US" sz="2400"/>
              <a:t>клик</a:t>
            </a:r>
            <a:r>
              <a:rPr lang="en-US" altLang="ru-RU" sz="2400"/>
              <a:t> </a:t>
            </a:r>
            <a:r>
              <a:rPr lang="en-US" altLang="en-US" sz="2400"/>
              <a:t>по</a:t>
            </a:r>
            <a:r>
              <a:rPr lang="en-US" altLang="ru-RU" sz="2400"/>
              <a:t> </a:t>
            </a:r>
            <a:r>
              <a:rPr lang="en-US" altLang="en-US" sz="2400"/>
              <a:t>туру</a:t>
            </a:r>
            <a:r>
              <a:rPr lang="en-US" altLang="ru-RU" sz="2400"/>
              <a:t> – </a:t>
            </a:r>
            <a:r>
              <a:rPr lang="en-US" altLang="en-US" sz="2400"/>
              <a:t>заполнение</a:t>
            </a:r>
            <a:r>
              <a:rPr lang="en-US" altLang="ru-RU" sz="2400"/>
              <a:t> </a:t>
            </a:r>
            <a:r>
              <a:rPr lang="en-US" altLang="en-US" sz="2400"/>
              <a:t>формы</a:t>
            </a:r>
            <a:r>
              <a:rPr lang="en-US" altLang="ru-RU" sz="2400"/>
              <a:t> </a:t>
            </a:r>
            <a:r>
              <a:rPr lang="en-US" altLang="en-US" sz="2400"/>
              <a:t>для</a:t>
            </a:r>
            <a:r>
              <a:rPr lang="en-US" altLang="ru-RU" sz="2400"/>
              <a:t> </a:t>
            </a:r>
            <a:r>
              <a:rPr lang="en-US" altLang="en-US" sz="2400"/>
              <a:t>редактирования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Кнопки</a:t>
            </a:r>
            <a:r>
              <a:rPr lang="en-US" altLang="ru-RU" sz="2400"/>
              <a:t>:</a:t>
            </a:r>
            <a:endParaRPr lang="en-US" altLang="ru-RU" sz="2400"/>
          </a:p>
          <a:p>
            <a:pPr marL="914400" lvl="1" indent="-457200">
              <a:buAutoNum type="arabicPeriod"/>
            </a:pPr>
            <a:r>
              <a:rPr lang="en-US" altLang="en-US" sz="2100"/>
              <a:t>Добавить</a:t>
            </a:r>
            <a:r>
              <a:rPr lang="en-US" altLang="ru-RU" sz="2100"/>
              <a:t> </a:t>
            </a:r>
            <a:r>
              <a:rPr lang="en-US" altLang="en-US" sz="2100"/>
              <a:t>тур</a:t>
            </a:r>
            <a:r>
              <a:rPr lang="en-US" altLang="ru-RU" sz="2100"/>
              <a:t> – </a:t>
            </a:r>
            <a:r>
              <a:rPr lang="en-US" altLang="en-US" sz="2100"/>
              <a:t>создание</a:t>
            </a:r>
            <a:r>
              <a:rPr lang="en-US" altLang="ru-RU" sz="2100"/>
              <a:t> </a:t>
            </a:r>
            <a:r>
              <a:rPr lang="en-US" altLang="en-US" sz="2100"/>
              <a:t>новой</a:t>
            </a:r>
            <a:r>
              <a:rPr lang="en-US" altLang="ru-RU" sz="2100"/>
              <a:t> </a:t>
            </a:r>
            <a:r>
              <a:rPr lang="en-US" altLang="en-US" sz="2100"/>
              <a:t>записи</a:t>
            </a:r>
            <a:endParaRPr lang="en-US" altLang="ru-RU" sz="2100"/>
          </a:p>
          <a:p>
            <a:pPr marL="914400" lvl="1" indent="-457200">
              <a:buAutoNum type="arabicPeriod"/>
            </a:pPr>
            <a:r>
              <a:rPr lang="en-US" altLang="en-US" sz="2100"/>
              <a:t>Сохранить</a:t>
            </a:r>
            <a:r>
              <a:rPr lang="en-US" altLang="ru-RU" sz="2100"/>
              <a:t> </a:t>
            </a:r>
            <a:r>
              <a:rPr lang="en-US" altLang="en-US" sz="2100"/>
              <a:t>изменения</a:t>
            </a:r>
            <a:r>
              <a:rPr lang="en-US" altLang="ru-RU" sz="2100"/>
              <a:t> – </a:t>
            </a:r>
            <a:r>
              <a:rPr lang="en-US" altLang="en-US" sz="2100"/>
              <a:t>обновление</a:t>
            </a:r>
            <a:r>
              <a:rPr lang="en-US" altLang="ru-RU" sz="2100"/>
              <a:t> </a:t>
            </a:r>
            <a:r>
              <a:rPr lang="en-US" altLang="en-US" sz="2100"/>
              <a:t>выбранного</a:t>
            </a:r>
            <a:r>
              <a:rPr lang="en-US" altLang="ru-RU" sz="2100"/>
              <a:t> </a:t>
            </a:r>
            <a:r>
              <a:rPr lang="en-US" altLang="en-US" sz="2100"/>
              <a:t>тура</a:t>
            </a:r>
            <a:endParaRPr lang="en-US" altLang="ru-RU" sz="2100"/>
          </a:p>
          <a:p>
            <a:pPr marL="914400" lvl="1" indent="-457200">
              <a:buAutoNum type="arabicPeriod"/>
            </a:pPr>
            <a:r>
              <a:rPr lang="en-US" altLang="en-US" sz="2100"/>
              <a:t>Удалить</a:t>
            </a:r>
            <a:r>
              <a:rPr lang="en-US" altLang="ru-RU" sz="2100"/>
              <a:t> – </a:t>
            </a:r>
            <a:r>
              <a:rPr lang="en-US" altLang="en-US" sz="2100"/>
              <a:t>удаление</a:t>
            </a:r>
            <a:r>
              <a:rPr lang="en-US" altLang="ru-RU" sz="2100"/>
              <a:t> </a:t>
            </a:r>
            <a:r>
              <a:rPr lang="en-US" altLang="en-US" sz="2100"/>
              <a:t>с</a:t>
            </a:r>
            <a:r>
              <a:rPr lang="en-US" altLang="ru-RU" sz="2100"/>
              <a:t> </a:t>
            </a:r>
            <a:r>
              <a:rPr lang="en-US" altLang="en-US" sz="2100"/>
              <a:t>подтверждением</a:t>
            </a:r>
            <a:endParaRPr lang="en-US" altLang="en-US" sz="2100"/>
          </a:p>
          <a:p>
            <a:pPr marL="0" indent="0">
              <a:buNone/>
            </a:pPr>
            <a:endParaRPr lang="en-US" altLang="ru-RU" sz="2400"/>
          </a:p>
          <a:p>
            <a:pPr marL="0" indent="0">
              <a:buNone/>
            </a:pPr>
            <a:endParaRPr lang="en-US" altLang="ru-RU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2440</Words>
  <Application>WPS Presentation</Application>
  <PresentationFormat>宽屏</PresentationFormat>
  <Paragraphs>116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Arial Unicode MS</vt:lpstr>
      <vt:lpstr>Calibri</vt:lpstr>
      <vt:lpstr>Microsoft YaHei</vt:lpstr>
      <vt:lpstr>Times New Roman</vt:lpstr>
      <vt:lpstr>quote-cjk-patch</vt:lpstr>
      <vt:lpstr>Segoe Print</vt:lpstr>
      <vt:lpstr>Arial</vt:lpstr>
      <vt:lpstr>Menlo</vt:lpstr>
      <vt:lpstr>Data Pie Charts</vt:lpstr>
      <vt:lpstr>PowerPoint 演示文稿</vt:lpstr>
      <vt:lpstr>PowerPoint 演示文稿</vt:lpstr>
      <vt:lpstr>PowerPoint 演示文稿</vt:lpstr>
      <vt:lpstr>Диаграммы</vt:lpstr>
      <vt:lpstr>PowerPoint 演示文稿</vt:lpstr>
      <vt:lpstr>Значимые фрагменты кода</vt:lpstr>
      <vt:lpstr>Значимые фрагменты кода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ivanr</cp:lastModifiedBy>
  <cp:revision>2</cp:revision>
  <dcterms:created xsi:type="dcterms:W3CDTF">2025-06-16T12:37:30Z</dcterms:created>
  <dcterms:modified xsi:type="dcterms:W3CDTF">2025-06-16T13:40:43Z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1049-12.2.0.21179</vt:lpwstr>
  </property>
  <property fmtid="{D5CDD505-2E9C-101B-9397-08002B2CF9AE}" pid="3" name="ICV">
    <vt:lpwstr>84EB125B0CFC4456B34309A7F9F0F02D_12</vt:lpwstr>
  </property>
</Properties>
</file>