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73" r:id="rId7"/>
    <p:sldId id="274" r:id="rId8"/>
    <p:sldId id="262" r:id="rId9"/>
    <p:sldId id="25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1" r:id="rId19"/>
    <p:sldId id="27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566" autoAdjust="0"/>
  </p:normalViewPr>
  <p:slideViewPr>
    <p:cSldViewPr snapToGrid="0">
      <p:cViewPr varScale="1">
        <p:scale>
          <a:sx n="70" d="100"/>
          <a:sy n="70" d="100"/>
        </p:scale>
        <p:origin x="5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C5D4-4125-43B4-BA70-DAFFA734580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7FA7D-F763-47BF-A8C6-352EE1148A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08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how we pass arguments to the program when we first start it.</a:t>
            </a:r>
          </a:p>
          <a:p>
            <a:r>
              <a:rPr lang="en-US" dirty="0"/>
              <a:t>The parameter </a:t>
            </a:r>
            <a:r>
              <a:rPr lang="en-US" i="1" dirty="0" err="1"/>
              <a:t>args</a:t>
            </a:r>
            <a:r>
              <a:rPr lang="en-US" dirty="0"/>
              <a:t> is an array of </a:t>
            </a:r>
            <a:r>
              <a:rPr lang="en-US" i="1" dirty="0"/>
              <a:t>String</a:t>
            </a:r>
            <a:r>
              <a:rPr lang="en-US" dirty="0"/>
              <a:t>s. In the following example: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java </a:t>
            </a:r>
            <a:r>
              <a:rPr lang="en-US" dirty="0" err="1"/>
              <a:t>CommonMainMethodSignature</a:t>
            </a:r>
            <a:r>
              <a:rPr lang="en-US" dirty="0"/>
              <a:t> foo bar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7FA7D-F763-47BF-A8C6-352EE1148A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19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D3BF-A8EB-42F9-A925-D8199632B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871A-C478-4CEF-B1A4-E19F62D1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951-184C-4538-83CA-E690E93C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905D-0D15-42BD-9C33-CC6EF76C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7BD3A-EBDC-4731-8E89-9FD96501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4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335A-B1A8-4F48-A33E-0C18804D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F2ABF-3ADE-429A-B099-E8626108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3AA1-B23F-4988-B3FF-BB002CDF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C40FA-1B7D-4BC8-AD3B-758470D6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1DEC-CF70-4A7D-B8A6-7E367C86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5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13F1D-40F0-4442-B8EB-ED8FA7948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EF6B0-C239-4B6C-BECA-637E53C22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72F0-57A5-49AF-B24F-6953ADD8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B670-93D1-4387-9C37-1D6430FD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F01F-3490-4E5E-8478-E6B8466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07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B9DD-F9D4-4601-9EB2-7418455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4AAD-FA2E-4FAB-B782-DCD91E71A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1660-F44A-43CC-9F1B-C5E008E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65A3-02F0-49C0-9784-7E4F5DD9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C56F-9119-4A39-8C0A-129DDCAB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1B47-C6CB-4B11-A29E-16A1F5CB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3028-ADD7-4C52-9224-C2F0B1F8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81E66-3788-48A8-90F4-44524C75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F2B8-5406-4148-A9D0-2946EBC0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A1DD-0891-47C6-B729-E46C92CD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93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E514-900C-4E88-ADF6-2CBCC957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485C-A39F-4AD0-BB2D-8397A1444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B25A9-A7A2-4F3B-B644-B39DBCEA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1735-F8D4-4FBE-9D9E-8CB70198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D4DF-FBF2-4A5A-BA11-8BE5E0DA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DAC6A-D021-4DA0-B62F-534D0B2A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5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C21C-5AB1-476C-A576-65C29E87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12FA-26E6-4FE0-9D41-23D3730D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B8027-0ED8-492D-BDD1-BCC8787E6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F3EDD-1564-46CC-9D66-8E8A46C24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F9F05-C6BE-4342-858F-C8E9B877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AD5C-EE24-439C-B2B2-EBE92248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94D5D-AA53-4E0A-ABCF-001DDA81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86B5A-7A61-46B4-BBFC-F46E71E0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D71-2EB2-4B3D-98B4-5C56476D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ECE82-4E4B-44C4-84F7-9A9FDE18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F28EC-6B59-4E69-8310-B15699F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F5C99-8AE2-4E50-AD82-C6DA58EB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04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0B2AA-B649-4F8F-B5EA-8469D386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A1AC3-C1C1-4E90-8EA3-13626B9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2B6B-D438-401A-9379-E4C86508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99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0DD7-F552-452B-A964-B6204E7B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19FB-0959-4EB7-86AA-67E77C46A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5384E-C99B-44DE-B219-06555973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C2E1-42CF-4831-BC40-0BD2021A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33F5-D894-4E50-BD1C-254F596F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BF441-F86E-4FD0-A8E0-FC473A9E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F5EA-E94C-49CC-B313-EA0D4C97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F7D95-7316-454E-AF80-F40A70EE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CABA9-3547-4950-8711-01A9D3F70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B85A4-229E-450B-ABA1-F892B783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CB314-BBAB-403D-8B64-B0E2B34A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0F7DE-C124-475B-B7D4-580FC926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84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30A48-2B78-43A3-A8B1-9A144FDD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3490-7ACB-437C-ADC5-2ADFD1762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3F8D-1570-479A-8980-11C844DB6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99A8-DE3D-4317-A542-09937217C4E9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8E4F-4AA7-47FD-8013-8E05DFAEE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AD79-A903-44D9-B73E-40E29B845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5A366-A40D-4418-B096-8458B7D40A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421B-947E-4AE0-BAEA-C665F805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CrashCourse</a:t>
            </a:r>
            <a:r>
              <a:rPr lang="en-US" dirty="0"/>
              <a:t> Java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8A-3A23-4B9D-8E82-D51B079FD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Philipp de Sombre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62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5A81-84C6-414C-99DA-0F3DCDD4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- Klassen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3560-AD46-4CA0-A465-3B29CC79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Kapseln</a:t>
            </a:r>
            <a:r>
              <a:rPr lang="en-US" dirty="0"/>
              <a:t> </a:t>
            </a:r>
            <a:r>
              <a:rPr lang="en-US" dirty="0" err="1"/>
              <a:t>Logik</a:t>
            </a:r>
            <a:endParaRPr lang="en-US" dirty="0"/>
          </a:p>
          <a:p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(Attribute) und </a:t>
            </a:r>
            <a:r>
              <a:rPr lang="en-US" dirty="0" err="1"/>
              <a:t>Fähigkeiten</a:t>
            </a:r>
            <a:r>
              <a:rPr lang="en-US" dirty="0"/>
              <a:t> (</a:t>
            </a:r>
            <a:r>
              <a:rPr lang="en-US" dirty="0" err="1"/>
              <a:t>Methoden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oder</a:t>
            </a:r>
            <a:endParaRPr lang="en-US" dirty="0"/>
          </a:p>
          <a:p>
            <a:pPr lvl="1"/>
            <a:r>
              <a:rPr lang="en-US" dirty="0" err="1"/>
              <a:t>Klassenübergreifend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// </a:t>
            </a:r>
            <a:r>
              <a:rPr lang="en-US" dirty="0" err="1">
                <a:latin typeface="Consolas" panose="020B0609020204030204" pitchFamily="49" charset="0"/>
              </a:rPr>
              <a:t>Hier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kommt</a:t>
            </a:r>
            <a:r>
              <a:rPr lang="en-US" dirty="0">
                <a:latin typeface="Consolas" panose="020B0609020204030204" pitchFamily="49" charset="0"/>
              </a:rPr>
              <a:t> die </a:t>
            </a:r>
            <a:r>
              <a:rPr lang="en-US" dirty="0" err="1">
                <a:latin typeface="Consolas" panose="020B0609020204030204" pitchFamily="49" charset="0"/>
              </a:rPr>
              <a:t>Logik</a:t>
            </a:r>
            <a:r>
              <a:rPr lang="en-US" dirty="0">
                <a:latin typeface="Consolas" panose="020B0609020204030204" pitchFamily="49" charset="0"/>
              </a:rPr>
              <a:t> rein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32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0676-DDB8-4556-B859-A111634C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– </a:t>
            </a:r>
            <a:r>
              <a:rPr lang="en-US" dirty="0" err="1"/>
              <a:t>Methoden</a:t>
            </a:r>
            <a:r>
              <a:rPr lang="en-US" dirty="0"/>
              <a:t>/Attribute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652A-7F33-47E7-AA1C-1DEAF90A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Attribute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sichtbarkeit</a:t>
            </a:r>
            <a:r>
              <a:rPr lang="en-US" dirty="0">
                <a:latin typeface="Consolas" panose="020B0609020204030204" pitchFamily="49" charset="0"/>
              </a:rPr>
              <a:t> (static) 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Name;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 Integer horsepower;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Methoden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sichtbarkeit</a:t>
            </a:r>
            <a:r>
              <a:rPr lang="en-US" dirty="0">
                <a:latin typeface="Consolas" panose="020B0609020204030204" pitchFamily="49" charset="0"/>
              </a:rPr>
              <a:t> (static) </a:t>
            </a:r>
            <a:r>
              <a:rPr lang="en-US" dirty="0" err="1">
                <a:latin typeface="Consolas" panose="020B0609020204030204" pitchFamily="49" charset="0"/>
              </a:rPr>
              <a:t>Rückgabe-Typ</a:t>
            </a:r>
            <a:r>
              <a:rPr lang="en-US" dirty="0">
                <a:latin typeface="Consolas" panose="020B0609020204030204" pitchFamily="49" charset="0"/>
              </a:rPr>
              <a:t> Name(</a:t>
            </a:r>
            <a:r>
              <a:rPr lang="en-US" dirty="0" err="1">
                <a:latin typeface="Consolas" panose="020B0609020204030204" pitchFamily="49" charset="0"/>
              </a:rPr>
              <a:t>Parametertype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parameterName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Logik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Rückgabe</a:t>
            </a:r>
            <a:r>
              <a:rPr lang="en-US" dirty="0"/>
              <a:t>: void</a:t>
            </a:r>
            <a:endParaRPr lang="de-DE" dirty="0"/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3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2FCD-8E2F-46F9-92E2-FDD57723B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: Engine-</a:t>
            </a:r>
            <a:r>
              <a:rPr lang="en-US" dirty="0" err="1"/>
              <a:t>Klasse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B673-C264-47C1-9790-750438145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private Integer horsepower;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Engine(Integer horsepower){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this.horsepower</a:t>
            </a:r>
            <a:r>
              <a:rPr lang="en-US" dirty="0">
                <a:latin typeface="Consolas" panose="020B0609020204030204" pitchFamily="49" charset="0"/>
              </a:rPr>
              <a:t> = horsepower;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Integer </a:t>
            </a:r>
            <a:r>
              <a:rPr lang="en-US" dirty="0" err="1">
                <a:latin typeface="Consolas" panose="020B0609020204030204" pitchFamily="49" charset="0"/>
              </a:rPr>
              <a:t>calculateMileage</a:t>
            </a:r>
            <a:r>
              <a:rPr lang="en-US" dirty="0">
                <a:latin typeface="Consolas" panose="020B0609020204030204" pitchFamily="49" charset="0"/>
              </a:rPr>
              <a:t>(Integer rpm){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this.horsepower</a:t>
            </a:r>
            <a:r>
              <a:rPr lang="en-US" dirty="0">
                <a:latin typeface="Consolas" panose="020B0609020204030204" pitchFamily="49" charset="0"/>
              </a:rPr>
              <a:t>/100) * (rpm/1000);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20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5F0-276C-4F0C-BFE8-15E5400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DF9C-048E-4C94-BB9D-D9E0A04A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können</a:t>
            </a:r>
            <a:r>
              <a:rPr lang="en-US" dirty="0"/>
              <a:t> von </a:t>
            </a:r>
            <a:r>
              <a:rPr lang="en-US" dirty="0" err="1"/>
              <a:t>anderen</a:t>
            </a:r>
            <a:r>
              <a:rPr lang="en-US" dirty="0"/>
              <a:t> Klassen “</a:t>
            </a:r>
            <a:r>
              <a:rPr lang="en-US" dirty="0" err="1"/>
              <a:t>erben</a:t>
            </a:r>
            <a:r>
              <a:rPr lang="en-US" dirty="0"/>
              <a:t>”.</a:t>
            </a:r>
          </a:p>
          <a:p>
            <a:r>
              <a:rPr lang="en-US" dirty="0"/>
              <a:t>Die </a:t>
            </a:r>
            <a:r>
              <a:rPr lang="en-US" dirty="0" err="1"/>
              <a:t>erbende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erlangt</a:t>
            </a:r>
            <a:r>
              <a:rPr lang="en-US" dirty="0"/>
              <a:t> </a:t>
            </a:r>
            <a:r>
              <a:rPr lang="en-US" dirty="0" err="1"/>
              <a:t>dadurch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der </a:t>
            </a:r>
            <a:r>
              <a:rPr lang="en-US" dirty="0" err="1"/>
              <a:t>Oberklasse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Nur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public </a:t>
            </a:r>
            <a:r>
              <a:rPr lang="en-US" dirty="0" err="1"/>
              <a:t>oder</a:t>
            </a:r>
            <a:r>
              <a:rPr lang="en-US" dirty="0"/>
              <a:t> protected </a:t>
            </a:r>
            <a:r>
              <a:rPr lang="en-US" dirty="0" err="1"/>
              <a:t>sind</a:t>
            </a:r>
            <a:r>
              <a:rPr lang="en-US" dirty="0"/>
              <a:t>!</a:t>
            </a:r>
          </a:p>
          <a:p>
            <a:r>
              <a:rPr lang="en-US" dirty="0" err="1"/>
              <a:t>Vererbung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dem </a:t>
            </a:r>
            <a:r>
              <a:rPr lang="en-US" dirty="0">
                <a:latin typeface="Consolas" panose="020B0609020204030204" pitchFamily="49" charset="0"/>
              </a:rPr>
              <a:t>extends</a:t>
            </a:r>
            <a:r>
              <a:rPr lang="en-US" dirty="0"/>
              <a:t> Keyword </a:t>
            </a:r>
            <a:r>
              <a:rPr lang="en-US" dirty="0" err="1"/>
              <a:t>erreicht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i="1" dirty="0"/>
              <a:t>Was </a:t>
            </a:r>
            <a:r>
              <a:rPr lang="en-US" i="1" dirty="0" err="1"/>
              <a:t>könnten</a:t>
            </a:r>
            <a:r>
              <a:rPr lang="en-US" i="1" dirty="0"/>
              <a:t> </a:t>
            </a:r>
            <a:r>
              <a:rPr lang="en-US" i="1" dirty="0" err="1"/>
              <a:t>sinnvolle</a:t>
            </a:r>
            <a:r>
              <a:rPr lang="en-US" i="1" dirty="0"/>
              <a:t> </a:t>
            </a:r>
            <a:r>
              <a:rPr lang="en-US" i="1" dirty="0" err="1"/>
              <a:t>Unterklassen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</a:t>
            </a:r>
            <a:r>
              <a:rPr lang="en-US" i="1" dirty="0" err="1"/>
              <a:t>unsere</a:t>
            </a:r>
            <a:r>
              <a:rPr lang="en-US" i="1" dirty="0"/>
              <a:t> </a:t>
            </a:r>
            <a:r>
              <a:rPr lang="en-US" i="1" dirty="0">
                <a:latin typeface="Consolas" panose="020B0609020204030204" pitchFamily="49" charset="0"/>
              </a:rPr>
              <a:t>Engine</a:t>
            </a:r>
            <a:r>
              <a:rPr lang="en-US" i="1" dirty="0"/>
              <a:t> </a:t>
            </a:r>
            <a:r>
              <a:rPr lang="en-US" i="1" dirty="0" err="1"/>
              <a:t>Klasse</a:t>
            </a:r>
            <a:r>
              <a:rPr lang="en-US" i="1" dirty="0"/>
              <a:t> sein?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94915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C4B-F0F0-4739-A9AD-A5C05FE3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Beispiel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2A5E-7F9D-44E9-BA73-0171BC739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DieselEngine</a:t>
            </a:r>
            <a:r>
              <a:rPr lang="en-US" dirty="0">
                <a:latin typeface="Consolas" panose="020B0609020204030204" pitchFamily="49" charset="0"/>
              </a:rPr>
              <a:t> extends Engine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public </a:t>
            </a:r>
            <a:r>
              <a:rPr lang="en-US" dirty="0" err="1">
                <a:latin typeface="Consolas" panose="020B0609020204030204" pitchFamily="49" charset="0"/>
              </a:rPr>
              <a:t>DieselEngine</a:t>
            </a:r>
            <a:r>
              <a:rPr lang="en-US" dirty="0">
                <a:latin typeface="Consolas" panose="020B0609020204030204" pitchFamily="49" charset="0"/>
              </a:rPr>
              <a:t>(Integer horsepower){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super(horsepower);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i="1" dirty="0"/>
              <a:t>-&gt; Die</a:t>
            </a:r>
            <a:r>
              <a:rPr lang="en-US" i="1" dirty="0"/>
              <a:t> </a:t>
            </a:r>
            <a:r>
              <a:rPr lang="en-US" i="1" dirty="0" err="1">
                <a:latin typeface="Consolas" panose="020B0609020204030204" pitchFamily="49" charset="0"/>
              </a:rPr>
              <a:t>calculateMileage</a:t>
            </a:r>
            <a:r>
              <a:rPr lang="en-US" i="1" dirty="0"/>
              <a:t> </a:t>
            </a:r>
            <a:r>
              <a:rPr lang="en-US" i="1" dirty="0" err="1"/>
              <a:t>Methode</a:t>
            </a:r>
            <a:r>
              <a:rPr lang="en-US" i="1" dirty="0"/>
              <a:t> </a:t>
            </a:r>
            <a:r>
              <a:rPr lang="en-US" i="1" dirty="0" err="1"/>
              <a:t>stimmt</a:t>
            </a:r>
            <a:r>
              <a:rPr lang="en-US" i="1" dirty="0"/>
              <a:t> </a:t>
            </a:r>
            <a:r>
              <a:rPr lang="en-US" i="1" dirty="0" err="1"/>
              <a:t>für</a:t>
            </a:r>
            <a:r>
              <a:rPr lang="en-US" i="1" dirty="0"/>
              <a:t> den Diesel </a:t>
            </a:r>
            <a:r>
              <a:rPr lang="en-US" i="1" dirty="0" err="1"/>
              <a:t>nicht</a:t>
            </a:r>
            <a:r>
              <a:rPr lang="en-US" i="1" dirty="0"/>
              <a:t>. Wie </a:t>
            </a:r>
            <a:r>
              <a:rPr lang="en-US" i="1" dirty="0" err="1"/>
              <a:t>kann</a:t>
            </a:r>
            <a:r>
              <a:rPr lang="en-US" i="1" dirty="0"/>
              <a:t> das </a:t>
            </a:r>
            <a:r>
              <a:rPr lang="en-US" i="1" dirty="0" err="1"/>
              <a:t>gelöst</a:t>
            </a:r>
            <a:r>
              <a:rPr lang="en-US" i="1" dirty="0"/>
              <a:t> </a:t>
            </a:r>
            <a:r>
              <a:rPr lang="en-US" i="1" dirty="0" err="1"/>
              <a:t>werden</a:t>
            </a:r>
            <a:r>
              <a:rPr lang="en-US" i="1" dirty="0"/>
              <a:t>?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47173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8C1B-8E05-48A3-A22A-767400A8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Überschreiben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0B5E-7FE8-45B4-B68A-2CF5E26E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Integer </a:t>
            </a:r>
            <a:r>
              <a:rPr lang="en-US" dirty="0" err="1">
                <a:latin typeface="Consolas" panose="020B0609020204030204" pitchFamily="49" charset="0"/>
              </a:rPr>
              <a:t>calculateMileage</a:t>
            </a:r>
            <a:r>
              <a:rPr lang="en-US" dirty="0">
                <a:latin typeface="Consolas" panose="020B0609020204030204" pitchFamily="49" charset="0"/>
              </a:rPr>
              <a:t>(Integer rpm){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super.horsepower</a:t>
            </a:r>
            <a:r>
              <a:rPr lang="en-US" dirty="0">
                <a:latin typeface="Consolas" panose="020B0609020204030204" pitchFamily="49" charset="0"/>
              </a:rPr>
              <a:t>/110) * (rpm/1000);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Gleiche Signatur überschreibt das Verhalten der Oberklasse.</a:t>
            </a:r>
          </a:p>
          <a:p>
            <a:pPr marL="0" indent="0">
              <a:buNone/>
            </a:pPr>
            <a:r>
              <a:rPr lang="de-DE" dirty="0"/>
              <a:t>Die Signatur besteht aus Namen und Parameter einer Methode.</a:t>
            </a:r>
          </a:p>
          <a:p>
            <a:pPr marL="0" indent="0">
              <a:buNone/>
            </a:pPr>
            <a:r>
              <a:rPr lang="de-DE" dirty="0"/>
              <a:t>Nicht verwechseln mit Überladen. Hier ist die Signatur eine andere.</a:t>
            </a:r>
          </a:p>
        </p:txBody>
      </p:sp>
    </p:spTree>
    <p:extLst>
      <p:ext uri="{BB962C8B-B14F-4D97-AF65-F5344CB8AC3E}">
        <p14:creationId xmlns:p14="http://schemas.microsoft.com/office/powerpoint/2010/main" val="366690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6122-2373-4822-836D-F44D42C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Vererbung</a:t>
            </a:r>
            <a:r>
              <a:rPr lang="en-US" dirty="0"/>
              <a:t> - </a:t>
            </a:r>
            <a:r>
              <a:rPr lang="en-US" dirty="0" err="1"/>
              <a:t>Erweitern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6906-0F15-4577-808D-DA2458A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Integer </a:t>
            </a:r>
            <a:r>
              <a:rPr lang="en-US" dirty="0" err="1">
                <a:latin typeface="Consolas" panose="020B0609020204030204" pitchFamily="49" charset="0"/>
              </a:rPr>
              <a:t>calculateExhaust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return (</a:t>
            </a:r>
            <a:r>
              <a:rPr lang="en-US" dirty="0" err="1">
                <a:latin typeface="Consolas" panose="020B0609020204030204" pitchFamily="49" charset="0"/>
              </a:rPr>
              <a:t>super.horsepower</a:t>
            </a:r>
            <a:r>
              <a:rPr lang="en-US" dirty="0">
                <a:latin typeface="Consolas" panose="020B0609020204030204" pitchFamily="49" charset="0"/>
              </a:rPr>
              <a:t>/500);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60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7104-E9AC-4A98-B6F4-3172A7A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942B2-DA6C-49D3-BF4A-2B5D0BC4CDF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815264">
            <a:off x="-148882" y="2310028"/>
            <a:ext cx="7523532" cy="9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/>
              <a:t>https://forms.gle/wz5sSWmWHKRHSPHQ6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56F1A-A01A-42E8-AE9F-A76B153A5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55" y="824459"/>
            <a:ext cx="5209081" cy="52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9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24F1-6E16-46E6-9D8D-E4731BAB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Instanziierung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EA99B-CD7A-4F24-95D6-0CC439E5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i="1" dirty="0" err="1"/>
              <a:t>Geht</a:t>
            </a:r>
            <a:r>
              <a:rPr lang="en-US" i="1" dirty="0"/>
              <a:t> es </a:t>
            </a:r>
            <a:r>
              <a:rPr lang="en-US" i="1" dirty="0" err="1"/>
              <a:t>oder</a:t>
            </a:r>
            <a:r>
              <a:rPr lang="en-US" i="1" dirty="0"/>
              <a:t> </a:t>
            </a:r>
            <a:r>
              <a:rPr lang="en-US" i="1" dirty="0" err="1"/>
              <a:t>nicht</a:t>
            </a:r>
            <a:r>
              <a:rPr lang="en-US" i="1" dirty="0"/>
              <a:t>? </a:t>
            </a:r>
            <a:r>
              <a:rPr lang="en-US" i="1" dirty="0" err="1"/>
              <a:t>Warum</a:t>
            </a:r>
            <a:r>
              <a:rPr lang="en-US" i="1" dirty="0"/>
              <a:t>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 = new Engine();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e1 = new Engine(60);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e1 = new Engine(75);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Engine e1 = new Engine(90);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</a:t>
            </a:r>
            <a:r>
              <a:rPr lang="en-US" dirty="0" err="1"/>
              <a:t>DieselEngine</a:t>
            </a:r>
            <a:r>
              <a:rPr lang="en-US" dirty="0"/>
              <a:t> de = new </a:t>
            </a:r>
            <a:r>
              <a:rPr lang="en-US" dirty="0" err="1"/>
              <a:t>DieselEngine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arenBoth"/>
            </a:pPr>
            <a:r>
              <a:rPr lang="en-US" dirty="0"/>
              <a:t>	e1 = new </a:t>
            </a:r>
            <a:r>
              <a:rPr lang="en-US" dirty="0" err="1"/>
              <a:t>DieselEngine</a:t>
            </a:r>
            <a:r>
              <a:rPr lang="en-US" dirty="0"/>
              <a:t>(80);</a:t>
            </a:r>
          </a:p>
          <a:p>
            <a:pPr marL="514350" indent="-514350">
              <a:buFont typeface="+mj-lt"/>
              <a:buAutoNum type="arabicParenBoth"/>
            </a:pPr>
            <a:r>
              <a:rPr lang="de-DE" dirty="0"/>
              <a:t>	DieselEngine de1 = new Engine(55);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09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4BDC-22AA-4AA6-A8AC-39E0744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Abstrakte</a:t>
            </a:r>
            <a:r>
              <a:rPr lang="en-US" dirty="0"/>
              <a:t> Klassen und Interfaces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F99C-B6B6-4277-A5D1-759CE105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Code-</a:t>
            </a:r>
            <a:r>
              <a:rPr lang="en-US" sz="7200" b="1" dirty="0" err="1"/>
              <a:t>Beispiele</a:t>
            </a:r>
            <a:endParaRPr lang="de-DE" sz="7200" b="1" dirty="0"/>
          </a:p>
        </p:txBody>
      </p:sp>
    </p:spTree>
    <p:extLst>
      <p:ext uri="{BB962C8B-B14F-4D97-AF65-F5344CB8AC3E}">
        <p14:creationId xmlns:p14="http://schemas.microsoft.com/office/powerpoint/2010/main" val="963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A0B3-6F50-447A-8017-A2324743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653A-AB1B-4E64-AFC4-8A245FCD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Aufbau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 err="1"/>
              <a:t>Variablen</a:t>
            </a:r>
            <a:endParaRPr lang="en-US" dirty="0"/>
          </a:p>
          <a:p>
            <a:pPr lvl="1"/>
            <a:r>
              <a:rPr lang="en-US" dirty="0" err="1"/>
              <a:t>Steuerung</a:t>
            </a:r>
            <a:endParaRPr lang="en-US" dirty="0"/>
          </a:p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endParaRPr lang="en-US" dirty="0"/>
          </a:p>
          <a:p>
            <a:r>
              <a:rPr lang="en-US" dirty="0" err="1"/>
              <a:t>Vererbung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0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1CA4-B432-4F01-9DF2-66D3A9D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Aufbau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4C31-AE9B-4475-812A-B10028E9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Entwicklungsschritte </a:t>
            </a:r>
          </a:p>
          <a:p>
            <a:pPr lvl="1"/>
            <a:r>
              <a:rPr lang="de-DE" dirty="0"/>
              <a:t>Programmieren </a:t>
            </a:r>
          </a:p>
          <a:p>
            <a:pPr lvl="1"/>
            <a:r>
              <a:rPr lang="de-DE" dirty="0"/>
              <a:t>Kompilieren mit javac(.exe) </a:t>
            </a:r>
          </a:p>
          <a:p>
            <a:pPr lvl="1"/>
            <a:r>
              <a:rPr lang="de-DE" dirty="0"/>
              <a:t>Ausführen mit java(.exe</a:t>
            </a:r>
          </a:p>
          <a:p>
            <a:pPr lvl="1"/>
            <a:endParaRPr lang="de-DE" dirty="0"/>
          </a:p>
          <a:p>
            <a:r>
              <a:rPr lang="de-DE" dirty="0"/>
              <a:t>Einstieg: Main Methode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//… </a:t>
            </a:r>
            <a:r>
              <a:rPr lang="en-US" dirty="0" err="1">
                <a:latin typeface="Consolas" panose="020B0609020204030204" pitchFamily="49" charset="0"/>
              </a:rPr>
              <a:t>Euer</a:t>
            </a:r>
            <a:r>
              <a:rPr lang="en-US" dirty="0">
                <a:latin typeface="Consolas" panose="020B0609020204030204" pitchFamily="49" charset="0"/>
              </a:rPr>
              <a:t> Code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457200" lvl="1" indent="0">
              <a:buNone/>
            </a:pPr>
            <a:r>
              <a:rPr lang="en-US" i="1" dirty="0"/>
              <a:t>-&gt; Was </a:t>
            </a:r>
            <a:r>
              <a:rPr lang="en-US" i="1" dirty="0" err="1"/>
              <a:t>macht</a:t>
            </a:r>
            <a:r>
              <a:rPr lang="en-US" i="1" dirty="0"/>
              <a:t> der </a:t>
            </a:r>
            <a:r>
              <a:rPr lang="en-US" i="1" dirty="0" err="1">
                <a:latin typeface="Consolas" panose="020B0609020204030204" pitchFamily="49" charset="0"/>
              </a:rPr>
              <a:t>args</a:t>
            </a:r>
            <a:r>
              <a:rPr lang="en-US" i="1" dirty="0"/>
              <a:t> Parameter?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52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Verzweigungen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if (condition)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Code wird ausgeführt wenn condition </a:t>
            </a:r>
            <a:r>
              <a:rPr lang="de-DE" dirty="0">
                <a:solidFill>
                  <a:srgbClr val="00B050"/>
                </a:solidFill>
                <a:latin typeface="Consolas" panose="020B0609020204030204" pitchFamily="49" charset="0"/>
              </a:rPr>
              <a:t>wahr</a:t>
            </a:r>
            <a:r>
              <a:rPr lang="de-DE" dirty="0">
                <a:latin typeface="Consolas" panose="020B0609020204030204" pitchFamily="49" charset="0"/>
              </a:rPr>
              <a:t> ist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Code wird ausgeführt wenn condition 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falsch</a:t>
            </a:r>
            <a:r>
              <a:rPr lang="de-DE" dirty="0">
                <a:latin typeface="Consolas" panose="020B0609020204030204" pitchFamily="49" charset="0"/>
              </a:rPr>
              <a:t> ist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Verzweigungen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switch(i){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0: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null");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1: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eins");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break;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case default: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System.out.println("i ist nicht 0 oder 1");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4312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Schleifen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while(condition){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Hier coden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for(before, condition, after each iteration){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// Hier coden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-&gt;for(Integer i = 0, i &lt; array.size(), i+=1){}</a:t>
            </a:r>
          </a:p>
          <a:p>
            <a:pPr marL="0" indent="0">
              <a:buNone/>
            </a:pP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F2B-6A80-431C-B0D8-1053934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– </a:t>
            </a:r>
            <a:r>
              <a:rPr lang="en-US" dirty="0" err="1"/>
              <a:t>Steuerung</a:t>
            </a:r>
            <a:r>
              <a:rPr lang="en-US" dirty="0"/>
              <a:t> - </a:t>
            </a:r>
            <a:r>
              <a:rPr lang="en-US" dirty="0" err="1"/>
              <a:t>Schleifen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9E69-6BF4-41D4-BE64-679EB141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(</a:t>
            </a:r>
            <a:r>
              <a:rPr lang="en-US" dirty="0" err="1">
                <a:latin typeface="Consolas" panose="020B0609020204030204" pitchFamily="49" charset="0"/>
              </a:rPr>
              <a:t>Typ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variablenName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arrayName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 err="1">
                <a:latin typeface="Consolas" panose="020B0609020204030204" pitchFamily="49" charset="0"/>
              </a:rPr>
              <a:t>Hier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Coden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-&gt; For-each </a:t>
            </a:r>
            <a:r>
              <a:rPr lang="en-US" dirty="0" err="1">
                <a:latin typeface="Consolas" panose="020B0609020204030204" pitchFamily="49" charset="0"/>
              </a:rPr>
              <a:t>Scleife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5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3CF-0879-4A8D-944C-5254DBF4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- </a:t>
            </a:r>
            <a:r>
              <a:rPr lang="en-US" dirty="0" err="1"/>
              <a:t>Objekte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2B56-E563-4448-BD04-72ACFB91D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Klassen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Baupläne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Objekte</a:t>
            </a:r>
            <a:endParaRPr lang="en-US" dirty="0"/>
          </a:p>
          <a:p>
            <a:r>
              <a:rPr lang="de-DE" dirty="0"/>
              <a:t>Neue Objekte werden mit dem </a:t>
            </a:r>
            <a:r>
              <a:rPr lang="de-DE" dirty="0">
                <a:latin typeface="Consolas" panose="020B0609020204030204" pitchFamily="49" charset="0"/>
              </a:rPr>
              <a:t>new </a:t>
            </a:r>
            <a:r>
              <a:rPr lang="de-DE" dirty="0"/>
              <a:t>Operator erzeugt</a:t>
            </a:r>
          </a:p>
          <a:p>
            <a:r>
              <a:rPr lang="de-DE" dirty="0"/>
              <a:t>Dabei wird ein Konstruktor der Klasse aufgerufen.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Klasse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variablenName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Klasse</a:t>
            </a:r>
            <a:r>
              <a:rPr lang="en-US" dirty="0">
                <a:latin typeface="Consolas" panose="020B0609020204030204" pitchFamily="49" charset="0"/>
              </a:rPr>
              <a:t>(parameter);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ACHTUNG! </a:t>
            </a:r>
            <a:r>
              <a:rPr lang="de-DE" dirty="0"/>
              <a:t>Variablen halten nicht das Objekt an sich, sondern lediglich eine Referenz.</a:t>
            </a:r>
          </a:p>
        </p:txBody>
      </p:sp>
    </p:spTree>
    <p:extLst>
      <p:ext uri="{BB962C8B-B14F-4D97-AF65-F5344CB8AC3E}">
        <p14:creationId xmlns:p14="http://schemas.microsoft.com/office/powerpoint/2010/main" val="16938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B499-01D8-4E98-85FA-253FE4C4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Klassen-/</a:t>
            </a:r>
            <a:r>
              <a:rPr lang="en-US" dirty="0" err="1"/>
              <a:t>Objekt-Orientierung</a:t>
            </a:r>
            <a:r>
              <a:rPr lang="en-US" dirty="0"/>
              <a:t> - </a:t>
            </a:r>
            <a:r>
              <a:rPr lang="en-US" dirty="0" err="1"/>
              <a:t>Objekte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AC64-EC9C-4B48-8813-5E108F6F2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 = new </a:t>
            </a: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(parameter);</a:t>
            </a:r>
          </a:p>
          <a:p>
            <a:pPr marL="0" indent="0" algn="ctr">
              <a:buNone/>
            </a:pPr>
            <a:r>
              <a:rPr lang="en-US" sz="3200" dirty="0">
                <a:latin typeface="Consolas" panose="020B0609020204030204" pitchFamily="49" charset="0"/>
              </a:rPr>
              <a:t>------------------------------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; //</a:t>
            </a:r>
            <a:r>
              <a:rPr lang="en-US" sz="3200" dirty="0" err="1">
                <a:latin typeface="Consolas" panose="020B0609020204030204" pitchFamily="49" charset="0"/>
              </a:rPr>
              <a:t>Deklaration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i="1" dirty="0"/>
              <a:t>-&gt; </a:t>
            </a:r>
            <a:r>
              <a:rPr lang="en-US" sz="3200" i="1" dirty="0" err="1"/>
              <a:t>Welchen</a:t>
            </a:r>
            <a:r>
              <a:rPr lang="en-US" sz="3200" i="1" dirty="0"/>
              <a:t> wert hat </a:t>
            </a:r>
            <a:r>
              <a:rPr lang="en-US" sz="3200" i="1" dirty="0" err="1">
                <a:latin typeface="Consolas" panose="020B0609020204030204" pitchFamily="49" charset="0"/>
              </a:rPr>
              <a:t>variablenName</a:t>
            </a:r>
            <a:r>
              <a:rPr lang="en-US" sz="3200" i="1" dirty="0"/>
              <a:t> </a:t>
            </a:r>
            <a:r>
              <a:rPr lang="en-US" sz="3200" i="1" dirty="0" err="1"/>
              <a:t>hier</a:t>
            </a:r>
            <a:r>
              <a:rPr lang="en-US" sz="3200" i="1" dirty="0"/>
              <a:t>?</a:t>
            </a:r>
          </a:p>
          <a:p>
            <a:pPr marL="0" indent="0">
              <a:buNone/>
            </a:pPr>
            <a:r>
              <a:rPr lang="en-US" sz="3200" dirty="0" err="1">
                <a:latin typeface="Consolas" panose="020B0609020204030204" pitchFamily="49" charset="0"/>
              </a:rPr>
              <a:t>variablenName</a:t>
            </a:r>
            <a:r>
              <a:rPr lang="en-US" sz="3200" dirty="0">
                <a:latin typeface="Consolas" panose="020B0609020204030204" pitchFamily="49" charset="0"/>
              </a:rPr>
              <a:t> = new </a:t>
            </a:r>
            <a:r>
              <a:rPr lang="en-US" sz="3200" dirty="0" err="1">
                <a:latin typeface="Consolas" panose="020B0609020204030204" pitchFamily="49" charset="0"/>
              </a:rPr>
              <a:t>Klasse</a:t>
            </a:r>
            <a:r>
              <a:rPr lang="en-US" sz="3200" dirty="0">
                <a:latin typeface="Consolas" panose="020B0609020204030204" pitchFamily="49" charset="0"/>
              </a:rPr>
              <a:t>(parameter); //Init</a:t>
            </a:r>
          </a:p>
          <a:p>
            <a:pPr marL="0" indent="0">
              <a:buNone/>
            </a:pPr>
            <a:endParaRPr lang="de-DE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434</Words>
  <Application>Microsoft Office PowerPoint</Application>
  <PresentationFormat>Widescreen</PresentationFormat>
  <Paragraphs>145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CrashCourse Java</vt:lpstr>
      <vt:lpstr>Übersicht</vt:lpstr>
      <vt:lpstr>Aufbau</vt:lpstr>
      <vt:lpstr>Syntax – Steuerung - Verzweigungen</vt:lpstr>
      <vt:lpstr>Syntax – Steuerung - Verzweigungen</vt:lpstr>
      <vt:lpstr>Syntax – Steuerung - Schleifen</vt:lpstr>
      <vt:lpstr>Syntax – Steuerung - Schleifen</vt:lpstr>
      <vt:lpstr>Klassen-/Objekt-Orientierung - Objekte</vt:lpstr>
      <vt:lpstr>Klassen-/Objekt-Orientierung - Objekte</vt:lpstr>
      <vt:lpstr>Klassen-/Objekt-Orientierung - Klassen</vt:lpstr>
      <vt:lpstr>Klassen-/Objekt-Orientierung – Methoden/Attribute</vt:lpstr>
      <vt:lpstr>Beispiel: Engine-Klasse</vt:lpstr>
      <vt:lpstr>Vererbung</vt:lpstr>
      <vt:lpstr>Vererbung - Beispiel</vt:lpstr>
      <vt:lpstr>Vererbung - Überschreiben</vt:lpstr>
      <vt:lpstr>Vererbung - Erweitern</vt:lpstr>
      <vt:lpstr>Quiz</vt:lpstr>
      <vt:lpstr>Instanziierung </vt:lpstr>
      <vt:lpstr>Abstrakte Klassen und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CrashCourse Java</dc:title>
  <dc:creator>Philipp de Sombre</dc:creator>
  <cp:lastModifiedBy>Philipp de_Sombre</cp:lastModifiedBy>
  <cp:revision>14</cp:revision>
  <dcterms:created xsi:type="dcterms:W3CDTF">2019-10-21T07:53:54Z</dcterms:created>
  <dcterms:modified xsi:type="dcterms:W3CDTF">2019-10-22T15:54:16Z</dcterms:modified>
</cp:coreProperties>
</file>