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5" r:id="rId11"/>
    <p:sldId id="268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72103" autoAdjust="0"/>
  </p:normalViewPr>
  <p:slideViewPr>
    <p:cSldViewPr snapToGrid="0">
      <p:cViewPr varScale="1">
        <p:scale>
          <a:sx n="79" d="100"/>
          <a:sy n="79" d="100"/>
        </p:scale>
        <p:origin x="72" y="417"/>
      </p:cViewPr>
      <p:guideLst/>
    </p:cSldViewPr>
  </p:slideViewPr>
  <p:outlineViewPr>
    <p:cViewPr>
      <p:scale>
        <a:sx n="33" d="100"/>
        <a:sy n="33" d="100"/>
      </p:scale>
      <p:origin x="0" y="-173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DA357-14C5-43BA-86A6-201507854E6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FBD19-15F7-4B90-BA33-B529F5B5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1E35-59AE-4A7B-B588-F3291C77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289D8-24B2-490A-B7D5-632A0032F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6CF6-6C7D-4D98-AACB-89007D3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7017-94C7-4566-AE27-C3181527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4AE7-58D7-43AF-9E57-E271B8D2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4099-0303-44A8-8B51-EDB13976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12A39-7326-48D7-B65E-213F41A9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C2AF-6673-4A81-A849-464E3300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D949-8A50-460D-AD01-6A41F6CD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E668-1B2E-4D4A-8242-AD4513F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1085A-FFC1-43C8-BA80-BF5E8EB44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C6458-19D0-41CE-848A-3D31973F6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6BAA-B998-4D90-B23A-C5BA2D81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2C55-E01D-4F99-87A5-ACAAA9F5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DF67-2C67-44D1-9D6F-854D39F2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0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D859-70C6-4178-8F64-8AA28B40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A193-C26E-43E6-86AB-1C987C2B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D160-30C7-439C-9286-3FB90063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52E2D-D9E6-4F7C-BE6B-70F9D51E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1BDF-B020-417B-A3E5-07B8B3E8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7DA8-438D-43F6-9452-D48210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67FB-482F-48E1-892F-E4B7DB10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37BF-7726-4414-B97E-C5E6700A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4665-8FE1-475F-93FD-77E138C7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DE5A-9BB8-4615-BF82-01C595F8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8244-7B4B-405F-B3F7-35866876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5662-A2D4-40EB-8B57-73C20324B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1CC2-E9CC-48CD-9D2C-4C57E70E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5E1FF-B00F-4DFE-B2F4-839C663E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297D-FFA0-4469-B035-0F6E2617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CFA53-B7B9-4A64-B4B4-971BCA3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27EE-0E69-47F0-8B96-B42DF1FD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52F5-1E90-4C0C-A8C6-7D7FC233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C35C-8B0F-41B1-BEF8-0E3E1328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1D2C8-2F99-4A30-B18B-2494EF8C2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D3DD3-C087-4ED0-9F83-883AB8ED5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79C03-B941-4585-B18F-0122FD18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D139D-BC31-48F5-9242-EAFE9030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82D8F-CF2A-49FD-BD1D-DAC543F4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5385-E56D-4E3F-9F6F-9C97EEAE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AC882-ABAB-4F90-95E2-AE13A43A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5E73E-970E-4B6D-A783-3B7EFED7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E42BD-3ACE-4584-A7E2-A2A49DE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DFCB3-ACA9-463D-AFE1-52E0E41F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6CD98-3A15-4781-B6F1-A623826B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D81FA-BD50-4052-A298-08D9459F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CA29-C9D5-47FD-929D-D2557060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5626-BA28-479C-8CF2-EF867FF3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A8100-FEC5-4AF4-8FD4-163A1F7F1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EF43-3818-4341-B11B-CA4DB4A3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5338-1593-4207-A3FF-A538D7A5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7E5B-A3B2-4CEE-93C8-8CC58E8B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034-F51B-4F5F-AD2A-AAA773D0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C2B1-EA64-4B2F-9D81-E3AEE39EF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11DAE-156F-4F3F-91B0-03F583AB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D448-3388-40A8-AD05-F4C524BC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C4DEB-40CE-46D9-B6CD-D6560E13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2D135-A104-4E91-A702-2FF445E5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E4B9F-733B-48C8-8C69-33915931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6B10-20A2-4EC3-8E85-DCF7EA307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EE9E-CDB3-43FB-AB9E-A9B2FB875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883D-69E1-4B51-BB06-8B413AC3900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D9B0-D178-49A2-80FA-CFA99E1F6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ADAB-48F2-47F4-A421-535CEA099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wiki.iai.uni-bonn.de/_media/teaching/lectures/se/2011/uebungsblaetter/uebungsblatt_03_-_loesungshilfe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search?filter=1&amp;tags=%23SoftwareEngineering" TargetMode="External"/><Relationship Id="rId2" Type="http://schemas.openxmlformats.org/officeDocument/2006/relationships/hyperlink" Target="https://create.kahoot.it/search?filter=1&amp;tags=%23UniH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wiki.iai.uni-bonn.de/_media/teaching/lectures/se/2011/uebungsblaetter/uebungsblatt_03_-_loesungshilf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B4B5-8A99-4BA0-A058-145D5D49E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Wiederholung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FA9EF-9C9A-4071-BDBA-EF7C2C8E9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B5BE-64C6-4368-A2B7-E51EBF6D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8A80-3C20-4B7D-A9E5-30813B19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dirty="0"/>
              <a:t>Elemente:</a:t>
            </a:r>
          </a:p>
          <a:p>
            <a:pPr lvl="1"/>
            <a:r>
              <a:rPr lang="de-DE" dirty="0"/>
              <a:t>Objekte (ggf. Klassen)</a:t>
            </a:r>
          </a:p>
          <a:p>
            <a:pPr lvl="1"/>
            <a:r>
              <a:rPr lang="de-DE" dirty="0"/>
              <a:t>Lebenslinien</a:t>
            </a:r>
          </a:p>
          <a:p>
            <a:pPr lvl="1"/>
            <a:r>
              <a:rPr lang="de-DE" dirty="0"/>
              <a:t>Nachrichten / Aufrufe</a:t>
            </a:r>
          </a:p>
          <a:p>
            <a:pPr lvl="1"/>
            <a:r>
              <a:rPr lang="de-DE" dirty="0"/>
              <a:t>Akteure</a:t>
            </a:r>
          </a:p>
          <a:p>
            <a:pPr lvl="1"/>
            <a:r>
              <a:rPr lang="de-DE" dirty="0"/>
              <a:t>Loops</a:t>
            </a:r>
          </a:p>
          <a:p>
            <a:pPr lvl="1"/>
            <a:r>
              <a:rPr lang="de-DE" dirty="0"/>
              <a:t>Alternativen / Optional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C9204-D00B-4AE6-BC69-69229F2C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46" y="2213188"/>
            <a:ext cx="6568766" cy="27057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F2C1FD-B78A-43BD-A3EF-373B4F8FFC40}"/>
              </a:ext>
            </a:extLst>
          </p:cNvPr>
          <p:cNvSpPr txBox="1">
            <a:spLocks/>
          </p:cNvSpPr>
          <p:nvPr/>
        </p:nvSpPr>
        <p:spPr>
          <a:xfrm>
            <a:off x="5102371" y="1792393"/>
            <a:ext cx="5257801" cy="66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Notation: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440C9-A220-4096-B256-3793BFF473C2}"/>
              </a:ext>
            </a:extLst>
          </p:cNvPr>
          <p:cNvSpPr/>
          <p:nvPr/>
        </p:nvSpPr>
        <p:spPr>
          <a:xfrm>
            <a:off x="5268397" y="5268397"/>
            <a:ext cx="3421431" cy="1224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60D3A-B6B7-46DD-9345-4967A9BF395E}"/>
              </a:ext>
            </a:extLst>
          </p:cNvPr>
          <p:cNvSpPr txBox="1"/>
          <p:nvPr/>
        </p:nvSpPr>
        <p:spPr>
          <a:xfrm>
            <a:off x="5268397" y="5268397"/>
            <a:ext cx="6963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opt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3A22E-6625-4398-B06F-C30B173C0EE8}"/>
              </a:ext>
            </a:extLst>
          </p:cNvPr>
          <p:cNvSpPr txBox="1"/>
          <p:nvPr/>
        </p:nvSpPr>
        <p:spPr>
          <a:xfrm flipH="1">
            <a:off x="5990580" y="5256728"/>
            <a:ext cx="174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[Bedingung]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80A6-E811-4012-ACF7-D8ABB7E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Sequenzdiagramm: Aufgabe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52C4-8BDB-4296-A8A0-D6DB3FD3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Sie ein Sequenzdiagramm, das einen Anmeldevorgang für die Online-Videothek (siehe Aufgabe 1) modelliert: Man hat 3 Versuche, sein Passwort korrekt anzugeben, ansonsten wird der Anmeldevorgang abgebrochen. </a:t>
            </a:r>
          </a:p>
          <a:p>
            <a:r>
              <a:rPr lang="de-DE" dirty="0"/>
              <a:t>Das Diagramm mit dem Klassendiagramm konsistent sein!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https://sewiki.iai.uni-bonn.de/_media/teaching/lectures/se/2011/uebungsblaetter/uebungsblatt_03_-_loesungshilfe.pdf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9646E-A6F8-4B10-87BE-B1C2B2217FDF}"/>
              </a:ext>
            </a:extLst>
          </p:cNvPr>
          <p:cNvSpPr/>
          <p:nvPr/>
        </p:nvSpPr>
        <p:spPr>
          <a:xfrm>
            <a:off x="6096000" y="62555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[Rheinische Friedrich-Wilhelms-Universität Bonn – Institut für Informatik, Dr. Günter </a:t>
            </a:r>
            <a:r>
              <a:rPr lang="de-DE" dirty="0" err="1"/>
              <a:t>Kniesel</a:t>
            </a:r>
            <a:r>
              <a:rPr lang="de-DE" dirty="0"/>
              <a:t>, WS2011/12 Übung 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9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2DD1-5612-47A7-8F1D-E66E6597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4363CF-76E5-4AAA-9B53-C14C19EB9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6155"/>
              </p:ext>
            </p:extLst>
          </p:nvPr>
        </p:nvGraphicFramePr>
        <p:xfrm>
          <a:off x="0" y="1501796"/>
          <a:ext cx="12177870" cy="5183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3086">
                  <a:extLst>
                    <a:ext uri="{9D8B030D-6E8A-4147-A177-3AD203B41FA5}">
                      <a16:colId xmlns:a16="http://schemas.microsoft.com/office/drawing/2014/main" val="3618128962"/>
                    </a:ext>
                  </a:extLst>
                </a:gridCol>
                <a:gridCol w="9664784">
                  <a:extLst>
                    <a:ext uri="{9D8B030D-6E8A-4147-A177-3AD203B41FA5}">
                      <a16:colId xmlns:a16="http://schemas.microsoft.com/office/drawing/2014/main" val="3721563813"/>
                    </a:ext>
                  </a:extLst>
                </a:gridCol>
              </a:tblGrid>
              <a:tr h="671966">
                <a:tc>
                  <a:txBody>
                    <a:bodyPr/>
                    <a:lstStyle/>
                    <a:p>
                      <a:r>
                        <a:rPr lang="de-DE" b="1" dirty="0"/>
                        <a:t>Element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Darstellung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59124"/>
                  </a:ext>
                </a:extLst>
              </a:tr>
              <a:tr h="2255826">
                <a:tc>
                  <a:txBody>
                    <a:bodyPr/>
                    <a:lstStyle/>
                    <a:p>
                      <a:r>
                        <a:rPr lang="de-DE" dirty="0"/>
                        <a:t>Zustand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34533"/>
                  </a:ext>
                </a:extLst>
              </a:tr>
              <a:tr h="2255826">
                <a:tc>
                  <a:txBody>
                    <a:bodyPr/>
                    <a:lstStyle/>
                    <a:p>
                      <a:r>
                        <a:rPr lang="de-DE" dirty="0"/>
                        <a:t>Transition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463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264C13-8424-4CC8-8236-AEB83197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35" y="2182895"/>
            <a:ext cx="2203567" cy="21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1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C63C-6254-4E73-B859-CBBE240F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Klausurvorbereitung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D539-AC18-449E-8198-70BAAF7D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9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Plan:</a:t>
            </a:r>
          </a:p>
          <a:p>
            <a:r>
              <a:rPr lang="en-US" dirty="0"/>
              <a:t>Mitte – Ende </a:t>
            </a:r>
            <a:r>
              <a:rPr lang="en-US" dirty="0" err="1"/>
              <a:t>Februar</a:t>
            </a:r>
            <a:r>
              <a:rPr lang="en-US" dirty="0"/>
              <a:t>: </a:t>
            </a:r>
            <a:r>
              <a:rPr lang="en-US" dirty="0" err="1"/>
              <a:t>Abschlussprojekt</a:t>
            </a:r>
            <a:r>
              <a:rPr lang="en-US" dirty="0"/>
              <a:t> (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Vorbereitung</a:t>
            </a:r>
            <a:r>
              <a:rPr lang="en-US" dirty="0"/>
              <a:t>)</a:t>
            </a:r>
          </a:p>
          <a:p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gemeinsam</a:t>
            </a:r>
            <a:r>
              <a:rPr lang="en-US" dirty="0"/>
              <a:t> </a:t>
            </a:r>
            <a:r>
              <a:rPr lang="en-US" dirty="0" err="1"/>
              <a:t>Wiederholen</a:t>
            </a:r>
            <a:endParaRPr lang="en-US" dirty="0"/>
          </a:p>
          <a:p>
            <a:r>
              <a:rPr lang="en-US" dirty="0"/>
              <a:t>Dann </a:t>
            </a:r>
            <a:r>
              <a:rPr lang="en-US" dirty="0" err="1"/>
              <a:t>Klausur</a:t>
            </a:r>
            <a:endParaRPr lang="en-US" dirty="0"/>
          </a:p>
          <a:p>
            <a:r>
              <a:rPr lang="en-US" b="1" dirty="0" err="1"/>
              <a:t>Allein</a:t>
            </a:r>
            <a:r>
              <a:rPr lang="en-US" b="1" dirty="0"/>
              <a:t> </a:t>
            </a:r>
            <a:r>
              <a:rPr lang="en-US" b="1" dirty="0" err="1"/>
              <a:t>vorbereiten</a:t>
            </a:r>
            <a:r>
              <a:rPr lang="en-US" b="1" dirty="0"/>
              <a:t>:</a:t>
            </a:r>
          </a:p>
          <a:p>
            <a:r>
              <a:rPr lang="en-US" dirty="0" err="1"/>
              <a:t>Diagramme</a:t>
            </a:r>
            <a:r>
              <a:rPr lang="en-US" dirty="0"/>
              <a:t>: Google </a:t>
            </a:r>
            <a:r>
              <a:rPr lang="en-US" dirty="0" err="1"/>
              <a:t>findet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(</a:t>
            </a:r>
            <a:r>
              <a:rPr lang="en-US" dirty="0" err="1"/>
              <a:t>ggf</a:t>
            </a:r>
            <a:r>
              <a:rPr lang="en-US" dirty="0"/>
              <a:t>. </a:t>
            </a:r>
            <a:r>
              <a:rPr lang="en-US" dirty="0" err="1"/>
              <a:t>InEnglisch</a:t>
            </a:r>
            <a:r>
              <a:rPr lang="en-US" dirty="0"/>
              <a:t> </a:t>
            </a:r>
            <a:r>
              <a:rPr lang="en-US" dirty="0" err="1"/>
              <a:t>suchen</a:t>
            </a:r>
            <a:r>
              <a:rPr lang="en-US" dirty="0"/>
              <a:t>)</a:t>
            </a:r>
          </a:p>
          <a:p>
            <a:r>
              <a:rPr lang="en-US" dirty="0" err="1"/>
              <a:t>Auswendig</a:t>
            </a:r>
            <a:r>
              <a:rPr lang="en-US" dirty="0"/>
              <a:t>: Kahoot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#</a:t>
            </a:r>
            <a:r>
              <a:rPr lang="en-US" dirty="0" err="1">
                <a:hlinkClick r:id="rId2"/>
              </a:rPr>
              <a:t>UniHD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#</a:t>
            </a:r>
            <a:r>
              <a:rPr lang="en-US" dirty="0" err="1">
                <a:hlinkClick r:id="rId3"/>
              </a:rPr>
              <a:t>SoftwareEngineering</a:t>
            </a:r>
            <a:endParaRPr lang="en-US" dirty="0"/>
          </a:p>
          <a:p>
            <a:pPr lvl="1"/>
            <a:r>
              <a:rPr lang="en-US" dirty="0" err="1"/>
              <a:t>Gerne</a:t>
            </a:r>
            <a:r>
              <a:rPr lang="en-US" dirty="0"/>
              <a:t> </a:t>
            </a:r>
            <a:r>
              <a:rPr lang="en-US" dirty="0" err="1"/>
              <a:t>fehlende</a:t>
            </a:r>
            <a:r>
              <a:rPr lang="en-US" dirty="0"/>
              <a:t> </a:t>
            </a:r>
            <a:r>
              <a:rPr lang="en-US" dirty="0" err="1"/>
              <a:t>hinzufügen</a:t>
            </a:r>
            <a:r>
              <a:rPr lang="en-US" dirty="0"/>
              <a:t>!</a:t>
            </a:r>
          </a:p>
          <a:p>
            <a:r>
              <a:rPr lang="en-US" dirty="0" err="1"/>
              <a:t>Allgemein</a:t>
            </a:r>
            <a:r>
              <a:rPr lang="en-US" dirty="0"/>
              <a:t>: </a:t>
            </a:r>
            <a:r>
              <a:rPr lang="en-US" dirty="0" err="1"/>
              <a:t>Arbeits</a:t>
            </a:r>
            <a:r>
              <a:rPr lang="en-US" dirty="0"/>
              <a:t>- &amp; </a:t>
            </a:r>
            <a:r>
              <a:rPr lang="en-US" dirty="0" err="1"/>
              <a:t>Übungsblätter</a:t>
            </a:r>
            <a:r>
              <a:rPr lang="en-US" dirty="0"/>
              <a:t> </a:t>
            </a:r>
            <a:r>
              <a:rPr lang="en-US" dirty="0" err="1"/>
              <a:t>anschauen</a:t>
            </a:r>
            <a:r>
              <a:rPr lang="en-US" dirty="0"/>
              <a:t> + Probe- &amp; </a:t>
            </a:r>
            <a:r>
              <a:rPr lang="en-US" dirty="0" err="1"/>
              <a:t>Altklausuren</a:t>
            </a:r>
            <a:endParaRPr lang="en-US" dirty="0"/>
          </a:p>
          <a:p>
            <a:r>
              <a:rPr lang="en-US" b="1" i="1" dirty="0"/>
              <a:t>Schon mal </a:t>
            </a:r>
            <a:r>
              <a:rPr lang="en-US" b="1" i="1" dirty="0" err="1"/>
              <a:t>überlegen</a:t>
            </a:r>
            <a:r>
              <a:rPr lang="en-US" b="1" i="1" dirty="0"/>
              <a:t> was </a:t>
            </a:r>
            <a:r>
              <a:rPr lang="en-US" b="1" i="1" dirty="0" err="1"/>
              <a:t>bisher</a:t>
            </a:r>
            <a:r>
              <a:rPr lang="en-US" b="1" i="1" dirty="0"/>
              <a:t> </a:t>
            </a:r>
            <a:r>
              <a:rPr lang="en-US" b="1" i="1" dirty="0" err="1"/>
              <a:t>nicht</a:t>
            </a:r>
            <a:r>
              <a:rPr lang="en-US" b="1" i="1" dirty="0"/>
              <a:t> </a:t>
            </a:r>
            <a:r>
              <a:rPr lang="en-US" b="1" i="1" dirty="0" err="1"/>
              <a:t>richtig</a:t>
            </a:r>
            <a:r>
              <a:rPr lang="en-US" b="1" i="1" dirty="0"/>
              <a:t> </a:t>
            </a:r>
            <a:r>
              <a:rPr lang="en-US" b="1" i="1" dirty="0" err="1"/>
              <a:t>verstanden</a:t>
            </a:r>
            <a:r>
              <a:rPr lang="en-US" b="1" i="1" dirty="0"/>
              <a:t> </a:t>
            </a:r>
            <a:r>
              <a:rPr lang="en-US" b="1" i="1" dirty="0" err="1"/>
              <a:t>wurde</a:t>
            </a:r>
            <a:r>
              <a:rPr lang="en-US" b="1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9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0617-B786-4030-BA71-12367BAF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CD1F-112C-4AD3-936A-4698D0C4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Whitebox (</a:t>
            </a:r>
            <a:r>
              <a:rPr lang="en-US" dirty="0" err="1"/>
              <a:t>Nachtrag</a:t>
            </a:r>
            <a:r>
              <a:rPr lang="en-US" dirty="0"/>
              <a:t>)</a:t>
            </a:r>
          </a:p>
          <a:p>
            <a:r>
              <a:rPr lang="en-US" dirty="0"/>
              <a:t>Gray Box Testing: </a:t>
            </a:r>
            <a:r>
              <a:rPr lang="en-US" dirty="0" err="1"/>
              <a:t>Erklärung</a:t>
            </a:r>
            <a:r>
              <a:rPr lang="en-US" dirty="0"/>
              <a:t> und </a:t>
            </a:r>
            <a:r>
              <a:rPr lang="en-US" dirty="0" err="1"/>
              <a:t>Beispiel</a:t>
            </a:r>
            <a:endParaRPr lang="en-US" dirty="0"/>
          </a:p>
          <a:p>
            <a:r>
              <a:rPr lang="en-US" dirty="0" err="1"/>
              <a:t>Kontrollflussgraph</a:t>
            </a:r>
            <a:endParaRPr lang="en-US" dirty="0"/>
          </a:p>
          <a:p>
            <a:r>
              <a:rPr lang="en-US" dirty="0" err="1"/>
              <a:t>Klassendiagramme</a:t>
            </a:r>
            <a:endParaRPr lang="en-US" dirty="0"/>
          </a:p>
          <a:p>
            <a:r>
              <a:rPr lang="en-US" dirty="0" err="1"/>
              <a:t>Sequenzdiagramme</a:t>
            </a:r>
            <a:endParaRPr lang="en-US" dirty="0"/>
          </a:p>
          <a:p>
            <a:r>
              <a:rPr lang="en-US" dirty="0" err="1"/>
              <a:t>Klausurvorbereitung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516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FB5C-907A-4E0D-983F-B4E9F427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Whitebox (</a:t>
            </a:r>
            <a:r>
              <a:rPr lang="en-US" dirty="0" err="1"/>
              <a:t>Nachtrag</a:t>
            </a:r>
            <a:r>
              <a:rPr lang="en-US" dirty="0"/>
              <a:t>): </a:t>
            </a:r>
            <a:r>
              <a:rPr lang="en-US" dirty="0" err="1"/>
              <a:t>Kontrollflussgraph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74F4-2054-4B07-81CF-DA9B706C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schließende Klammer ist ein eigener Knoten, </a:t>
            </a:r>
            <a:r>
              <a:rPr lang="de-DE" b="1" dirty="0"/>
              <a:t>außer der zugehörige Block besteht nur aus einem Knoten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712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15CA-EFC3-426D-9CF0-3D61FD29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Box Testing: </a:t>
            </a:r>
            <a:r>
              <a:rPr lang="en-US" dirty="0" err="1"/>
              <a:t>Erklärung</a:t>
            </a:r>
            <a:r>
              <a:rPr lang="en-US" dirty="0"/>
              <a:t> und </a:t>
            </a:r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4D8A-5CA3-41B4-AA24-9530C9BB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Kombination</a:t>
            </a:r>
            <a:r>
              <a:rPr lang="en-US" dirty="0"/>
              <a:t>: Black- &amp; White Box -&gt; Man </a:t>
            </a:r>
            <a:r>
              <a:rPr lang="en-US" dirty="0" err="1"/>
              <a:t>kennt</a:t>
            </a:r>
            <a:r>
              <a:rPr lang="en-US" dirty="0"/>
              <a:t> den Code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Teil</a:t>
            </a:r>
            <a:endParaRPr lang="en-US" dirty="0"/>
          </a:p>
          <a:p>
            <a:r>
              <a:rPr lang="en-US" dirty="0" err="1"/>
              <a:t>Warum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Code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 /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r>
              <a:rPr lang="en-US" dirty="0"/>
              <a:t> </a:t>
            </a:r>
            <a:r>
              <a:rPr lang="en-US" dirty="0" err="1"/>
              <a:t>stehend</a:t>
            </a:r>
            <a:endParaRPr lang="en-US" dirty="0"/>
          </a:p>
          <a:p>
            <a:pPr lvl="1"/>
            <a:r>
              <a:rPr lang="en-US" dirty="0" err="1"/>
              <a:t>keinen</a:t>
            </a:r>
            <a:r>
              <a:rPr lang="en-US" dirty="0"/>
              <a:t> </a:t>
            </a:r>
            <a:r>
              <a:rPr lang="en-US" dirty="0" err="1"/>
              <a:t>Denkfehler</a:t>
            </a:r>
            <a:r>
              <a:rPr lang="en-US" dirty="0"/>
              <a:t> der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Test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wiederholen</a:t>
            </a:r>
            <a:endParaRPr lang="en-US" dirty="0"/>
          </a:p>
          <a:p>
            <a:r>
              <a:rPr lang="en-US" dirty="0" err="1"/>
              <a:t>Regressionstests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Wiederholung</a:t>
            </a:r>
            <a:r>
              <a:rPr lang="en-US" dirty="0"/>
              <a:t> von </a:t>
            </a:r>
            <a:r>
              <a:rPr lang="en-US" dirty="0" err="1"/>
              <a:t>Testfällen</a:t>
            </a:r>
            <a:endParaRPr lang="en-US" dirty="0"/>
          </a:p>
          <a:p>
            <a:pPr lvl="1"/>
            <a:r>
              <a:rPr lang="en-US" dirty="0" err="1"/>
              <a:t>Ziel</a:t>
            </a:r>
            <a:r>
              <a:rPr lang="en-US" dirty="0"/>
              <a:t>: </a:t>
            </a:r>
            <a:r>
              <a:rPr lang="en-US" dirty="0" err="1"/>
              <a:t>sicherstellen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Modifikationen</a:t>
            </a:r>
            <a:r>
              <a:rPr lang="en-US" dirty="0"/>
              <a:t> </a:t>
            </a:r>
            <a:r>
              <a:rPr lang="en-US" dirty="0" err="1"/>
              <a:t>fehlerfrei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1"/>
            <a:r>
              <a:rPr lang="en-US" dirty="0"/>
              <a:t>Oft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Zusammenspiel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Testautomatisierung</a:t>
            </a:r>
            <a:r>
              <a:rPr lang="en-US" dirty="0"/>
              <a:t> / CI </a:t>
            </a:r>
          </a:p>
        </p:txBody>
      </p:sp>
    </p:spTree>
    <p:extLst>
      <p:ext uri="{BB962C8B-B14F-4D97-AF65-F5344CB8AC3E}">
        <p14:creationId xmlns:p14="http://schemas.microsoft.com/office/powerpoint/2010/main" val="26378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D397-DFC1-492F-8997-948514E3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Kontrollflussgraph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E49E-D357-44D0-9974-874FE13B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Aufeinanderfolgende Zuweisungen werden zusammengefasst, bis zum Ende eines Blockes, insbesondere nächste Verzweigung oder Schleife. Die Abfrage der Verzweigung kann auch noch am Ende dazu genommen werden</a:t>
            </a:r>
          </a:p>
          <a:p>
            <a:r>
              <a:rPr lang="de-DE" dirty="0"/>
              <a:t>Jede schließende Klammer ist ein eigener Knoten, außer der zugehörige Block besteht  nur aus einem Knoten. Ist die Klammer keine eigene Zeile (z.B. } </a:t>
            </a:r>
            <a:r>
              <a:rPr lang="de-DE" dirty="0" err="1"/>
              <a:t>else</a:t>
            </a:r>
            <a:r>
              <a:rPr lang="de-DE" dirty="0"/>
              <a:t> { ), so ist die Zeile aufzuspalten</a:t>
            </a:r>
          </a:p>
          <a:p>
            <a:r>
              <a:rPr lang="de-DE" dirty="0"/>
              <a:t>Der Knoten für den Nein-Fall einer Verzweigung enthält das </a:t>
            </a:r>
            <a:r>
              <a:rPr lang="de-DE" dirty="0" err="1"/>
              <a:t>else</a:t>
            </a:r>
            <a:r>
              <a:rPr lang="de-DE" dirty="0"/>
              <a:t> und ggf. folgenden Anweisungen</a:t>
            </a:r>
          </a:p>
          <a:p>
            <a:r>
              <a:rPr lang="de-DE" dirty="0"/>
              <a:t>Für die Bedingung einer Schleife (</a:t>
            </a:r>
            <a:r>
              <a:rPr lang="de-DE" dirty="0" err="1"/>
              <a:t>for</a:t>
            </a:r>
            <a:r>
              <a:rPr lang="de-DE" dirty="0"/>
              <a:t> oder </a:t>
            </a:r>
            <a:r>
              <a:rPr lang="de-DE" dirty="0" err="1"/>
              <a:t>while</a:t>
            </a:r>
            <a:r>
              <a:rPr lang="de-DE" dirty="0"/>
              <a:t>) ist ein eigener Knoten nötig (wg. Rücksprung) </a:t>
            </a:r>
          </a:p>
          <a:p>
            <a:r>
              <a:rPr lang="de-DE" dirty="0"/>
              <a:t>Achtung: vorzeitiges </a:t>
            </a:r>
            <a:r>
              <a:rPr lang="de-DE" dirty="0" err="1"/>
              <a:t>return</a:t>
            </a:r>
            <a:r>
              <a:rPr lang="de-DE" dirty="0"/>
              <a:t> beachten! Das Programmende muss dann ein eigener Knoten sein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B132BE-E0DB-467D-86C0-FA921B90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45443"/>
            <a:ext cx="11932920" cy="53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7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B17-5A5E-4667-B029-DC22A9D1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A1EF-B3C2-4CB2-A054-19FA3A6D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3273215"/>
          </a:xfrm>
        </p:spPr>
        <p:txBody>
          <a:bodyPr/>
          <a:lstStyle/>
          <a:p>
            <a:r>
              <a:rPr lang="de-DE" dirty="0"/>
              <a:t>Elemente:</a:t>
            </a:r>
          </a:p>
          <a:p>
            <a:pPr lvl="1"/>
            <a:r>
              <a:rPr lang="de-DE" dirty="0"/>
              <a:t>Klassen</a:t>
            </a:r>
          </a:p>
          <a:p>
            <a:pPr lvl="2"/>
            <a:r>
              <a:rPr lang="de-DE" dirty="0"/>
              <a:t>Attribute</a:t>
            </a:r>
          </a:p>
          <a:p>
            <a:pPr lvl="2"/>
            <a:r>
              <a:rPr lang="de-DE" dirty="0"/>
              <a:t>Methoden</a:t>
            </a:r>
          </a:p>
          <a:p>
            <a:pPr lvl="1"/>
            <a:r>
              <a:rPr lang="de-DE" dirty="0" err="1"/>
              <a:t>Assozationen</a:t>
            </a:r>
            <a:endParaRPr lang="de-DE" dirty="0"/>
          </a:p>
          <a:p>
            <a:pPr lvl="2"/>
            <a:r>
              <a:rPr lang="de-DE" dirty="0"/>
              <a:t>Multiplizitäten</a:t>
            </a:r>
          </a:p>
          <a:p>
            <a:pPr lvl="1"/>
            <a:r>
              <a:rPr lang="de-DE" dirty="0"/>
              <a:t>Generalisierung</a:t>
            </a:r>
          </a:p>
          <a:p>
            <a:pPr lvl="1"/>
            <a:r>
              <a:rPr lang="de-DE" dirty="0"/>
              <a:t>Implementierung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681A22-FF19-4B7D-8739-BCB7EC151313}"/>
              </a:ext>
            </a:extLst>
          </p:cNvPr>
          <p:cNvSpPr txBox="1">
            <a:spLocks/>
          </p:cNvSpPr>
          <p:nvPr/>
        </p:nvSpPr>
        <p:spPr>
          <a:xfrm>
            <a:off x="5102371" y="1792393"/>
            <a:ext cx="5257801" cy="66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Notation: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1FEEA-C3F1-49AF-A70D-51110420F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97" y="2327222"/>
            <a:ext cx="3241434" cy="32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120B-4FED-4159-B6D0-C7E1B3D5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Klassendiagram: Aufgabe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58E2-A714-4C61-B1C3-3B999FA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Bank hat viele Kunden.</a:t>
            </a:r>
          </a:p>
          <a:p>
            <a:r>
              <a:rPr lang="de-DE" dirty="0"/>
              <a:t>Jeder Kunde besitzt einen Namen und kann über mehrere Konten verfügen. </a:t>
            </a:r>
          </a:p>
          <a:p>
            <a:r>
              <a:rPr lang="de-DE" dirty="0"/>
              <a:t>Zu jedem Konto gehören eine Kontonummer, der Kontostand und die vielen, mit dem Konto verbundenen Einzahlungen und Auszahlungen.</a:t>
            </a:r>
          </a:p>
          <a:p>
            <a:r>
              <a:rPr lang="de-DE" dirty="0"/>
              <a:t>Ein- und Auszahlungen bestehen jeweils aus einem Betrag und einem Datum.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Übung</a:t>
            </a:r>
            <a:r>
              <a:rPr lang="en-US" dirty="0"/>
              <a:t> der TU Dortmund]</a:t>
            </a:r>
          </a:p>
        </p:txBody>
      </p:sp>
    </p:spTree>
    <p:extLst>
      <p:ext uri="{BB962C8B-B14F-4D97-AF65-F5344CB8AC3E}">
        <p14:creationId xmlns:p14="http://schemas.microsoft.com/office/powerpoint/2010/main" val="344140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9126-88AF-439F-B6F4-542A4AD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Klassendiagram: Aufgabe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ED12-DDFF-4A8D-BD99-CDA17653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Sie haben den Auftrag, eine Online-Videothek zu realisieren. Sie haben dazu folgende Angaben erhalten:</a:t>
            </a:r>
          </a:p>
          <a:p>
            <a:pPr lvl="1"/>
            <a:r>
              <a:rPr lang="de-DE" dirty="0"/>
              <a:t>Die Videothek unterstützt das „Ausleihen“ von Filmen für registrierte Kunden. Dazu müssen Kunden sich zunächst mit ihrer Kundennummer und ihrem Passwort anmelden.</a:t>
            </a:r>
          </a:p>
          <a:p>
            <a:pPr lvl="1"/>
            <a:r>
              <a:rPr lang="de-DE" dirty="0"/>
              <a:t>Kunden werden zusammen mit ihrem Guthaben verwaltet.</a:t>
            </a:r>
          </a:p>
          <a:p>
            <a:pPr lvl="1"/>
            <a:r>
              <a:rPr lang="de-DE" dirty="0"/>
              <a:t>Filme besitzen einen individuellen Namen und Preis.</a:t>
            </a:r>
          </a:p>
          <a:p>
            <a:pPr lvl="1"/>
            <a:r>
              <a:rPr lang="de-DE" dirty="0"/>
              <a:t>Ein Film wird über einen Streaming-Server bereitgestellt. Der Server kann hierzu einen film- und kundenspezifischen Link generieren.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https://sewiki.iai.uni-bonn.de/_media/teaching/lectures/se/2011/uebungsblaetter/uebungsblatt_03_-_loesungshilfe.pdf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7D86E-8513-4DE2-B8B3-8BA9C457CC16}"/>
              </a:ext>
            </a:extLst>
          </p:cNvPr>
          <p:cNvSpPr/>
          <p:nvPr/>
        </p:nvSpPr>
        <p:spPr>
          <a:xfrm>
            <a:off x="6096000" y="62555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[Rheinische Friedrich-Wilhelms-Universität Bonn – Institut für Informatik, Dr. Günter </a:t>
            </a:r>
            <a:r>
              <a:rPr lang="de-DE" dirty="0" err="1"/>
              <a:t>Kniesel</a:t>
            </a:r>
            <a:r>
              <a:rPr lang="de-DE" dirty="0"/>
              <a:t>, WS2011/12 Übung 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606</Words>
  <Application>Microsoft Office PowerPoint</Application>
  <PresentationFormat>Widescreen</PresentationFormat>
  <Paragraphs>81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Wiederholung</vt:lpstr>
      <vt:lpstr>Agenda</vt:lpstr>
      <vt:lpstr>Whitebox (Nachtrag): Kontrollflussgraph</vt:lpstr>
      <vt:lpstr>Gray Box Testing: Erklärung und Beispiel</vt:lpstr>
      <vt:lpstr>Kontrollflussgraph</vt:lpstr>
      <vt:lpstr>PowerPoint Presentation</vt:lpstr>
      <vt:lpstr>Klassendiagram</vt:lpstr>
      <vt:lpstr>Klassendiagram: Aufgabe</vt:lpstr>
      <vt:lpstr>Klassendiagram: Aufgabe 2</vt:lpstr>
      <vt:lpstr>Sequenzdiagramm</vt:lpstr>
      <vt:lpstr>Sequenzdiagramm: Aufgabe</vt:lpstr>
      <vt:lpstr>Zustandsdiagramm</vt:lpstr>
      <vt:lpstr>Klausurvorbereitung?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</dc:title>
  <dc:creator>Philipp de_Sombre</dc:creator>
  <cp:lastModifiedBy>Philipp de_Sombre</cp:lastModifiedBy>
  <cp:revision>32</cp:revision>
  <dcterms:created xsi:type="dcterms:W3CDTF">2020-01-07T13:34:18Z</dcterms:created>
  <dcterms:modified xsi:type="dcterms:W3CDTF">2020-01-15T09:37:51Z</dcterms:modified>
</cp:coreProperties>
</file>