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4" r:id="rId7"/>
    <p:sldId id="264" r:id="rId8"/>
    <p:sldId id="275" r:id="rId9"/>
    <p:sldId id="265" r:id="rId10"/>
    <p:sldId id="281" r:id="rId11"/>
    <p:sldId id="276" r:id="rId12"/>
    <p:sldId id="261" r:id="rId13"/>
    <p:sldId id="266" r:id="rId14"/>
    <p:sldId id="282" r:id="rId15"/>
    <p:sldId id="267" r:id="rId16"/>
    <p:sldId id="262" r:id="rId17"/>
    <p:sldId id="268" r:id="rId18"/>
    <p:sldId id="277" r:id="rId19"/>
    <p:sldId id="269" r:id="rId20"/>
    <p:sldId id="272" r:id="rId21"/>
    <p:sldId id="270" r:id="rId22"/>
    <p:sldId id="279" r:id="rId23"/>
    <p:sldId id="271" r:id="rId24"/>
    <p:sldId id="273" r:id="rId25"/>
    <p:sldId id="278" r:id="rId26"/>
    <p:sldId id="260" r:id="rId27"/>
    <p:sldId id="280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D04D-DAF6-4D7E-88CA-82A251F5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A324-09A7-499B-961D-A47E9CF32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0920-6BD2-4BFA-A8C8-5176033E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EBD8-D86E-4214-9886-74408BCB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22B5-2208-4A4E-B32F-3E4AEEE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D6-6F19-401E-9F5F-C09C19B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A0E63-F120-45A9-8FF4-3EBD8ACD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E379-2A14-4E0F-A31A-127063C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A168-3A93-44CA-9997-266050EF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BB87-A75D-4067-BE7B-744DE89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5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00F8D-9D1F-49AD-B924-5B54C012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184B-5197-4B64-8F0D-63DF92E2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56CF-154D-4D81-A096-E787BA7D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BF46-F8A2-46AA-A27D-6988F6C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911D-C9B6-4DCC-8838-49965572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715F-24E4-4E04-A21A-0041C0EB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E0FB-3ABE-48A8-B425-3E9F4FF7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85A2-C0FB-439D-AE21-D4E44725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A825-0D57-4B2E-A95E-D2295A4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B2B2-CAF6-40A7-9FE6-25A00563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5E88-FD5F-496E-A24F-FA8D637B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BD3B-6CAF-4F38-883A-0E0FED6A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69C6-E26F-42C7-9DAE-08FBAAF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1021-CF48-4D38-9C05-32AD4B4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004F-E2D7-48F1-873F-AD2C81A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BE92-4117-4EB6-9AFB-D3FE652D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B8BE-71A6-4D3C-AD44-8598BADB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5BD28-9EF4-4446-ADE2-A00265C0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C754-4F45-4A0D-974E-2FF001A8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13F8-F6B4-48D7-85AE-DA26C05D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5D02C-B6E1-4BD8-AD33-4E86B518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385E-5400-431D-AF69-69BA0787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A38B-3758-472E-9692-DD4FE832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1B3CF-D669-4138-AFE9-1FCAE09B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8C191-04D2-4FE1-A221-64E6DF61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B9189-2FD0-40E2-8C92-0EC30288D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07686-8599-4129-A632-05A662D6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32674-94B7-435F-98EE-957DF161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50072-D078-4F35-9F0E-0716B1A8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FE45-E462-4332-AE56-F09F91B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E47B3-6FD3-45B2-95A3-816DB700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89F6-BAFF-448C-80CD-58D17F75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8271-FFA4-4A50-84BF-7D9E1C7D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AF504-C05A-4497-8119-21681647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7B97D-515B-45EC-BAC0-CEDE43B0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3E7E-8EC8-448B-8B9E-E5D8C24D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0760-15AF-4AAF-A603-C7DA1D2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FA80-0B1D-462C-A3E9-8EA6F492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8E842-3BEA-4D68-ABE1-0C001879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F797-5A02-477E-82E2-08A27CB4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E73E-1610-40EB-BAA5-BD533CC5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ADE7-2807-4C56-9C2E-4F76CE02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C1C8-5258-4B80-B788-611A39AD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267-A734-4CE8-A25E-3CF620BCC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A1F61-0B85-4078-825B-45309E14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EB8A-C76B-4C33-AC2A-BFBE8F48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84C1-B88D-48E4-940E-19E4B68B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3D27-A2C5-4F66-A5F7-74C5A5F4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FA9FA-C53A-4E27-851F-4447A390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BCE1-0876-41B6-A31F-4FB8819B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56C8-3593-4862-A027-7A118C6C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3FB7-0094-445C-9676-99B9171EF93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6867-1AD2-43C5-A09E-8003FD1AA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8230-9003-4141-886B-BE1611C4F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D7E4-A5B7-464D-96E3-D332BCAE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0AB7-74D3-4B00-93E1-14A066021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9DF17-BF1A-45CD-BAF7-F95E814DD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75C86-BD10-4083-8C97-92E86CB3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--- </a:t>
            </a:r>
            <a:r>
              <a:rPr lang="en-US" sz="2400" dirty="0" err="1">
                <a:latin typeface="Consolas" panose="020B0609020204030204" pitchFamily="49" charset="0"/>
              </a:rPr>
              <a:t>ohne</a:t>
            </a:r>
            <a:r>
              <a:rPr lang="en-US" sz="2400" dirty="0">
                <a:latin typeface="Consolas" panose="020B0609020204030204" pitchFamily="49" charset="0"/>
              </a:rPr>
              <a:t> Builder Pattern ---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User u = new User(“</a:t>
            </a:r>
            <a:r>
              <a:rPr lang="en-US" sz="2400" dirty="0" err="1">
                <a:latin typeface="Consolas" panose="020B0609020204030204" pitchFamily="49" charset="0"/>
              </a:rPr>
              <a:t>philipp</a:t>
            </a:r>
            <a:r>
              <a:rPr lang="en-US" sz="2400" dirty="0">
                <a:latin typeface="Consolas" panose="020B0609020204030204" pitchFamily="49" charset="0"/>
              </a:rPr>
              <a:t>”, null, null, 11/11/1111, null, null,”01781223815”);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--- </a:t>
            </a:r>
            <a:r>
              <a:rPr lang="en-US" sz="2400" dirty="0" err="1">
                <a:latin typeface="Consolas" panose="020B0609020204030204" pitchFamily="49" charset="0"/>
              </a:rPr>
              <a:t>mit</a:t>
            </a:r>
            <a:r>
              <a:rPr lang="en-US" sz="2400" dirty="0">
                <a:latin typeface="Consolas" panose="020B0609020204030204" pitchFamily="49" charset="0"/>
              </a:rPr>
              <a:t> Builder Pattern ---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ConcreteUserBuilder</a:t>
            </a:r>
            <a:r>
              <a:rPr lang="en-US" sz="2400" dirty="0">
                <a:latin typeface="Consolas" panose="020B0609020204030204" pitchFamily="49" charset="0"/>
              </a:rPr>
              <a:t> cub =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new </a:t>
            </a:r>
            <a:r>
              <a:rPr lang="en-US" sz="2400" dirty="0" err="1">
                <a:latin typeface="Consolas" panose="020B0609020204030204" pitchFamily="49" charset="0"/>
              </a:rPr>
              <a:t>ConcreteUserBuilder</a:t>
            </a:r>
            <a:r>
              <a:rPr lang="en-US" sz="2400" dirty="0">
                <a:latin typeface="Consolas" panose="020B0609020204030204" pitchFamily="49" charset="0"/>
              </a:rPr>
              <a:t>((“</a:t>
            </a:r>
            <a:r>
              <a:rPr lang="en-US" sz="2400" dirty="0" err="1">
                <a:latin typeface="Consolas" panose="020B0609020204030204" pitchFamily="49" charset="0"/>
              </a:rPr>
              <a:t>philipp</a:t>
            </a:r>
            <a:r>
              <a:rPr lang="en-US" sz="2400" dirty="0">
                <a:latin typeface="Consolas" panose="020B0609020204030204" pitchFamily="49" charset="0"/>
              </a:rPr>
              <a:t>”, 11/11/1111);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cub.setPhoneNumber</a:t>
            </a:r>
            <a:r>
              <a:rPr lang="en-US" sz="2400" dirty="0">
                <a:latin typeface="Consolas" panose="020B0609020204030204" pitchFamily="49" charset="0"/>
              </a:rPr>
              <a:t>(”01781223815”);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User u = </a:t>
            </a:r>
            <a:r>
              <a:rPr lang="en-US" sz="2400" dirty="0" err="1">
                <a:latin typeface="Consolas" panose="020B0609020204030204" pitchFamily="49" charset="0"/>
              </a:rPr>
              <a:t>cub.build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1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Builder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42769-E5C6-43CF-A0A9-18D94817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9" y="1941226"/>
            <a:ext cx="10274821" cy="4351689"/>
          </a:xfrm>
        </p:spPr>
      </p:pic>
    </p:spTree>
    <p:extLst>
      <p:ext uri="{BB962C8B-B14F-4D97-AF65-F5344CB8AC3E}">
        <p14:creationId xmlns:p14="http://schemas.microsoft.com/office/powerpoint/2010/main" val="190350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Erklärung</a:t>
            </a:r>
            <a:r>
              <a:rPr lang="en-US" dirty="0"/>
              <a:t> der Patterns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Strukturmuster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Beziehungen zwischen Objekten herstellen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Strukturmuster</a:t>
            </a:r>
            <a:br>
              <a:rPr lang="en-US" dirty="0"/>
            </a:br>
            <a:r>
              <a:rPr lang="en-US" dirty="0"/>
              <a:t>-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Hüllenklasse/Wrapper (Objekt- und Klassenadapter werden unterschieden)</a:t>
            </a:r>
            <a:endParaRPr lang="en-US" dirty="0"/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Wie </a:t>
            </a:r>
            <a:r>
              <a:rPr lang="en-US" dirty="0" err="1"/>
              <a:t>können</a:t>
            </a:r>
            <a:r>
              <a:rPr lang="en-US" dirty="0"/>
              <a:t> Klassen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nicht-kompatiblen</a:t>
            </a:r>
            <a:r>
              <a:rPr lang="en-US" dirty="0"/>
              <a:t>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?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Umhülle</a:t>
            </a:r>
            <a:r>
              <a:rPr lang="en-US" dirty="0"/>
              <a:t> die </a:t>
            </a:r>
            <a:r>
              <a:rPr lang="en-US" dirty="0" err="1"/>
              <a:t>nicht-kompatible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</a:t>
            </a:r>
            <a:r>
              <a:rPr lang="en-US" dirty="0" err="1"/>
              <a:t>eine</a:t>
            </a:r>
            <a:r>
              <a:rPr lang="en-US" dirty="0"/>
              <a:t> compatible </a:t>
            </a:r>
            <a:r>
              <a:rPr lang="en-US" dirty="0" err="1"/>
              <a:t>Schnittstelle</a:t>
            </a:r>
            <a:r>
              <a:rPr lang="en-US" dirty="0"/>
              <a:t> </a:t>
            </a:r>
            <a:r>
              <a:rPr lang="en-US" dirty="0" err="1"/>
              <a:t>besitzt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Strukturmuster</a:t>
            </a:r>
            <a:br>
              <a:rPr lang="en-US" dirty="0"/>
            </a:br>
            <a:r>
              <a:rPr lang="en-US" dirty="0"/>
              <a:t>- Adapter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04B85-D8EB-4008-B613-082694F72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5" y="1953016"/>
            <a:ext cx="10333570" cy="4368006"/>
          </a:xfrm>
        </p:spPr>
      </p:pic>
    </p:spTree>
    <p:extLst>
      <p:ext uri="{BB962C8B-B14F-4D97-AF65-F5344CB8AC3E}">
        <p14:creationId xmlns:p14="http://schemas.microsoft.com/office/powerpoint/2010/main" val="418418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Strukturmuster</a:t>
            </a:r>
            <a:br>
              <a:rPr lang="en-US" dirty="0"/>
            </a:br>
            <a:r>
              <a:rPr lang="en-US" dirty="0"/>
              <a:t>-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r>
              <a:rPr lang="en-US" dirty="0" err="1"/>
              <a:t>Diagramm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4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Erklärung</a:t>
            </a:r>
            <a:r>
              <a:rPr lang="en-US" dirty="0"/>
              <a:t> der Patterns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Verhaltensmuster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komplexes Verhalten modellieren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Bopbachter</a:t>
            </a:r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 err="1"/>
              <a:t>Änderungen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en-US" dirty="0" err="1"/>
              <a:t>mitgeteilt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Zu </a:t>
            </a:r>
            <a:r>
              <a:rPr lang="en-US" dirty="0" err="1"/>
              <a:t>beobachtendes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merkt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</a:t>
            </a:r>
            <a:r>
              <a:rPr lang="en-US" dirty="0" err="1"/>
              <a:t>interessierten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und </a:t>
            </a:r>
            <a:r>
              <a:rPr lang="en-US" dirty="0" err="1"/>
              <a:t>ruft</a:t>
            </a:r>
            <a:r>
              <a:rPr lang="en-US" dirty="0"/>
              <a:t>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festgelegte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auf.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misst</a:t>
            </a:r>
            <a:r>
              <a:rPr lang="en-US" dirty="0"/>
              <a:t> </a:t>
            </a:r>
            <a:r>
              <a:rPr lang="en-US" dirty="0" err="1"/>
              <a:t>Wetterdaten</a:t>
            </a:r>
            <a:r>
              <a:rPr lang="en-US" dirty="0"/>
              <a:t> -&gt;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Messwerte</a:t>
            </a:r>
            <a:r>
              <a:rPr lang="en-US" dirty="0"/>
              <a:t> -&gt; </a:t>
            </a:r>
            <a:r>
              <a:rPr lang="en-US" dirty="0" err="1"/>
              <a:t>Anzeige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r>
              <a:rPr lang="en-US" dirty="0"/>
              <a:t> + </a:t>
            </a:r>
            <a:r>
              <a:rPr lang="en-US" dirty="0" err="1"/>
              <a:t>Warnung</a:t>
            </a:r>
            <a:r>
              <a:rPr lang="en-US" dirty="0"/>
              <a:t> </a:t>
            </a:r>
            <a:r>
              <a:rPr lang="en-US" dirty="0" err="1"/>
              <a:t>prüfen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4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Observer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B6AB4-0B1B-4ADE-97F3-E7BC16854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5636" r="5942" b="4285"/>
          <a:stretch/>
        </p:blipFill>
        <p:spPr>
          <a:xfrm>
            <a:off x="1587864" y="1743302"/>
            <a:ext cx="9016272" cy="47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3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r>
              <a:rPr lang="en-US" dirty="0" err="1"/>
              <a:t>Diagramm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8A0-7381-497D-B210-D749B8ED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AEFD-C478-4077-829D-9C51972F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</a:t>
            </a:r>
            <a:r>
              <a:rPr lang="en-US" dirty="0" err="1"/>
              <a:t>Allgemein</a:t>
            </a:r>
            <a:endParaRPr lang="en-US" dirty="0"/>
          </a:p>
          <a:p>
            <a:r>
              <a:rPr lang="en-US" dirty="0" err="1"/>
              <a:t>Erklärung</a:t>
            </a:r>
            <a:r>
              <a:rPr lang="en-US" dirty="0"/>
              <a:t> der Patterns</a:t>
            </a:r>
          </a:p>
          <a:p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Patterns</a:t>
            </a:r>
          </a:p>
          <a:p>
            <a:r>
              <a:rPr lang="en-US" dirty="0"/>
              <a:t>(Ü9) </a:t>
            </a:r>
            <a:r>
              <a:rPr lang="en-US" dirty="0" err="1"/>
              <a:t>Testfallspezifikation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Visitor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CBD10-7D69-4274-932B-7AF07166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7375" r="3366" b="5074"/>
          <a:stretch/>
        </p:blipFill>
        <p:spPr>
          <a:xfrm>
            <a:off x="100641" y="2310570"/>
            <a:ext cx="11990717" cy="3566894"/>
          </a:xfrm>
        </p:spPr>
      </p:pic>
    </p:spTree>
    <p:extLst>
      <p:ext uri="{BB962C8B-B14F-4D97-AF65-F5344CB8AC3E}">
        <p14:creationId xmlns:p14="http://schemas.microsoft.com/office/powerpoint/2010/main" val="213165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Strategie</a:t>
            </a:r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Logik</a:t>
            </a:r>
            <a:r>
              <a:rPr lang="en-US" dirty="0"/>
              <a:t> von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en-US" dirty="0" err="1"/>
              <a:t>unterscheidet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Bestandteil</a:t>
            </a:r>
            <a:r>
              <a:rPr lang="en-US" dirty="0"/>
              <a:t>. Der Rest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identisch</a:t>
            </a:r>
            <a:r>
              <a:rPr lang="en-US" dirty="0"/>
              <a:t>.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Bestandteil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auslagern</a:t>
            </a:r>
            <a:r>
              <a:rPr lang="en-US" dirty="0"/>
              <a:t> und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austauschen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komprimiert</a:t>
            </a:r>
            <a:r>
              <a:rPr lang="en-US" dirty="0"/>
              <a:t> warden -&gt; je </a:t>
            </a:r>
            <a:r>
              <a:rPr lang="en-US" dirty="0" err="1"/>
              <a:t>nach</a:t>
            </a:r>
            <a:r>
              <a:rPr lang="en-US" dirty="0"/>
              <a:t> Format </a:t>
            </a:r>
            <a:r>
              <a:rPr lang="en-US" dirty="0" err="1"/>
              <a:t>anderer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-&gt;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Luafzeit</a:t>
            </a:r>
            <a:r>
              <a:rPr lang="en-US" dirty="0"/>
              <a:t> </a:t>
            </a:r>
            <a:r>
              <a:rPr lang="en-US" dirty="0" err="1"/>
              <a:t>bestimmen</a:t>
            </a:r>
            <a:r>
              <a:rPr lang="en-US" dirty="0"/>
              <a:t> und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setzen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Verhaltensmuster</a:t>
            </a:r>
            <a:br>
              <a:rPr lang="en-US" dirty="0"/>
            </a:br>
            <a:r>
              <a:rPr lang="en-US" dirty="0"/>
              <a:t>-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22398-8A77-49F5-96D3-BD3F381C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1690688"/>
            <a:ext cx="10170695" cy="48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B78D-D3F3-43E0-BB2A-AB15FB45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69E3-FF1E-4631-B268-19E2910E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Wikipedia </a:t>
            </a:r>
            <a:r>
              <a:rPr lang="en-US" dirty="0" err="1"/>
              <a:t>entnommen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964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316A-00B4-4B1E-AC24-91E2D8C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Welches Pattern?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85932-CCA7-471A-9D46-EC658A525498}"/>
              </a:ext>
            </a:extLst>
          </p:cNvPr>
          <p:cNvSpPr txBox="1">
            <a:spLocks/>
          </p:cNvSpPr>
          <p:nvPr/>
        </p:nvSpPr>
        <p:spPr>
          <a:xfrm>
            <a:off x="7956884" y="1838565"/>
            <a:ext cx="3396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785C91-8FBC-4CC7-AF2A-DC45D65C0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4085334"/>
            <a:ext cx="10515600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Paipai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public static void 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Pepe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pepe.pupu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pepe.piupiu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6FE5D2-6AB5-4C18-A6AE-CA8BC7FA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10827"/>
            <a:ext cx="4450776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abstract class Pepe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public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return "Pepe: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abstract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347937E-6267-47D1-AB30-BD288784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828" y="1690688"/>
            <a:ext cx="5684972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extends Pepe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return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9EBF3-4A73-478B-BEBC-1F1F6D1895FF}"/>
              </a:ext>
            </a:extLst>
          </p:cNvPr>
          <p:cNvSpPr txBox="1"/>
          <p:nvPr/>
        </p:nvSpPr>
        <p:spPr>
          <a:xfrm>
            <a:off x="7499229" y="287547"/>
            <a:ext cx="35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KEINS! </a:t>
            </a:r>
            <a:r>
              <a:rPr lang="en-US" b="1" dirty="0" err="1"/>
              <a:t>Abstrakte</a:t>
            </a:r>
            <a:r>
              <a:rPr lang="en-US" b="1" dirty="0"/>
              <a:t> </a:t>
            </a:r>
            <a:r>
              <a:rPr lang="en-US" b="1" dirty="0" err="1"/>
              <a:t>Oberklasse</a:t>
            </a:r>
            <a:r>
              <a:rPr lang="en-US" b="1" dirty="0"/>
              <a:t> =/= </a:t>
            </a:r>
            <a:r>
              <a:rPr lang="en-US" b="1" dirty="0" err="1"/>
              <a:t>Schlablonenmethode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8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316A-00B4-4B1E-AC24-91E2D8C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Welches Pattern?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85932-CCA7-471A-9D46-EC658A525498}"/>
              </a:ext>
            </a:extLst>
          </p:cNvPr>
          <p:cNvSpPr txBox="1">
            <a:spLocks/>
          </p:cNvSpPr>
          <p:nvPr/>
        </p:nvSpPr>
        <p:spPr>
          <a:xfrm>
            <a:off x="7956884" y="1838565"/>
            <a:ext cx="3396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785C91-8FBC-4CC7-AF2A-DC45D65C0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4085334"/>
            <a:ext cx="10515600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Paipai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public static void 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Pepe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pepe.pupu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pepe.piupiu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6FE5D2-6AB5-4C18-A6AE-CA8BC7FA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298"/>
            <a:ext cx="5459083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abstract class Pepe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public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return "Pepe: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pupu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“+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abstract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347937E-6267-47D1-AB30-BD288784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283" y="1998463"/>
            <a:ext cx="5056518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extends Pepe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return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Poipoi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piupiu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94EB1-4AA0-420F-BCAB-FDC54978989E}"/>
              </a:ext>
            </a:extLst>
          </p:cNvPr>
          <p:cNvSpPr txBox="1"/>
          <p:nvPr/>
        </p:nvSpPr>
        <p:spPr>
          <a:xfrm>
            <a:off x="7060002" y="1027906"/>
            <a:ext cx="353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Schlablonenmethode</a:t>
            </a:r>
            <a:r>
              <a:rPr lang="en-US" b="1" dirty="0"/>
              <a:t>:</a:t>
            </a:r>
          </a:p>
          <a:p>
            <a:r>
              <a:rPr lang="en-US" b="1" dirty="0" err="1"/>
              <a:t>Oberklasse</a:t>
            </a:r>
            <a:r>
              <a:rPr lang="en-US" b="1" dirty="0"/>
              <a:t> </a:t>
            </a:r>
            <a:r>
              <a:rPr lang="en-US" b="1" dirty="0" err="1"/>
              <a:t>legt</a:t>
            </a:r>
            <a:r>
              <a:rPr lang="en-US" b="1" dirty="0"/>
              <a:t> </a:t>
            </a:r>
            <a:r>
              <a:rPr lang="en-US" b="1" dirty="0" err="1"/>
              <a:t>Abfolge</a:t>
            </a:r>
            <a:r>
              <a:rPr lang="en-US" b="1" dirty="0"/>
              <a:t> fest, </a:t>
            </a:r>
            <a:r>
              <a:rPr lang="en-US" b="1" dirty="0" err="1"/>
              <a:t>Unterklasse</a:t>
            </a:r>
            <a:r>
              <a:rPr lang="en-US" b="1" dirty="0"/>
              <a:t>(n) </a:t>
            </a:r>
            <a:r>
              <a:rPr lang="en-US" b="1" dirty="0" err="1"/>
              <a:t>implementiert</a:t>
            </a:r>
            <a:r>
              <a:rPr lang="en-US" b="1" dirty="0"/>
              <a:t> </a:t>
            </a:r>
            <a:r>
              <a:rPr lang="en-US" b="1" dirty="0" err="1"/>
              <a:t>Logik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EDECB6-365A-422E-9FBF-A5C2F6A26EC4}"/>
              </a:ext>
            </a:extLst>
          </p:cNvPr>
          <p:cNvCxnSpPr>
            <a:stCxn id="7" idx="1"/>
          </p:cNvCxnSpPr>
          <p:nvPr/>
        </p:nvCxnSpPr>
        <p:spPr>
          <a:xfrm flipH="1">
            <a:off x="5946475" y="1489571"/>
            <a:ext cx="1113527" cy="106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6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A1D7-5744-40B4-BD49-E6ADF123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7EFB-D4C6-47A4-A819-784A667A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Pattern</a:t>
            </a:r>
          </a:p>
          <a:p>
            <a:r>
              <a:rPr lang="en-US" dirty="0" err="1"/>
              <a:t>Implementiert</a:t>
            </a:r>
            <a:r>
              <a:rPr lang="en-US" dirty="0"/>
              <a:t> dieses Pattern</a:t>
            </a:r>
          </a:p>
          <a:p>
            <a:r>
              <a:rPr lang="en-US" dirty="0" err="1"/>
              <a:t>Verschleiert</a:t>
            </a:r>
            <a:r>
              <a:rPr lang="en-US" dirty="0"/>
              <a:t> es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umbennenen</a:t>
            </a:r>
            <a:r>
              <a:rPr lang="en-US" dirty="0"/>
              <a:t> der </a:t>
            </a:r>
            <a:r>
              <a:rPr lang="en-US" dirty="0" err="1"/>
              <a:t>Elemente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erraten</a:t>
            </a:r>
            <a:r>
              <a:rPr lang="en-US" dirty="0"/>
              <a:t> um welches Pattern 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handelt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80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1C2A-6B0F-48C2-9192-129BD15C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Testfallspezifikation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21EE-50E3-41CD-85FE-84124D1A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Black Box Test: Auf Basis der Spezifikation</a:t>
            </a:r>
          </a:p>
          <a:p>
            <a:pPr lvl="1"/>
            <a:r>
              <a:rPr lang="de-DE" dirty="0"/>
              <a:t>-&gt; Warum macht man das?</a:t>
            </a:r>
          </a:p>
          <a:p>
            <a:r>
              <a:rPr lang="de-DE" dirty="0"/>
              <a:t>Logische Testfälle (Wertebereich für Ein/Ausgabe) </a:t>
            </a:r>
          </a:p>
          <a:p>
            <a:r>
              <a:rPr lang="de-DE" dirty="0"/>
              <a:t>Konkrete Testfälle (spezifische Ein/Ausgaben)</a:t>
            </a:r>
          </a:p>
          <a:p>
            <a:r>
              <a:rPr lang="de-DE" dirty="0"/>
              <a:t>AUCH: Negativ-Testfall -&gt; unzulässige Eingaben </a:t>
            </a:r>
          </a:p>
        </p:txBody>
      </p:sp>
    </p:spTree>
    <p:extLst>
      <p:ext uri="{BB962C8B-B14F-4D97-AF65-F5344CB8AC3E}">
        <p14:creationId xmlns:p14="http://schemas.microsoft.com/office/powerpoint/2010/main" val="50414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E8CE-9140-4475-B41D-FD6B47DC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Äquivalenzklassen</a:t>
            </a:r>
            <a:r>
              <a:rPr lang="en-US" dirty="0"/>
              <a:t>: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A865-BB87-4CC0-A12C-4FD2E78D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Äquivalenzklasse: Teilmenge der möglichen Eingabewerte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Analyse von Eingabe-, Ausgabedaten und der Bedingungen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Äquivalenzklassen bilden: Klassifizierung von Wertebereichen für Ein- und Ausgabedaten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Testfälle festlegen:</a:t>
            </a:r>
          </a:p>
          <a:p>
            <a:pPr lvl="1"/>
            <a:r>
              <a:rPr lang="de-DE" dirty="0"/>
              <a:t>Minimal: pro gültiger Äquivalenzklasse ein Testfall</a:t>
            </a:r>
          </a:p>
          <a:p>
            <a:pPr lvl="1"/>
            <a:r>
              <a:rPr lang="de-DE" dirty="0"/>
              <a:t>Grenzwerte: falls Werte geordnet, teste an den Rändern den exakten Grenzwert. Bei Aufzählungen ist jedes Element ein Grenzwert!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2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9737-35DA-474D-A3B5-504AD14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Äquivalenzklassen: Beispiel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530B-0A98-4438-8163-4C0CC4DD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Methode wandelt </a:t>
            </a:r>
            <a:r>
              <a:rPr lang="de-DE" dirty="0" err="1"/>
              <a:t>Integers</a:t>
            </a:r>
            <a:r>
              <a:rPr lang="de-DE" dirty="0"/>
              <a:t> in Monate um: 1 -&gt; Januar …</a:t>
            </a:r>
          </a:p>
          <a:p>
            <a:r>
              <a:rPr lang="de-DE" dirty="0"/>
              <a:t>Welche Äquivalenzklasse gibt es?</a:t>
            </a:r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gültig</a:t>
            </a:r>
            <a:r>
              <a:rPr lang="en-US" dirty="0"/>
              <a:t> / </a:t>
            </a:r>
            <a:r>
              <a:rPr lang="en-US" dirty="0" err="1"/>
              <a:t>ungültig</a:t>
            </a:r>
            <a:r>
              <a:rPr lang="en-US" dirty="0"/>
              <a:t>?</a:t>
            </a:r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konkreten</a:t>
            </a:r>
            <a:r>
              <a:rPr lang="en-US" dirty="0"/>
              <a:t> </a:t>
            </a:r>
            <a:r>
              <a:rPr lang="en-US" dirty="0" err="1"/>
              <a:t>Testfälle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abgeleitet</a:t>
            </a:r>
            <a:r>
              <a:rPr lang="en-US" dirty="0"/>
              <a:t> warden?</a:t>
            </a:r>
          </a:p>
          <a:p>
            <a:r>
              <a:rPr lang="en-US" dirty="0"/>
              <a:t>3: [-inf, 0]; [1, 12]; [13, inf]</a:t>
            </a:r>
          </a:p>
          <a:p>
            <a:r>
              <a:rPr lang="en-US" dirty="0"/>
              <a:t>-; +; -</a:t>
            </a:r>
          </a:p>
          <a:p>
            <a:r>
              <a:rPr lang="en-US" dirty="0"/>
              <a:t>Z.B.: 0; 1; 2; 12; 13</a:t>
            </a:r>
          </a:p>
        </p:txBody>
      </p:sp>
    </p:spTree>
    <p:extLst>
      <p:ext uri="{BB962C8B-B14F-4D97-AF65-F5344CB8AC3E}">
        <p14:creationId xmlns:p14="http://schemas.microsoft.com/office/powerpoint/2010/main" val="27024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72E4-3274-43CC-99F7-43D24C1B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</a:t>
            </a:r>
            <a:r>
              <a:rPr lang="en-US" dirty="0" err="1"/>
              <a:t>Allgemein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22EB-5E9F-4A59-B06A-CD317EC3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i="1" dirty="0"/>
              <a:t>„Entwurfsmuster sind bewährte Lösungsschablonen für wiederkehrende Entwurfsprobleme […] in der Softwarearchitektur und -entwicklung.„ (https://en.wikipedia.org/wiki/Software_design_pattern)</a:t>
            </a:r>
            <a:endParaRPr lang="en-US" sz="2000" i="1" dirty="0"/>
          </a:p>
          <a:p>
            <a:r>
              <a:rPr lang="en-US" sz="2400" dirty="0" err="1"/>
              <a:t>Vorteile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Gutes</a:t>
            </a:r>
            <a:r>
              <a:rPr lang="en-US" sz="2000" dirty="0"/>
              <a:t> </a:t>
            </a:r>
            <a:r>
              <a:rPr lang="en-US" sz="2000" dirty="0" err="1"/>
              <a:t>Softwaredesign</a:t>
            </a:r>
            <a:endParaRPr lang="en-US" sz="2000" dirty="0"/>
          </a:p>
          <a:p>
            <a:pPr lvl="1"/>
            <a:r>
              <a:rPr lang="en-US" sz="2000" dirty="0" err="1"/>
              <a:t>Gemeinsames</a:t>
            </a:r>
            <a:r>
              <a:rPr lang="en-US" sz="2000" dirty="0"/>
              <a:t> </a:t>
            </a:r>
            <a:r>
              <a:rPr lang="en-US" sz="2000" dirty="0" err="1"/>
              <a:t>Vokabular</a:t>
            </a:r>
            <a:endParaRPr lang="en-US" sz="2000" dirty="0"/>
          </a:p>
          <a:p>
            <a:pPr lvl="1"/>
            <a:r>
              <a:rPr lang="en-US" sz="2000" dirty="0" err="1"/>
              <a:t>Entwicklung</a:t>
            </a:r>
            <a:r>
              <a:rPr lang="en-US" sz="2000" dirty="0"/>
              <a:t> </a:t>
            </a:r>
            <a:r>
              <a:rPr lang="en-US" sz="2000" dirty="0" err="1"/>
              <a:t>beschleunigen</a:t>
            </a:r>
            <a:endParaRPr lang="en-US" sz="2000" dirty="0"/>
          </a:p>
          <a:p>
            <a:r>
              <a:rPr lang="en-US" sz="2400" dirty="0" err="1"/>
              <a:t>Arten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Erzeugung</a:t>
            </a:r>
            <a:endParaRPr lang="en-US" sz="2000" dirty="0"/>
          </a:p>
          <a:p>
            <a:pPr lvl="1"/>
            <a:r>
              <a:rPr lang="en-US" sz="2000" dirty="0" err="1"/>
              <a:t>Struktur</a:t>
            </a:r>
            <a:endParaRPr lang="en-US" sz="2000" dirty="0"/>
          </a:p>
          <a:p>
            <a:pPr lvl="1"/>
            <a:r>
              <a:rPr lang="en-US" sz="2000" dirty="0" err="1"/>
              <a:t>Verhalten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36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7334-147F-4CD2-AABD-61D6C8E0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Aufgabenblatt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2578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Erklärung</a:t>
            </a:r>
            <a:r>
              <a:rPr lang="en-US" dirty="0"/>
              <a:t> der Patterns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Erzeugungsmuster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Objekterzeugung</a:t>
            </a:r>
            <a:endParaRPr lang="en-US" dirty="0"/>
          </a:p>
          <a:p>
            <a:r>
              <a:rPr lang="en-US" dirty="0" err="1"/>
              <a:t>Standardweg</a:t>
            </a:r>
            <a:r>
              <a:rPr lang="en-US" dirty="0"/>
              <a:t> der </a:t>
            </a:r>
            <a:r>
              <a:rPr lang="en-US" dirty="0" err="1"/>
              <a:t>Erzeugung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sinnvoll</a:t>
            </a:r>
            <a:r>
              <a:rPr lang="en-US" dirty="0"/>
              <a:t> </a:t>
            </a:r>
          </a:p>
          <a:p>
            <a:r>
              <a:rPr lang="en-US" dirty="0" err="1"/>
              <a:t>Ziele</a:t>
            </a:r>
            <a:endParaRPr lang="en-US" dirty="0"/>
          </a:p>
          <a:p>
            <a:pPr lvl="1"/>
            <a:r>
              <a:rPr lang="en-US" dirty="0" err="1"/>
              <a:t>Wissen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konkrete</a:t>
            </a:r>
            <a:r>
              <a:rPr lang="en-US" dirty="0"/>
              <a:t> Klassen </a:t>
            </a:r>
            <a:r>
              <a:rPr lang="en-US" dirty="0" err="1"/>
              <a:t>verbergen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3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Einzelstück</a:t>
            </a:r>
            <a:endParaRPr lang="en-US" dirty="0"/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Es </a:t>
            </a:r>
            <a:r>
              <a:rPr lang="en-US" dirty="0" err="1"/>
              <a:t>soll</a:t>
            </a:r>
            <a:r>
              <a:rPr lang="en-US" dirty="0"/>
              <a:t> von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.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privaten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r>
              <a:rPr lang="en-US" dirty="0"/>
              <a:t> und das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statisches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dirty="0" err="1"/>
              <a:t>halten</a:t>
            </a:r>
            <a:r>
              <a:rPr lang="en-US" dirty="0"/>
              <a:t>. Die </a:t>
            </a:r>
            <a:r>
              <a:rPr lang="en-US" dirty="0" err="1"/>
              <a:t>Erzeugung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statischen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der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durchgeführt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Der </a:t>
            </a:r>
            <a:r>
              <a:rPr lang="en-US" dirty="0" err="1"/>
              <a:t>Dateizugriff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erfolgen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Inkonsistenzen</a:t>
            </a:r>
            <a:r>
              <a:rPr lang="en-US" dirty="0"/>
              <a:t> </a:t>
            </a:r>
            <a:r>
              <a:rPr lang="en-US" dirty="0" err="1"/>
              <a:t>vermieden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5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Singleton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E1139F-042D-472B-B21F-5D23F7B1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07" y="1289154"/>
            <a:ext cx="8575385" cy="5145231"/>
          </a:xfrm>
        </p:spPr>
      </p:pic>
    </p:spTree>
    <p:extLst>
      <p:ext uri="{BB962C8B-B14F-4D97-AF65-F5344CB8AC3E}">
        <p14:creationId xmlns:p14="http://schemas.microsoft.com/office/powerpoint/2010/main" val="21376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Fabrikmethode</a:t>
            </a:r>
            <a:r>
              <a:rPr lang="en-US" dirty="0"/>
              <a:t> 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Bei der </a:t>
            </a:r>
            <a:r>
              <a:rPr lang="en-US" dirty="0" err="1"/>
              <a:t>Erzeugung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angeboten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dirty="0" err="1"/>
              <a:t>Lösung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Erzeugung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Erzeugers</a:t>
            </a:r>
            <a:r>
              <a:rPr lang="en-US" dirty="0"/>
              <a:t>, der die </a:t>
            </a:r>
            <a:r>
              <a:rPr lang="en-US" dirty="0" err="1"/>
              <a:t>Produkte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Ein </a:t>
            </a:r>
            <a:r>
              <a:rPr lang="en-US" dirty="0" err="1"/>
              <a:t>Farbobjekt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Farbsystemen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. CMYK &amp; RGBA </a:t>
            </a:r>
            <a:r>
              <a:rPr lang="en-US" dirty="0" err="1"/>
              <a:t>benötigen</a:t>
            </a:r>
            <a:r>
              <a:rPr lang="en-US" dirty="0"/>
              <a:t> je 4 Parameter.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überladener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/ </a:t>
            </a:r>
            <a:r>
              <a:rPr lang="en-US" dirty="0" err="1"/>
              <a:t>unübersichtlich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02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Factory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F6E89-A2B1-4F28-A934-C447E8E15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1" y="1690688"/>
            <a:ext cx="10105838" cy="4453029"/>
          </a:xfrm>
        </p:spPr>
      </p:pic>
    </p:spTree>
    <p:extLst>
      <p:ext uri="{BB962C8B-B14F-4D97-AF65-F5344CB8AC3E}">
        <p14:creationId xmlns:p14="http://schemas.microsoft.com/office/powerpoint/2010/main" val="176355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87B-A170-48DA-85B4-3AD4B3D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Erzeugungsmuster</a:t>
            </a:r>
            <a:br>
              <a:rPr lang="en-US" dirty="0"/>
            </a:br>
            <a:r>
              <a:rPr lang="en-US" dirty="0"/>
              <a:t>-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B5BA-EBA8-406B-930C-C36AED34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Erbauer</a:t>
            </a:r>
            <a:r>
              <a:rPr lang="en-US" dirty="0"/>
              <a:t> 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Ein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(</a:t>
            </a:r>
            <a:r>
              <a:rPr lang="en-US" dirty="0" err="1"/>
              <a:t>optinale</a:t>
            </a:r>
            <a:r>
              <a:rPr lang="en-US" dirty="0"/>
              <a:t>) </a:t>
            </a:r>
            <a:r>
              <a:rPr lang="en-US" dirty="0" err="1"/>
              <a:t>Teile</a:t>
            </a:r>
            <a:r>
              <a:rPr lang="en-US" dirty="0"/>
              <a:t>.</a:t>
            </a:r>
          </a:p>
          <a:p>
            <a:r>
              <a:rPr lang="en-US" dirty="0" err="1"/>
              <a:t>Lösung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Ein </a:t>
            </a:r>
            <a:r>
              <a:rPr lang="en-US" dirty="0" err="1"/>
              <a:t>Nutzer</a:t>
            </a:r>
            <a:r>
              <a:rPr lang="en-US" dirty="0"/>
              <a:t>-Account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. </a:t>
            </a:r>
            <a:r>
              <a:rPr lang="en-US" dirty="0" err="1"/>
              <a:t>Dabei</a:t>
            </a:r>
            <a:r>
              <a:rPr lang="en-US" dirty="0"/>
              <a:t> muss der Name und das </a:t>
            </a:r>
            <a:r>
              <a:rPr lang="en-US" dirty="0" err="1"/>
              <a:t>Geburtsdatum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</a:t>
            </a:r>
            <a:r>
              <a:rPr lang="en-US" dirty="0" err="1"/>
              <a:t>werde</a:t>
            </a:r>
            <a:r>
              <a:rPr lang="en-US" dirty="0"/>
              <a:t>, </a:t>
            </a:r>
            <a:r>
              <a:rPr lang="en-US" dirty="0" err="1"/>
              <a:t>Telefonnummer</a:t>
            </a:r>
            <a:r>
              <a:rPr lang="en-US" dirty="0"/>
              <a:t> und </a:t>
            </a:r>
            <a:r>
              <a:rPr lang="en-US" dirty="0" err="1"/>
              <a:t>Geschlecht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optional.</a:t>
            </a:r>
          </a:p>
        </p:txBody>
      </p:sp>
    </p:spTree>
    <p:extLst>
      <p:ext uri="{BB962C8B-B14F-4D97-AF65-F5344CB8AC3E}">
        <p14:creationId xmlns:p14="http://schemas.microsoft.com/office/powerpoint/2010/main" val="18824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695</Words>
  <Application>Microsoft Office PowerPoint</Application>
  <PresentationFormat>Widescreen</PresentationFormat>
  <Paragraphs>137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Wiederholung</vt:lpstr>
      <vt:lpstr>Agenda</vt:lpstr>
      <vt:lpstr>Patterns Allgemein</vt:lpstr>
      <vt:lpstr>Erklärung der Patterns - Erzeugungsmuster</vt:lpstr>
      <vt:lpstr>Erzeugungsmuster - Singleton</vt:lpstr>
      <vt:lpstr>Erzeugungsmuster - Singleton</vt:lpstr>
      <vt:lpstr>Erzeugungsmuster - Factory Method</vt:lpstr>
      <vt:lpstr>Erzeugungsmuster - Factory Method</vt:lpstr>
      <vt:lpstr>Erzeugungsmuster - Builder</vt:lpstr>
      <vt:lpstr>Erzeugungsmuster - Builder</vt:lpstr>
      <vt:lpstr>Erzeugungsmuster - Builder</vt:lpstr>
      <vt:lpstr>Erklärung der Patterns - Strukturmuster</vt:lpstr>
      <vt:lpstr>Strukturmuster - Adapter</vt:lpstr>
      <vt:lpstr>Strukturmuster - Adapter</vt:lpstr>
      <vt:lpstr>Strukturmuster - Proxy </vt:lpstr>
      <vt:lpstr>Erklärung der Patterns - Verhaltensmuster</vt:lpstr>
      <vt:lpstr>Verhaltensmuster - Observer</vt:lpstr>
      <vt:lpstr>Verhaltensmuster - Observer</vt:lpstr>
      <vt:lpstr>Verhaltensmuster - Visitor</vt:lpstr>
      <vt:lpstr>Verhaltensmuster - Visitor</vt:lpstr>
      <vt:lpstr>Verhaltensmuster - Strategy</vt:lpstr>
      <vt:lpstr>Verhaltensmuster - Strategy</vt:lpstr>
      <vt:lpstr>Quellen </vt:lpstr>
      <vt:lpstr>Welches Pattern?</vt:lpstr>
      <vt:lpstr>Welches Pattern?</vt:lpstr>
      <vt:lpstr>Übungen zu Patterns</vt:lpstr>
      <vt:lpstr>Testfallspezifikation</vt:lpstr>
      <vt:lpstr>Äquivalenzklassen: Vorgehen</vt:lpstr>
      <vt:lpstr>Äquivalenzklassen: Beispiel</vt:lpstr>
      <vt:lpstr>Aufgabenblatt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26</cp:revision>
  <dcterms:created xsi:type="dcterms:W3CDTF">2019-12-11T10:28:33Z</dcterms:created>
  <dcterms:modified xsi:type="dcterms:W3CDTF">2019-12-18T09:55:10Z</dcterms:modified>
</cp:coreProperties>
</file>