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68" r:id="rId4"/>
    <p:sldId id="257" r:id="rId5"/>
    <p:sldId id="276" r:id="rId6"/>
    <p:sldId id="260" r:id="rId7"/>
    <p:sldId id="258" r:id="rId8"/>
    <p:sldId id="259" r:id="rId9"/>
    <p:sldId id="273" r:id="rId10"/>
    <p:sldId id="261" r:id="rId11"/>
    <p:sldId id="271" r:id="rId12"/>
    <p:sldId id="272" r:id="rId13"/>
    <p:sldId id="263" r:id="rId14"/>
    <p:sldId id="267" r:id="rId15"/>
    <p:sldId id="279" r:id="rId16"/>
    <p:sldId id="269" r:id="rId17"/>
    <p:sldId id="278" r:id="rId18"/>
    <p:sldId id="277" r:id="rId19"/>
    <p:sldId id="264" r:id="rId20"/>
    <p:sldId id="280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6C9F-6EBE-42E3-AC5F-C9A4258E4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37647-B102-4573-8AFA-22CC550EA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B26D-9B59-4636-B60F-B2DDC8AD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250E-B0D5-411C-B188-DDC2FBA1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511D4-B7F9-4757-9D5C-C4FC4847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47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3AD6-DD28-489E-A333-0757E3B1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1532B-1AFE-436A-B1A3-F54F07C11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14E81-0B22-404D-A9A9-F0358C7F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E57A-543F-48AB-A6A5-DA0E0C3E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F13F-1EFB-4A9A-9EC8-3E46117B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4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2DE44-48B7-451A-8403-10C44CE12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38D96-0769-4BF9-8896-94E7CB6A8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25EE0-B669-4AD4-8C66-8418069B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7557-29AF-4E4F-8E8A-EBA12CE4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D15B-C15A-4CDD-B0BE-814C7920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4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82CA-E7A7-4726-BDC2-EFF7AF01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7A5C-03BD-4874-8E13-B998EA07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0313-03C9-420C-B316-98DC7946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257F-B68C-4DDF-B0AE-E074B84E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C2FE1-38C1-43FC-9FE3-036D600E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6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48A9-6D3C-40E8-BDF3-B6A59620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E2488-1CB3-4E0A-AE7F-5FEB1ED3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3D37-DA57-4C50-9E4C-6F0E1D89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7B82-2188-4C33-A9D4-EB910976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0EFE-A4A0-42E2-BBF1-1C0B0B98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44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A221-969B-4605-B6AB-2916A5FF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16D3-86ED-4C47-8E10-EB4CC9FB3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BF365-CE94-42F2-B9F9-12D9C5D5D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5299-DF74-451E-827E-A8D92D5D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92FCC-7C80-48A1-9952-03ACAEED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AEA5-1986-49CE-9FCE-084E1063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5660-BEC2-4275-A67D-F0B5512F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2050A-B246-4A1F-B881-93EA3577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2E206-05B5-4B1F-9D59-355F0217A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C407C-DD97-4366-AC78-9D45E0086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0C2C9-B535-44EA-A574-35E32AA0D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23BC6-E47B-4EE7-8951-43468B6E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6000D-CD92-4C3B-B81E-184F9ADD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5EAE7-FB20-4C58-8E22-81876417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77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2D17-8E37-47EA-B68C-7AE1C67F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FEB2B-1301-4570-9FB9-3B7AD564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5A788-4C0C-4533-A3F1-1491D3E6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3D793-A641-448F-BDDF-C4E0D2D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5F349-DEAA-42CE-84D2-8B7E0245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6A921-D2C6-4896-8E12-1F0A41C1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60C3F-67B4-4DEC-ADF8-DCD06F3A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08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7020-B682-4A73-91DC-33721710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00D5-AC12-4B79-9241-9BF3D9D23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0C1B6-A8E1-481F-A708-0242BCFDA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C0360-0A33-46D5-98A0-AA1C3A9E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9402A-C556-4A19-B42B-E4A13967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D5ADD-76C7-4803-8DC3-2A38207E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1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7E28-F646-4866-A3A6-58095287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E4D30-88FE-4FC7-94F6-DA92AA4E4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0A0B5-2483-4D26-B5B5-22A969192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B859B-B40A-4D15-9875-3B7D0A05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CCF35-089A-4814-BFE3-303A5C32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E0688-0886-438E-BA09-27A23B51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5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51DCA-D7F6-4FAA-BD08-F5F9B728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9E414-3949-40DE-B678-DF642E14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23B6-C28B-4BA6-A411-5D600AF27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3548-B54C-4660-A496-DDF0181B025A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DC46E-4836-4BEB-846E-03B52639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A3BD-D697-4EAF-B148-F377EAEA3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62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bserver_patter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tagged/android" TargetMode="External"/><Relationship Id="rId2" Type="http://schemas.openxmlformats.org/officeDocument/2006/relationships/hyperlink" Target="https://developer.android.com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android/" TargetMode="External"/><Relationship Id="rId4" Type="http://schemas.openxmlformats.org/officeDocument/2006/relationships/hyperlink" Target="https://www.uni-trier.de/fileadmin/urt/doku/android/android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/help/img/idea/2019.2/LiveTemplatesExample.png">
            <a:extLst>
              <a:ext uri="{FF2B5EF4-FFF2-40B4-BE49-F238E27FC236}">
                <a16:creationId xmlns:a16="http://schemas.microsoft.com/office/drawing/2014/main" id="{041D47E8-AE37-4B83-8C52-DB4B327D8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399" y="1295400"/>
            <a:ext cx="610175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blob:https://www.jetbrains.com/038b2d73-e702-451f-b058-5f807226a601">
            <a:extLst>
              <a:ext uri="{FF2B5EF4-FFF2-40B4-BE49-F238E27FC236}">
                <a16:creationId xmlns:a16="http://schemas.microsoft.com/office/drawing/2014/main" id="{DF1521EF-93B3-4C2C-9A84-6DD5BA08242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10515600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Häufig</a:t>
            </a:r>
            <a:r>
              <a:rPr lang="en-US" dirty="0"/>
              <a:t> </a:t>
            </a:r>
            <a:r>
              <a:rPr lang="en-US" dirty="0" err="1"/>
              <a:t>genutzte</a:t>
            </a:r>
            <a:r>
              <a:rPr lang="en-US" dirty="0"/>
              <a:t> Code-</a:t>
            </a:r>
            <a:r>
              <a:rPr lang="en-US" dirty="0" err="1"/>
              <a:t>Schnipsel</a:t>
            </a:r>
            <a:r>
              <a:rPr lang="en-US" dirty="0"/>
              <a:t> </a:t>
            </a:r>
            <a:r>
              <a:rPr lang="en-US" dirty="0" err="1"/>
              <a:t>abkürzen</a:t>
            </a:r>
            <a:r>
              <a:rPr lang="en-US" dirty="0"/>
              <a:t> = Live Templates </a:t>
            </a:r>
          </a:p>
          <a:p>
            <a:r>
              <a:rPr lang="en-US" i="1" dirty="0"/>
              <a:t>Tab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auswählen</a:t>
            </a:r>
            <a:r>
              <a:rPr lang="en-US" dirty="0"/>
              <a:t> und </a:t>
            </a:r>
            <a:r>
              <a:rPr lang="en-US" dirty="0" err="1"/>
              <a:t>einfüllen</a:t>
            </a:r>
            <a:r>
              <a:rPr lang="en-US" dirty="0"/>
              <a:t> </a:t>
            </a:r>
            <a:r>
              <a:rPr lang="en-US" dirty="0" err="1"/>
              <a:t>möglicher</a:t>
            </a:r>
            <a:r>
              <a:rPr lang="en-US" dirty="0"/>
              <a:t> </a:t>
            </a:r>
            <a:r>
              <a:rPr lang="en-US" dirty="0" err="1"/>
              <a:t>Variablen</a:t>
            </a:r>
            <a:endParaRPr lang="en-US" dirty="0"/>
          </a:p>
          <a:p>
            <a:r>
              <a:rPr lang="en-US" dirty="0" err="1"/>
              <a:t>Eigene</a:t>
            </a:r>
            <a:r>
              <a:rPr lang="en-US" dirty="0"/>
              <a:t> LTs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definiert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!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046E746-2C6B-4E0D-AD8D-35F89B57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EINSCHUB</a:t>
            </a:r>
            <a:br>
              <a:rPr lang="en-US" dirty="0"/>
            </a:br>
            <a:r>
              <a:rPr lang="en-US" dirty="0"/>
              <a:t>Tipps </a:t>
            </a:r>
            <a:r>
              <a:rPr lang="en-US" dirty="0" err="1"/>
              <a:t>für</a:t>
            </a:r>
            <a:r>
              <a:rPr lang="en-US" dirty="0"/>
              <a:t> Android Studio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06AC17-BE9E-4E8D-BE75-D8FDA1A91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520392" cy="2465717"/>
          </a:xfrm>
          <a:prstGeom prst="rect">
            <a:avLst/>
          </a:prstGeom>
        </p:spPr>
      </p:pic>
      <p:sp>
        <p:nvSpPr>
          <p:cNvPr id="13" name="AutoShape 8" descr="blob:https://www.jetbrains.com/038b2d73-e702-451f-b058-5f807226a601">
            <a:extLst>
              <a:ext uri="{FF2B5EF4-FFF2-40B4-BE49-F238E27FC236}">
                <a16:creationId xmlns:a16="http://schemas.microsoft.com/office/drawing/2014/main" id="{54567F90-1851-4A5E-8525-E8D35B4B4F9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3408" y="5894717"/>
            <a:ext cx="10515600" cy="90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Auto-</a:t>
            </a:r>
            <a:r>
              <a:rPr lang="en-US" dirty="0" err="1"/>
              <a:t>formatieren</a:t>
            </a:r>
            <a:r>
              <a:rPr lang="en-US" dirty="0"/>
              <a:t>: </a:t>
            </a:r>
            <a:r>
              <a:rPr lang="en-US" i="1" dirty="0" err="1"/>
              <a:t>Strg</a:t>
            </a:r>
            <a:r>
              <a:rPr lang="en-US" i="1" dirty="0"/>
              <a:t> + Alt + L</a:t>
            </a:r>
          </a:p>
        </p:txBody>
      </p:sp>
    </p:spTree>
    <p:extLst>
      <p:ext uri="{BB962C8B-B14F-4D97-AF65-F5344CB8AC3E}">
        <p14:creationId xmlns:p14="http://schemas.microsoft.com/office/powerpoint/2010/main" val="267582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81FA-DC0B-41D2-98A8-99331792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Interaktionen in Java</a:t>
            </a:r>
            <a:br>
              <a:rPr lang="de-DE" dirty="0"/>
            </a:br>
            <a:r>
              <a:rPr lang="de-DE" dirty="0"/>
              <a:t>- </a:t>
            </a:r>
            <a:r>
              <a:rPr lang="en-US" dirty="0" err="1"/>
              <a:t>EventListener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B873-782B-4726-BE05-BBFA7216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Ein </a:t>
            </a:r>
            <a:r>
              <a:rPr lang="en-US" dirty="0" err="1"/>
              <a:t>EventListener</a:t>
            </a:r>
            <a:r>
              <a:rPr lang="en-US" dirty="0"/>
              <a:t> </a:t>
            </a:r>
            <a:r>
              <a:rPr lang="en-US" dirty="0" err="1"/>
              <a:t>wartet</a:t>
            </a:r>
            <a:r>
              <a:rPr lang="en-US" dirty="0"/>
              <a:t> bis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bestimmtes</a:t>
            </a:r>
            <a:r>
              <a:rPr lang="en-US" dirty="0"/>
              <a:t> Event </a:t>
            </a:r>
            <a:r>
              <a:rPr lang="en-US" dirty="0" err="1"/>
              <a:t>ausgelöst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um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reagieren</a:t>
            </a:r>
            <a:r>
              <a:rPr lang="en-US" dirty="0"/>
              <a:t>. </a:t>
            </a:r>
            <a:r>
              <a:rPr lang="en-US" dirty="0" err="1"/>
              <a:t>z.B</a:t>
            </a:r>
            <a:r>
              <a:rPr lang="en-US" dirty="0"/>
              <a:t>.: Button-Press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Button b = </a:t>
            </a:r>
            <a:r>
              <a:rPr lang="en-US" sz="2400" dirty="0" err="1"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R.id.button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b.setOnClickListener</a:t>
            </a:r>
            <a:r>
              <a:rPr lang="en-US" sz="2400" dirty="0">
                <a:latin typeface="Consolas" panose="020B0609020204030204" pitchFamily="49" charset="0"/>
              </a:rPr>
              <a:t>(new </a:t>
            </a:r>
            <a:r>
              <a:rPr lang="en-US" sz="2400" dirty="0" err="1">
                <a:latin typeface="Consolas" panose="020B0609020204030204" pitchFamily="49" charset="0"/>
              </a:rPr>
              <a:t>View.OnClickListener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>
                <a:latin typeface="Consolas" panose="020B0609020204030204" pitchFamily="49" charset="0"/>
              </a:rPr>
              <a:t>(View view) {</a:t>
            </a:r>
          </a:p>
          <a:p>
            <a:pPr marL="914400" lvl="2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TextView</a:t>
            </a:r>
            <a:r>
              <a:rPr lang="en-US" sz="2400" dirty="0">
                <a:latin typeface="Consolas" panose="020B0609020204030204" pitchFamily="49" charset="0"/>
              </a:rPr>
              <a:t> t = </a:t>
            </a:r>
            <a:r>
              <a:rPr lang="en-US" sz="2400" dirty="0" err="1"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R.id.text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t.setText</a:t>
            </a:r>
            <a:r>
              <a:rPr lang="en-US" sz="2400" dirty="0">
                <a:latin typeface="Consolas" panose="020B0609020204030204" pitchFamily="49" charset="0"/>
              </a:rPr>
              <a:t>("CLICKED");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}});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Wie </a:t>
            </a:r>
            <a:r>
              <a:rPr lang="en-US" dirty="0" err="1"/>
              <a:t>wird</a:t>
            </a:r>
            <a:r>
              <a:rPr lang="en-US" dirty="0"/>
              <a:t> so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? -&gt; </a:t>
            </a:r>
            <a:r>
              <a:rPr lang="de-DE" dirty="0">
                <a:hlinkClick r:id="rId2"/>
              </a:rPr>
              <a:t>observer 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0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34D2-D9C9-4F6C-B336-B29D3F8F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16459" y="3016461"/>
            <a:ext cx="6858000" cy="825078"/>
          </a:xfrm>
        </p:spPr>
        <p:txBody>
          <a:bodyPr/>
          <a:lstStyle/>
          <a:p>
            <a:pPr algn="ctr"/>
            <a:r>
              <a:rPr lang="en-US" dirty="0" err="1"/>
              <a:t>Architektur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F300A-4614-4F99-8478-9607129D8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11237" r="895" b="629"/>
          <a:stretch/>
        </p:blipFill>
        <p:spPr>
          <a:xfrm>
            <a:off x="825077" y="1"/>
            <a:ext cx="11366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83F8-85C6-4F0C-A7E3-B8AA91CA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501D-4F72-4125-8EB6-24270E61D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 err="1"/>
              <a:t>Grundlegende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sichtbaren</a:t>
            </a:r>
            <a:r>
              <a:rPr lang="en-US" dirty="0"/>
              <a:t> </a:t>
            </a:r>
            <a:r>
              <a:rPr lang="en-US" dirty="0" err="1"/>
              <a:t>Komponenten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D135E-DF9E-4CB2-9A65-D490508871B0}"/>
              </a:ext>
            </a:extLst>
          </p:cNvPr>
          <p:cNvSpPr txBox="1">
            <a:spLocks/>
          </p:cNvSpPr>
          <p:nvPr/>
        </p:nvSpPr>
        <p:spPr>
          <a:xfrm>
            <a:off x="990600" y="3543300"/>
            <a:ext cx="10515600" cy="119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ViewGroup</a:t>
            </a:r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066688-2C58-46B9-A266-144DFA126808}"/>
              </a:ext>
            </a:extLst>
          </p:cNvPr>
          <p:cNvSpPr txBox="1">
            <a:spLocks/>
          </p:cNvSpPr>
          <p:nvPr/>
        </p:nvSpPr>
        <p:spPr>
          <a:xfrm>
            <a:off x="990600" y="5003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Kann mehrere Views beinhalten</a:t>
            </a:r>
          </a:p>
          <a:p>
            <a:r>
              <a:rPr lang="de-DE"/>
              <a:t>Unsichtbarer Container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215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D930-F70C-42FD-9470-394C82D7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6DCD-5005-4032-A58C-1C56BD1E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417"/>
            <a:ext cx="10515600" cy="2048106"/>
          </a:xfrm>
        </p:spPr>
        <p:txBody>
          <a:bodyPr/>
          <a:lstStyle/>
          <a:p>
            <a:r>
              <a:rPr lang="de-DE" dirty="0"/>
              <a:t>Organisiert ViewGroups</a:t>
            </a:r>
          </a:p>
          <a:p>
            <a:r>
              <a:rPr lang="de-DE" dirty="0"/>
              <a:t>Ordnet Views an nach den jeweiligen Regeln</a:t>
            </a:r>
          </a:p>
          <a:p>
            <a:r>
              <a:rPr lang="en-US" dirty="0" err="1"/>
              <a:t>LinearLayout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ordnet</a:t>
            </a:r>
            <a:r>
              <a:rPr lang="en-US" dirty="0"/>
              <a:t> Kind-</a:t>
            </a:r>
            <a:r>
              <a:rPr lang="en-US" dirty="0" err="1"/>
              <a:t>Elemente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Richtung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CD69A0-C664-4A3A-84F9-23759C351194}"/>
              </a:ext>
            </a:extLst>
          </p:cNvPr>
          <p:cNvSpPr txBox="1">
            <a:spLocks/>
          </p:cNvSpPr>
          <p:nvPr/>
        </p:nvSpPr>
        <p:spPr>
          <a:xfrm>
            <a:off x="838200" y="3016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LayoutManager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EE84D2-FC2F-41F9-B04E-805001F14047}"/>
              </a:ext>
            </a:extLst>
          </p:cNvPr>
          <p:cNvSpPr txBox="1">
            <a:spLocks/>
          </p:cNvSpPr>
          <p:nvPr/>
        </p:nvSpPr>
        <p:spPr>
          <a:xfrm>
            <a:off x="838200" y="43418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LayoutInflater</a:t>
            </a:r>
            <a:endParaRPr lang="de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F0181F-654D-4EB5-BEF1-EE2BDE193755}"/>
              </a:ext>
            </a:extLst>
          </p:cNvPr>
          <p:cNvSpPr txBox="1">
            <a:spLocks/>
          </p:cNvSpPr>
          <p:nvPr/>
        </p:nvSpPr>
        <p:spPr>
          <a:xfrm>
            <a:off x="838200" y="4161180"/>
            <a:ext cx="10515600" cy="72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Misst</a:t>
            </a:r>
            <a:r>
              <a:rPr lang="en-US" dirty="0"/>
              <a:t> und </a:t>
            </a:r>
            <a:r>
              <a:rPr lang="en-US" dirty="0" err="1"/>
              <a:t>positioniert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RecyclerView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2263E1-A343-47D5-81D3-ADB5BEBF0840}"/>
              </a:ext>
            </a:extLst>
          </p:cNvPr>
          <p:cNvSpPr txBox="1">
            <a:spLocks/>
          </p:cNvSpPr>
          <p:nvPr/>
        </p:nvSpPr>
        <p:spPr>
          <a:xfrm>
            <a:off x="838200" y="5405206"/>
            <a:ext cx="10515600" cy="145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neues</a:t>
            </a:r>
            <a:r>
              <a:rPr lang="en-US" dirty="0"/>
              <a:t> View-Element auf Basis </a:t>
            </a:r>
            <a:r>
              <a:rPr lang="en-US" dirty="0" err="1"/>
              <a:t>einer</a:t>
            </a:r>
            <a:r>
              <a:rPr lang="en-US" dirty="0"/>
              <a:t> XML </a:t>
            </a:r>
            <a:r>
              <a:rPr lang="en-US" dirty="0" err="1"/>
              <a:t>Beschreibung</a:t>
            </a:r>
            <a:endParaRPr lang="en-US" dirty="0"/>
          </a:p>
          <a:p>
            <a:r>
              <a:rPr lang="de-DE" dirty="0"/>
              <a:t>⚡ </a:t>
            </a:r>
            <a:r>
              <a:rPr lang="de-DE" dirty="0">
                <a:latin typeface="Consolas" panose="020B0609020204030204" pitchFamily="49" charset="0"/>
              </a:rPr>
              <a:t>findViewById</a:t>
            </a:r>
            <a:r>
              <a:rPr lang="de-DE" dirty="0"/>
              <a:t>: gibt nur eine Referenz auf ein bereits erstellten View -&gt; </a:t>
            </a:r>
            <a:r>
              <a:rPr lang="de-DE" dirty="0">
                <a:latin typeface="Consolas" panose="020B0609020204030204" pitchFamily="49" charset="0"/>
              </a:rPr>
              <a:t>setContentView</a:t>
            </a:r>
            <a:r>
              <a:rPr lang="de-DE" dirty="0"/>
              <a:t> inflates XML</a:t>
            </a:r>
          </a:p>
          <a:p>
            <a:endParaRPr lang="de-DE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5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51CC-9584-4A10-ACB5-BB63776C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4A90-6106-44D5-B745-0606B7CB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 err="1"/>
              <a:t>recycelt</a:t>
            </a:r>
            <a:r>
              <a:rPr lang="en-US" dirty="0"/>
              <a:t> Views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sichtbar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Effizienter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ändert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nicht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19C6A6-BD97-4ACE-8169-27D08031BB9D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ViewHolder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134E31-0B72-438A-AF14-4549DC0E88F7}"/>
              </a:ext>
            </a:extLst>
          </p:cNvPr>
          <p:cNvSpPr txBox="1">
            <a:spLocks/>
          </p:cNvSpPr>
          <p:nvPr/>
        </p:nvSpPr>
        <p:spPr>
          <a:xfrm>
            <a:off x="838200" y="457790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nsolas" panose="020B0609020204030204" pitchFamily="49" charset="0"/>
              </a:rPr>
              <a:t>findViewById</a:t>
            </a:r>
            <a:r>
              <a:rPr lang="en-US" dirty="0"/>
              <a:t> is expensive (DOM parsing)</a:t>
            </a:r>
          </a:p>
          <a:p>
            <a:r>
              <a:rPr lang="en-US" dirty="0"/>
              <a:t>assigns / updates the data in the view items</a:t>
            </a:r>
          </a:p>
          <a:p>
            <a:r>
              <a:rPr lang="en-US" dirty="0"/>
              <a:t>view is re-used -&gt; previous data is overwritten</a:t>
            </a:r>
          </a:p>
        </p:txBody>
      </p:sp>
    </p:spTree>
    <p:extLst>
      <p:ext uri="{BB962C8B-B14F-4D97-AF65-F5344CB8AC3E}">
        <p14:creationId xmlns:p14="http://schemas.microsoft.com/office/powerpoint/2010/main" val="27725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37FB54-A7C3-46D7-83AF-C8B3BBC80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69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A48D-DFFD-4D4F-943C-3DD94A8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567FF-33D1-4DDD-B9B3-F583238B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Gets the data</a:t>
            </a:r>
          </a:p>
          <a:p>
            <a:r>
              <a:rPr lang="en-US" dirty="0"/>
              <a:t>creates or updates the individual items in the list</a:t>
            </a:r>
          </a:p>
        </p:txBody>
      </p:sp>
    </p:spTree>
    <p:extLst>
      <p:ext uri="{BB962C8B-B14F-4D97-AF65-F5344CB8AC3E}">
        <p14:creationId xmlns:p14="http://schemas.microsoft.com/office/powerpoint/2010/main" val="384837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94ED7-9F11-4DB6-A1B7-BE78BB3D2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8082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0F63-AB25-4BD1-A03A-9D1A17A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hängen</a:t>
            </a:r>
            <a:r>
              <a:rPr lang="en-US" dirty="0"/>
              <a:t> die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zusammen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AAE8C-60BB-4574-84A8-5EE89C1B36E0}"/>
              </a:ext>
            </a:extLst>
          </p:cNvPr>
          <p:cNvSpPr/>
          <p:nvPr/>
        </p:nvSpPr>
        <p:spPr>
          <a:xfrm>
            <a:off x="908650" y="2497347"/>
            <a:ext cx="2403894" cy="93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RecyclerView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66468-0F5F-4242-BE1B-59C645B9855C}"/>
              </a:ext>
            </a:extLst>
          </p:cNvPr>
          <p:cNvSpPr/>
          <p:nvPr/>
        </p:nvSpPr>
        <p:spPr>
          <a:xfrm>
            <a:off x="1101306" y="4185249"/>
            <a:ext cx="2403894" cy="93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LayoutInflater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81AE1-A9FC-449E-B04A-C0C900BD01CA}"/>
              </a:ext>
            </a:extLst>
          </p:cNvPr>
          <p:cNvSpPr/>
          <p:nvPr/>
        </p:nvSpPr>
        <p:spPr>
          <a:xfrm>
            <a:off x="3766869" y="4050102"/>
            <a:ext cx="2403894" cy="93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Adapter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BAD52-98E3-40A7-9B75-E73CFFDCE65D}"/>
              </a:ext>
            </a:extLst>
          </p:cNvPr>
          <p:cNvSpPr/>
          <p:nvPr/>
        </p:nvSpPr>
        <p:spPr>
          <a:xfrm>
            <a:off x="6317412" y="2336320"/>
            <a:ext cx="2403894" cy="93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ViewHolder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129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EB22-4664-4D0C-9BE1-40115CF1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Nützliche Komponenten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7136-A001-457C-A859-5215DFFD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Button</a:t>
            </a:r>
          </a:p>
          <a:p>
            <a:r>
              <a:rPr lang="en-US" dirty="0" err="1"/>
              <a:t>ImageView</a:t>
            </a:r>
            <a:endParaRPr lang="en-US" dirty="0"/>
          </a:p>
          <a:p>
            <a:r>
              <a:rPr lang="en-US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90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CC15-6209-4D92-A9CE-45E331AC2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UI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1D64D-A955-4054-B69D-E20A225B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349546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B182-B58B-4C7F-9DD9-1CE9EA47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3E2F-785E-439E-8930-7D9B9BB9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Dokumentation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https://developer.android.com/docs/</a:t>
            </a:r>
            <a:endParaRPr lang="en-US" dirty="0"/>
          </a:p>
          <a:p>
            <a:r>
              <a:rPr lang="en-US" dirty="0" err="1"/>
              <a:t>Fragen</a:t>
            </a:r>
            <a:r>
              <a:rPr lang="en-US" dirty="0"/>
              <a:t> / </a:t>
            </a:r>
            <a:r>
              <a:rPr lang="en-US" dirty="0" err="1"/>
              <a:t>Antworten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https://stackoverflow.com/questions/tagged/android</a:t>
            </a:r>
            <a:endParaRPr lang="en-US" dirty="0"/>
          </a:p>
          <a:p>
            <a:r>
              <a:rPr lang="en-US" dirty="0"/>
              <a:t>Tutorial (Buch):</a:t>
            </a:r>
          </a:p>
          <a:p>
            <a:pPr lvl="1"/>
            <a:r>
              <a:rPr lang="en-US" dirty="0">
                <a:hlinkClick r:id="rId4"/>
              </a:rPr>
              <a:t>https://www.uni-trier.de/fileadmin/urt/doku/android/android.pdf</a:t>
            </a:r>
            <a:endParaRPr lang="en-US" dirty="0"/>
          </a:p>
          <a:p>
            <a:r>
              <a:rPr lang="en-US" dirty="0"/>
              <a:t>Tutorial (Online):</a:t>
            </a:r>
          </a:p>
          <a:p>
            <a:pPr lvl="1"/>
            <a:r>
              <a:rPr lang="en-US" dirty="0">
                <a:hlinkClick r:id="rId5"/>
              </a:rPr>
              <a:t>https://www.tutorialspoint.com/android/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0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4D6B-72AC-46CB-8011-A17BC394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Lernziele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5D7B-A2C3-4683-82EC-6AE53B5C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bei</a:t>
            </a:r>
            <a:r>
              <a:rPr lang="en-US" dirty="0"/>
              <a:t> der Android </a:t>
            </a:r>
            <a:r>
              <a:rPr lang="en-US" dirty="0" err="1"/>
              <a:t>Programmierung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Wie </a:t>
            </a:r>
            <a:r>
              <a:rPr lang="en-US" dirty="0" err="1"/>
              <a:t>spielen</a:t>
            </a:r>
            <a:r>
              <a:rPr lang="en-US" dirty="0"/>
              <a:t> XML und Java </a:t>
            </a:r>
            <a:r>
              <a:rPr lang="en-US" dirty="0" err="1"/>
              <a:t>zusammen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bei</a:t>
            </a:r>
            <a:r>
              <a:rPr lang="en-US" dirty="0"/>
              <a:t> der UI </a:t>
            </a:r>
            <a:r>
              <a:rPr lang="en-US" dirty="0" err="1"/>
              <a:t>Programmierung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Was </a:t>
            </a:r>
            <a:r>
              <a:rPr lang="en-US" dirty="0" err="1"/>
              <a:t>können</a:t>
            </a:r>
            <a:r>
              <a:rPr lang="en-US" dirty="0"/>
              <a:t> / </a:t>
            </a:r>
            <a:r>
              <a:rPr lang="en-US" dirty="0" err="1"/>
              <a:t>machen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3D79-2167-45B0-B635-3062C49B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Übersicht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ECCF-6A7F-4DF5-B614-A73AF899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Komponenten</a:t>
            </a:r>
            <a:endParaRPr lang="en-US" dirty="0"/>
          </a:p>
          <a:p>
            <a:r>
              <a:rPr lang="en-US" dirty="0"/>
              <a:t>Activity</a:t>
            </a:r>
          </a:p>
          <a:p>
            <a:r>
              <a:rPr lang="en-US" dirty="0"/>
              <a:t>Java und XML </a:t>
            </a:r>
          </a:p>
          <a:p>
            <a:r>
              <a:rPr lang="de-DE" dirty="0"/>
              <a:t>Editieren des XML</a:t>
            </a:r>
          </a:p>
          <a:p>
            <a:r>
              <a:rPr lang="de-DE" dirty="0"/>
              <a:t>Interaktionen in Java</a:t>
            </a:r>
          </a:p>
          <a:p>
            <a:r>
              <a:rPr lang="de-DE" dirty="0"/>
              <a:t>Architektur und einzelne Komponenten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86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9AAD-DDE5-4F24-AC4E-25DD02B8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Komponenten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2891-1346-438F-83E5-DD3A504E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Activity:</a:t>
            </a:r>
          </a:p>
          <a:p>
            <a:pPr lvl="1"/>
            <a:r>
              <a:rPr lang="de-DE" dirty="0"/>
              <a:t>Bildschirmseite mit Bedienelementen</a:t>
            </a:r>
          </a:p>
          <a:p>
            <a:pPr lvl="1"/>
            <a:r>
              <a:rPr lang="de-DE" dirty="0"/>
              <a:t>PokemonDetails Ansicht</a:t>
            </a:r>
          </a:p>
          <a:p>
            <a:r>
              <a:rPr lang="de-DE" dirty="0"/>
              <a:t>Service: </a:t>
            </a:r>
          </a:p>
          <a:p>
            <a:pPr lvl="1"/>
            <a:r>
              <a:rPr lang="de-DE" dirty="0"/>
              <a:t>länger laufende Aufgaben im Hintergrund:</a:t>
            </a:r>
          </a:p>
          <a:p>
            <a:pPr lvl="1"/>
            <a:r>
              <a:rPr lang="de-DE" dirty="0"/>
              <a:t>Laden von Pokemon von einem Server</a:t>
            </a:r>
          </a:p>
          <a:p>
            <a:r>
              <a:rPr lang="de-DE" dirty="0"/>
              <a:t>Broadcast Receiver: </a:t>
            </a:r>
          </a:p>
          <a:p>
            <a:pPr lvl="1"/>
            <a:r>
              <a:rPr lang="de-DE" dirty="0"/>
              <a:t>Empfangen von externen Events</a:t>
            </a:r>
          </a:p>
          <a:p>
            <a:pPr lvl="1"/>
            <a:r>
              <a:rPr lang="de-DE" dirty="0"/>
              <a:t>Internetverbindung hergestellt</a:t>
            </a:r>
          </a:p>
          <a:p>
            <a:r>
              <a:rPr lang="de-DE" dirty="0"/>
              <a:t>Content Provider: </a:t>
            </a:r>
          </a:p>
          <a:p>
            <a:pPr lvl="1"/>
            <a:r>
              <a:rPr lang="de-DE" dirty="0"/>
              <a:t>Daten-Schnittstelle für andere Apps</a:t>
            </a:r>
          </a:p>
          <a:p>
            <a:pPr lvl="1"/>
            <a:r>
              <a:rPr lang="de-DE" dirty="0"/>
              <a:t>Pokemon Liste zur Verfügung stellen</a:t>
            </a:r>
          </a:p>
        </p:txBody>
      </p:sp>
    </p:spTree>
    <p:extLst>
      <p:ext uri="{BB962C8B-B14F-4D97-AF65-F5344CB8AC3E}">
        <p14:creationId xmlns:p14="http://schemas.microsoft.com/office/powerpoint/2010/main" val="138870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D62D-330B-42EA-A4DF-106CE292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2E7D-AB50-4DEE-8906-016A5D5B5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83479" cy="5032375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/>
              <a:t>indirekt</a:t>
            </a:r>
            <a:r>
              <a:rPr lang="en-US" dirty="0"/>
              <a:t>) </a:t>
            </a:r>
            <a:r>
              <a:rPr lang="en-US" dirty="0" err="1"/>
              <a:t>erben</a:t>
            </a:r>
            <a:r>
              <a:rPr lang="en-US" dirty="0"/>
              <a:t> von Activity</a:t>
            </a:r>
          </a:p>
          <a:p>
            <a:r>
              <a:rPr lang="en-US" dirty="0" err="1"/>
              <a:t>Durchgeht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i="1" dirty="0"/>
              <a:t>Lifecycle</a:t>
            </a:r>
          </a:p>
          <a:p>
            <a:r>
              <a:rPr lang="en-US" dirty="0" err="1"/>
              <a:t>Durch</a:t>
            </a:r>
            <a:r>
              <a:rPr lang="en-US" dirty="0"/>
              <a:t> Callback-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Entwickler</a:t>
            </a:r>
            <a:r>
              <a:rPr lang="en-US" dirty="0"/>
              <a:t> </a:t>
            </a:r>
            <a:r>
              <a:rPr lang="en-US" dirty="0" err="1"/>
              <a:t>reagieren</a:t>
            </a:r>
            <a:endParaRPr lang="en-US" dirty="0"/>
          </a:p>
          <a:p>
            <a:pPr lvl="1"/>
            <a:r>
              <a:rPr lang="en-US" i="1" dirty="0" err="1"/>
              <a:t>Beispiele</a:t>
            </a:r>
            <a:r>
              <a:rPr lang="en-US" i="1" dirty="0"/>
              <a:t>?</a:t>
            </a:r>
          </a:p>
          <a:p>
            <a:pPr marL="0" indent="0" algn="ctr">
              <a:buNone/>
            </a:pPr>
            <a:r>
              <a:rPr lang="en-US" dirty="0"/>
              <a:t>An activity is a single, focused thing that the user can do.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C6CFA-C783-4F64-8A2D-950956340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1" y="0"/>
            <a:ext cx="5308599" cy="68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F857-2F68-4E60-83FA-7ED13023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und XML 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E95E1E-0872-48D2-B4C5-0046A6334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59885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988625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6786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Java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XML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8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Im</a:t>
                      </a:r>
                      <a:r>
                        <a:rPr lang="en-US" sz="3200" dirty="0"/>
                        <a:t> </a:t>
                      </a:r>
                      <a:r>
                        <a:rPr lang="en-US" sz="3200" i="1" dirty="0"/>
                        <a:t>java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Ordner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Im</a:t>
                      </a:r>
                      <a:r>
                        <a:rPr lang="en-US" sz="3200" dirty="0"/>
                        <a:t> </a:t>
                      </a:r>
                      <a:r>
                        <a:rPr lang="en-US" sz="3200" i="1" dirty="0"/>
                        <a:t>res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Ordner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2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(Inter-)</a:t>
                      </a:r>
                      <a:r>
                        <a:rPr lang="en-US" sz="3200" dirty="0" err="1"/>
                        <a:t>Aktionen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Struktur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2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Zugriff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über</a:t>
                      </a:r>
                      <a:r>
                        <a:rPr lang="en-US" sz="3200" dirty="0"/>
                        <a:t> </a:t>
                      </a:r>
                      <a:r>
                        <a:rPr lang="de-DE" sz="3200" dirty="0"/>
                        <a:t>findViewById(R.id.{element})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/>
                        <a:t>Statischer</a:t>
                      </a:r>
                      <a:r>
                        <a:rPr lang="en-US" sz="3200" dirty="0"/>
                        <a:t> Aufbau</a:t>
                      </a:r>
                      <a:endParaRPr lang="de-DE" sz="3200" dirty="0"/>
                    </a:p>
                    <a:p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6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18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B67E-DD1D-4CD0-B221-B6B6AB89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Editieren des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0B09-11B8-4D79-A022-870FC174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0863"/>
            <a:ext cx="5648277" cy="4351338"/>
          </a:xfrm>
        </p:spPr>
        <p:txBody>
          <a:bodyPr/>
          <a:lstStyle/>
          <a:p>
            <a:r>
              <a:rPr lang="en-US" dirty="0" err="1"/>
              <a:t>Definieren</a:t>
            </a:r>
            <a:r>
              <a:rPr lang="en-US" dirty="0"/>
              <a:t> von </a:t>
            </a:r>
            <a:r>
              <a:rPr lang="en-US" dirty="0" err="1"/>
              <a:t>Komponenten</a:t>
            </a:r>
            <a:endParaRPr lang="en-US" dirty="0"/>
          </a:p>
          <a:p>
            <a:r>
              <a:rPr lang="en-US" dirty="0"/>
              <a:t>Ids </a:t>
            </a:r>
            <a:r>
              <a:rPr lang="en-US" dirty="0" err="1"/>
              <a:t>vergeben</a:t>
            </a:r>
            <a:r>
              <a:rPr lang="en-US" dirty="0"/>
              <a:t> (</a:t>
            </a:r>
            <a:r>
              <a:rPr lang="en-US" dirty="0" err="1"/>
              <a:t>referenzieren</a:t>
            </a:r>
            <a:r>
              <a:rPr lang="en-US" dirty="0"/>
              <a:t>)</a:t>
            </a:r>
          </a:p>
          <a:p>
            <a:r>
              <a:rPr lang="en-US" dirty="0"/>
              <a:t>Text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String resources </a:t>
            </a:r>
          </a:p>
          <a:p>
            <a:pPr lvl="1"/>
            <a:r>
              <a:rPr lang="en-US" dirty="0" err="1"/>
              <a:t>Hilft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Mehrsprachigen</a:t>
            </a:r>
            <a:r>
              <a:rPr lang="en-US" dirty="0"/>
              <a:t> Apps</a:t>
            </a:r>
          </a:p>
          <a:p>
            <a:pPr lvl="1"/>
            <a:r>
              <a:rPr lang="en-US" dirty="0" err="1"/>
              <a:t>Übersichtlicher</a:t>
            </a:r>
            <a:endParaRPr lang="en-US" dirty="0"/>
          </a:p>
          <a:p>
            <a:pPr lvl="1"/>
            <a:r>
              <a:rPr lang="en-US" dirty="0" err="1"/>
              <a:t>Einfachere</a:t>
            </a:r>
            <a:r>
              <a:rPr lang="en-US" dirty="0"/>
              <a:t> </a:t>
            </a:r>
            <a:r>
              <a:rPr lang="en-US" dirty="0" err="1"/>
              <a:t>Korrektur</a:t>
            </a:r>
            <a:endParaRPr lang="en-US" dirty="0"/>
          </a:p>
          <a:p>
            <a:r>
              <a:rPr lang="en-US" dirty="0"/>
              <a:t>Drag and Drop Editor </a:t>
            </a:r>
            <a:r>
              <a:rPr lang="en-US" dirty="0" err="1"/>
              <a:t>generiert</a:t>
            </a:r>
            <a:r>
              <a:rPr lang="en-US" dirty="0"/>
              <a:t> XML </a:t>
            </a:r>
            <a:r>
              <a:rPr lang="en-US" dirty="0" err="1"/>
              <a:t>automatisch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894A2-2726-4A5B-A282-E58F9601F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77" y="1314434"/>
            <a:ext cx="6543723" cy="42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5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9CA7-5049-4BE3-AC06-AA2547BC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Interaktionen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2E51-8D5D-4F83-BD22-57213F43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Java Klassen</a:t>
            </a:r>
          </a:p>
          <a:p>
            <a:r>
              <a:rPr lang="en-US" dirty="0" err="1">
                <a:latin typeface="Consolas" panose="020B0609020204030204" pitchFamily="49" charset="0"/>
              </a:rPr>
              <a:t>findViewById</a:t>
            </a:r>
            <a:r>
              <a:rPr lang="en-US" dirty="0">
                <a:latin typeface="Consolas" panose="020B0609020204030204" pitchFamily="49" charset="0"/>
              </a:rPr>
              <a:t>(R.id.{element});</a:t>
            </a:r>
          </a:p>
          <a:p>
            <a:r>
              <a:rPr lang="en-US" dirty="0" err="1"/>
              <a:t>Danach</a:t>
            </a:r>
            <a:r>
              <a:rPr lang="en-US" dirty="0"/>
              <a:t>: </a:t>
            </a:r>
            <a:r>
              <a:rPr lang="en-US" dirty="0" err="1"/>
              <a:t>nutzbar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normale</a:t>
            </a:r>
            <a:r>
              <a:rPr lang="en-US" dirty="0"/>
              <a:t> Java </a:t>
            </a:r>
            <a:r>
              <a:rPr lang="en-US" dirty="0" err="1"/>
              <a:t>Objekte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TextView</a:t>
            </a:r>
            <a:r>
              <a:rPr lang="en-US" dirty="0">
                <a:latin typeface="Consolas" panose="020B0609020204030204" pitchFamily="49" charset="0"/>
              </a:rPr>
              <a:t> t = </a:t>
            </a:r>
            <a:r>
              <a:rPr lang="en-US" dirty="0" err="1">
                <a:latin typeface="Consolas" panose="020B0609020204030204" pitchFamily="49" charset="0"/>
              </a:rPr>
              <a:t>findViewById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R.id.text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t.setText</a:t>
            </a:r>
            <a:r>
              <a:rPr lang="en-US" dirty="0">
                <a:latin typeface="Consolas" panose="020B0609020204030204" pitchFamily="49" charset="0"/>
              </a:rPr>
              <a:t>(“Hello World!”);</a:t>
            </a:r>
          </a:p>
        </p:txBody>
      </p:sp>
    </p:spTree>
    <p:extLst>
      <p:ext uri="{BB962C8B-B14F-4D97-AF65-F5344CB8AC3E}">
        <p14:creationId xmlns:p14="http://schemas.microsoft.com/office/powerpoint/2010/main" val="366114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543</Words>
  <Application>Microsoft Office PowerPoint</Application>
  <PresentationFormat>Widescreen</PresentationFormat>
  <Paragraphs>123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EINSCHUB Tipps für Android Studio</vt:lpstr>
      <vt:lpstr>Android UI</vt:lpstr>
      <vt:lpstr>Lernziele</vt:lpstr>
      <vt:lpstr>Übersicht</vt:lpstr>
      <vt:lpstr>Android Komponenten</vt:lpstr>
      <vt:lpstr>Activity</vt:lpstr>
      <vt:lpstr>Java und XML </vt:lpstr>
      <vt:lpstr>Editieren des XML</vt:lpstr>
      <vt:lpstr>Interaktionen in Java</vt:lpstr>
      <vt:lpstr>Interaktionen in Java - EventListener</vt:lpstr>
      <vt:lpstr>Architektur</vt:lpstr>
      <vt:lpstr>View</vt:lpstr>
      <vt:lpstr>Layouts</vt:lpstr>
      <vt:lpstr>RecyclerView</vt:lpstr>
      <vt:lpstr>PowerPoint Presentation</vt:lpstr>
      <vt:lpstr>Adapter</vt:lpstr>
      <vt:lpstr>PowerPoint Presentation</vt:lpstr>
      <vt:lpstr>Wie hängen die Komponenten zusammen?</vt:lpstr>
      <vt:lpstr>Weitere Nützliche Komponenten</vt:lpstr>
      <vt:lpstr>Weiterführende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UI</dc:title>
  <dc:creator>Philipp de Sombre</dc:creator>
  <cp:lastModifiedBy>Philipp de_Sombre</cp:lastModifiedBy>
  <cp:revision>31</cp:revision>
  <dcterms:created xsi:type="dcterms:W3CDTF">2019-10-30T12:05:12Z</dcterms:created>
  <dcterms:modified xsi:type="dcterms:W3CDTF">2019-11-06T09:37:44Z</dcterms:modified>
</cp:coreProperties>
</file>